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91"/>
  </p:notesMasterIdLst>
  <p:sldIdLst>
    <p:sldId id="306" r:id="rId2"/>
    <p:sldId id="410" r:id="rId3"/>
    <p:sldId id="380" r:id="rId4"/>
    <p:sldId id="399" r:id="rId5"/>
    <p:sldId id="395" r:id="rId6"/>
    <p:sldId id="379" r:id="rId7"/>
    <p:sldId id="411" r:id="rId8"/>
    <p:sldId id="396" r:id="rId9"/>
    <p:sldId id="404" r:id="rId10"/>
    <p:sldId id="425" r:id="rId11"/>
    <p:sldId id="426" r:id="rId12"/>
    <p:sldId id="427" r:id="rId13"/>
    <p:sldId id="428" r:id="rId14"/>
    <p:sldId id="373" r:id="rId15"/>
    <p:sldId id="384" r:id="rId16"/>
    <p:sldId id="385" r:id="rId17"/>
    <p:sldId id="381" r:id="rId18"/>
    <p:sldId id="308" r:id="rId19"/>
    <p:sldId id="436" r:id="rId20"/>
    <p:sldId id="437" r:id="rId21"/>
    <p:sldId id="309" r:id="rId22"/>
    <p:sldId id="438" r:id="rId23"/>
    <p:sldId id="310" r:id="rId24"/>
    <p:sldId id="439" r:id="rId25"/>
    <p:sldId id="311" r:id="rId26"/>
    <p:sldId id="398" r:id="rId27"/>
    <p:sldId id="312" r:id="rId28"/>
    <p:sldId id="387" r:id="rId29"/>
    <p:sldId id="314" r:id="rId30"/>
    <p:sldId id="271" r:id="rId31"/>
    <p:sldId id="429" r:id="rId32"/>
    <p:sldId id="430" r:id="rId33"/>
    <p:sldId id="431" r:id="rId34"/>
    <p:sldId id="403" r:id="rId35"/>
    <p:sldId id="316" r:id="rId36"/>
    <p:sldId id="327" r:id="rId37"/>
    <p:sldId id="345" r:id="rId38"/>
    <p:sldId id="405" r:id="rId39"/>
    <p:sldId id="407" r:id="rId40"/>
    <p:sldId id="406" r:id="rId41"/>
    <p:sldId id="423" r:id="rId42"/>
    <p:sldId id="401" r:id="rId43"/>
    <p:sldId id="274" r:id="rId44"/>
    <p:sldId id="353" r:id="rId45"/>
    <p:sldId id="275" r:id="rId46"/>
    <p:sldId id="330" r:id="rId47"/>
    <p:sldId id="331" r:id="rId48"/>
    <p:sldId id="332" r:id="rId49"/>
    <p:sldId id="334" r:id="rId50"/>
    <p:sldId id="409" r:id="rId51"/>
    <p:sldId id="335" r:id="rId52"/>
    <p:sldId id="433" r:id="rId53"/>
    <p:sldId id="434" r:id="rId54"/>
    <p:sldId id="435" r:id="rId55"/>
    <p:sldId id="339" r:id="rId56"/>
    <p:sldId id="422" r:id="rId57"/>
    <p:sldId id="372" r:id="rId58"/>
    <p:sldId id="440" r:id="rId59"/>
    <p:sldId id="338" r:id="rId60"/>
    <p:sldId id="340" r:id="rId61"/>
    <p:sldId id="341" r:id="rId62"/>
    <p:sldId id="342" r:id="rId63"/>
    <p:sldId id="343" r:id="rId64"/>
    <p:sldId id="284" r:id="rId65"/>
    <p:sldId id="416" r:id="rId66"/>
    <p:sldId id="417" r:id="rId67"/>
    <p:sldId id="418" r:id="rId68"/>
    <p:sldId id="419" r:id="rId69"/>
    <p:sldId id="420" r:id="rId70"/>
    <p:sldId id="386" r:id="rId71"/>
    <p:sldId id="368" r:id="rId72"/>
    <p:sldId id="313" r:id="rId73"/>
    <p:sldId id="348" r:id="rId74"/>
    <p:sldId id="290" r:id="rId75"/>
    <p:sldId id="326" r:id="rId76"/>
    <p:sldId id="421" r:id="rId77"/>
    <p:sldId id="424" r:id="rId78"/>
    <p:sldId id="289" r:id="rId79"/>
    <p:sldId id="367" r:id="rId80"/>
    <p:sldId id="349" r:id="rId81"/>
    <p:sldId id="357" r:id="rId82"/>
    <p:sldId id="358" r:id="rId83"/>
    <p:sldId id="354" r:id="rId84"/>
    <p:sldId id="389" r:id="rId85"/>
    <p:sldId id="390" r:id="rId86"/>
    <p:sldId id="391" r:id="rId87"/>
    <p:sldId id="392" r:id="rId88"/>
    <p:sldId id="394" r:id="rId89"/>
    <p:sldId id="324" r:id="rId90"/>
  </p:sldIdLst>
  <p:sldSz cx="13004800" cy="9753600"/>
  <p:notesSz cx="6858000" cy="9144000"/>
  <p:embeddedFontLst>
    <p:embeddedFont>
      <p:font typeface="微軟正黑體" panose="020B0604030504040204" pitchFamily="34" charset="-120"/>
      <p:regular r:id="rId92"/>
      <p:bold r:id="rId93"/>
    </p:embeddedFont>
  </p:embeddedFontLst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1pPr>
    <a:lvl2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2pPr>
    <a:lvl3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3pPr>
    <a:lvl4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4pPr>
    <a:lvl5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5pPr>
    <a:lvl6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6pPr>
    <a:lvl7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7pPr>
    <a:lvl8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8pPr>
    <a:lvl9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 Medium"/>
        <a:ea typeface="Helvetica Neue Medium"/>
        <a:cs typeface="Helvetica Neue Medium"/>
        <a:sym typeface="Helvetica Neue Medium"/>
      </a:defRPr>
    </a:lvl9pPr>
  </p:defaultTextStyle>
  <p:extLst>
    <p:ext uri="{521415D9-36F7-43E2-AB2F-B90AF26B5E84}">
      <p14:sectionLst xmlns:p14="http://schemas.microsoft.com/office/powerpoint/2010/main">
        <p14:section name="預設章節" id="{EFED39FA-641C-4F89-9F71-BDAD5043F4C2}">
          <p14:sldIdLst>
            <p14:sldId id="306"/>
          </p14:sldIdLst>
        </p14:section>
        <p14:section name="Ragic 簡介 &amp; 公司介紹" id="{8D6CF021-337B-44C7-8093-7CC3149A2236}">
          <p14:sldIdLst>
            <p14:sldId id="410"/>
            <p14:sldId id="380"/>
            <p14:sldId id="399"/>
            <p14:sldId id="395"/>
            <p14:sldId id="379"/>
          </p14:sldIdLst>
        </p14:section>
        <p14:section name="客戶成功案例" id="{CA6B0E41-B5B3-4D6B-8451-DD893F133814}">
          <p14:sldIdLst>
            <p14:sldId id="411"/>
            <p14:sldId id="396"/>
            <p14:sldId id="404"/>
            <p14:sldId id="425"/>
            <p14:sldId id="426"/>
            <p14:sldId id="427"/>
            <p14:sldId id="428"/>
            <p14:sldId id="373"/>
            <p14:sldId id="384"/>
            <p14:sldId id="385"/>
          </p14:sldIdLst>
        </p14:section>
        <p14:section name="為甚麼要用 Ragic" id="{5CE0AF57-9F05-474D-AD50-0600BF431458}">
          <p14:sldIdLst>
            <p14:sldId id="381"/>
            <p14:sldId id="308"/>
            <p14:sldId id="436"/>
            <p14:sldId id="437"/>
            <p14:sldId id="309"/>
            <p14:sldId id="438"/>
            <p14:sldId id="310"/>
            <p14:sldId id="439"/>
            <p14:sldId id="311"/>
            <p14:sldId id="398"/>
          </p14:sldIdLst>
        </p14:section>
        <p14:section name="Ragic 哪裡不一樣" id="{999DBF77-6569-472A-8C2B-2CED370D86B4}">
          <p14:sldIdLst>
            <p14:sldId id="312"/>
            <p14:sldId id="387"/>
            <p14:sldId id="314"/>
            <p14:sldId id="271"/>
            <p14:sldId id="429"/>
            <p14:sldId id="430"/>
            <p14:sldId id="431"/>
            <p14:sldId id="403"/>
            <p14:sldId id="316"/>
          </p14:sldIdLst>
        </p14:section>
        <p14:section name="Ragic AI" id="{D9D987A3-24EC-4F42-92B8-363F8CC75303}">
          <p14:sldIdLst>
            <p14:sldId id="327"/>
            <p14:sldId id="345"/>
            <p14:sldId id="405"/>
            <p14:sldId id="407"/>
            <p14:sldId id="406"/>
            <p14:sldId id="423"/>
          </p14:sldIdLst>
        </p14:section>
        <p14:section name="功能介紹" id="{892A96D2-83D1-4A5A-9B0E-42D990D872F8}">
          <p14:sldIdLst>
            <p14:sldId id="401"/>
            <p14:sldId id="274"/>
            <p14:sldId id="353"/>
            <p14:sldId id="275"/>
            <p14:sldId id="330"/>
            <p14:sldId id="331"/>
            <p14:sldId id="332"/>
            <p14:sldId id="334"/>
            <p14:sldId id="409"/>
            <p14:sldId id="335"/>
            <p14:sldId id="433"/>
            <p14:sldId id="434"/>
            <p14:sldId id="435"/>
            <p14:sldId id="339"/>
            <p14:sldId id="422"/>
            <p14:sldId id="372"/>
            <p14:sldId id="440"/>
            <p14:sldId id="338"/>
            <p14:sldId id="340"/>
            <p14:sldId id="341"/>
            <p14:sldId id="342"/>
            <p14:sldId id="343"/>
            <p14:sldId id="284"/>
          </p14:sldIdLst>
        </p14:section>
        <p14:section name="學習資源" id="{8AC5809E-A00F-4743-88CD-4C158D2D1664}">
          <p14:sldIdLst>
            <p14:sldId id="416"/>
            <p14:sldId id="417"/>
            <p14:sldId id="418"/>
            <p14:sldId id="419"/>
            <p14:sldId id="420"/>
          </p14:sldIdLst>
        </p14:section>
        <p14:section name="費用與方案" id="{EDF28065-211D-47BB-B5D2-41D8C84EAA5E}">
          <p14:sldIdLst>
            <p14:sldId id="386"/>
            <p14:sldId id="368"/>
            <p14:sldId id="313"/>
          </p14:sldIdLst>
        </p14:section>
        <p14:section name="技術相關" id="{4AACFDFE-9704-4C1F-91AA-CAB2244753C4}">
          <p14:sldIdLst>
            <p14:sldId id="348"/>
            <p14:sldId id="290"/>
            <p14:sldId id="326"/>
            <p14:sldId id="421"/>
            <p14:sldId id="424"/>
            <p14:sldId id="289"/>
          </p14:sldIdLst>
        </p14:section>
        <p14:section name="資安措施" id="{084EF087-14B4-492B-BF73-DCA71D897AE2}">
          <p14:sldIdLst>
            <p14:sldId id="367"/>
            <p14:sldId id="349"/>
            <p14:sldId id="357"/>
            <p14:sldId id="358"/>
            <p14:sldId id="354"/>
            <p14:sldId id="389"/>
            <p14:sldId id="390"/>
            <p14:sldId id="391"/>
            <p14:sldId id="392"/>
            <p14:sldId id="394"/>
            <p14:sldId id="32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ayline" initials="k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5D5D"/>
    <a:srgbClr val="FF7971"/>
    <a:srgbClr val="FFCCCC"/>
    <a:srgbClr val="0066CC"/>
    <a:srgbClr val="F3F3F3"/>
    <a:srgbClr val="929292"/>
    <a:srgbClr val="C9CACA"/>
    <a:srgbClr val="D0E6FF"/>
    <a:srgbClr val="D50E0E"/>
    <a:srgbClr val="0077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無樣式、表格格線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1507" autoAdjust="0"/>
  </p:normalViewPr>
  <p:slideViewPr>
    <p:cSldViewPr snapToGrid="0">
      <p:cViewPr varScale="1">
        <p:scale>
          <a:sx n="100" d="100"/>
          <a:sy n="100" d="100"/>
        </p:scale>
        <p:origin x="2286" y="126"/>
      </p:cViewPr>
      <p:guideLst/>
    </p:cSldViewPr>
  </p:slideViewPr>
  <p:notesTextViewPr>
    <p:cViewPr>
      <p:scale>
        <a:sx n="85" d="100"/>
        <a:sy n="8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notesMaster" Target="notesMasters/notesMaster1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font" Target="fonts/font1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font" Target="fonts/font2.fntdata"/><Relationship Id="rId9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微軟正黑體" panose="020B0604030504040204" pitchFamily="34" charset="-120"/>
        <a:ea typeface="微軟正黑體" panose="020B0604030504040204" pitchFamily="34" charset="-120"/>
        <a:cs typeface="+mn-cs"/>
        <a:sym typeface="Helvetica Neue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043210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76714-B89D-24AC-267A-9E0DF966C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5A0BA4C1-57B2-2FB3-9FA3-32C8CDA6FA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C432D671-614D-EBB9-DDDC-EA17675F87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53859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120421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B1A84-7D9A-D7FB-3715-34C94A46B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6E0D792-0A1F-E4EC-18CA-EC0F1FCB6C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389E151C-51A9-116A-09DD-A96D68FE0C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140813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284607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608008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0545AA-820A-20C1-8A4C-B22AA2B800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E91FB0C0-0875-E92C-5946-6892FB8C1D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DDF693F-BB8E-B493-B0AD-207540C693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540966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687423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822232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B45D61-7C6A-431B-B7CD-4D20D1EB5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53E586A5-3AB9-8BD3-BAC9-73D85780BB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67290F2-2F0A-1811-8358-B096D118ED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8219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E782BC-228E-6D44-CD5B-C51982300D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EAB0E518-A7B7-A1C9-2FD8-2410167B80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7614046-7BFE-D0E5-2F38-E42D3B6785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285771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8BE889-D32B-69D0-2CD7-96729ED3BB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F7E6115-9333-5946-8FB1-3020552741F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CD9512E4-59F4-9407-53C2-B5AAA2612E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6780479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70ED9B-E957-8D70-F809-7813482F1F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E62D3EB-14B5-FEC4-192A-9796503074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594C12E-91E3-7F74-FD31-06C90B13A0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059760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4CEB5A-A837-FC1E-994B-1B6D2732A9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737DD955-0C70-6B3A-EDB6-3B50ED65A3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CDE936C-B139-A874-B610-FDD6849537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548824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20235899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62713240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011159-1EEA-1BE8-943C-97E143B808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FDA7413-B6E2-AA15-1ED5-C746A4EAA1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E8D702C-9594-C067-0201-08D58CF5AE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6113709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8681B-6079-ED6F-58D8-49754E8CFD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EFCFEB8-F9AD-C310-0DDE-9A57298539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9FAD9D9-1AA7-122A-B017-71C6C99A88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5676297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4DB6A-6D4B-9462-C2FD-0D5FA965D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9EA79392-1764-A92F-DE46-83381421B7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E0562E3-756E-0867-17E6-84D9811ED4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083507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74B1C8-5B57-5E80-9B09-414FB5E90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9E4B254E-A3A0-DB29-E7D5-C1EE415915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87E84608-4BD2-6B44-565B-907435BB9D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4740321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3CA903-23BB-7A02-CB57-E24CAF840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AAF6537-4904-840C-0450-899CD87443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D7B33BB-DBF8-4BA3-96B6-BA31E5FBF6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400874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56E9B6-4FF8-A6CC-1BFB-D2D5FC7084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0F12838-CB7E-9903-7A5D-C247832D42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21EEB93-565B-2305-02D3-283EB01D29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8451316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BF0EC5-3FB4-5D80-9237-F80E7C144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AEABCC4-5A16-0586-F13B-3198048756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14759367-0696-7E3F-0F2E-6EB32358A2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021320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6587A-7B7A-2756-CDDF-EF91A35A53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E67D950-C809-D9D2-2F29-190BEEF02E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92EF283-CEC0-DECD-075C-FB144229E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230810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A1FC43-F02B-DC1C-4100-D8F6C3D4B0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33FE5B0-80A7-3116-7F57-21BC4DE468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F2D5765C-C75A-1DEC-4C0B-A02A36DCF0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303232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endParaRPr lang="en-US" altLang="zh-TW" sz="2800" dirty="0">
              <a:solidFill>
                <a:srgbClr val="393939"/>
              </a:solidFill>
              <a:cs typeface="Calibri" panose="020F0502020204030204" pitchFamily="34" charset="0"/>
              <a:sym typeface="Source Han Sans TW Medium"/>
            </a:endParaRPr>
          </a:p>
        </p:txBody>
      </p:sp>
    </p:spTree>
    <p:extLst>
      <p:ext uri="{BB962C8B-B14F-4D97-AF65-F5344CB8AC3E}">
        <p14:creationId xmlns:p14="http://schemas.microsoft.com/office/powerpoint/2010/main" val="6629383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3038347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217229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86956420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844555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D42A8E-151A-6F3A-2807-41925A2A3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C002C4F-B70D-41A8-2992-559A4720A2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E0A2F12-498C-3026-B5B5-9519A67C5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1722296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8B7FC8-B574-1F0E-719E-E6983F1FC1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1DAEC09-E433-93CA-56CB-BB588E792C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3EF29F5-8AF0-E6FC-F6CD-FD7C41924C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17444337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4A9D7-3E4F-CCE4-D367-19603D16D1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C4CAB63-2BCA-591F-6B5D-D54A24572F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C66F67B2-3288-F661-8967-510CA68FE3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624284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585D99-564E-F6C9-3108-12A1FC414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C3C3D0F1-0167-7D90-610C-167988A47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3CECE7D-154F-012E-7FE1-92D3AB91BE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1163699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332B31-091D-B03B-B186-A30DC79AA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ED1F549-9D91-1EC8-AFC7-C8438195FD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65652BFE-DE20-A86F-6512-65366D03BF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2739198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40C6B-C868-D858-917E-69D0BBB69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52B7131-D6ED-0CD5-CADC-3D6AABBBBC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30A6CE2-F1A3-C44E-1D69-0AFEB1BA98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9688570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114543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A163B8-407B-1F09-A196-5112B8CB40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6064AAC-4B33-AB13-2F67-75052305C1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C56C1D00-7263-74A5-1FB3-91E77FFBE4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27537526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784E7E-02C6-C837-4F24-6C2DD0F48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17D2E8B-6449-89BD-9E91-34C458357F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DCF798A-1EC2-4159-6CC2-56BD972DC1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8559607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9D4D73-7083-80E8-5BAF-27D71BC56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6C27078-43AA-5771-628B-845B4A805D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6283CCD0-F111-4811-9D5D-2CAE0C3AAD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74610587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59C58E-EA87-8747-0CF8-F05647BC09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1D58E1D-2DD8-107D-259E-85DFC65BA5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B87F95F-EABC-3337-A78D-9293D9FE2E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060266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5398DD-F493-7655-89A5-219549D9C8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8368B22-5E6F-3FF0-6B9F-6C7AB72FDE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70AB124-93A8-CB31-B116-F05E42C1CA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30238802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42352415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CB9D56-611D-6728-5DC6-558662307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F20DB9E-4060-6079-8312-77A71D95E3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6B955833-4BA4-46C9-B884-6FD9751629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3052216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84633680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defTabSz="457200" eaLnBrk="1" fontAlgn="auto" latinLnBrk="0" hangingPunct="1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0622927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84634459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002848669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2F803-AFE6-FBC6-8830-8C46F6B4FB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752F7201-5F35-09FD-7060-BEFCE4322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8773DFC9-409A-303D-8B76-FD8113DA21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248401192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5A805D-ABBD-7161-10C9-92E5C426C8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E0B7B8E8-8489-ABA3-D092-D690F98A1D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0F5208C5-9EB7-A350-9DD7-BB68BA3780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56139619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6733292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35BD73-7738-432B-79F9-7B95A148E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9C46108B-3589-12BB-66A3-4FC65A4FEC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47CF0AB-5469-FF8F-6E64-B0E14E2BD7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5870311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74E65-9B5D-8285-BACF-1B574AFFAC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C0B32BA-C2B8-265D-A84D-3247E5A36E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03C9D44-0BD7-AF43-41B6-1AAC04EB46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58414073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C49394-9E3E-696E-DB62-4B0F445933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59BBE148-82E3-758F-7A63-D4EF674BD0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731D0F40-5BBA-4B0A-5CF4-C9A750B0B4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893745359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E36383-4614-9EFE-342A-818059B9B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FE7ED32-B9F4-CE4F-B111-702532F0F5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CD2999D-323B-9E06-79FC-6032515EC3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42260369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0AF038-9DB4-9B70-3840-47BBC5E71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C5BCE23-B00E-FE7F-A6FD-D6ED3B49A4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3CF06708-44C9-1CA8-9946-13AF1C1204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53534256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92006011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TW" altLang="en-US" dirty="0"/>
              <a:t>標示有更新數量的</a:t>
            </a:r>
          </a:p>
        </p:txBody>
      </p:sp>
    </p:spTree>
    <p:extLst>
      <p:ext uri="{BB962C8B-B14F-4D97-AF65-F5344CB8AC3E}">
        <p14:creationId xmlns:p14="http://schemas.microsoft.com/office/powerpoint/2010/main" val="93410331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168003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564545475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8383765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12842011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63124037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498801755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E18FFC-88ED-D977-E74B-22B3EDE8A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266B2532-ACE9-D7C2-5AD6-16576349E6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3E97F48B-2705-EE9A-5B84-4D3441EDDF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12837422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60926928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64C96-5B71-AF99-3BF1-57D405A09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D2F115B-F643-1191-56D9-92279BEE6C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7944DFB-E9F3-37EE-164A-19E0C05597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780847494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9692D-2139-41B0-A2D3-81BF82D9D9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7F5CC16E-BA96-603C-91B3-F93B5435DD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FFD894D-1500-5779-6F27-801651AC00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3491763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9D307D-24A2-F61A-D096-B80D7B561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E8FD9AA1-2188-8CF6-6899-751A706256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C8E6DF3-447A-C34B-0757-68B195E5A1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3510663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2A0D0D-7FC1-AC60-8F6B-575C10725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F24B361-5E6B-F9C5-3489-BD538583AB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68EA735-1E14-CC28-719A-7929E39773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05186930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D5E8D2-2B55-7146-2EBD-2E70B7C686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0CBDD7A-340B-DC0C-B2D9-E378F416F94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FD348C1-E657-A8E0-A03B-08CF327293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222255193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84CAE-BA8E-0C56-210D-6043EC43C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BF387DB9-C8EF-F96A-727F-C31444C6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69CEB017-204B-05CB-C820-A092F904E3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7195909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56125406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2C3CA4-D8CC-0CAF-D010-684A9CF8A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AD43B147-B365-F060-140E-BAF49758DA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CAF3E1A-29BB-1C57-B3E8-602C802F59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602962192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062E85-6F6E-5446-C2A2-3B623DBEB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3C4931A2-AB5A-7EEA-34FF-1B5DD32769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ABE4C63A-DC4F-E451-D282-639CAD322D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8766358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7892C3-9485-84E2-74B8-FF77794F38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D27DD03B-4848-9CA7-48E4-CAC8EC33F58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F3BD1B1-C8AC-AA2B-0BA0-6409BB9F59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975108772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78039723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6C6AB-ADE3-6006-717D-F8FA7EAE69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DB2C6681-2E92-A60E-CDE2-4CA62E8869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38823BB-BFE2-9CAB-F345-2FB37999B3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325029642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35260416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AD472-F533-9B4C-1CCD-F09133049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DDED63B3-E44D-9423-E79B-4BE611995A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4901A608-AB44-EAB3-3879-18E713F8FD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50644130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B5F61-0EBA-E5D9-4EBC-D8503A0771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700D6C99-A3A9-31BF-54B1-0C5C0B9617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89EB7A31-46BA-84D1-69DD-3EA5C82261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6681832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413979626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F891B-F72E-6C8A-FB31-DFBF3D428A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78EEC215-8747-DF35-05FB-1A00286568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2A167255-2ED0-4ED1-E123-39EB94A9D9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653327395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0F8D2-B7C5-2014-FF52-5CEEF6BA8D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096631D2-95DB-E61E-21C6-2AA5545EBB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97393EE-5CE8-728C-55E2-2F8A237CBC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835623446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6D5CC-91ED-97AF-0801-18B4BF632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9D74A8B-6D5C-3DE9-A411-BC94D8C25F4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BA01E796-8226-5097-5B6B-912A320A7A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9902711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C5794-DF8C-54DF-41FF-82206FDB60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44A563B5-E7FE-7805-C381-74B1982B9D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28634275-A542-9DCB-5FC9-BB64EF3506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4205402755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13DA7-6B13-2F49-21A2-8327B6C8C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476469B-9747-6E01-B3E1-734BDE5C2C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57E5B3C-EF32-A5AD-9ECE-A0E15BB0C6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79193514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8979020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水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532241774_2880x1920.jpeg"/>
          <p:cNvSpPr>
            <a:spLocks noGrp="1"/>
          </p:cNvSpPr>
          <p:nvPr>
            <p:ph type="pic" idx="21"/>
          </p:nvPr>
        </p:nvSpPr>
        <p:spPr>
          <a:xfrm>
            <a:off x="1625600" y="374650"/>
            <a:ext cx="9753600" cy="6502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21" name="大標題文字"/>
          <p:cNvSpPr txBox="1">
            <a:spLocks noGrp="1"/>
          </p:cNvSpPr>
          <p:nvPr>
            <p:ph type="title"/>
          </p:nvPr>
        </p:nvSpPr>
        <p:spPr>
          <a:xfrm>
            <a:off x="1270000" y="6718300"/>
            <a:ext cx="10464800" cy="1422400"/>
          </a:xfrm>
          <a:prstGeom prst="rect">
            <a:avLst/>
          </a:prstGeom>
        </p:spPr>
        <p:txBody>
          <a:bodyPr anchor="b"/>
          <a:lstStyle/>
          <a:p>
            <a:r>
              <a:rPr dirty="0" err="1"/>
              <a:t>大標題文字</a:t>
            </a:r>
            <a:endParaRPr dirty="0"/>
          </a:p>
        </p:txBody>
      </p:sp>
      <p:sp>
        <p:nvSpPr>
          <p:cNvPr id="22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1270000" y="8153400"/>
            <a:ext cx="10464800" cy="11303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rPr dirty="0" err="1"/>
              <a:t>內文層級一</a:t>
            </a:r>
            <a:endParaRPr dirty="0"/>
          </a:p>
          <a:p>
            <a:pPr lvl="1"/>
            <a:r>
              <a:rPr dirty="0" err="1"/>
              <a:t>內文層級二</a:t>
            </a:r>
            <a:endParaRPr dirty="0"/>
          </a:p>
          <a:p>
            <a:pPr lvl="2"/>
            <a:r>
              <a:rPr dirty="0" err="1"/>
              <a:t>內文層級三</a:t>
            </a:r>
            <a:endParaRPr dirty="0"/>
          </a:p>
          <a:p>
            <a:pPr lvl="3"/>
            <a:r>
              <a:rPr dirty="0" err="1"/>
              <a:t>內文層級四</a:t>
            </a:r>
            <a:endParaRPr dirty="0"/>
          </a:p>
          <a:p>
            <a:pPr lvl="4"/>
            <a:r>
              <a:rPr dirty="0" err="1"/>
              <a:t>內文層級五</a:t>
            </a:r>
            <a:endParaRPr dirty="0"/>
          </a:p>
        </p:txBody>
      </p:sp>
      <p:sp>
        <p:nvSpPr>
          <p:cNvPr id="23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 - 中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大標題文字"/>
          <p:cNvSpPr txBox="1">
            <a:spLocks noGrp="1"/>
          </p:cNvSpPr>
          <p:nvPr>
            <p:ph type="title"/>
          </p:nvPr>
        </p:nvSpPr>
        <p:spPr>
          <a:xfrm>
            <a:off x="1270000" y="3225800"/>
            <a:ext cx="10464800" cy="3302000"/>
          </a:xfrm>
          <a:prstGeom prst="rect">
            <a:avLst/>
          </a:prstGeom>
        </p:spPr>
        <p:txBody>
          <a:bodyPr/>
          <a:lstStyle/>
          <a:p>
            <a:r>
              <a:rPr dirty="0" err="1"/>
              <a:t>大標題文字</a:t>
            </a:r>
            <a:endParaRPr dirty="0"/>
          </a:p>
        </p:txBody>
      </p:sp>
      <p:sp>
        <p:nvSpPr>
          <p:cNvPr id="31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直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532204087_1355x1355.jpeg"/>
          <p:cNvSpPr>
            <a:spLocks noGrp="1"/>
          </p:cNvSpPr>
          <p:nvPr>
            <p:ph type="pic" idx="21"/>
          </p:nvPr>
        </p:nvSpPr>
        <p:spPr>
          <a:xfrm>
            <a:off x="6375400" y="635000"/>
            <a:ext cx="8216900" cy="8216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39" name="大標題文字"/>
          <p:cNvSpPr txBox="1">
            <a:spLocks noGrp="1"/>
          </p:cNvSpPr>
          <p:nvPr>
            <p:ph type="title"/>
          </p:nvPr>
        </p:nvSpPr>
        <p:spPr>
          <a:xfrm>
            <a:off x="952500" y="635000"/>
            <a:ext cx="5334000" cy="398780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dirty="0" err="1"/>
              <a:t>大標題文字</a:t>
            </a:r>
            <a:endParaRPr dirty="0"/>
          </a:p>
        </p:txBody>
      </p:sp>
      <p:sp>
        <p:nvSpPr>
          <p:cNvPr id="40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952500" y="4724400"/>
            <a:ext cx="5334000" cy="41148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700"/>
            </a:lvl1pPr>
            <a:lvl2pPr marL="0" indent="0" algn="ctr">
              <a:spcBef>
                <a:spcPts val="0"/>
              </a:spcBef>
              <a:buSzTx/>
              <a:buNone/>
              <a:defRPr sz="3700"/>
            </a:lvl2pPr>
            <a:lvl3pPr marL="0" indent="0" algn="ctr">
              <a:spcBef>
                <a:spcPts val="0"/>
              </a:spcBef>
              <a:buSzTx/>
              <a:buNone/>
              <a:defRPr sz="3700"/>
            </a:lvl3pPr>
            <a:lvl4pPr marL="0" indent="0" algn="ctr">
              <a:spcBef>
                <a:spcPts val="0"/>
              </a:spcBef>
              <a:buSzTx/>
              <a:buNone/>
              <a:defRPr sz="3700"/>
            </a:lvl4pPr>
            <a:lvl5pPr marL="0" indent="0" algn="ctr">
              <a:spcBef>
                <a:spcPts val="0"/>
              </a:spcBef>
              <a:buSzTx/>
              <a:buNone/>
              <a:defRPr sz="3700"/>
            </a:lvl5pPr>
          </a:lstStyle>
          <a:p>
            <a:r>
              <a:rPr dirty="0" err="1"/>
              <a:t>內文層級一</a:t>
            </a:r>
            <a:endParaRPr dirty="0"/>
          </a:p>
          <a:p>
            <a:pPr lvl="1"/>
            <a:r>
              <a:rPr dirty="0" err="1"/>
              <a:t>內文層級二</a:t>
            </a:r>
            <a:endParaRPr dirty="0"/>
          </a:p>
          <a:p>
            <a:pPr lvl="2"/>
            <a:r>
              <a:rPr dirty="0" err="1"/>
              <a:t>內文層級三</a:t>
            </a:r>
            <a:endParaRPr dirty="0"/>
          </a:p>
          <a:p>
            <a:pPr lvl="3"/>
            <a:r>
              <a:rPr dirty="0" err="1"/>
              <a:t>內文層級四</a:t>
            </a:r>
            <a:endParaRPr dirty="0"/>
          </a:p>
          <a:p>
            <a:pPr lvl="4"/>
            <a:r>
              <a:rPr dirty="0" err="1"/>
              <a:t>內文層級五</a:t>
            </a:r>
            <a:endParaRPr dirty="0"/>
          </a:p>
        </p:txBody>
      </p:sp>
      <p:sp>
        <p:nvSpPr>
          <p:cNvPr id="41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大標題、項目符號與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532205080_1647x1098.jpeg"/>
          <p:cNvSpPr>
            <a:spLocks noGrp="1"/>
          </p:cNvSpPr>
          <p:nvPr>
            <p:ph type="pic" idx="21"/>
          </p:nvPr>
        </p:nvSpPr>
        <p:spPr>
          <a:xfrm>
            <a:off x="3810000" y="2590800"/>
            <a:ext cx="9429750" cy="62865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66" name="大標題文字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rPr dirty="0" err="1"/>
              <a:t>大標題文字</a:t>
            </a:r>
            <a:endParaRPr dirty="0"/>
          </a:p>
        </p:txBody>
      </p:sp>
      <p:sp>
        <p:nvSpPr>
          <p:cNvPr id="67" name="內文層級一…"/>
          <p:cNvSpPr txBox="1">
            <a:spLocks noGrp="1"/>
          </p:cNvSpPr>
          <p:nvPr>
            <p:ph type="body" sz="half" idx="1"/>
          </p:nvPr>
        </p:nvSpPr>
        <p:spPr>
          <a:xfrm>
            <a:off x="952500" y="2590800"/>
            <a:ext cx="5334000" cy="6286500"/>
          </a:xfrm>
          <a:prstGeom prst="rect">
            <a:avLst/>
          </a:prstGeom>
        </p:spPr>
        <p:txBody>
          <a:bodyPr/>
          <a:lstStyle>
            <a:lvl1pPr marL="342900" indent="-342900">
              <a:spcBef>
                <a:spcPts val="3200"/>
              </a:spcBef>
              <a:defRPr sz="2800"/>
            </a:lvl1pPr>
            <a:lvl2pPr marL="685800" indent="-342900">
              <a:spcBef>
                <a:spcPts val="3200"/>
              </a:spcBef>
              <a:defRPr sz="2800"/>
            </a:lvl2pPr>
            <a:lvl3pPr marL="1028700" indent="-342900">
              <a:spcBef>
                <a:spcPts val="3200"/>
              </a:spcBef>
              <a:defRPr sz="2800"/>
            </a:lvl3pPr>
            <a:lvl4pPr marL="1371600" indent="-342900">
              <a:spcBef>
                <a:spcPts val="3200"/>
              </a:spcBef>
              <a:defRPr sz="2800"/>
            </a:lvl4pPr>
            <a:lvl5pPr marL="1714500" indent="-342900">
              <a:spcBef>
                <a:spcPts val="3200"/>
              </a:spcBef>
              <a:defRPr sz="2800"/>
            </a:lvl5pPr>
          </a:lstStyle>
          <a:p>
            <a:r>
              <a:rPr dirty="0" err="1"/>
              <a:t>內文層級一</a:t>
            </a:r>
            <a:endParaRPr dirty="0"/>
          </a:p>
          <a:p>
            <a:pPr lvl="1"/>
            <a:r>
              <a:rPr dirty="0" err="1"/>
              <a:t>內文層級二</a:t>
            </a:r>
            <a:endParaRPr dirty="0"/>
          </a:p>
          <a:p>
            <a:pPr lvl="2"/>
            <a:r>
              <a:rPr dirty="0" err="1"/>
              <a:t>內文層級三</a:t>
            </a:r>
            <a:endParaRPr dirty="0"/>
          </a:p>
          <a:p>
            <a:pPr lvl="3"/>
            <a:r>
              <a:rPr dirty="0" err="1"/>
              <a:t>內文層級四</a:t>
            </a:r>
            <a:endParaRPr dirty="0"/>
          </a:p>
          <a:p>
            <a:pPr lvl="4"/>
            <a:r>
              <a:rPr dirty="0" err="1"/>
              <a:t>內文層級五</a:t>
            </a:r>
            <a:endParaRPr dirty="0"/>
          </a:p>
        </p:txBody>
      </p:sp>
      <p:sp>
        <p:nvSpPr>
          <p:cNvPr id="68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6313065" y="9296400"/>
            <a:ext cx="371898" cy="348813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Helvetica Light"/>
              </a:defRPr>
            </a:lvl1pPr>
          </a:lstStyle>
          <a:p>
            <a:fld id="{86CB4B4D-7CA3-9044-876B-883B54F8677D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一頁三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532205080_1647x1098.jpeg"/>
          <p:cNvSpPr>
            <a:spLocks noGrp="1"/>
          </p:cNvSpPr>
          <p:nvPr>
            <p:ph type="pic" sz="quarter" idx="21"/>
          </p:nvPr>
        </p:nvSpPr>
        <p:spPr>
          <a:xfrm>
            <a:off x="6556375" y="5092700"/>
            <a:ext cx="5657850" cy="3771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84" name="532204087_1355x1355.jpeg"/>
          <p:cNvSpPr>
            <a:spLocks noGrp="1"/>
          </p:cNvSpPr>
          <p:nvPr>
            <p:ph type="pic" sz="half" idx="22"/>
          </p:nvPr>
        </p:nvSpPr>
        <p:spPr>
          <a:xfrm>
            <a:off x="6718300" y="749300"/>
            <a:ext cx="5334000" cy="53340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85" name="532241774_2880x1920.jpeg"/>
          <p:cNvSpPr>
            <a:spLocks noGrp="1"/>
          </p:cNvSpPr>
          <p:nvPr>
            <p:ph type="pic" idx="23"/>
          </p:nvPr>
        </p:nvSpPr>
        <p:spPr>
          <a:xfrm>
            <a:off x="-2832100" y="889000"/>
            <a:ext cx="11963400" cy="79756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86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名言語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內文層級一…"/>
          <p:cNvSpPr txBox="1">
            <a:spLocks noGrp="1"/>
          </p:cNvSpPr>
          <p:nvPr>
            <p:ph type="body" sz="quarter" idx="1"/>
          </p:nvPr>
        </p:nvSpPr>
        <p:spPr>
          <a:xfrm>
            <a:off x="1270000" y="6362700"/>
            <a:ext cx="10464800" cy="520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2400" i="1"/>
            </a:lvl1pPr>
            <a:lvl2pPr marL="777875" indent="-333375" algn="ctr">
              <a:spcBef>
                <a:spcPts val="0"/>
              </a:spcBef>
              <a:defRPr sz="2400" i="1"/>
            </a:lvl2pPr>
            <a:lvl3pPr marL="1222375" indent="-333375" algn="ctr">
              <a:spcBef>
                <a:spcPts val="0"/>
              </a:spcBef>
              <a:defRPr sz="2400" i="1"/>
            </a:lvl3pPr>
            <a:lvl4pPr marL="1666875" indent="-333375" algn="ctr">
              <a:spcBef>
                <a:spcPts val="0"/>
              </a:spcBef>
              <a:defRPr sz="2400" i="1"/>
            </a:lvl4pPr>
            <a:lvl5pPr marL="2111375" indent="-333375" algn="ctr">
              <a:spcBef>
                <a:spcPts val="0"/>
              </a:spcBef>
              <a:defRPr sz="2400" i="1"/>
            </a:lvl5pPr>
          </a:lstStyle>
          <a:p>
            <a:r>
              <a:rPr dirty="0" err="1"/>
              <a:t>內文層級一</a:t>
            </a:r>
            <a:endParaRPr dirty="0"/>
          </a:p>
          <a:p>
            <a:pPr lvl="1"/>
            <a:r>
              <a:rPr dirty="0" err="1"/>
              <a:t>內文層級二</a:t>
            </a:r>
            <a:endParaRPr dirty="0"/>
          </a:p>
          <a:p>
            <a:pPr lvl="2"/>
            <a:r>
              <a:rPr dirty="0" err="1"/>
              <a:t>內文層級三</a:t>
            </a:r>
            <a:endParaRPr dirty="0"/>
          </a:p>
          <a:p>
            <a:pPr lvl="3"/>
            <a:r>
              <a:rPr dirty="0" err="1"/>
              <a:t>內文層級四</a:t>
            </a:r>
            <a:endParaRPr dirty="0"/>
          </a:p>
          <a:p>
            <a:pPr lvl="4"/>
            <a:r>
              <a:rPr dirty="0" err="1"/>
              <a:t>內文層級五</a:t>
            </a:r>
            <a:endParaRPr dirty="0"/>
          </a:p>
        </p:txBody>
      </p:sp>
      <p:sp>
        <p:nvSpPr>
          <p:cNvPr id="94" name="「在此輸入名言語錄。」"/>
          <p:cNvSpPr txBox="1">
            <a:spLocks noGrp="1"/>
          </p:cNvSpPr>
          <p:nvPr>
            <p:ph type="body" sz="quarter" idx="21"/>
          </p:nvPr>
        </p:nvSpPr>
        <p:spPr>
          <a:xfrm>
            <a:off x="1270000" y="4216399"/>
            <a:ext cx="10464800" cy="711203"/>
          </a:xfrm>
          <a:prstGeom prst="rect">
            <a:avLst/>
          </a:prstGeom>
        </p:spPr>
        <p:txBody>
          <a:bodyPr/>
          <a:lstStyle>
            <a:lvl1pPr>
              <a:defRPr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defRPr>
            </a:lvl1pPr>
          </a:lstStyle>
          <a:p>
            <a:pPr marL="0" indent="0" algn="ctr">
              <a:spcBef>
                <a:spcPts val="0"/>
              </a:spcBef>
              <a:buSzTx/>
              <a:buNone/>
              <a:defRPr sz="3400"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dirty="0"/>
          </a:p>
        </p:txBody>
      </p:sp>
      <p:sp>
        <p:nvSpPr>
          <p:cNvPr id="95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532241774_2880x1920.jpeg"/>
          <p:cNvSpPr>
            <a:spLocks noGrp="1"/>
          </p:cNvSpPr>
          <p:nvPr>
            <p:ph type="pic" idx="21"/>
          </p:nvPr>
        </p:nvSpPr>
        <p:spPr>
          <a:xfrm>
            <a:off x="-1308100" y="-50800"/>
            <a:ext cx="14782800" cy="98552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3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bg>
      <p:bgPr>
        <a:solidFill>
          <a:srgbClr val="FFF8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項目符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內文層級一…"/>
          <p:cNvSpPr txBox="1">
            <a:spLocks noGrp="1"/>
          </p:cNvSpPr>
          <p:nvPr>
            <p:ph type="body" idx="1"/>
          </p:nvPr>
        </p:nvSpPr>
        <p:spPr>
          <a:xfrm>
            <a:off x="952500" y="1270000"/>
            <a:ext cx="11099800" cy="7213600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r>
              <a:rPr dirty="0" err="1"/>
              <a:t>內文層級一</a:t>
            </a:r>
            <a:endParaRPr dirty="0"/>
          </a:p>
          <a:p>
            <a:pPr lvl="1"/>
            <a:r>
              <a:rPr dirty="0" err="1"/>
              <a:t>內文層級二</a:t>
            </a:r>
            <a:endParaRPr dirty="0"/>
          </a:p>
          <a:p>
            <a:pPr lvl="2"/>
            <a:r>
              <a:rPr dirty="0" err="1"/>
              <a:t>內文層級三</a:t>
            </a:r>
            <a:endParaRPr dirty="0"/>
          </a:p>
          <a:p>
            <a:pPr lvl="3"/>
            <a:r>
              <a:rPr dirty="0" err="1"/>
              <a:t>內文層級四</a:t>
            </a:r>
            <a:endParaRPr dirty="0"/>
          </a:p>
          <a:p>
            <a:pPr lvl="4"/>
            <a:r>
              <a:rPr dirty="0" err="1"/>
              <a:t>內文層級五</a:t>
            </a:r>
            <a:endParaRPr dirty="0"/>
          </a:p>
        </p:txBody>
      </p:sp>
      <p:sp>
        <p:nvSpPr>
          <p:cNvPr id="76" name="幻燈片編號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15620976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大標題文字"/>
          <p:cNvSpPr txBox="1">
            <a:spLocks noGrp="1"/>
          </p:cNvSpPr>
          <p:nvPr>
            <p:ph type="title"/>
          </p:nvPr>
        </p:nvSpPr>
        <p:spPr>
          <a:xfrm>
            <a:off x="952500" y="254000"/>
            <a:ext cx="11099800" cy="2159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dirty="0" err="1"/>
              <a:t>大標題文字</a:t>
            </a:r>
            <a:endParaRPr dirty="0"/>
          </a:p>
        </p:txBody>
      </p:sp>
      <p:sp>
        <p:nvSpPr>
          <p:cNvPr id="3" name="內文層級一…"/>
          <p:cNvSpPr txBox="1">
            <a:spLocks noGrp="1"/>
          </p:cNvSpPr>
          <p:nvPr>
            <p:ph type="body" idx="1"/>
          </p:nvPr>
        </p:nvSpPr>
        <p:spPr>
          <a:xfrm>
            <a:off x="952500" y="2590800"/>
            <a:ext cx="11099800" cy="6286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rPr dirty="0" err="1"/>
              <a:t>內文層級一</a:t>
            </a:r>
            <a:endParaRPr dirty="0"/>
          </a:p>
          <a:p>
            <a:pPr lvl="1"/>
            <a:r>
              <a:rPr dirty="0" err="1"/>
              <a:t>內文層級二</a:t>
            </a:r>
            <a:endParaRPr dirty="0"/>
          </a:p>
          <a:p>
            <a:pPr lvl="2"/>
            <a:r>
              <a:rPr dirty="0" err="1"/>
              <a:t>內文層級三</a:t>
            </a:r>
            <a:endParaRPr dirty="0"/>
          </a:p>
          <a:p>
            <a:pPr lvl="3"/>
            <a:r>
              <a:rPr dirty="0" err="1"/>
              <a:t>內文層級四</a:t>
            </a:r>
            <a:endParaRPr dirty="0"/>
          </a:p>
          <a:p>
            <a:pPr lvl="4"/>
            <a:r>
              <a:rPr dirty="0" err="1"/>
              <a:t>內文層級五</a:t>
            </a:r>
            <a:endParaRPr dirty="0"/>
          </a:p>
        </p:txBody>
      </p:sp>
      <p:sp>
        <p:nvSpPr>
          <p:cNvPr id="4" name="幻燈片編號"/>
          <p:cNvSpPr txBox="1">
            <a:spLocks noGrp="1"/>
          </p:cNvSpPr>
          <p:nvPr>
            <p:ph type="sldNum" sz="quarter" idx="2"/>
          </p:nvPr>
        </p:nvSpPr>
        <p:spPr>
          <a:xfrm>
            <a:off x="6313065" y="9296400"/>
            <a:ext cx="371898" cy="348813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1600">
                <a:latin typeface="微軟正黑體" panose="020B0604030504040204" pitchFamily="34" charset="-120"/>
                <a:ea typeface="微軟正黑體" panose="020B0604030504040204" pitchFamily="34" charset="-120"/>
                <a:cs typeface="微軟正黑體" panose="020B0604030504040204" pitchFamily="34" charset="-120"/>
                <a:sym typeface="Helvetica Neue Light"/>
              </a:defRPr>
            </a:lvl1pPr>
          </a:lstStyle>
          <a:p>
            <a:fld id="{86CB4B4D-7CA3-9044-876B-883B54F8677D}" type="slidenum">
              <a:rPr lang="en-US" altLang="zh-TW" smtClean="0"/>
              <a:pPr/>
              <a:t>‹#›</a:t>
            </a:fld>
            <a:endParaRPr lang="en-US" altLang="zh-TW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5" r:id="rId4"/>
    <p:sldLayoutId id="2147483657" r:id="rId5"/>
    <p:sldLayoutId id="2147483658" r:id="rId6"/>
    <p:sldLayoutId id="2147483659" r:id="rId7"/>
    <p:sldLayoutId id="2147483660" r:id="rId8"/>
    <p:sldLayoutId id="2147483661" r:id="rId9"/>
  </p:sldLayoutIdLst>
  <p:transition spd="med"/>
  <p:txStyles>
    <p:title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微軟正黑體" panose="020B0604030504040204" pitchFamily="34" charset="-120"/>
          <a:ea typeface="微軟正黑體" panose="020B0604030504040204" pitchFamily="34" charset="-120"/>
          <a:cs typeface="微軟正黑體" panose="020B0604030504040204" pitchFamily="34" charset="-120"/>
          <a:sym typeface="Helvetica Neue Medium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0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444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微軟正黑體" panose="020B0604030504040204" pitchFamily="34" charset="-120"/>
          <a:ea typeface="微軟正黑體" panose="020B0604030504040204" pitchFamily="34" charset="-120"/>
          <a:cs typeface="+mn-cs"/>
          <a:sym typeface="Helvetica Neue"/>
        </a:defRPr>
      </a:lvl1pPr>
      <a:lvl2pPr marL="889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微軟正黑體" panose="020B0604030504040204" pitchFamily="34" charset="-120"/>
          <a:ea typeface="微軟正黑體" panose="020B0604030504040204" pitchFamily="34" charset="-120"/>
          <a:cs typeface="+mn-cs"/>
          <a:sym typeface="Helvetica Neue"/>
        </a:defRPr>
      </a:lvl2pPr>
      <a:lvl3pPr marL="1333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微軟正黑體" panose="020B0604030504040204" pitchFamily="34" charset="-120"/>
          <a:ea typeface="微軟正黑體" panose="020B0604030504040204" pitchFamily="34" charset="-120"/>
          <a:cs typeface="+mn-cs"/>
          <a:sym typeface="Helvetica Neue"/>
        </a:defRPr>
      </a:lvl3pPr>
      <a:lvl4pPr marL="1778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微軟正黑體" panose="020B0604030504040204" pitchFamily="34" charset="-120"/>
          <a:ea typeface="微軟正黑體" panose="020B0604030504040204" pitchFamily="34" charset="-120"/>
          <a:cs typeface="+mn-cs"/>
          <a:sym typeface="Helvetica Neue"/>
        </a:defRPr>
      </a:lvl4pPr>
      <a:lvl5pPr marL="2222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微軟正黑體" panose="020B0604030504040204" pitchFamily="34" charset="-120"/>
          <a:ea typeface="微軟正黑體" panose="020B0604030504040204" pitchFamily="34" charset="-120"/>
          <a:cs typeface="+mn-cs"/>
          <a:sym typeface="Helvetica Neue"/>
        </a:defRPr>
      </a:lvl5pPr>
      <a:lvl6pPr marL="2667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3111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35560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4000500" marR="0" indent="-444500" algn="l" defTabSz="584200" rtl="0" latinLnBrk="0">
        <a:lnSpc>
          <a:spcPct val="100000"/>
        </a:lnSpc>
        <a:spcBef>
          <a:spcPts val="4200"/>
        </a:spcBef>
        <a:spcAft>
          <a:spcPts val="0"/>
        </a:spcAft>
        <a:buClrTx/>
        <a:buSzPct val="145000"/>
        <a:buFontTx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agic.com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openxmlformats.org/officeDocument/2006/relationships/image" Target="../media/image13.jpe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.emf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7.png"/><Relationship Id="rId18" Type="http://schemas.openxmlformats.org/officeDocument/2006/relationships/image" Target="../media/image32.tiff"/><Relationship Id="rId26" Type="http://schemas.openxmlformats.org/officeDocument/2006/relationships/image" Target="../media/image40.pn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34" Type="http://schemas.openxmlformats.org/officeDocument/2006/relationships/image" Target="../media/image48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3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29" Type="http://schemas.openxmlformats.org/officeDocument/2006/relationships/image" Target="../media/image43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32" Type="http://schemas.openxmlformats.org/officeDocument/2006/relationships/image" Target="../media/image46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28" Type="http://schemas.openxmlformats.org/officeDocument/2006/relationships/image" Target="../media/image42.png"/><Relationship Id="rId36" Type="http://schemas.openxmlformats.org/officeDocument/2006/relationships/image" Target="../media/image50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31" Type="http://schemas.openxmlformats.org/officeDocument/2006/relationships/image" Target="../media/image45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Relationship Id="rId27" Type="http://schemas.openxmlformats.org/officeDocument/2006/relationships/image" Target="../media/image41.png"/><Relationship Id="rId30" Type="http://schemas.openxmlformats.org/officeDocument/2006/relationships/image" Target="../media/image44.svg"/><Relationship Id="rId35" Type="http://schemas.openxmlformats.org/officeDocument/2006/relationships/image" Target="../media/image49.png"/><Relationship Id="rId8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51.jpeg"/><Relationship Id="rId7" Type="http://schemas.openxmlformats.org/officeDocument/2006/relationships/image" Target="../media/image55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4.svg"/><Relationship Id="rId5" Type="http://schemas.openxmlformats.org/officeDocument/2006/relationships/image" Target="../media/image53.svg"/><Relationship Id="rId10" Type="http://schemas.openxmlformats.org/officeDocument/2006/relationships/hyperlink" Target="https://www.ragic.com/intl/zh-TW/blog/623/cfplastic-replaces-expensive-erp-ragic-medical-compliance" TargetMode="External"/><Relationship Id="rId4" Type="http://schemas.openxmlformats.org/officeDocument/2006/relationships/image" Target="../media/image52.png"/><Relationship Id="rId9" Type="http://schemas.openxmlformats.org/officeDocument/2006/relationships/image" Target="../media/image57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svg"/><Relationship Id="rId3" Type="http://schemas.openxmlformats.org/officeDocument/2006/relationships/image" Target="../media/image53.sv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6.svg"/><Relationship Id="rId5" Type="http://schemas.openxmlformats.org/officeDocument/2006/relationships/image" Target="../media/image55.svg"/><Relationship Id="rId10" Type="http://schemas.openxmlformats.org/officeDocument/2006/relationships/image" Target="../media/image59.png"/><Relationship Id="rId4" Type="http://schemas.openxmlformats.org/officeDocument/2006/relationships/image" Target="../media/image54.svg"/><Relationship Id="rId9" Type="http://schemas.openxmlformats.org/officeDocument/2006/relationships/hyperlink" Target="https://www.ragic.com/intl/zh-TW/blog/567/ihg-hotel-reduces-overtime-cut-costs-ragic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agic.com/intl/zh-TW/blog/423/taipei-government-saves-millions-with-ragic" TargetMode="External"/><Relationship Id="rId3" Type="http://schemas.openxmlformats.org/officeDocument/2006/relationships/image" Target="../media/image53.svg"/><Relationship Id="rId7" Type="http://schemas.openxmlformats.org/officeDocument/2006/relationships/image" Target="../media/image57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6.svg"/><Relationship Id="rId5" Type="http://schemas.openxmlformats.org/officeDocument/2006/relationships/image" Target="../media/image55.svg"/><Relationship Id="rId10" Type="http://schemas.openxmlformats.org/officeDocument/2006/relationships/image" Target="../media/image61.emf"/><Relationship Id="rId4" Type="http://schemas.openxmlformats.org/officeDocument/2006/relationships/image" Target="../media/image54.svg"/><Relationship Id="rId9" Type="http://schemas.openxmlformats.org/officeDocument/2006/relationships/image" Target="../media/image60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agic.com/intl/zh-TW/blog/475/home-care-center-streamlines-case-management" TargetMode="External"/><Relationship Id="rId3" Type="http://schemas.openxmlformats.org/officeDocument/2006/relationships/image" Target="../media/image53.svg"/><Relationship Id="rId7" Type="http://schemas.openxmlformats.org/officeDocument/2006/relationships/image" Target="../media/image57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6.svg"/><Relationship Id="rId5" Type="http://schemas.openxmlformats.org/officeDocument/2006/relationships/image" Target="../media/image55.svg"/><Relationship Id="rId10" Type="http://schemas.openxmlformats.org/officeDocument/2006/relationships/image" Target="../media/image63.png"/><Relationship Id="rId4" Type="http://schemas.openxmlformats.org/officeDocument/2006/relationships/image" Target="../media/image54.svg"/><Relationship Id="rId9" Type="http://schemas.openxmlformats.org/officeDocument/2006/relationships/image" Target="../media/image62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agic.com/intl/zh-TW/blog/584/titanfastech-use-case" TargetMode="External"/><Relationship Id="rId3" Type="http://schemas.openxmlformats.org/officeDocument/2006/relationships/image" Target="../media/image53.svg"/><Relationship Id="rId7" Type="http://schemas.openxmlformats.org/officeDocument/2006/relationships/image" Target="../media/image57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56.svg"/><Relationship Id="rId5" Type="http://schemas.openxmlformats.org/officeDocument/2006/relationships/image" Target="../media/image55.svg"/><Relationship Id="rId10" Type="http://schemas.openxmlformats.org/officeDocument/2006/relationships/image" Target="../media/image65.jpeg"/><Relationship Id="rId4" Type="http://schemas.openxmlformats.org/officeDocument/2006/relationships/image" Target="../media/image54.svg"/><Relationship Id="rId9" Type="http://schemas.openxmlformats.org/officeDocument/2006/relationships/image" Target="../media/image6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agic.com/intl/zh-TW/blog/561/intellectual-disability-center-digitizes-isp-case-management-with-ragic" TargetMode="External"/><Relationship Id="rId13" Type="http://schemas.openxmlformats.org/officeDocument/2006/relationships/image" Target="../media/image70.png"/><Relationship Id="rId3" Type="http://schemas.openxmlformats.org/officeDocument/2006/relationships/hyperlink" Target="https://www.ragic.com/intl/zh-TW/product-microsoft-access-alternative" TargetMode="External"/><Relationship Id="rId7" Type="http://schemas.openxmlformats.org/officeDocument/2006/relationships/image" Target="../media/image67.png"/><Relationship Id="rId12" Type="http://schemas.openxmlformats.org/officeDocument/2006/relationships/hyperlink" Target="https://www.ragic.com/intl/zh-TW/blog/643/ingeni-streamlines-accounting-qc-and-customer-service-with-ragic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ragic.com/intl/zh-TW/blog/609/goodmoonmood-integrate-ecommerce-data-with-ragic" TargetMode="External"/><Relationship Id="rId11" Type="http://schemas.openxmlformats.org/officeDocument/2006/relationships/image" Target="../media/image69.png"/><Relationship Id="rId5" Type="http://schemas.openxmlformats.org/officeDocument/2006/relationships/image" Target="../media/image66.png"/><Relationship Id="rId15" Type="http://schemas.openxmlformats.org/officeDocument/2006/relationships/image" Target="../media/image71.png"/><Relationship Id="rId10" Type="http://schemas.openxmlformats.org/officeDocument/2006/relationships/hyperlink" Target="https://www.ragic.com/intl/zh-TW/blog/474/animal-blood-bank-shorten-processing" TargetMode="External"/><Relationship Id="rId4" Type="http://schemas.openxmlformats.org/officeDocument/2006/relationships/hyperlink" Target="https://www.ragic.com/intl/zh-TW/blog/578/CRM-production-automation-site-furnishing-business-revenue-growth" TargetMode="External"/><Relationship Id="rId9" Type="http://schemas.openxmlformats.org/officeDocument/2006/relationships/image" Target="../media/image68.png"/><Relationship Id="rId14" Type="http://schemas.openxmlformats.org/officeDocument/2006/relationships/hyperlink" Target="https://www.ragic.com/intl/zh-TW/blog/597/nozzle-quiz-integrates-consignment-data-to-track-inventory-in-real-time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agic.com/intl/zh-TW/blog/544/housing-company-zuyou-streamlines-landlord-income-expense-reporting" TargetMode="External"/><Relationship Id="rId13" Type="http://schemas.openxmlformats.org/officeDocument/2006/relationships/image" Target="../media/image76.png"/><Relationship Id="rId3" Type="http://schemas.openxmlformats.org/officeDocument/2006/relationships/hyperlink" Target="https://www.ragic.com/intl/zh-TW/product-microsoft-access-alternative" TargetMode="External"/><Relationship Id="rId7" Type="http://schemas.openxmlformats.org/officeDocument/2006/relationships/image" Target="../media/image73.png"/><Relationship Id="rId12" Type="http://schemas.openxmlformats.org/officeDocument/2006/relationships/hyperlink" Target="https://www.ragic.com/intl/zh-TW/blog/401/tzuchi-optimizing-myanmar-seed-distribution-process" TargetMode="External"/><Relationship Id="rId17" Type="http://schemas.openxmlformats.org/officeDocument/2006/relationships/image" Target="../media/image78.png"/><Relationship Id="rId2" Type="http://schemas.openxmlformats.org/officeDocument/2006/relationships/notesSlide" Target="../notesSlides/notesSlide15.xml"/><Relationship Id="rId16" Type="http://schemas.openxmlformats.org/officeDocument/2006/relationships/hyperlink" Target="https://www.ragic.com/intl/zh-TW/blog/629/ragic-lims-for-environmental-testing-techtron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ragic.com/intl/zh-TW/blog/469/accounting-firm-automates-billing-process" TargetMode="External"/><Relationship Id="rId11" Type="http://schemas.openxmlformats.org/officeDocument/2006/relationships/image" Target="../media/image75.jpeg"/><Relationship Id="rId5" Type="http://schemas.openxmlformats.org/officeDocument/2006/relationships/image" Target="../media/image72.jpeg"/><Relationship Id="rId15" Type="http://schemas.openxmlformats.org/officeDocument/2006/relationships/image" Target="../media/image77.png"/><Relationship Id="rId10" Type="http://schemas.openxmlformats.org/officeDocument/2006/relationships/hyperlink" Target="https://www.ragic.com/intl/zh-TW/blog/328/metal-fabrication-industry-ragic-use-case" TargetMode="External"/><Relationship Id="rId4" Type="http://schemas.openxmlformats.org/officeDocument/2006/relationships/hyperlink" Target="https://www.ragic.com/intl/zh-TW/blog/423/taipei-government-saves-millions-with-ragic" TargetMode="External"/><Relationship Id="rId9" Type="http://schemas.openxmlformats.org/officeDocument/2006/relationships/image" Target="../media/image74.png"/><Relationship Id="rId14" Type="http://schemas.openxmlformats.org/officeDocument/2006/relationships/hyperlink" Target="https://www.ragic.com/intl/zh-TW/blog/633/pinkneat-pmu-studio-builds-custom-crm-with-ragic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ragic.com/intl/zh-TW/blog/483/no-code-system-for-racing-management" TargetMode="External"/><Relationship Id="rId13" Type="http://schemas.openxmlformats.org/officeDocument/2006/relationships/image" Target="../media/image83.png"/><Relationship Id="rId3" Type="http://schemas.openxmlformats.org/officeDocument/2006/relationships/hyperlink" Target="https://www.ragic.com/intl/zh-TW/product-microsoft-access-alternative" TargetMode="External"/><Relationship Id="rId7" Type="http://schemas.openxmlformats.org/officeDocument/2006/relationships/image" Target="../media/image80.png"/><Relationship Id="rId12" Type="http://schemas.openxmlformats.org/officeDocument/2006/relationships/hyperlink" Target="https://www.ragic.com/intl/zh-TW/blog/476/construction-business-chooses-ragic-over-microsoft-access" TargetMode="External"/><Relationship Id="rId17" Type="http://schemas.openxmlformats.org/officeDocument/2006/relationships/image" Target="../media/image85.png"/><Relationship Id="rId2" Type="http://schemas.openxmlformats.org/officeDocument/2006/relationships/notesSlide" Target="../notesSlides/notesSlide16.xml"/><Relationship Id="rId16" Type="http://schemas.openxmlformats.org/officeDocument/2006/relationships/hyperlink" Target="https://www.ragic.com/intl/zh-TW/blog/416/concert-management-4-person-team-success" TargetMode="External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ragic.com/intl/zh-TW/blog/565/no-code-system-for-environmental-non-profit-organization" TargetMode="External"/><Relationship Id="rId11" Type="http://schemas.openxmlformats.org/officeDocument/2006/relationships/image" Target="../media/image82.png"/><Relationship Id="rId5" Type="http://schemas.openxmlformats.org/officeDocument/2006/relationships/image" Target="../media/image79.jpeg"/><Relationship Id="rId15" Type="http://schemas.openxmlformats.org/officeDocument/2006/relationships/image" Target="../media/image84.png"/><Relationship Id="rId10" Type="http://schemas.openxmlformats.org/officeDocument/2006/relationships/hyperlink" Target="https://www.ragic.com/intl/zh-TW/blog/478/beer-square-excel-to-ragic-experience" TargetMode="External"/><Relationship Id="rId4" Type="http://schemas.openxmlformats.org/officeDocument/2006/relationships/hyperlink" Target="https://www.ragic.com/intl/zh-TW/blog/475/home-care-center-streamlines-case-management" TargetMode="External"/><Relationship Id="rId9" Type="http://schemas.openxmlformats.org/officeDocument/2006/relationships/image" Target="../media/image81.png"/><Relationship Id="rId14" Type="http://schemas.openxmlformats.org/officeDocument/2006/relationships/hyperlink" Target="https://www.ragic.com/intl/zh-TW/blog/424/hardware-store-chain-ragic-customer-story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8.emf"/><Relationship Id="rId4" Type="http://schemas.openxmlformats.org/officeDocument/2006/relationships/image" Target="../media/image87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2.png"/><Relationship Id="rId5" Type="http://schemas.openxmlformats.org/officeDocument/2006/relationships/image" Target="../media/image2.png"/><Relationship Id="rId4" Type="http://schemas.openxmlformats.org/officeDocument/2006/relationships/image" Target="../media/image9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3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4.png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emf"/><Relationship Id="rId3" Type="http://schemas.openxmlformats.org/officeDocument/2006/relationships/image" Target="../media/image95.emf"/><Relationship Id="rId7" Type="http://schemas.openxmlformats.org/officeDocument/2006/relationships/image" Target="../media/image99.emf"/><Relationship Id="rId12" Type="http://schemas.openxmlformats.org/officeDocument/2006/relationships/image" Target="../media/image104.em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98.emf"/><Relationship Id="rId11" Type="http://schemas.openxmlformats.org/officeDocument/2006/relationships/image" Target="../media/image103.emf"/><Relationship Id="rId5" Type="http://schemas.openxmlformats.org/officeDocument/2006/relationships/image" Target="../media/image97.emf"/><Relationship Id="rId10" Type="http://schemas.openxmlformats.org/officeDocument/2006/relationships/image" Target="../media/image102.emf"/><Relationship Id="rId4" Type="http://schemas.openxmlformats.org/officeDocument/2006/relationships/image" Target="../media/image96.emf"/><Relationship Id="rId9" Type="http://schemas.openxmlformats.org/officeDocument/2006/relationships/image" Target="../media/image101.emf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07.png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6" Type="http://schemas.openxmlformats.org/officeDocument/2006/relationships/image" Target="../media/image108.png"/><Relationship Id="rId5" Type="http://schemas.openxmlformats.org/officeDocument/2006/relationships/image" Target="../media/image110.png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108.png"/><Relationship Id="rId5" Type="http://schemas.openxmlformats.org/officeDocument/2006/relationships/image" Target="../media/image111.png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6" Type="http://schemas.openxmlformats.org/officeDocument/2006/relationships/image" Target="../media/image108.png"/><Relationship Id="rId5" Type="http://schemas.openxmlformats.org/officeDocument/2006/relationships/image" Target="../media/image112.png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svg"/><Relationship Id="rId13" Type="http://schemas.openxmlformats.org/officeDocument/2006/relationships/hyperlink" Target="https://www.ragic.com/intl/zh-TW/product-kintone-alternative" TargetMode="External"/><Relationship Id="rId18" Type="http://schemas.openxmlformats.org/officeDocument/2006/relationships/image" Target="../media/image117.svg"/><Relationship Id="rId3" Type="http://schemas.openxmlformats.org/officeDocument/2006/relationships/image" Target="../media/image105.png"/><Relationship Id="rId21" Type="http://schemas.openxmlformats.org/officeDocument/2006/relationships/image" Target="../media/image120.svg"/><Relationship Id="rId7" Type="http://schemas.openxmlformats.org/officeDocument/2006/relationships/hyperlink" Target="https://www.ragic.com/intl/zh-TW/product-erp-system-alternative" TargetMode="External"/><Relationship Id="rId12" Type="http://schemas.openxmlformats.org/officeDocument/2006/relationships/hyperlink" Target="https://www.ragic.com/intl/zh-TW/product-mondaycom-alternative" TargetMode="External"/><Relationship Id="rId17" Type="http://schemas.openxmlformats.org/officeDocument/2006/relationships/image" Target="../media/image116.svg"/><Relationship Id="rId2" Type="http://schemas.openxmlformats.org/officeDocument/2006/relationships/notesSlide" Target="../notesSlides/notesSlide35.xml"/><Relationship Id="rId16" Type="http://schemas.openxmlformats.org/officeDocument/2006/relationships/image" Target="../media/image115.svg"/><Relationship Id="rId20" Type="http://schemas.openxmlformats.org/officeDocument/2006/relationships/image" Target="../media/image119.sv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ragic.com/intl/zh-TW/product-airtable-alternative" TargetMode="External"/><Relationship Id="rId11" Type="http://schemas.openxmlformats.org/officeDocument/2006/relationships/hyperlink" Target="https://www.ragic.com/intl/zh-TW/product-odoo-alternative" TargetMode="External"/><Relationship Id="rId5" Type="http://schemas.openxmlformats.org/officeDocument/2006/relationships/hyperlink" Target="https://www.ragic.com/intl/zh-TW/product-microsoft-access-alternative" TargetMode="External"/><Relationship Id="rId15" Type="http://schemas.openxmlformats.org/officeDocument/2006/relationships/image" Target="../media/image114.png"/><Relationship Id="rId10" Type="http://schemas.openxmlformats.org/officeDocument/2006/relationships/hyperlink" Target="https://www.ragic.com/intl/zh-TW/product-google-forms-alternative" TargetMode="External"/><Relationship Id="rId19" Type="http://schemas.openxmlformats.org/officeDocument/2006/relationships/image" Target="../media/image118.svg"/><Relationship Id="rId4" Type="http://schemas.openxmlformats.org/officeDocument/2006/relationships/image" Target="../media/image106.png"/><Relationship Id="rId9" Type="http://schemas.openxmlformats.org/officeDocument/2006/relationships/hyperlink" Target="https://www.ragic.com/intl/zh-TW/product-notion-alternative" TargetMode="External"/><Relationship Id="rId1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7.mp4"/><Relationship Id="rId1" Type="http://schemas.microsoft.com/office/2007/relationships/media" Target="../media/media7.mp4"/><Relationship Id="rId5" Type="http://schemas.openxmlformats.org/officeDocument/2006/relationships/image" Target="../media/image121.png"/><Relationship Id="rId4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microsoft.com/office/2007/relationships/media" Target="../media/media9.mp4"/><Relationship Id="rId7" Type="http://schemas.openxmlformats.org/officeDocument/2006/relationships/image" Target="../media/image122.png"/><Relationship Id="rId2" Type="http://schemas.openxmlformats.org/officeDocument/2006/relationships/video" Target="../media/media8.mp4"/><Relationship Id="rId1" Type="http://schemas.microsoft.com/office/2007/relationships/media" Target="../media/media8.mp4"/><Relationship Id="rId6" Type="http://schemas.openxmlformats.org/officeDocument/2006/relationships/notesSlide" Target="../notesSlides/notesSlide38.xml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9.mp4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5" Type="http://schemas.openxmlformats.org/officeDocument/2006/relationships/image" Target="../media/image124.png"/><Relationship Id="rId4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1.mp4"/><Relationship Id="rId1" Type="http://schemas.microsoft.com/office/2007/relationships/media" Target="../media/media11.mp4"/><Relationship Id="rId5" Type="http://schemas.openxmlformats.org/officeDocument/2006/relationships/image" Target="../media/image125.png"/><Relationship Id="rId4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2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5" Type="http://schemas.openxmlformats.org/officeDocument/2006/relationships/image" Target="../media/image128.png"/><Relationship Id="rId4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2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5" Type="http://schemas.openxmlformats.org/officeDocument/2006/relationships/image" Target="../media/image133.png"/><Relationship Id="rId4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4.mp4"/><Relationship Id="rId1" Type="http://schemas.microsoft.com/office/2007/relationships/media" Target="../media/media14.mp4"/><Relationship Id="rId5" Type="http://schemas.openxmlformats.org/officeDocument/2006/relationships/image" Target="../media/image134.png"/><Relationship Id="rId4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5.mp4"/><Relationship Id="rId1" Type="http://schemas.microsoft.com/office/2007/relationships/media" Target="../media/media15.mp4"/><Relationship Id="rId5" Type="http://schemas.openxmlformats.org/officeDocument/2006/relationships/image" Target="../media/image135.png"/><Relationship Id="rId4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6.mp4"/><Relationship Id="rId1" Type="http://schemas.microsoft.com/office/2007/relationships/media" Target="../media/media16.mp4"/><Relationship Id="rId6" Type="http://schemas.openxmlformats.org/officeDocument/2006/relationships/image" Target="../media/image139.png"/><Relationship Id="rId5" Type="http://schemas.openxmlformats.org/officeDocument/2006/relationships/image" Target="../media/image138.emf"/><Relationship Id="rId4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7" Type="http://schemas.openxmlformats.org/officeDocument/2006/relationships/image" Target="../media/image144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3.png"/><Relationship Id="rId5" Type="http://schemas.openxmlformats.org/officeDocument/2006/relationships/image" Target="../media/image142.png"/><Relationship Id="rId4" Type="http://schemas.openxmlformats.org/officeDocument/2006/relationships/image" Target="../media/image141.pn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6.png"/><Relationship Id="rId3" Type="http://schemas.microsoft.com/office/2007/relationships/media" Target="../media/media18.mp4"/><Relationship Id="rId7" Type="http://schemas.openxmlformats.org/officeDocument/2006/relationships/image" Target="../media/image145.png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openxmlformats.org/officeDocument/2006/relationships/notesSlide" Target="../notesSlides/notesSlide52.xml"/><Relationship Id="rId5" Type="http://schemas.openxmlformats.org/officeDocument/2006/relationships/slideLayout" Target="../slideLayouts/slideLayout8.xml"/><Relationship Id="rId4" Type="http://schemas.openxmlformats.org/officeDocument/2006/relationships/video" Target="../media/media18.mp4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53.png"/><Relationship Id="rId4" Type="http://schemas.openxmlformats.org/officeDocument/2006/relationships/image" Target="../media/image152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19.mp4"/><Relationship Id="rId1" Type="http://schemas.microsoft.com/office/2007/relationships/media" Target="../media/media19.mp4"/><Relationship Id="rId5" Type="http://schemas.openxmlformats.org/officeDocument/2006/relationships/image" Target="../media/image154.png"/><Relationship Id="rId4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0.png"/><Relationship Id="rId3" Type="http://schemas.openxmlformats.org/officeDocument/2006/relationships/image" Target="../media/image155.png"/><Relationship Id="rId7" Type="http://schemas.openxmlformats.org/officeDocument/2006/relationships/image" Target="../media/image159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56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4.svg"/><Relationship Id="rId3" Type="http://schemas.openxmlformats.org/officeDocument/2006/relationships/image" Target="../media/image161.png"/><Relationship Id="rId7" Type="http://schemas.openxmlformats.org/officeDocument/2006/relationships/image" Target="../media/image163.tif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8.png"/><Relationship Id="rId5" Type="http://schemas.openxmlformats.org/officeDocument/2006/relationships/image" Target="../media/image157.png"/><Relationship Id="rId4" Type="http://schemas.openxmlformats.org/officeDocument/2006/relationships/image" Target="../media/image162.png"/><Relationship Id="rId9" Type="http://schemas.openxmlformats.org/officeDocument/2006/relationships/image" Target="../media/image165.sv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video" Target="../media/media20.mp4"/><Relationship Id="rId1" Type="http://schemas.microsoft.com/office/2007/relationships/media" Target="../media/media20.mp4"/><Relationship Id="rId5" Type="http://schemas.openxmlformats.org/officeDocument/2006/relationships/image" Target="../media/image166.png"/><Relationship Id="rId4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9.png"/><Relationship Id="rId4" Type="http://schemas.openxmlformats.org/officeDocument/2006/relationships/image" Target="../media/image168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1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2.tiff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76.png"/><Relationship Id="rId5" Type="http://schemas.openxmlformats.org/officeDocument/2006/relationships/image" Target="../media/image175.png"/><Relationship Id="rId4" Type="http://schemas.openxmlformats.org/officeDocument/2006/relationships/image" Target="../media/image174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pn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78.tif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@ragictw/streams" TargetMode="External"/><Relationship Id="rId13" Type="http://schemas.openxmlformats.org/officeDocument/2006/relationships/image" Target="../media/image183.png"/><Relationship Id="rId3" Type="http://schemas.openxmlformats.org/officeDocument/2006/relationships/hyperlink" Target="https://www.ragic.com/intl/zh-TW/blog/401/tzuchi-optimizing-myanmar-seed-distribution-process" TargetMode="External"/><Relationship Id="rId7" Type="http://schemas.openxmlformats.org/officeDocument/2006/relationships/image" Target="../media/image180.png"/><Relationship Id="rId12" Type="http://schemas.openxmlformats.org/officeDocument/2006/relationships/hyperlink" Target="https://www.youtube.com/watch?v=UGGxsJIeKdc" TargetMode="External"/><Relationship Id="rId2" Type="http://schemas.openxmlformats.org/officeDocument/2006/relationships/notesSlide" Target="../notesSlides/notesSlide66.xml"/><Relationship Id="rId16" Type="http://schemas.openxmlformats.org/officeDocument/2006/relationships/image" Target="../media/image185.png"/><Relationship Id="rId1" Type="http://schemas.openxmlformats.org/officeDocument/2006/relationships/slideLayout" Target="../slideLayouts/slideLayout8.xml"/><Relationship Id="rId6" Type="http://schemas.openxmlformats.org/officeDocument/2006/relationships/hyperlink" Target="https://www.ragic.com/intl/zh-TW/doc" TargetMode="External"/><Relationship Id="rId11" Type="http://schemas.openxmlformats.org/officeDocument/2006/relationships/image" Target="../media/image182.png"/><Relationship Id="rId5" Type="http://schemas.openxmlformats.org/officeDocument/2006/relationships/image" Target="../media/image179.png"/><Relationship Id="rId15" Type="http://schemas.openxmlformats.org/officeDocument/2006/relationships/hyperlink" Target="https://www.ragic.com/intl/zh-TW/doc-kb" TargetMode="External"/><Relationship Id="rId10" Type="http://schemas.openxmlformats.org/officeDocument/2006/relationships/hyperlink" Target="https://www.ragic.com/intl/zh-TW/blog" TargetMode="External"/><Relationship Id="rId4" Type="http://schemas.openxmlformats.org/officeDocument/2006/relationships/hyperlink" Target="https://www.ragic.com/intl/zh-TW/course/required-courses" TargetMode="External"/><Relationship Id="rId9" Type="http://schemas.openxmlformats.org/officeDocument/2006/relationships/image" Target="../media/image181.png"/><Relationship Id="rId14" Type="http://schemas.openxmlformats.org/officeDocument/2006/relationships/image" Target="../media/image184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pn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88.png"/><Relationship Id="rId4" Type="http://schemas.openxmlformats.org/officeDocument/2006/relationships/image" Target="../media/image187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8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3.sv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8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pn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8.xml"/><Relationship Id="rId5" Type="http://schemas.openxmlformats.org/officeDocument/2006/relationships/hyperlink" Target="https://www.ragic.com/intl/zh-TW/doc-http-api" TargetMode="External"/><Relationship Id="rId4" Type="http://schemas.openxmlformats.org/officeDocument/2006/relationships/image" Target="../media/image57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pn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94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png"/><Relationship Id="rId7" Type="http://schemas.openxmlformats.org/officeDocument/2006/relationships/image" Target="../media/image199.pn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8.png"/><Relationship Id="rId5" Type="http://schemas.openxmlformats.org/officeDocument/2006/relationships/image" Target="../media/image197.png"/><Relationship Id="rId4" Type="http://schemas.openxmlformats.org/officeDocument/2006/relationships/image" Target="../media/image19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8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8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8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pn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204.png"/><Relationship Id="rId4" Type="http://schemas.openxmlformats.org/officeDocument/2006/relationships/image" Target="../media/image203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emf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06.emf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8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8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sllabs.com/ssltest/analyze.html?d=www.ragic.com" TargetMode="External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8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8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8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png"/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10.png"/><Relationship Id="rId5" Type="http://schemas.openxmlformats.org/officeDocument/2006/relationships/image" Target="../media/image209.jpeg"/><Relationship Id="rId4" Type="http://schemas.openxmlformats.org/officeDocument/2006/relationships/image" Target="../media/image208.png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影像" descr="影像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4900" y="3528796"/>
            <a:ext cx="5715000" cy="269600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5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45BECF-CAE8-FD10-7C3E-B8A6BF5FFB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矩形">
            <a:extLst>
              <a:ext uri="{FF2B5EF4-FFF2-40B4-BE49-F238E27FC236}">
                <a16:creationId xmlns:a16="http://schemas.microsoft.com/office/drawing/2014/main" id="{8BF12198-31C1-9BA3-3F56-AFEE6D0F3B83}"/>
              </a:ext>
            </a:extLst>
          </p:cNvPr>
          <p:cNvSpPr/>
          <p:nvPr/>
        </p:nvSpPr>
        <p:spPr>
          <a:xfrm>
            <a:off x="1470817" y="3615649"/>
            <a:ext cx="10063165" cy="25223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32" name="哪裡不一樣？">
            <a:extLst>
              <a:ext uri="{FF2B5EF4-FFF2-40B4-BE49-F238E27FC236}">
                <a16:creationId xmlns:a16="http://schemas.microsoft.com/office/drawing/2014/main" id="{B99A192D-458A-3565-394A-FC229DA255B8}"/>
              </a:ext>
            </a:extLst>
          </p:cNvPr>
          <p:cNvSpPr txBox="1"/>
          <p:nvPr/>
        </p:nvSpPr>
        <p:spPr>
          <a:xfrm>
            <a:off x="5630148" y="4169318"/>
            <a:ext cx="5903834" cy="13387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algn="l" defTabSz="914400">
              <a:lnSpc>
                <a:spcPct val="150000"/>
              </a:lnSpc>
              <a:defRPr sz="60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簡介 </a:t>
            </a:r>
            <a:r>
              <a:rPr kumimoji="0" lang="en-US" altLang="zh-TW" sz="6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&amp;</a:t>
            </a:r>
            <a:r>
              <a:rPr kumimoji="0" lang="zh-TW" altLang="en-US" sz="6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公司介紹</a:t>
            </a:r>
            <a:endParaRPr kumimoji="0" sz="60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233" name="ragic logo.png" descr="ragic logo.png">
            <a:extLst>
              <a:ext uri="{FF2B5EF4-FFF2-40B4-BE49-F238E27FC236}">
                <a16:creationId xmlns:a16="http://schemas.microsoft.com/office/drawing/2014/main" id="{52945538-008B-F6B7-C75F-F505DAF0E6D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8435" y="3729949"/>
            <a:ext cx="4484094" cy="252230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257711614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A830CC-3440-45B8-07C9-7F9F9C08C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>
            <a:extLst>
              <a:ext uri="{FF2B5EF4-FFF2-40B4-BE49-F238E27FC236}">
                <a16:creationId xmlns:a16="http://schemas.microsoft.com/office/drawing/2014/main" id="{4272F32F-5B7C-ECDE-525D-52FA52EFF6A1}"/>
              </a:ext>
            </a:extLst>
          </p:cNvPr>
          <p:cNvSpPr/>
          <p:nvPr/>
        </p:nvSpPr>
        <p:spPr>
          <a:xfrm>
            <a:off x="2182400" y="3970103"/>
            <a:ext cx="8640000" cy="1210588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15B20E1A-CAF5-6E7A-E86E-FE6287B86716}"/>
              </a:ext>
            </a:extLst>
          </p:cNvPr>
          <p:cNvSpPr/>
          <p:nvPr/>
        </p:nvSpPr>
        <p:spPr>
          <a:xfrm>
            <a:off x="2182400" y="6626136"/>
            <a:ext cx="8640000" cy="1210588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E246B1F-2436-D0FB-2A85-9DBD4BC95929}"/>
              </a:ext>
            </a:extLst>
          </p:cNvPr>
          <p:cNvSpPr txBox="1"/>
          <p:nvPr/>
        </p:nvSpPr>
        <p:spPr>
          <a:xfrm>
            <a:off x="1494760" y="1157746"/>
            <a:ext cx="10015281" cy="14207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Ragic 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是一個內建 </a:t>
            </a: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AI 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功能的 </a:t>
            </a: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No Code 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資料庫平台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，使用者可以依照自己的工作流程，以類似 </a:t>
            </a: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Excel 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試算表直覺的介面，輕鬆快速建立屬於自己的資料庫，從簡單的聯絡人</a:t>
            </a:r>
            <a:endParaRPr kumimoji="0" lang="en-US" altLang="zh-TW" sz="20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管理系統到完整的 </a:t>
            </a: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ERP 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系統都能輕鬆打造。</a:t>
            </a:r>
            <a:endParaRPr kumimoji="0" lang="en-US" altLang="zh-TW" sz="20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0" name="文字方塊 9">
            <a:extLst>
              <a:ext uri="{FF2B5EF4-FFF2-40B4-BE49-F238E27FC236}">
                <a16:creationId xmlns:a16="http://schemas.microsoft.com/office/drawing/2014/main" id="{BF8742E4-68B0-CF29-0CAA-8D084C79DE3D}"/>
              </a:ext>
            </a:extLst>
          </p:cNvPr>
          <p:cNvSpPr txBox="1"/>
          <p:nvPr/>
        </p:nvSpPr>
        <p:spPr>
          <a:xfrm>
            <a:off x="3780462" y="4513842"/>
            <a:ext cx="6521778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讓每一位員工，即使沒有程式背景，但最了解自己日常工作流程的人，</a:t>
            </a:r>
            <a:endParaRPr kumimoji="0" lang="en-US" altLang="zh-TW" sz="16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都能設計出最符合需求的資料管理系統。</a:t>
            </a:r>
            <a:endParaRPr kumimoji="0" lang="en-US" altLang="zh-TW" sz="16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9712699E-4561-A355-1630-0A5D6BDBE5AE}"/>
              </a:ext>
            </a:extLst>
          </p:cNvPr>
          <p:cNvSpPr txBox="1"/>
          <p:nvPr/>
        </p:nvSpPr>
        <p:spPr>
          <a:xfrm>
            <a:off x="3780462" y="4052177"/>
            <a:ext cx="1159032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u="none" strike="noStrike" kern="0" cap="none" spc="0" normalizeH="0" baseline="0" noProof="0" dirty="0">
                <a:ln>
                  <a:noFill/>
                </a:ln>
                <a:solidFill>
                  <a:srgbClr val="D50E0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Vision 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E213179C-E482-5A3C-BFBD-0062AAC5B1DE}"/>
              </a:ext>
            </a:extLst>
          </p:cNvPr>
          <p:cNvSpPr txBox="1"/>
          <p:nvPr/>
        </p:nvSpPr>
        <p:spPr>
          <a:xfrm>
            <a:off x="3780462" y="7169875"/>
            <a:ext cx="6521778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透過直覺易用的試算表介面，簡化資料管理流程，轉化為強大的資料庫系統，使團隊能輕鬆建立、客製化、並隨時擴充自己的資料管理需求。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FB652CA5-B01B-F9CD-73BB-6EE6D767076C}"/>
              </a:ext>
            </a:extLst>
          </p:cNvPr>
          <p:cNvSpPr txBox="1"/>
          <p:nvPr/>
        </p:nvSpPr>
        <p:spPr>
          <a:xfrm>
            <a:off x="3780462" y="6708210"/>
            <a:ext cx="1425719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u="none" strike="noStrike" kern="0" cap="none" spc="0" normalizeH="0" baseline="0" noProof="0" dirty="0">
                <a:ln>
                  <a:noFill/>
                </a:ln>
                <a:solidFill>
                  <a:srgbClr val="D50E0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Mission </a:t>
            </a:r>
          </a:p>
        </p:txBody>
      </p:sp>
      <p:sp>
        <p:nvSpPr>
          <p:cNvPr id="6" name="圖形 14">
            <a:extLst>
              <a:ext uri="{FF2B5EF4-FFF2-40B4-BE49-F238E27FC236}">
                <a16:creationId xmlns:a16="http://schemas.microsoft.com/office/drawing/2014/main" id="{086DD7FD-C270-D86F-E473-709134DCBABC}"/>
              </a:ext>
            </a:extLst>
          </p:cNvPr>
          <p:cNvSpPr/>
          <p:nvPr/>
        </p:nvSpPr>
        <p:spPr>
          <a:xfrm>
            <a:off x="2682392" y="6871430"/>
            <a:ext cx="720000" cy="720000"/>
          </a:xfrm>
          <a:custGeom>
            <a:avLst/>
            <a:gdLst>
              <a:gd name="csX0" fmla="*/ 471375 w 720000"/>
              <a:gd name="csY0" fmla="*/ 344109 h 720000"/>
              <a:gd name="csX1" fmla="*/ 472500 w 720000"/>
              <a:gd name="csY1" fmla="*/ 360000 h 720000"/>
              <a:gd name="csX2" fmla="*/ 360000 w 720000"/>
              <a:gd name="csY2" fmla="*/ 472500 h 720000"/>
              <a:gd name="csX3" fmla="*/ 247500 w 720000"/>
              <a:gd name="csY3" fmla="*/ 360000 h 720000"/>
              <a:gd name="csX4" fmla="*/ 360000 w 720000"/>
              <a:gd name="csY4" fmla="*/ 247500 h 720000"/>
              <a:gd name="csX5" fmla="*/ 375891 w 720000"/>
              <a:gd name="csY5" fmla="*/ 248625 h 720000"/>
              <a:gd name="csX6" fmla="*/ 419766 w 720000"/>
              <a:gd name="csY6" fmla="*/ 204750 h 720000"/>
              <a:gd name="csX7" fmla="*/ 413016 w 720000"/>
              <a:gd name="csY7" fmla="*/ 164531 h 720000"/>
              <a:gd name="csX8" fmla="*/ 360000 w 720000"/>
              <a:gd name="csY8" fmla="*/ 157500 h 720000"/>
              <a:gd name="csX9" fmla="*/ 157500 w 720000"/>
              <a:gd name="csY9" fmla="*/ 360000 h 720000"/>
              <a:gd name="csX10" fmla="*/ 360000 w 720000"/>
              <a:gd name="csY10" fmla="*/ 562500 h 720000"/>
              <a:gd name="csX11" fmla="*/ 562500 w 720000"/>
              <a:gd name="csY11" fmla="*/ 360000 h 720000"/>
              <a:gd name="csX12" fmla="*/ 555469 w 720000"/>
              <a:gd name="csY12" fmla="*/ 306984 h 720000"/>
              <a:gd name="csX13" fmla="*/ 515250 w 720000"/>
              <a:gd name="csY13" fmla="*/ 300234 h 720000"/>
              <a:gd name="csX14" fmla="*/ 471375 w 720000"/>
              <a:gd name="csY14" fmla="*/ 344109 h 720000"/>
              <a:gd name="csX15" fmla="*/ 626203 w 720000"/>
              <a:gd name="csY15" fmla="*/ 314859 h 720000"/>
              <a:gd name="csX16" fmla="*/ 630000 w 720000"/>
              <a:gd name="csY16" fmla="*/ 360000 h 720000"/>
              <a:gd name="csX17" fmla="*/ 360000 w 720000"/>
              <a:gd name="csY17" fmla="*/ 630000 h 720000"/>
              <a:gd name="csX18" fmla="*/ 90000 w 720000"/>
              <a:gd name="csY18" fmla="*/ 360000 h 720000"/>
              <a:gd name="csX19" fmla="*/ 360000 w 720000"/>
              <a:gd name="csY19" fmla="*/ 90000 h 720000"/>
              <a:gd name="csX20" fmla="*/ 405141 w 720000"/>
              <a:gd name="csY20" fmla="*/ 93797 h 720000"/>
              <a:gd name="csX21" fmla="*/ 418219 w 720000"/>
              <a:gd name="csY21" fmla="*/ 80719 h 720000"/>
              <a:gd name="csX22" fmla="*/ 478828 w 720000"/>
              <a:gd name="csY22" fmla="*/ 20109 h 720000"/>
              <a:gd name="csX23" fmla="*/ 360000 w 720000"/>
              <a:gd name="csY23" fmla="*/ 0 h 720000"/>
              <a:gd name="csX24" fmla="*/ 0 w 720000"/>
              <a:gd name="csY24" fmla="*/ 360000 h 720000"/>
              <a:gd name="csX25" fmla="*/ 360000 w 720000"/>
              <a:gd name="csY25" fmla="*/ 720000 h 720000"/>
              <a:gd name="csX26" fmla="*/ 720000 w 720000"/>
              <a:gd name="csY26" fmla="*/ 360000 h 720000"/>
              <a:gd name="csX27" fmla="*/ 699891 w 720000"/>
              <a:gd name="csY27" fmla="*/ 241172 h 720000"/>
              <a:gd name="csX28" fmla="*/ 639281 w 720000"/>
              <a:gd name="csY28" fmla="*/ 301781 h 720000"/>
              <a:gd name="csX29" fmla="*/ 626203 w 720000"/>
              <a:gd name="csY29" fmla="*/ 314859 h 720000"/>
              <a:gd name="csX30" fmla="*/ 513422 w 720000"/>
              <a:gd name="csY30" fmla="*/ 254250 h 720000"/>
              <a:gd name="csX31" fmla="*/ 584719 w 720000"/>
              <a:gd name="csY31" fmla="*/ 266063 h 720000"/>
              <a:gd name="csX32" fmla="*/ 623953 w 720000"/>
              <a:gd name="csY32" fmla="*/ 253547 h 720000"/>
              <a:gd name="csX33" fmla="*/ 695953 w 720000"/>
              <a:gd name="csY33" fmla="*/ 181547 h 720000"/>
              <a:gd name="csX34" fmla="*/ 688359 w 720000"/>
              <a:gd name="csY34" fmla="*/ 144703 h 720000"/>
              <a:gd name="csX35" fmla="*/ 607500 w 720000"/>
              <a:gd name="csY35" fmla="*/ 112500 h 720000"/>
              <a:gd name="csX36" fmla="*/ 575156 w 720000"/>
              <a:gd name="csY36" fmla="*/ 31641 h 720000"/>
              <a:gd name="csX37" fmla="*/ 538313 w 720000"/>
              <a:gd name="csY37" fmla="*/ 24047 h 720000"/>
              <a:gd name="csX38" fmla="*/ 466313 w 720000"/>
              <a:gd name="csY38" fmla="*/ 96188 h 720000"/>
              <a:gd name="csX39" fmla="*/ 453797 w 720000"/>
              <a:gd name="csY39" fmla="*/ 135422 h 720000"/>
              <a:gd name="csX40" fmla="*/ 465609 w 720000"/>
              <a:gd name="csY40" fmla="*/ 206719 h 720000"/>
              <a:gd name="csX41" fmla="*/ 336094 w 720000"/>
              <a:gd name="csY41" fmla="*/ 336094 h 720000"/>
              <a:gd name="csX42" fmla="*/ 336094 w 720000"/>
              <a:gd name="csY42" fmla="*/ 383766 h 720000"/>
              <a:gd name="csX43" fmla="*/ 383766 w 720000"/>
              <a:gd name="csY43" fmla="*/ 383766 h 720000"/>
              <a:gd name="csX44" fmla="*/ 513281 w 720000"/>
              <a:gd name="csY44" fmla="*/ 254250 h 720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</a:cxnLst>
            <a:rect l="l" t="t" r="r" b="b"/>
            <a:pathLst>
              <a:path w="720000" h="720000">
                <a:moveTo>
                  <a:pt x="471375" y="344109"/>
                </a:moveTo>
                <a:cubicBezTo>
                  <a:pt x="472078" y="349313"/>
                  <a:pt x="472500" y="354656"/>
                  <a:pt x="472500" y="360000"/>
                </a:cubicBezTo>
                <a:cubicBezTo>
                  <a:pt x="472500" y="422156"/>
                  <a:pt x="422156" y="472500"/>
                  <a:pt x="360000" y="472500"/>
                </a:cubicBezTo>
                <a:cubicBezTo>
                  <a:pt x="297844" y="472500"/>
                  <a:pt x="247500" y="422156"/>
                  <a:pt x="247500" y="360000"/>
                </a:cubicBezTo>
                <a:cubicBezTo>
                  <a:pt x="247500" y="297844"/>
                  <a:pt x="297844" y="247500"/>
                  <a:pt x="360000" y="247500"/>
                </a:cubicBezTo>
                <a:cubicBezTo>
                  <a:pt x="365344" y="247500"/>
                  <a:pt x="370688" y="247922"/>
                  <a:pt x="375891" y="248625"/>
                </a:cubicBezTo>
                <a:lnTo>
                  <a:pt x="419766" y="204750"/>
                </a:lnTo>
                <a:lnTo>
                  <a:pt x="413016" y="164531"/>
                </a:lnTo>
                <a:cubicBezTo>
                  <a:pt x="396141" y="159891"/>
                  <a:pt x="378281" y="157500"/>
                  <a:pt x="360000" y="157500"/>
                </a:cubicBezTo>
                <a:cubicBezTo>
                  <a:pt x="248203" y="157500"/>
                  <a:pt x="157500" y="248203"/>
                  <a:pt x="157500" y="360000"/>
                </a:cubicBezTo>
                <a:cubicBezTo>
                  <a:pt x="157500" y="471797"/>
                  <a:pt x="248203" y="562500"/>
                  <a:pt x="360000" y="562500"/>
                </a:cubicBezTo>
                <a:cubicBezTo>
                  <a:pt x="471797" y="562500"/>
                  <a:pt x="562500" y="471797"/>
                  <a:pt x="562500" y="360000"/>
                </a:cubicBezTo>
                <a:cubicBezTo>
                  <a:pt x="562500" y="341578"/>
                  <a:pt x="560109" y="323859"/>
                  <a:pt x="555469" y="306984"/>
                </a:cubicBezTo>
                <a:lnTo>
                  <a:pt x="515250" y="300234"/>
                </a:lnTo>
                <a:lnTo>
                  <a:pt x="471375" y="344109"/>
                </a:lnTo>
                <a:close/>
                <a:moveTo>
                  <a:pt x="626203" y="314859"/>
                </a:moveTo>
                <a:cubicBezTo>
                  <a:pt x="628734" y="329484"/>
                  <a:pt x="630000" y="344531"/>
                  <a:pt x="630000" y="360000"/>
                </a:cubicBezTo>
                <a:cubicBezTo>
                  <a:pt x="630000" y="509063"/>
                  <a:pt x="509063" y="630000"/>
                  <a:pt x="360000" y="630000"/>
                </a:cubicBezTo>
                <a:cubicBezTo>
                  <a:pt x="210938" y="630000"/>
                  <a:pt x="90000" y="509063"/>
                  <a:pt x="90000" y="360000"/>
                </a:cubicBezTo>
                <a:cubicBezTo>
                  <a:pt x="90000" y="210938"/>
                  <a:pt x="210938" y="90000"/>
                  <a:pt x="360000" y="90000"/>
                </a:cubicBezTo>
                <a:cubicBezTo>
                  <a:pt x="375328" y="90000"/>
                  <a:pt x="390375" y="91266"/>
                  <a:pt x="405141" y="93797"/>
                </a:cubicBezTo>
                <a:lnTo>
                  <a:pt x="418219" y="80719"/>
                </a:lnTo>
                <a:lnTo>
                  <a:pt x="478828" y="20109"/>
                </a:lnTo>
                <a:cubicBezTo>
                  <a:pt x="441563" y="7031"/>
                  <a:pt x="401625" y="0"/>
                  <a:pt x="360000" y="0"/>
                </a:cubicBezTo>
                <a:cubicBezTo>
                  <a:pt x="161156" y="0"/>
                  <a:pt x="0" y="161156"/>
                  <a:pt x="0" y="360000"/>
                </a:cubicBezTo>
                <a:cubicBezTo>
                  <a:pt x="0" y="558844"/>
                  <a:pt x="161156" y="720000"/>
                  <a:pt x="360000" y="720000"/>
                </a:cubicBezTo>
                <a:cubicBezTo>
                  <a:pt x="558844" y="720000"/>
                  <a:pt x="720000" y="558844"/>
                  <a:pt x="720000" y="360000"/>
                </a:cubicBezTo>
                <a:cubicBezTo>
                  <a:pt x="720000" y="318375"/>
                  <a:pt x="712969" y="278438"/>
                  <a:pt x="699891" y="241172"/>
                </a:cubicBezTo>
                <a:lnTo>
                  <a:pt x="639281" y="301781"/>
                </a:lnTo>
                <a:lnTo>
                  <a:pt x="626203" y="314859"/>
                </a:lnTo>
                <a:close/>
                <a:moveTo>
                  <a:pt x="513422" y="254250"/>
                </a:moveTo>
                <a:lnTo>
                  <a:pt x="584719" y="266063"/>
                </a:lnTo>
                <a:cubicBezTo>
                  <a:pt x="599063" y="268453"/>
                  <a:pt x="613688" y="263813"/>
                  <a:pt x="623953" y="253547"/>
                </a:cubicBezTo>
                <a:lnTo>
                  <a:pt x="695953" y="181547"/>
                </a:lnTo>
                <a:cubicBezTo>
                  <a:pt x="707344" y="170156"/>
                  <a:pt x="703406" y="150750"/>
                  <a:pt x="688359" y="144703"/>
                </a:cubicBezTo>
                <a:lnTo>
                  <a:pt x="607500" y="112500"/>
                </a:lnTo>
                <a:lnTo>
                  <a:pt x="575156" y="31641"/>
                </a:lnTo>
                <a:cubicBezTo>
                  <a:pt x="569109" y="16594"/>
                  <a:pt x="549844" y="12656"/>
                  <a:pt x="538313" y="24047"/>
                </a:cubicBezTo>
                <a:lnTo>
                  <a:pt x="466313" y="96188"/>
                </a:lnTo>
                <a:cubicBezTo>
                  <a:pt x="456047" y="106453"/>
                  <a:pt x="451406" y="121078"/>
                  <a:pt x="453797" y="135422"/>
                </a:cubicBezTo>
                <a:lnTo>
                  <a:pt x="465609" y="206719"/>
                </a:lnTo>
                <a:lnTo>
                  <a:pt x="336094" y="336094"/>
                </a:lnTo>
                <a:cubicBezTo>
                  <a:pt x="322875" y="349313"/>
                  <a:pt x="322875" y="370688"/>
                  <a:pt x="336094" y="383766"/>
                </a:cubicBezTo>
                <a:cubicBezTo>
                  <a:pt x="349313" y="396844"/>
                  <a:pt x="370688" y="396984"/>
                  <a:pt x="383766" y="383766"/>
                </a:cubicBezTo>
                <a:lnTo>
                  <a:pt x="513281" y="254250"/>
                </a:lnTo>
                <a:close/>
              </a:path>
            </a:pathLst>
          </a:custGeom>
          <a:solidFill>
            <a:srgbClr val="000000"/>
          </a:solidFill>
          <a:ln w="1395" cap="flat">
            <a:noFill/>
            <a:prstDash val="solid"/>
            <a:miter/>
          </a:ln>
        </p:spPr>
        <p:txBody>
          <a:bodyPr/>
          <a:lstStyle/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pic>
        <p:nvPicPr>
          <p:cNvPr id="3" name="圖形 2">
            <a:extLst>
              <a:ext uri="{FF2B5EF4-FFF2-40B4-BE49-F238E27FC236}">
                <a16:creationId xmlns:a16="http://schemas.microsoft.com/office/drawing/2014/main" id="{7797CD31-854B-6DAD-87CB-A41D3EA5C88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82392" y="4255397"/>
            <a:ext cx="720000" cy="64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59216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68DFE1-043B-324D-20DD-29C0A35476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FEBAE757-F351-8621-096F-BC3F1E4F8B02}"/>
              </a:ext>
            </a:extLst>
          </p:cNvPr>
          <p:cNvSpPr txBox="1"/>
          <p:nvPr/>
        </p:nvSpPr>
        <p:spPr>
          <a:xfrm>
            <a:off x="1836058" y="1002997"/>
            <a:ext cx="9332684" cy="71814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lvl="0">
              <a:defRPr/>
            </a:pPr>
            <a:r>
              <a:rPr kumimoji="0" lang="zh-TW" altLang="en-US" sz="4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最強大的 </a:t>
            </a:r>
            <a:r>
              <a:rPr kumimoji="0" lang="en-US" altLang="zh-TW" sz="4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No Code </a:t>
            </a:r>
            <a:r>
              <a:rPr lang="en-US" altLang="zh-TW" sz="4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×</a:t>
            </a:r>
            <a:r>
              <a:rPr kumimoji="0" lang="zh-TW" altLang="en-US" sz="4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</a:t>
            </a:r>
            <a:r>
              <a:rPr kumimoji="0" lang="en-US" altLang="zh-TW" sz="4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AI </a:t>
            </a:r>
            <a:r>
              <a:rPr kumimoji="0" lang="zh-TW" altLang="en-US" sz="4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企業電子化工具</a:t>
            </a:r>
          </a:p>
        </p:txBody>
      </p:sp>
      <p:sp>
        <p:nvSpPr>
          <p:cNvPr id="3" name="員工有高達 90% 的時間在和 Excel 搏鬥">
            <a:extLst>
              <a:ext uri="{FF2B5EF4-FFF2-40B4-BE49-F238E27FC236}">
                <a16:creationId xmlns:a16="http://schemas.microsoft.com/office/drawing/2014/main" id="{FF9BB689-C896-BFD8-4224-0482E0D2538D}"/>
              </a:ext>
            </a:extLst>
          </p:cNvPr>
          <p:cNvSpPr txBox="1"/>
          <p:nvPr/>
        </p:nvSpPr>
        <p:spPr>
          <a:xfrm>
            <a:off x="1202368" y="8156175"/>
            <a:ext cx="10600064" cy="8826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直覺易用的 </a:t>
            </a:r>
            <a:r>
              <a:rPr lang="en-US" altLang="zh-TW" sz="18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Excel </a:t>
            </a: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試算表介面，不論是電腦還是行動裝置，都可快速登打資料，事後統計分析一步到位。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algn="l">
              <a:lnSpc>
                <a:spcPct val="150000"/>
              </a:lnSpc>
            </a:pPr>
            <a:r>
              <a:rPr lang="zh-TW" altLang="en-US" sz="18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即使沒有程式背景，團隊也能輕鬆快速建立、客製化、隨時擴充自己的資料管理需求。</a:t>
            </a:r>
            <a:endParaRPr lang="en-US" altLang="zh-TW" sz="1800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A2FCBE03-6227-5EF2-9355-308E0D9D16FF}"/>
              </a:ext>
            </a:extLst>
          </p:cNvPr>
          <p:cNvGrpSpPr/>
          <p:nvPr/>
        </p:nvGrpSpPr>
        <p:grpSpPr>
          <a:xfrm>
            <a:off x="1148267" y="2566228"/>
            <a:ext cx="10708266" cy="5229590"/>
            <a:chOff x="914400" y="2566228"/>
            <a:chExt cx="10708266" cy="5229590"/>
          </a:xfrm>
        </p:grpSpPr>
        <p:pic>
          <p:nvPicPr>
            <p:cNvPr id="11" name="圖片 10" descr="一張含有 螢幕擷取畫面, 文字, 軟體, 數字 的圖片&#10;&#10;AI 產生的內容可能不正確。">
              <a:extLst>
                <a:ext uri="{FF2B5EF4-FFF2-40B4-BE49-F238E27FC236}">
                  <a16:creationId xmlns:a16="http://schemas.microsoft.com/office/drawing/2014/main" id="{63461AF1-A5C8-FB47-C7E4-BB0429F411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14400" y="2566228"/>
              <a:ext cx="7772400" cy="4254139"/>
            </a:xfrm>
            <a:prstGeom prst="rect">
              <a:avLst/>
            </a:prstGeom>
          </p:spPr>
        </p:pic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30CE36CF-D06B-3A96-4A48-1D2D70E57B5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9948" t="21456" r="9739" b="20953"/>
            <a:stretch>
              <a:fillRect/>
            </a:stretch>
          </p:blipFill>
          <p:spPr>
            <a:xfrm>
              <a:off x="4431670" y="3244211"/>
              <a:ext cx="5844927" cy="4191250"/>
            </a:xfrm>
            <a:prstGeom prst="rect">
              <a:avLst/>
            </a:prstGeom>
          </p:spPr>
        </p:pic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2F512884-AC17-A528-5142-3814B5E5485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538985" y="3808992"/>
              <a:ext cx="2083681" cy="398682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1285837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">
            <a:extLst>
              <a:ext uri="{FF2B5EF4-FFF2-40B4-BE49-F238E27FC236}">
                <a16:creationId xmlns:a16="http://schemas.microsoft.com/office/drawing/2014/main" id="{8F82A995-3976-648C-71B9-A369D5AEED31}"/>
              </a:ext>
            </a:extLst>
          </p:cNvPr>
          <p:cNvSpPr>
            <a:spLocks/>
          </p:cNvSpPr>
          <p:nvPr/>
        </p:nvSpPr>
        <p:spPr>
          <a:xfrm>
            <a:off x="-386523" y="1"/>
            <a:ext cx="13777846" cy="24946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r>
              <a:rPr kumimoji="0" lang="zh-TW" altLang="en-US" sz="2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"/>
              </a:rPr>
              <a:t>郭家甫 </a:t>
            </a:r>
            <a:r>
              <a:rPr kumimoji="0" lang="en-US" altLang="zh-TW" sz="24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"/>
              </a:rPr>
              <a:t>Jeff Kuo</a:t>
            </a:r>
            <a:endParaRPr kumimoji="0" sz="2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pic>
        <p:nvPicPr>
          <p:cNvPr id="13" name="圖片 12" descr="一張含有 人的臉孔, 人員, 筆記型電腦, 室內 的圖片&#10;&#10;AI 產生的內容可能不正確。" hidden="1">
            <a:extLst>
              <a:ext uri="{FF2B5EF4-FFF2-40B4-BE49-F238E27FC236}">
                <a16:creationId xmlns:a16="http://schemas.microsoft.com/office/drawing/2014/main" id="{DE83E4A1-1B06-0911-15D2-C473F505CE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138171"/>
            <a:ext cx="5362575" cy="3939586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A483BB1A-9E34-A662-A745-029D1CFFFA10}"/>
              </a:ext>
            </a:extLst>
          </p:cNvPr>
          <p:cNvSpPr txBox="1"/>
          <p:nvPr/>
        </p:nvSpPr>
        <p:spPr>
          <a:xfrm>
            <a:off x="9563564" y="4181024"/>
            <a:ext cx="2641749" cy="6565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專注於產品開發及優化，</a:t>
            </a:r>
            <a:endParaRPr kumimoji="0" lang="en-US" altLang="zh-TW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超過一半為開發團隊</a:t>
            </a:r>
          </a:p>
        </p:txBody>
      </p: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14E3358F-F6DD-0D2E-AC49-69DEED223389}"/>
              </a:ext>
            </a:extLst>
          </p:cNvPr>
          <p:cNvGrpSpPr/>
          <p:nvPr/>
        </p:nvGrpSpPr>
        <p:grpSpPr>
          <a:xfrm>
            <a:off x="4821751" y="902096"/>
            <a:ext cx="3361299" cy="928468"/>
            <a:chOff x="676129" y="731520"/>
            <a:chExt cx="3361299" cy="928468"/>
          </a:xfrm>
        </p:grpSpPr>
        <p:sp>
          <p:nvSpPr>
            <p:cNvPr id="2" name="文字方塊 1">
              <a:extLst>
                <a:ext uri="{FF2B5EF4-FFF2-40B4-BE49-F238E27FC236}">
                  <a16:creationId xmlns:a16="http://schemas.microsoft.com/office/drawing/2014/main" id="{299B6578-959E-3254-4609-66D5DC7D048A}"/>
                </a:ext>
              </a:extLst>
            </p:cNvPr>
            <p:cNvSpPr txBox="1"/>
            <p:nvPr/>
          </p:nvSpPr>
          <p:spPr>
            <a:xfrm>
              <a:off x="676129" y="832421"/>
              <a:ext cx="1128514" cy="7181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4000" b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關於</a:t>
              </a:r>
            </a:p>
          </p:txBody>
        </p:sp>
        <p:pic>
          <p:nvPicPr>
            <p:cNvPr id="7" name="ragic logo.png" descr="ragic logo.png">
              <a:extLst>
                <a:ext uri="{FF2B5EF4-FFF2-40B4-BE49-F238E27FC236}">
                  <a16:creationId xmlns:a16="http://schemas.microsoft.com/office/drawing/2014/main" id="{602DCE2E-E3AF-92D8-69C7-A313E7E78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13205" y="731520"/>
              <a:ext cx="2124223" cy="928468"/>
            </a:xfrm>
            <a:prstGeom prst="rect">
              <a:avLst/>
            </a:prstGeom>
            <a:ln w="12700">
              <a:miter lim="400000"/>
            </a:ln>
          </p:spPr>
        </p:pic>
      </p:grpSp>
      <p:grpSp>
        <p:nvGrpSpPr>
          <p:cNvPr id="41" name="群組 40">
            <a:extLst>
              <a:ext uri="{FF2B5EF4-FFF2-40B4-BE49-F238E27FC236}">
                <a16:creationId xmlns:a16="http://schemas.microsoft.com/office/drawing/2014/main" id="{A595B214-0ED0-EE17-2415-76CD259F736B}"/>
              </a:ext>
            </a:extLst>
          </p:cNvPr>
          <p:cNvGrpSpPr/>
          <p:nvPr/>
        </p:nvGrpSpPr>
        <p:grpSpPr>
          <a:xfrm>
            <a:off x="6796970" y="7145773"/>
            <a:ext cx="4684445" cy="906288"/>
            <a:chOff x="6256963" y="8278399"/>
            <a:chExt cx="4684445" cy="906288"/>
          </a:xfrm>
        </p:grpSpPr>
        <p:sp>
          <p:nvSpPr>
            <p:cNvPr id="37" name="文字方塊 36">
              <a:extLst>
                <a:ext uri="{FF2B5EF4-FFF2-40B4-BE49-F238E27FC236}">
                  <a16:creationId xmlns:a16="http://schemas.microsoft.com/office/drawing/2014/main" id="{7425C94C-8924-0CF4-78D8-A13428A522F9}"/>
                </a:ext>
              </a:extLst>
            </p:cNvPr>
            <p:cNvSpPr txBox="1"/>
            <p:nvPr/>
          </p:nvSpPr>
          <p:spPr>
            <a:xfrm>
              <a:off x="8828193" y="8278399"/>
              <a:ext cx="2113215" cy="7078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000" b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3500+</a:t>
              </a:r>
              <a:endParaRPr kumimoji="0" lang="zh-TW" altLang="en-US" sz="40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40" name="平行四邊形 39">
              <a:extLst>
                <a:ext uri="{FF2B5EF4-FFF2-40B4-BE49-F238E27FC236}">
                  <a16:creationId xmlns:a16="http://schemas.microsoft.com/office/drawing/2014/main" id="{CA16333D-580A-2600-6CDE-FEA1B15EC21B}"/>
                </a:ext>
              </a:extLst>
            </p:cNvPr>
            <p:cNvSpPr/>
            <p:nvPr/>
          </p:nvSpPr>
          <p:spPr>
            <a:xfrm>
              <a:off x="6256963" y="8438092"/>
              <a:ext cx="2563670" cy="746595"/>
            </a:xfrm>
            <a:prstGeom prst="parallelogram">
              <a:avLst/>
            </a:prstGeom>
            <a:solidFill>
              <a:srgbClr val="D50E0E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39" name="文字方塊 38">
              <a:extLst>
                <a:ext uri="{FF2B5EF4-FFF2-40B4-BE49-F238E27FC236}">
                  <a16:creationId xmlns:a16="http://schemas.microsoft.com/office/drawing/2014/main" id="{89A9E0C1-FEEE-6BDA-7017-D6EC478BF3F0}"/>
                </a:ext>
              </a:extLst>
            </p:cNvPr>
            <p:cNvSpPr txBox="1"/>
            <p:nvPr/>
          </p:nvSpPr>
          <p:spPr>
            <a:xfrm>
              <a:off x="6440966" y="8452316"/>
              <a:ext cx="2113215" cy="7181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付費且積極導入 </a:t>
              </a:r>
              <a:r>
                <a:rPr kumimoji="0" lang="en-US" altLang="zh-TW" sz="20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Ragic </a:t>
              </a:r>
              <a:r>
                <a:rPr kumimoji="0" lang="zh-TW" altLang="en-US" sz="20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的公司數</a:t>
              </a:r>
            </a:p>
          </p:txBody>
        </p:sp>
      </p:grpSp>
      <p:grpSp>
        <p:nvGrpSpPr>
          <p:cNvPr id="51" name="群組 50">
            <a:extLst>
              <a:ext uri="{FF2B5EF4-FFF2-40B4-BE49-F238E27FC236}">
                <a16:creationId xmlns:a16="http://schemas.microsoft.com/office/drawing/2014/main" id="{3D91A644-50F3-E997-F437-45B36C33946B}"/>
              </a:ext>
            </a:extLst>
          </p:cNvPr>
          <p:cNvGrpSpPr/>
          <p:nvPr/>
        </p:nvGrpSpPr>
        <p:grpSpPr>
          <a:xfrm>
            <a:off x="6964306" y="4182584"/>
            <a:ext cx="2726902" cy="718744"/>
            <a:chOff x="6753361" y="4290967"/>
            <a:chExt cx="2726902" cy="718744"/>
          </a:xfrm>
        </p:grpSpPr>
        <p:sp>
          <p:nvSpPr>
            <p:cNvPr id="48" name="平行四邊形 47">
              <a:extLst>
                <a:ext uri="{FF2B5EF4-FFF2-40B4-BE49-F238E27FC236}">
                  <a16:creationId xmlns:a16="http://schemas.microsoft.com/office/drawing/2014/main" id="{8FF7626B-F379-9519-2D7C-D0A01BD02AEB}"/>
                </a:ext>
              </a:extLst>
            </p:cNvPr>
            <p:cNvSpPr/>
            <p:nvPr/>
          </p:nvSpPr>
          <p:spPr>
            <a:xfrm>
              <a:off x="6753361" y="4290967"/>
              <a:ext cx="1441998" cy="631666"/>
            </a:xfrm>
            <a:prstGeom prst="parallelogram">
              <a:avLst/>
            </a:prstGeom>
            <a:solidFill>
              <a:schemeClr val="tx1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23" name="文字方塊 22">
              <a:extLst>
                <a:ext uri="{FF2B5EF4-FFF2-40B4-BE49-F238E27FC236}">
                  <a16:creationId xmlns:a16="http://schemas.microsoft.com/office/drawing/2014/main" id="{D67B01FA-6B96-77F2-F335-DEC6ED1B73E9}"/>
                </a:ext>
              </a:extLst>
            </p:cNvPr>
            <p:cNvSpPr txBox="1"/>
            <p:nvPr/>
          </p:nvSpPr>
          <p:spPr>
            <a:xfrm>
              <a:off x="8276400" y="4301825"/>
              <a:ext cx="1203863" cy="7078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000" b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50+</a:t>
              </a:r>
              <a:endParaRPr kumimoji="0" lang="zh-TW" altLang="en-US" sz="40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25" name="文字方塊 24">
              <a:extLst>
                <a:ext uri="{FF2B5EF4-FFF2-40B4-BE49-F238E27FC236}">
                  <a16:creationId xmlns:a16="http://schemas.microsoft.com/office/drawing/2014/main" id="{BE643991-1534-3AFF-832D-0A1F6E149F33}"/>
                </a:ext>
              </a:extLst>
            </p:cNvPr>
            <p:cNvSpPr txBox="1"/>
            <p:nvPr/>
          </p:nvSpPr>
          <p:spPr>
            <a:xfrm>
              <a:off x="6885961" y="4417022"/>
              <a:ext cx="1203863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員工人數</a:t>
              </a:r>
            </a:p>
          </p:txBody>
        </p:sp>
      </p:grpSp>
      <p:grpSp>
        <p:nvGrpSpPr>
          <p:cNvPr id="53" name="群組 52">
            <a:extLst>
              <a:ext uri="{FF2B5EF4-FFF2-40B4-BE49-F238E27FC236}">
                <a16:creationId xmlns:a16="http://schemas.microsoft.com/office/drawing/2014/main" id="{3AB1921A-F469-7233-BD7B-1CBA89A12E0B}"/>
              </a:ext>
            </a:extLst>
          </p:cNvPr>
          <p:cNvGrpSpPr/>
          <p:nvPr/>
        </p:nvGrpSpPr>
        <p:grpSpPr>
          <a:xfrm>
            <a:off x="7918642" y="5190840"/>
            <a:ext cx="2998298" cy="707886"/>
            <a:chOff x="6753600" y="5795142"/>
            <a:chExt cx="2998298" cy="707886"/>
          </a:xfrm>
        </p:grpSpPr>
        <p:sp>
          <p:nvSpPr>
            <p:cNvPr id="50" name="平行四邊形 49">
              <a:extLst>
                <a:ext uri="{FF2B5EF4-FFF2-40B4-BE49-F238E27FC236}">
                  <a16:creationId xmlns:a16="http://schemas.microsoft.com/office/drawing/2014/main" id="{FC4BB1A4-645A-330C-D190-B2D4815DE943}"/>
                </a:ext>
              </a:extLst>
            </p:cNvPr>
            <p:cNvSpPr/>
            <p:nvPr/>
          </p:nvSpPr>
          <p:spPr>
            <a:xfrm>
              <a:off x="6753600" y="5802632"/>
              <a:ext cx="1441998" cy="631666"/>
            </a:xfrm>
            <a:prstGeom prst="parallelogram">
              <a:avLst/>
            </a:prstGeom>
            <a:solidFill>
              <a:schemeClr val="tx1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27" name="文字方塊 26">
              <a:extLst>
                <a:ext uri="{FF2B5EF4-FFF2-40B4-BE49-F238E27FC236}">
                  <a16:creationId xmlns:a16="http://schemas.microsoft.com/office/drawing/2014/main" id="{F974DF53-7F9B-1E32-D7D2-807781D19827}"/>
                </a:ext>
              </a:extLst>
            </p:cNvPr>
            <p:cNvSpPr txBox="1"/>
            <p:nvPr/>
          </p:nvSpPr>
          <p:spPr>
            <a:xfrm>
              <a:off x="8276400" y="5795142"/>
              <a:ext cx="1475498" cy="7078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000" b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2008</a:t>
              </a:r>
              <a:endParaRPr kumimoji="0" lang="zh-TW" altLang="en-US" sz="40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29" name="文字方塊 28">
              <a:extLst>
                <a:ext uri="{FF2B5EF4-FFF2-40B4-BE49-F238E27FC236}">
                  <a16:creationId xmlns:a16="http://schemas.microsoft.com/office/drawing/2014/main" id="{F15B765F-A5BB-E22F-9C90-7383C3AB665C}"/>
                </a:ext>
              </a:extLst>
            </p:cNvPr>
            <p:cNvSpPr txBox="1"/>
            <p:nvPr/>
          </p:nvSpPr>
          <p:spPr>
            <a:xfrm>
              <a:off x="6886800" y="5926105"/>
              <a:ext cx="1203863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成立時間</a:t>
              </a:r>
            </a:p>
          </p:txBody>
        </p:sp>
      </p:grpSp>
      <p:grpSp>
        <p:nvGrpSpPr>
          <p:cNvPr id="54" name="群組 53">
            <a:extLst>
              <a:ext uri="{FF2B5EF4-FFF2-40B4-BE49-F238E27FC236}">
                <a16:creationId xmlns:a16="http://schemas.microsoft.com/office/drawing/2014/main" id="{E941D000-C149-DEEC-F326-3FD56903FEAC}"/>
              </a:ext>
            </a:extLst>
          </p:cNvPr>
          <p:cNvGrpSpPr/>
          <p:nvPr/>
        </p:nvGrpSpPr>
        <p:grpSpPr>
          <a:xfrm>
            <a:off x="7107220" y="6214000"/>
            <a:ext cx="3155467" cy="707886"/>
            <a:chOff x="6753599" y="5795142"/>
            <a:chExt cx="3155467" cy="707886"/>
          </a:xfrm>
        </p:grpSpPr>
        <p:sp>
          <p:nvSpPr>
            <p:cNvPr id="55" name="平行四邊形 54">
              <a:extLst>
                <a:ext uri="{FF2B5EF4-FFF2-40B4-BE49-F238E27FC236}">
                  <a16:creationId xmlns:a16="http://schemas.microsoft.com/office/drawing/2014/main" id="{5614D685-FB9E-6B26-4F7C-D630D5519528}"/>
                </a:ext>
              </a:extLst>
            </p:cNvPr>
            <p:cNvSpPr/>
            <p:nvPr/>
          </p:nvSpPr>
          <p:spPr>
            <a:xfrm>
              <a:off x="6753599" y="5809478"/>
              <a:ext cx="1673799" cy="617974"/>
            </a:xfrm>
            <a:prstGeom prst="parallelogram">
              <a:avLst/>
            </a:prstGeom>
            <a:solidFill>
              <a:schemeClr val="tx1"/>
            </a:solidFill>
            <a:ln w="38100" cap="flat">
              <a:solidFill>
                <a:schemeClr val="bg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TW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56" name="文字方塊 55">
              <a:extLst>
                <a:ext uri="{FF2B5EF4-FFF2-40B4-BE49-F238E27FC236}">
                  <a16:creationId xmlns:a16="http://schemas.microsoft.com/office/drawing/2014/main" id="{064298CF-B8E8-C301-7882-568FE85CE9C8}"/>
                </a:ext>
              </a:extLst>
            </p:cNvPr>
            <p:cNvSpPr txBox="1"/>
            <p:nvPr/>
          </p:nvSpPr>
          <p:spPr>
            <a:xfrm>
              <a:off x="8433568" y="5795142"/>
              <a:ext cx="1475498" cy="70788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>
              <a:spAutoFit/>
            </a:bodyPr>
            <a:lstStyle/>
            <a:p>
              <a:pPr marL="0" marR="0" lvl="0" indent="0" algn="l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4000" b="1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2010</a:t>
              </a:r>
              <a:endParaRPr kumimoji="0" lang="zh-TW" altLang="en-US" sz="4000" b="1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57" name="文字方塊 56">
              <a:extLst>
                <a:ext uri="{FF2B5EF4-FFF2-40B4-BE49-F238E27FC236}">
                  <a16:creationId xmlns:a16="http://schemas.microsoft.com/office/drawing/2014/main" id="{E433A186-B527-398A-00C2-7279CF23F756}"/>
                </a:ext>
              </a:extLst>
            </p:cNvPr>
            <p:cNvSpPr txBox="1"/>
            <p:nvPr/>
          </p:nvSpPr>
          <p:spPr>
            <a:xfrm>
              <a:off x="6915376" y="5926105"/>
              <a:ext cx="1371750" cy="41036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0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推出 </a:t>
              </a:r>
              <a:r>
                <a:rPr kumimoji="0" lang="en-US" altLang="zh-TW" sz="20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Ragic</a:t>
              </a:r>
              <a:endPara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</p:grpSp>
      <p:sp>
        <p:nvSpPr>
          <p:cNvPr id="58" name="文字方塊 57">
            <a:extLst>
              <a:ext uri="{FF2B5EF4-FFF2-40B4-BE49-F238E27FC236}">
                <a16:creationId xmlns:a16="http://schemas.microsoft.com/office/drawing/2014/main" id="{752862F0-A25E-FB48-22B5-24810086B9BF}"/>
              </a:ext>
            </a:extLst>
          </p:cNvPr>
          <p:cNvSpPr txBox="1"/>
          <p:nvPr/>
        </p:nvSpPr>
        <p:spPr>
          <a:xfrm>
            <a:off x="9417791" y="7688236"/>
            <a:ext cx="2776401" cy="37959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包含 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Fortune Global 500</a:t>
            </a:r>
            <a:endParaRPr kumimoji="0" lang="zh-TW" altLang="en-US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pic>
        <p:nvPicPr>
          <p:cNvPr id="59" name="圖片 58">
            <a:extLst>
              <a:ext uri="{FF2B5EF4-FFF2-40B4-BE49-F238E27FC236}">
                <a16:creationId xmlns:a16="http://schemas.microsoft.com/office/drawing/2014/main" id="{878AE0D8-33C6-45CA-D9DC-C5A3C34BE3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48331" y="8084468"/>
            <a:ext cx="1727200" cy="1473200"/>
          </a:xfrm>
          <a:prstGeom prst="rect">
            <a:avLst/>
          </a:prstGeom>
        </p:spPr>
      </p:pic>
      <p:pic>
        <p:nvPicPr>
          <p:cNvPr id="61" name="圖片 60">
            <a:extLst>
              <a:ext uri="{FF2B5EF4-FFF2-40B4-BE49-F238E27FC236}">
                <a16:creationId xmlns:a16="http://schemas.microsoft.com/office/drawing/2014/main" id="{CBB50BDC-A7A9-B1C5-4827-47F3B0642F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4320" y="3571424"/>
            <a:ext cx="584200" cy="609600"/>
          </a:xfrm>
          <a:prstGeom prst="rect">
            <a:avLst/>
          </a:prstGeom>
        </p:spPr>
      </p:pic>
      <p:pic>
        <p:nvPicPr>
          <p:cNvPr id="4" name="圖片 3" descr="一張含有 服裝, 人員, 人的臉孔, 男人 的圖片&#10;&#10;AI 產生的內容可能不正確。" hidden="1">
            <a:extLst>
              <a:ext uri="{FF2B5EF4-FFF2-40B4-BE49-F238E27FC236}">
                <a16:creationId xmlns:a16="http://schemas.microsoft.com/office/drawing/2014/main" id="{D0451474-B6BE-29EC-DF22-C84F274C3CC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3315801"/>
            <a:ext cx="5927567" cy="4946490"/>
          </a:xfrm>
          <a:prstGeom prst="rect">
            <a:avLst/>
          </a:prstGeom>
        </p:spPr>
      </p:pic>
      <p:pic>
        <p:nvPicPr>
          <p:cNvPr id="12" name="圖片 11" descr="一張含有 服裝, 人員, 足部穿著, 群組 的圖片&#10;&#10;AI 產生的內容可能不正確。">
            <a:extLst>
              <a:ext uri="{FF2B5EF4-FFF2-40B4-BE49-F238E27FC236}">
                <a16:creationId xmlns:a16="http://schemas.microsoft.com/office/drawing/2014/main" id="{10942083-F88B-DFF0-B3F6-8F2973C02E7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32522" y="4169174"/>
            <a:ext cx="6602842" cy="38828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732111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字方塊 1">
            <a:extLst>
              <a:ext uri="{FF2B5EF4-FFF2-40B4-BE49-F238E27FC236}">
                <a16:creationId xmlns:a16="http://schemas.microsoft.com/office/drawing/2014/main" id="{1BE28C71-C86C-B604-CD09-0A9C7383860D}"/>
              </a:ext>
            </a:extLst>
          </p:cNvPr>
          <p:cNvSpPr txBox="1"/>
          <p:nvPr/>
        </p:nvSpPr>
        <p:spPr>
          <a:xfrm>
            <a:off x="1166810" y="6415688"/>
            <a:ext cx="5538987" cy="228780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台灣創立、美國、新加坡也有公司  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（沒有陸資 </a:t>
            </a:r>
            <a:r>
              <a:rPr kumimoji="0" lang="en-US" altLang="zh-TW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&amp;</a:t>
            </a: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天使投資人或外部創投）</a:t>
            </a:r>
            <a:endParaRPr kumimoji="0" lang="en-US" altLang="zh-TW" sz="1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地址：台北市中正區南昌路二段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81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號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9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樓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擁有豐富開發經驗的合作夥伴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:</a:t>
            </a: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精誠、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Fujifilm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、屏科大工業管理系團隊、堂朝、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中華電信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…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等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pic>
        <p:nvPicPr>
          <p:cNvPr id="5" name="圖片 4" descr="一張含有 服裝, 人員, 人的臉孔, 男人 的圖片&#10;&#10;AI 產生的內容可能不正確。" hidden="1">
            <a:extLst>
              <a:ext uri="{FF2B5EF4-FFF2-40B4-BE49-F238E27FC236}">
                <a16:creationId xmlns:a16="http://schemas.microsoft.com/office/drawing/2014/main" id="{C0F2A6D4-1675-CD83-A228-71E11DE0DF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42875" y="1805938"/>
            <a:ext cx="6272213" cy="4185287"/>
          </a:xfrm>
          <a:prstGeom prst="rect">
            <a:avLst/>
          </a:prstGeom>
        </p:spPr>
      </p:pic>
      <p:pic>
        <p:nvPicPr>
          <p:cNvPr id="11" name="圖片 10" descr="一張含有 人員, 建築, 足部穿著, 群組 的圖片&#10;&#10;AI 產生的內容可能不正確。" hidden="1">
            <a:extLst>
              <a:ext uri="{FF2B5EF4-FFF2-40B4-BE49-F238E27FC236}">
                <a16:creationId xmlns:a16="http://schemas.microsoft.com/office/drawing/2014/main" id="{EA018E8F-A2EB-5BD3-0260-6449C36D5B4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5085" y="1379681"/>
            <a:ext cx="6900862" cy="3631126"/>
          </a:xfrm>
          <a:prstGeom prst="rect">
            <a:avLst/>
          </a:prstGeom>
        </p:spPr>
      </p:pic>
      <p:pic>
        <p:nvPicPr>
          <p:cNvPr id="38" name="圖片 37" descr="一張含有 服裝, 人員, 足部穿著, 男人 的圖片&#10;&#10;AI 產生的內容可能不正確。">
            <a:extLst>
              <a:ext uri="{FF2B5EF4-FFF2-40B4-BE49-F238E27FC236}">
                <a16:creationId xmlns:a16="http://schemas.microsoft.com/office/drawing/2014/main" id="{40C30F23-58C9-3305-ADCE-8C74CF40BB1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361648"/>
            <a:ext cx="7772400" cy="4373270"/>
          </a:xfrm>
          <a:prstGeom prst="rect">
            <a:avLst/>
          </a:prstGeom>
        </p:spPr>
      </p:pic>
      <p:pic>
        <p:nvPicPr>
          <p:cNvPr id="32" name="圖片 31">
            <a:extLst>
              <a:ext uri="{FF2B5EF4-FFF2-40B4-BE49-F238E27FC236}">
                <a16:creationId xmlns:a16="http://schemas.microsoft.com/office/drawing/2014/main" id="{4E2554AA-7CBF-90EF-7D1D-DFD708CFF9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88970" y="2952886"/>
            <a:ext cx="1382439" cy="1179139"/>
          </a:xfrm>
          <a:prstGeom prst="rect">
            <a:avLst/>
          </a:prstGeom>
        </p:spPr>
      </p:pic>
      <p:pic>
        <p:nvPicPr>
          <p:cNvPr id="33" name="圖片 32">
            <a:extLst>
              <a:ext uri="{FF2B5EF4-FFF2-40B4-BE49-F238E27FC236}">
                <a16:creationId xmlns:a16="http://schemas.microsoft.com/office/drawing/2014/main" id="{A05CA8C8-CA2E-C351-0E9F-52F3C3162D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1597" y="6074658"/>
            <a:ext cx="584200" cy="609600"/>
          </a:xfrm>
          <a:prstGeom prst="rect">
            <a:avLst/>
          </a:prstGeom>
        </p:spPr>
      </p:pic>
      <p:pic>
        <p:nvPicPr>
          <p:cNvPr id="34" name="圖片 33">
            <a:extLst>
              <a:ext uri="{FF2B5EF4-FFF2-40B4-BE49-F238E27FC236}">
                <a16:creationId xmlns:a16="http://schemas.microsoft.com/office/drawing/2014/main" id="{58BF332C-2E58-F491-EF74-4353958E67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 flipH="1">
            <a:off x="351374" y="4916029"/>
            <a:ext cx="1727200" cy="1473200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816C67E2-E18A-B6E4-FB3A-A68AFD81380E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16861" y="827254"/>
            <a:ext cx="4510087" cy="2689744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F3B75240-6E02-2EC3-A15D-904C8EF90BE4}"/>
              </a:ext>
            </a:extLst>
          </p:cNvPr>
          <p:cNvSpPr>
            <a:spLocks/>
          </p:cNvSpPr>
          <p:nvPr/>
        </p:nvSpPr>
        <p:spPr>
          <a:xfrm>
            <a:off x="7359426" y="3341822"/>
            <a:ext cx="5067522" cy="6381234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>
            <a:outerShdw blurRad="151942" dist="87956" dir="3360000" sx="100666" sy="100666" algn="ctr" rotWithShape="0">
              <a:srgbClr val="000000">
                <a:alpha val="15049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5" name="文字方塊 14">
            <a:extLst>
              <a:ext uri="{FF2B5EF4-FFF2-40B4-BE49-F238E27FC236}">
                <a16:creationId xmlns:a16="http://schemas.microsoft.com/office/drawing/2014/main" id="{3D4B8F05-2853-85D3-745F-111A8DB301C5}"/>
              </a:ext>
            </a:extLst>
          </p:cNvPr>
          <p:cNvSpPr txBox="1"/>
          <p:nvPr/>
        </p:nvSpPr>
        <p:spPr>
          <a:xfrm>
            <a:off x="7638191" y="3494003"/>
            <a:ext cx="4513262" cy="6463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Ragic 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從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創立初期便獲得各大媒體的肯定，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被譽為極具潛力的公司</a:t>
            </a:r>
            <a:r>
              <a:rPr lang="zh-TW" altLang="en-US" sz="18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：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BEDB1C44-85CD-4066-2594-E8A735FA9227}"/>
              </a:ext>
            </a:extLst>
          </p:cNvPr>
          <p:cNvSpPr txBox="1"/>
          <p:nvPr/>
        </p:nvSpPr>
        <p:spPr>
          <a:xfrm>
            <a:off x="7646128" y="4241207"/>
            <a:ext cx="955506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D50E0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2010 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2174B8AB-6D83-6E41-4F93-21333679F7CE}"/>
              </a:ext>
            </a:extLst>
          </p:cNvPr>
          <p:cNvSpPr txBox="1"/>
          <p:nvPr/>
        </p:nvSpPr>
        <p:spPr>
          <a:xfrm>
            <a:off x="7646127" y="4637730"/>
            <a:ext cx="4505326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——“Product to Watch” </a:t>
            </a:r>
            <a:r>
              <a:rPr kumimoji="0" lang="en-US" altLang="zh-TW" sz="1400" b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eWeek</a:t>
            </a:r>
            <a:r>
              <a:rPr kumimoji="0" lang="en-US" altLang="zh-TW" sz="1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</a:t>
            </a:r>
            <a:r>
              <a:rPr kumimoji="0" lang="zh-TW" altLang="en-US" sz="1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雜誌</a:t>
            </a:r>
            <a:endParaRPr kumimoji="0" lang="en-US" altLang="zh-TW" sz="14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2CFF5928-B993-6467-BBB7-0B8EA1737780}"/>
              </a:ext>
            </a:extLst>
          </p:cNvPr>
          <p:cNvSpPr txBox="1"/>
          <p:nvPr/>
        </p:nvSpPr>
        <p:spPr>
          <a:xfrm>
            <a:off x="8361249" y="4305786"/>
            <a:ext cx="1837898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推出 </a:t>
            </a:r>
            <a:r>
              <a:rPr kumimoji="0" lang="en-US" altLang="zh-TW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Ragic Builder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1E99611C-801A-5D41-005E-EF324D29DC99}"/>
              </a:ext>
            </a:extLst>
          </p:cNvPr>
          <p:cNvSpPr txBox="1"/>
          <p:nvPr/>
        </p:nvSpPr>
        <p:spPr>
          <a:xfrm>
            <a:off x="7638191" y="5898088"/>
            <a:ext cx="955506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D50E0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2012 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91C76C3C-775B-A2B9-095C-102913BEEA51}"/>
              </a:ext>
            </a:extLst>
          </p:cNvPr>
          <p:cNvSpPr txBox="1"/>
          <p:nvPr/>
        </p:nvSpPr>
        <p:spPr>
          <a:xfrm>
            <a:off x="7638190" y="6294611"/>
            <a:ext cx="4505326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——“Echelon Taiwan Satellite </a:t>
            </a: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首獎</a:t>
            </a: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”</a:t>
            </a:r>
            <a:endParaRPr kumimoji="0" lang="en-US" altLang="zh-TW" sz="14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6" name="文字方塊 25">
            <a:extLst>
              <a:ext uri="{FF2B5EF4-FFF2-40B4-BE49-F238E27FC236}">
                <a16:creationId xmlns:a16="http://schemas.microsoft.com/office/drawing/2014/main" id="{912D9E03-8C43-B8C4-332D-487236655110}"/>
              </a:ext>
            </a:extLst>
          </p:cNvPr>
          <p:cNvSpPr txBox="1"/>
          <p:nvPr/>
        </p:nvSpPr>
        <p:spPr>
          <a:xfrm>
            <a:off x="8361249" y="5962667"/>
            <a:ext cx="369223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Red Herring </a:t>
            </a: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全球百大新創科技公司決選</a:t>
            </a:r>
            <a:endParaRPr kumimoji="0" lang="en-US" altLang="zh-TW" sz="1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78785C34-FB91-AE1E-1E79-85719BBA3C1F}"/>
              </a:ext>
            </a:extLst>
          </p:cNvPr>
          <p:cNvSpPr txBox="1"/>
          <p:nvPr/>
        </p:nvSpPr>
        <p:spPr>
          <a:xfrm>
            <a:off x="7646128" y="6713158"/>
            <a:ext cx="955506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D50E0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2013 </a:t>
            </a: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641C64C8-FECF-CD95-743B-4E64BCC2A823}"/>
              </a:ext>
            </a:extLst>
          </p:cNvPr>
          <p:cNvSpPr txBox="1"/>
          <p:nvPr/>
        </p:nvSpPr>
        <p:spPr>
          <a:xfrm>
            <a:off x="7646127" y="7109681"/>
            <a:ext cx="4505326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——“AMMA </a:t>
            </a: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台北搖籃計劃</a:t>
            </a: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”</a:t>
            </a:r>
            <a:endParaRPr kumimoji="0" lang="en-US" altLang="zh-TW" sz="14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9" name="文字方塊 38">
            <a:extLst>
              <a:ext uri="{FF2B5EF4-FFF2-40B4-BE49-F238E27FC236}">
                <a16:creationId xmlns:a16="http://schemas.microsoft.com/office/drawing/2014/main" id="{956421FE-DBA3-F9FB-B0E5-08ADFFEDBB4E}"/>
              </a:ext>
            </a:extLst>
          </p:cNvPr>
          <p:cNvSpPr txBox="1"/>
          <p:nvPr/>
        </p:nvSpPr>
        <p:spPr>
          <a:xfrm>
            <a:off x="7637911" y="5055497"/>
            <a:ext cx="955506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D50E0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2011 </a:t>
            </a:r>
          </a:p>
        </p:txBody>
      </p:sp>
      <p:sp>
        <p:nvSpPr>
          <p:cNvPr id="40" name="文字方塊 39">
            <a:extLst>
              <a:ext uri="{FF2B5EF4-FFF2-40B4-BE49-F238E27FC236}">
                <a16:creationId xmlns:a16="http://schemas.microsoft.com/office/drawing/2014/main" id="{CA93991C-2BD2-2AB7-920B-E49CFD111271}"/>
              </a:ext>
            </a:extLst>
          </p:cNvPr>
          <p:cNvSpPr txBox="1"/>
          <p:nvPr/>
        </p:nvSpPr>
        <p:spPr>
          <a:xfrm>
            <a:off x="7637910" y="5452020"/>
            <a:ext cx="4505326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——“</a:t>
            </a: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台灣新創公司十強</a:t>
            </a: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”</a:t>
            </a:r>
            <a:endParaRPr kumimoji="0" lang="en-US" altLang="zh-TW" sz="14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1" name="文字方塊 40">
            <a:extLst>
              <a:ext uri="{FF2B5EF4-FFF2-40B4-BE49-F238E27FC236}">
                <a16:creationId xmlns:a16="http://schemas.microsoft.com/office/drawing/2014/main" id="{7129D982-41D6-5FB4-4BD5-947E43CAE476}"/>
              </a:ext>
            </a:extLst>
          </p:cNvPr>
          <p:cNvSpPr txBox="1"/>
          <p:nvPr/>
        </p:nvSpPr>
        <p:spPr>
          <a:xfrm>
            <a:off x="8361249" y="5120076"/>
            <a:ext cx="369223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數位時代 </a:t>
            </a:r>
            <a:r>
              <a:rPr kumimoji="0" lang="en-US" altLang="zh-TW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2011</a:t>
            </a: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創業之星</a:t>
            </a:r>
            <a:endParaRPr kumimoji="0" lang="en-US" altLang="zh-TW" sz="1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" name="文字方塊 2">
            <a:extLst>
              <a:ext uri="{FF2B5EF4-FFF2-40B4-BE49-F238E27FC236}">
                <a16:creationId xmlns:a16="http://schemas.microsoft.com/office/drawing/2014/main" id="{F0BF7215-D83C-7F47-77A6-5CCB8A3A38AE}"/>
              </a:ext>
            </a:extLst>
          </p:cNvPr>
          <p:cNvSpPr txBox="1"/>
          <p:nvPr/>
        </p:nvSpPr>
        <p:spPr>
          <a:xfrm>
            <a:off x="7637911" y="7559591"/>
            <a:ext cx="955506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D50E0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2025 </a:t>
            </a:r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7F0857C5-0E1D-8E35-64D7-A4EDE2B33061}"/>
              </a:ext>
            </a:extLst>
          </p:cNvPr>
          <p:cNvSpPr txBox="1"/>
          <p:nvPr/>
        </p:nvSpPr>
        <p:spPr>
          <a:xfrm>
            <a:off x="7637910" y="7956114"/>
            <a:ext cx="4505326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——“SaaS category – cloud computing”</a:t>
            </a:r>
            <a:endParaRPr kumimoji="0" lang="en-US" altLang="zh-TW" sz="14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32231198-99C8-A4C1-3B28-B9CA5D35E71C}"/>
              </a:ext>
            </a:extLst>
          </p:cNvPr>
          <p:cNvSpPr txBox="1"/>
          <p:nvPr/>
        </p:nvSpPr>
        <p:spPr>
          <a:xfrm>
            <a:off x="8361249" y="7624170"/>
            <a:ext cx="3692230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Straus Award </a:t>
            </a: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施特勞斯獎</a:t>
            </a:r>
            <a:endParaRPr kumimoji="0" lang="en-US" altLang="zh-TW" sz="1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4D294165-3597-4693-ADF5-F33EDC409A52}"/>
              </a:ext>
            </a:extLst>
          </p:cNvPr>
          <p:cNvSpPr txBox="1"/>
          <p:nvPr/>
        </p:nvSpPr>
        <p:spPr>
          <a:xfrm>
            <a:off x="7646129" y="8406916"/>
            <a:ext cx="955506" cy="40011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D50E0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2026 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C693DA0E-F7EA-5F2B-D548-0838CBDCBC19}"/>
              </a:ext>
            </a:extLst>
          </p:cNvPr>
          <p:cNvSpPr txBox="1"/>
          <p:nvPr/>
        </p:nvSpPr>
        <p:spPr>
          <a:xfrm>
            <a:off x="7646128" y="8803439"/>
            <a:ext cx="4505326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 algn="l">
              <a:defRPr/>
            </a:pP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——“</a:t>
            </a:r>
            <a:r>
              <a:rPr lang="en" altLang="zh-TW" sz="1600" b="1" dirty="0">
                <a:solidFill>
                  <a:srgbClr val="F95D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Excellence in agentic deployment + technology breakthrough of the year</a:t>
            </a: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”</a:t>
            </a:r>
            <a:endParaRPr kumimoji="0" lang="en-US" altLang="zh-TW" sz="16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3" name="文字方塊 12">
            <a:extLst>
              <a:ext uri="{FF2B5EF4-FFF2-40B4-BE49-F238E27FC236}">
                <a16:creationId xmlns:a16="http://schemas.microsoft.com/office/drawing/2014/main" id="{F3A2799C-A6DC-410E-9DDE-67489D26045A}"/>
              </a:ext>
            </a:extLst>
          </p:cNvPr>
          <p:cNvSpPr txBox="1"/>
          <p:nvPr/>
        </p:nvSpPr>
        <p:spPr>
          <a:xfrm>
            <a:off x="8361249" y="8471495"/>
            <a:ext cx="2690379" cy="30777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lvl="0" algn="l">
              <a:defRPr/>
            </a:pPr>
            <a:r>
              <a:rPr lang="en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Stevie® Awards 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史蒂維</a:t>
            </a:r>
            <a:r>
              <a:rPr lang="en" altLang="zh-TW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®</a:t>
            </a:r>
            <a:r>
              <a:rPr lang="zh-TW" altLang="en-US" sz="14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獎</a:t>
            </a:r>
            <a:endParaRPr kumimoji="0" lang="en-US" altLang="zh-TW" sz="1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698580213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5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56BE04-1536-0BE4-C9BB-480039D35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矩形">
            <a:extLst>
              <a:ext uri="{FF2B5EF4-FFF2-40B4-BE49-F238E27FC236}">
                <a16:creationId xmlns:a16="http://schemas.microsoft.com/office/drawing/2014/main" id="{391E726A-279D-C658-8024-D043E52A3610}"/>
              </a:ext>
            </a:extLst>
          </p:cNvPr>
          <p:cNvSpPr/>
          <p:nvPr/>
        </p:nvSpPr>
        <p:spPr>
          <a:xfrm>
            <a:off x="1470817" y="3615649"/>
            <a:ext cx="10063165" cy="25223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75E448CF-45C4-5791-80EA-200AB9288CE2}"/>
              </a:ext>
            </a:extLst>
          </p:cNvPr>
          <p:cNvGrpSpPr/>
          <p:nvPr/>
        </p:nvGrpSpPr>
        <p:grpSpPr>
          <a:xfrm>
            <a:off x="2455532" y="3628349"/>
            <a:ext cx="8093737" cy="2522303"/>
            <a:chOff x="1859732" y="3628349"/>
            <a:chExt cx="8093737" cy="2522303"/>
          </a:xfrm>
        </p:grpSpPr>
        <p:sp>
          <p:nvSpPr>
            <p:cNvPr id="232" name="哪裡不一樣？">
              <a:extLst>
                <a:ext uri="{FF2B5EF4-FFF2-40B4-BE49-F238E27FC236}">
                  <a16:creationId xmlns:a16="http://schemas.microsoft.com/office/drawing/2014/main" id="{623534EE-FCBC-F1F5-BBAA-DE6940F656A6}"/>
                </a:ext>
              </a:extLst>
            </p:cNvPr>
            <p:cNvSpPr txBox="1"/>
            <p:nvPr/>
          </p:nvSpPr>
          <p:spPr>
            <a:xfrm>
              <a:off x="6287049" y="4091545"/>
              <a:ext cx="3666420" cy="132497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 indent="39687" algn="l" defTabSz="914400">
                <a:lnSpc>
                  <a:spcPct val="150000"/>
                </a:lnSpc>
                <a:defRPr sz="60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1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成功案例</a:t>
              </a:r>
              <a:endParaRPr kumimoji="0" sz="6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  <p:pic>
          <p:nvPicPr>
            <p:cNvPr id="233" name="ragic logo.png" descr="ragic logo.png">
              <a:extLst>
                <a:ext uri="{FF2B5EF4-FFF2-40B4-BE49-F238E27FC236}">
                  <a16:creationId xmlns:a16="http://schemas.microsoft.com/office/drawing/2014/main" id="{DDF2F6A4-368C-AF7C-2484-5046833E596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9732" y="3628349"/>
              <a:ext cx="4484094" cy="2522303"/>
            </a:xfrm>
            <a:prstGeom prst="rect">
              <a:avLst/>
            </a:prstGeom>
            <a:ln w="12700">
              <a:miter lim="400000"/>
            </a:ln>
          </p:spPr>
        </p:pic>
      </p:grpSp>
    </p:spTree>
    <p:extLst>
      <p:ext uri="{BB962C8B-B14F-4D97-AF65-F5344CB8AC3E}">
        <p14:creationId xmlns:p14="http://schemas.microsoft.com/office/powerpoint/2010/main" val="899711617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29804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507034-8D07-D8AF-0DDF-863F2DBDC4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80DFA9E1-346F-3BB5-8BD1-5B1B9D241233}"/>
              </a:ext>
            </a:extLst>
          </p:cNvPr>
          <p:cNvSpPr/>
          <p:nvPr/>
        </p:nvSpPr>
        <p:spPr>
          <a:xfrm>
            <a:off x="-386523" y="-168034"/>
            <a:ext cx="13777846" cy="215046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充分整合">
            <a:extLst>
              <a:ext uri="{FF2B5EF4-FFF2-40B4-BE49-F238E27FC236}">
                <a16:creationId xmlns:a16="http://schemas.microsoft.com/office/drawing/2014/main" id="{0D2CB2C0-6F03-9A93-777B-E71D87AD9F49}"/>
              </a:ext>
            </a:extLst>
          </p:cNvPr>
          <p:cNvSpPr txBox="1"/>
          <p:nvPr/>
        </p:nvSpPr>
        <p:spPr>
          <a:xfrm>
            <a:off x="3353469" y="590411"/>
            <a:ext cx="6297878" cy="9174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全球企業信任的雲端資料庫</a:t>
            </a:r>
            <a:endParaRPr kumimoji="0" sz="40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14" name="AutoShape 6" descr="友達光電">
            <a:extLst>
              <a:ext uri="{FF2B5EF4-FFF2-40B4-BE49-F238E27FC236}">
                <a16:creationId xmlns:a16="http://schemas.microsoft.com/office/drawing/2014/main" id="{9CDD0477-DE41-C64B-7D19-C6239FA525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349209" y="4767414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7E8F00C2-1961-9296-B345-69EA19823900}"/>
              </a:ext>
            </a:extLst>
          </p:cNvPr>
          <p:cNvGrpSpPr>
            <a:grpSpLocks noChangeAspect="1"/>
          </p:cNvGrpSpPr>
          <p:nvPr/>
        </p:nvGrpSpPr>
        <p:grpSpPr>
          <a:xfrm>
            <a:off x="886440" y="2638699"/>
            <a:ext cx="11231921" cy="6480000"/>
            <a:chOff x="452864" y="2286364"/>
            <a:chExt cx="11960016" cy="6900057"/>
          </a:xfrm>
        </p:grpSpPr>
        <p:pic>
          <p:nvPicPr>
            <p:cNvPr id="5" name="intel.png" descr="intel.png">
              <a:extLst>
                <a:ext uri="{FF2B5EF4-FFF2-40B4-BE49-F238E27FC236}">
                  <a16:creationId xmlns:a16="http://schemas.microsoft.com/office/drawing/2014/main" id="{EDD3A78A-5745-01C0-18C1-2EBDC6907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05939" y="2521527"/>
              <a:ext cx="960950" cy="637152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6" name="帝亞吉歐.png" descr="帝亞吉歐.png">
              <a:extLst>
                <a:ext uri="{FF2B5EF4-FFF2-40B4-BE49-F238E27FC236}">
                  <a16:creationId xmlns:a16="http://schemas.microsoft.com/office/drawing/2014/main" id="{97D45753-5909-E90D-A1E1-89F3A00BB4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95636" y="5052494"/>
              <a:ext cx="1404940" cy="52544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7" name="研華.png" descr="研華.png">
              <a:extLst>
                <a:ext uri="{FF2B5EF4-FFF2-40B4-BE49-F238E27FC236}">
                  <a16:creationId xmlns:a16="http://schemas.microsoft.com/office/drawing/2014/main" id="{03CE575F-6901-A24A-08EF-81A627775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0015" y="2558477"/>
              <a:ext cx="1404939" cy="597784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8" name="amazon.png" descr="amazon.png">
              <a:extLst>
                <a:ext uri="{FF2B5EF4-FFF2-40B4-BE49-F238E27FC236}">
                  <a16:creationId xmlns:a16="http://schemas.microsoft.com/office/drawing/2014/main" id="{8AC97E91-A14E-4B46-324F-7CD4277FB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716864" y="3818518"/>
              <a:ext cx="1435214" cy="432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9" name="fortinet.png" descr="fortinet.png">
              <a:extLst>
                <a:ext uri="{FF2B5EF4-FFF2-40B4-BE49-F238E27FC236}">
                  <a16:creationId xmlns:a16="http://schemas.microsoft.com/office/drawing/2014/main" id="{7BE74C1E-78B4-9172-CB53-12A70297D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605897" y="6395571"/>
              <a:ext cx="1760347" cy="216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0" name="蓋亞汽車.png" descr="蓋亞汽車.png">
              <a:extLst>
                <a:ext uri="{FF2B5EF4-FFF2-40B4-BE49-F238E27FC236}">
                  <a16:creationId xmlns:a16="http://schemas.microsoft.com/office/drawing/2014/main" id="{2A1AB2F8-C185-9671-330A-EF570BC99B34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945534" y="3771294"/>
              <a:ext cx="1579107" cy="360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1" name="法國巴黎人壽.png" descr="法國巴黎人壽.png">
              <a:extLst>
                <a:ext uri="{FF2B5EF4-FFF2-40B4-BE49-F238E27FC236}">
                  <a16:creationId xmlns:a16="http://schemas.microsoft.com/office/drawing/2014/main" id="{D55ED23B-D5BD-211A-4C2F-BE1E5C944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873297" y="7404832"/>
              <a:ext cx="2149710" cy="504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2" name="慈濟.png" descr="慈濟.png">
              <a:extLst>
                <a:ext uri="{FF2B5EF4-FFF2-40B4-BE49-F238E27FC236}">
                  <a16:creationId xmlns:a16="http://schemas.microsoft.com/office/drawing/2014/main" id="{2416809D-A4C2-6FC0-DDD7-C92DCF522D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20850" y="8463067"/>
              <a:ext cx="1277996" cy="720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5" name="影像" descr="影像">
              <a:extLst>
                <a:ext uri="{FF2B5EF4-FFF2-40B4-BE49-F238E27FC236}">
                  <a16:creationId xmlns:a16="http://schemas.microsoft.com/office/drawing/2014/main" id="{C59C25D8-0FE7-9296-AA45-D5226C0FA7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591920" y="5072502"/>
              <a:ext cx="1929215" cy="485433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6" name="影像" descr="影像">
              <a:extLst>
                <a:ext uri="{FF2B5EF4-FFF2-40B4-BE49-F238E27FC236}">
                  <a16:creationId xmlns:a16="http://schemas.microsoft.com/office/drawing/2014/main" id="{15CE8EC3-7A98-D288-4BCA-B2CD4578E7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11279581" y="3601677"/>
              <a:ext cx="931856" cy="648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7" name="影像" descr="影像">
              <a:extLst>
                <a:ext uri="{FF2B5EF4-FFF2-40B4-BE49-F238E27FC236}">
                  <a16:creationId xmlns:a16="http://schemas.microsoft.com/office/drawing/2014/main" id="{9B07BD55-896A-0935-7623-7EA394700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69587" y="3690736"/>
              <a:ext cx="1380350" cy="625925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8" name="影像" descr="影像">
              <a:extLst>
                <a:ext uri="{FF2B5EF4-FFF2-40B4-BE49-F238E27FC236}">
                  <a16:creationId xmlns:a16="http://schemas.microsoft.com/office/drawing/2014/main" id="{C8E96687-9DBC-DACB-8D50-DE2C2C5C7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88426" y="2623705"/>
              <a:ext cx="1774519" cy="432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19" name="影像" descr="影像">
              <a:extLst>
                <a:ext uri="{FF2B5EF4-FFF2-40B4-BE49-F238E27FC236}">
                  <a16:creationId xmlns:a16="http://schemas.microsoft.com/office/drawing/2014/main" id="{3CF7CB16-0B9A-9A0D-D7BD-B65C2F4329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96251" y="8659097"/>
              <a:ext cx="916601" cy="396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0" name="影像" descr="影像">
              <a:extLst>
                <a:ext uri="{FF2B5EF4-FFF2-40B4-BE49-F238E27FC236}">
                  <a16:creationId xmlns:a16="http://schemas.microsoft.com/office/drawing/2014/main" id="{33C90CBA-F9B3-112D-157F-2D714A737C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744362" y="8574421"/>
              <a:ext cx="612001" cy="612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1" name="台北市政府.png" descr="台北市政府.png">
              <a:extLst>
                <a:ext uri="{FF2B5EF4-FFF2-40B4-BE49-F238E27FC236}">
                  <a16:creationId xmlns:a16="http://schemas.microsoft.com/office/drawing/2014/main" id="{AA6B808B-A8A4-0BFE-4801-E61884FB9C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952871" y="6137687"/>
              <a:ext cx="1781432" cy="648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3" name="影像" descr="影像">
              <a:extLst>
                <a:ext uri="{FF2B5EF4-FFF2-40B4-BE49-F238E27FC236}">
                  <a16:creationId xmlns:a16="http://schemas.microsoft.com/office/drawing/2014/main" id="{F4E03B63-B76E-64DB-AB90-C48B37B414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81685" y="2535442"/>
              <a:ext cx="1755425" cy="576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4" name="影像" descr="影像">
              <a:extLst>
                <a:ext uri="{FF2B5EF4-FFF2-40B4-BE49-F238E27FC236}">
                  <a16:creationId xmlns:a16="http://schemas.microsoft.com/office/drawing/2014/main" id="{C9B03A80-2535-1EED-C7E3-A69BB79A5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331" y="8624073"/>
              <a:ext cx="1961531" cy="504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" name="康聯生醫.png" descr="康聯生醫.png">
              <a:extLst>
                <a:ext uri="{FF2B5EF4-FFF2-40B4-BE49-F238E27FC236}">
                  <a16:creationId xmlns:a16="http://schemas.microsoft.com/office/drawing/2014/main" id="{917EAA0C-5D9E-5ED7-417A-F11898ABB7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98014" y="3697698"/>
              <a:ext cx="1569228" cy="612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7" name="潘冀.png" descr="潘冀.png">
              <a:extLst>
                <a:ext uri="{FF2B5EF4-FFF2-40B4-BE49-F238E27FC236}">
                  <a16:creationId xmlns:a16="http://schemas.microsoft.com/office/drawing/2014/main" id="{2E30F699-A924-1C7C-9226-DBA3DCF167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27533" y="5035725"/>
              <a:ext cx="2151355" cy="540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8" name="影像" descr="影像">
              <a:extLst>
                <a:ext uri="{FF2B5EF4-FFF2-40B4-BE49-F238E27FC236}">
                  <a16:creationId xmlns:a16="http://schemas.microsoft.com/office/drawing/2014/main" id="{47F9CDFB-B903-8B9E-6867-4AC392BA53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78160" y="6249007"/>
              <a:ext cx="1658682" cy="396000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9" name="圖片 28">
              <a:extLst>
                <a:ext uri="{FF2B5EF4-FFF2-40B4-BE49-F238E27FC236}">
                  <a16:creationId xmlns:a16="http://schemas.microsoft.com/office/drawing/2014/main" id="{45548C59-EA5C-7C9E-3730-18A65E5171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/>
            <a:stretch>
              <a:fillRect/>
            </a:stretch>
          </p:blipFill>
          <p:spPr>
            <a:xfrm>
              <a:off x="8816178" y="2286364"/>
              <a:ext cx="1830933" cy="1028614"/>
            </a:xfrm>
            <a:prstGeom prst="rect">
              <a:avLst/>
            </a:prstGeom>
          </p:spPr>
        </p:pic>
        <p:pic>
          <p:nvPicPr>
            <p:cNvPr id="30" name="圖片 29">
              <a:extLst>
                <a:ext uri="{FF2B5EF4-FFF2-40B4-BE49-F238E27FC236}">
                  <a16:creationId xmlns:a16="http://schemas.microsoft.com/office/drawing/2014/main" id="{60E1D53D-ACB6-B549-FECA-63B4B002F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/>
            <a:stretch>
              <a:fillRect/>
            </a:stretch>
          </p:blipFill>
          <p:spPr>
            <a:xfrm>
              <a:off x="7757004" y="7084918"/>
              <a:ext cx="1922400" cy="1080000"/>
            </a:xfrm>
            <a:prstGeom prst="rect">
              <a:avLst/>
            </a:prstGeom>
          </p:spPr>
        </p:pic>
        <p:pic>
          <p:nvPicPr>
            <p:cNvPr id="31" name="圖片 30">
              <a:extLst>
                <a:ext uri="{FF2B5EF4-FFF2-40B4-BE49-F238E27FC236}">
                  <a16:creationId xmlns:a16="http://schemas.microsoft.com/office/drawing/2014/main" id="{E80ED8B5-C57A-C8D5-E0B9-2C712BA36B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/>
            <a:stretch>
              <a:fillRect/>
            </a:stretch>
          </p:blipFill>
          <p:spPr>
            <a:xfrm>
              <a:off x="452864" y="3566427"/>
              <a:ext cx="1794240" cy="1008000"/>
            </a:xfrm>
            <a:prstGeom prst="rect">
              <a:avLst/>
            </a:prstGeom>
          </p:spPr>
        </p:pic>
        <p:pic>
          <p:nvPicPr>
            <p:cNvPr id="32" name="圖片 31">
              <a:extLst>
                <a:ext uri="{FF2B5EF4-FFF2-40B4-BE49-F238E27FC236}">
                  <a16:creationId xmlns:a16="http://schemas.microsoft.com/office/drawing/2014/main" id="{974A5E19-DF8E-8BF6-932C-0FB524963F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/>
            <a:stretch>
              <a:fillRect/>
            </a:stretch>
          </p:blipFill>
          <p:spPr>
            <a:xfrm>
              <a:off x="9909756" y="5700589"/>
              <a:ext cx="2435040" cy="1368000"/>
            </a:xfrm>
            <a:prstGeom prst="rect">
              <a:avLst/>
            </a:prstGeom>
          </p:spPr>
        </p:pic>
        <p:pic>
          <p:nvPicPr>
            <p:cNvPr id="33" name="圖片 32">
              <a:extLst>
                <a:ext uri="{FF2B5EF4-FFF2-40B4-BE49-F238E27FC236}">
                  <a16:creationId xmlns:a16="http://schemas.microsoft.com/office/drawing/2014/main" id="{E1440370-C90F-696F-7FB9-AD5366AFAE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/>
            <a:stretch>
              <a:fillRect/>
            </a:stretch>
          </p:blipFill>
          <p:spPr>
            <a:xfrm>
              <a:off x="10140927" y="6993020"/>
              <a:ext cx="2242800" cy="1260000"/>
            </a:xfrm>
            <a:prstGeom prst="rect">
              <a:avLst/>
            </a:prstGeom>
          </p:spPr>
        </p:pic>
        <p:pic>
          <p:nvPicPr>
            <p:cNvPr id="34" name="圖片 33">
              <a:extLst>
                <a:ext uri="{FF2B5EF4-FFF2-40B4-BE49-F238E27FC236}">
                  <a16:creationId xmlns:a16="http://schemas.microsoft.com/office/drawing/2014/main" id="{6C60E711-EB2D-A701-178C-C52F606B4B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/>
            <a:stretch>
              <a:fillRect/>
            </a:stretch>
          </p:blipFill>
          <p:spPr>
            <a:xfrm>
              <a:off x="7706226" y="5896391"/>
              <a:ext cx="1787989" cy="1004488"/>
            </a:xfrm>
            <a:prstGeom prst="rect">
              <a:avLst/>
            </a:prstGeom>
          </p:spPr>
        </p:pic>
        <p:pic>
          <p:nvPicPr>
            <p:cNvPr id="36" name="圖形 35">
              <a:extLst>
                <a:ext uri="{FF2B5EF4-FFF2-40B4-BE49-F238E27FC236}">
                  <a16:creationId xmlns:a16="http://schemas.microsoft.com/office/drawing/2014/main" id="{D478B06C-2255-6AC1-58D5-4DC8A872605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rcRect t="35987" b="26735"/>
            <a:stretch/>
          </p:blipFill>
          <p:spPr>
            <a:xfrm>
              <a:off x="3387337" y="8654789"/>
              <a:ext cx="2241857" cy="468000"/>
            </a:xfrm>
            <a:prstGeom prst="rect">
              <a:avLst/>
            </a:prstGeom>
          </p:spPr>
        </p:pic>
        <p:pic>
          <p:nvPicPr>
            <p:cNvPr id="38" name="圖形 37">
              <a:extLst>
                <a:ext uri="{FF2B5EF4-FFF2-40B4-BE49-F238E27FC236}">
                  <a16:creationId xmlns:a16="http://schemas.microsoft.com/office/drawing/2014/main" id="{1BC4D4F8-8382-143E-4C81-91EE49ADE0D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0"/>
                </a:ext>
              </a:extLst>
            </a:blip>
            <a:stretch>
              <a:fillRect/>
            </a:stretch>
          </p:blipFill>
          <p:spPr>
            <a:xfrm>
              <a:off x="7828912" y="5057732"/>
              <a:ext cx="1703078" cy="360000"/>
            </a:xfrm>
            <a:prstGeom prst="rect">
              <a:avLst/>
            </a:prstGeom>
          </p:spPr>
        </p:pic>
        <p:pic>
          <p:nvPicPr>
            <p:cNvPr id="40" name="圖片 39" descr="一張含有 圖形, 平面設計, 字型, 文字 的圖片&#10;&#10;AI 產生的內容可能不正確。">
              <a:extLst>
                <a:ext uri="{FF2B5EF4-FFF2-40B4-BE49-F238E27FC236}">
                  <a16:creationId xmlns:a16="http://schemas.microsoft.com/office/drawing/2014/main" id="{0FEFAD4D-7F96-D665-85CC-53DDEEECB6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68108" y="4580341"/>
              <a:ext cx="1260000" cy="1260000"/>
            </a:xfrm>
            <a:prstGeom prst="rect">
              <a:avLst/>
            </a:prstGeom>
          </p:spPr>
        </p:pic>
        <p:pic>
          <p:nvPicPr>
            <p:cNvPr id="1032" name="Picture 8" descr="AUO Corporation - Wikipedia">
              <a:extLst>
                <a:ext uri="{FF2B5EF4-FFF2-40B4-BE49-F238E27FC236}">
                  <a16:creationId xmlns:a16="http://schemas.microsoft.com/office/drawing/2014/main" id="{E9BC0ADA-FD3F-03FA-BB0C-9A2DD46A90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29021" y="8607577"/>
              <a:ext cx="1306048" cy="468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圖片 24" descr="一張含有 標誌, 字型, 圖形, 符號 的圖片&#10;&#10;AI 產生的內容可能不正確。">
              <a:extLst>
                <a:ext uri="{FF2B5EF4-FFF2-40B4-BE49-F238E27FC236}">
                  <a16:creationId xmlns:a16="http://schemas.microsoft.com/office/drawing/2014/main" id="{CE35A749-435D-4AB6-9590-26426324AD09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5331" y="7314832"/>
              <a:ext cx="1597472" cy="684000"/>
            </a:xfrm>
            <a:prstGeom prst="rect">
              <a:avLst/>
            </a:prstGeom>
          </p:spPr>
        </p:pic>
        <p:pic>
          <p:nvPicPr>
            <p:cNvPr id="37" name="圖片 36" descr="一張含有 文字, 符號, 字型, 標誌 的圖片&#10;&#10;AI 產生的內容可能不正確。">
              <a:extLst>
                <a:ext uri="{FF2B5EF4-FFF2-40B4-BE49-F238E27FC236}">
                  <a16:creationId xmlns:a16="http://schemas.microsoft.com/office/drawing/2014/main" id="{6D16A1AA-856B-3D6B-DA43-ABB160AF57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570221" y="4711590"/>
              <a:ext cx="842659" cy="936000"/>
            </a:xfrm>
            <a:prstGeom prst="rect">
              <a:avLst/>
            </a:prstGeom>
          </p:spPr>
        </p:pic>
        <p:pic>
          <p:nvPicPr>
            <p:cNvPr id="41" name="圖片 40" descr="一張含有 字型, 標誌, 符號, 圖形 的圖片&#10;&#10;AI 產生的內容可能不正確。">
              <a:extLst>
                <a:ext uri="{FF2B5EF4-FFF2-40B4-BE49-F238E27FC236}">
                  <a16:creationId xmlns:a16="http://schemas.microsoft.com/office/drawing/2014/main" id="{2558A887-408C-C0F7-2CD3-4AABBF6ED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42221" y="2566775"/>
              <a:ext cx="1656000" cy="468000"/>
            </a:xfrm>
            <a:prstGeom prst="rect">
              <a:avLst/>
            </a:prstGeom>
          </p:spPr>
        </p:pic>
        <p:pic>
          <p:nvPicPr>
            <p:cNvPr id="43" name="圖片 42" descr="一張含有 文字, 圖形, 字型, 平面設計 的圖片&#10;&#10;AI 產生的內容可能不正確。">
              <a:extLst>
                <a:ext uri="{FF2B5EF4-FFF2-40B4-BE49-F238E27FC236}">
                  <a16:creationId xmlns:a16="http://schemas.microsoft.com/office/drawing/2014/main" id="{E183556D-0FE8-80BB-3C04-E6657D8F5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563570" y="7262503"/>
              <a:ext cx="1633500" cy="756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91382756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>
            <a:extLst>
              <a:ext uri="{FF2B5EF4-FFF2-40B4-BE49-F238E27FC236}">
                <a16:creationId xmlns:a16="http://schemas.microsoft.com/office/drawing/2014/main" id="{D8310514-6795-B9D3-C7E7-64636D8D93E8}"/>
              </a:ext>
            </a:extLst>
          </p:cNvPr>
          <p:cNvGrpSpPr/>
          <p:nvPr/>
        </p:nvGrpSpPr>
        <p:grpSpPr>
          <a:xfrm>
            <a:off x="785813" y="1520298"/>
            <a:ext cx="2739176" cy="1007605"/>
            <a:chOff x="785813" y="1220261"/>
            <a:chExt cx="2739176" cy="1007605"/>
          </a:xfrm>
        </p:grpSpPr>
        <p:sp>
          <p:nvSpPr>
            <p:cNvPr id="2" name="文字方塊 1">
              <a:extLst>
                <a:ext uri="{FF2B5EF4-FFF2-40B4-BE49-F238E27FC236}">
                  <a16:creationId xmlns:a16="http://schemas.microsoft.com/office/drawing/2014/main" id="{021AC836-E77C-D2B1-80A2-9355F80F5E25}"/>
                </a:ext>
              </a:extLst>
            </p:cNvPr>
            <p:cNvSpPr txBox="1"/>
            <p:nvPr/>
          </p:nvSpPr>
          <p:spPr>
            <a:xfrm>
              <a:off x="997053" y="1271557"/>
              <a:ext cx="2000548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半個人的薪水</a:t>
              </a:r>
            </a:p>
          </p:txBody>
        </p:sp>
        <p:sp>
          <p:nvSpPr>
            <p:cNvPr id="4" name="文字方塊 3">
              <a:extLst>
                <a:ext uri="{FF2B5EF4-FFF2-40B4-BE49-F238E27FC236}">
                  <a16:creationId xmlns:a16="http://schemas.microsoft.com/office/drawing/2014/main" id="{6CDD6163-E8B6-0ED0-430D-A9F1EFAB332C}"/>
                </a:ext>
              </a:extLst>
            </p:cNvPr>
            <p:cNvSpPr txBox="1"/>
            <p:nvPr/>
          </p:nvSpPr>
          <p:spPr>
            <a:xfrm>
              <a:off x="997053" y="1756610"/>
              <a:ext cx="2527936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導入 </a:t>
              </a:r>
              <a:r>
                <a:rPr kumimoji="0" lang="en-US" altLang="zh-TW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Ragic </a:t>
              </a: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需要的成本只是一位</a:t>
              </a:r>
              <a:endPara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法定最低薪資員工的一半。</a:t>
              </a:r>
              <a:endParaRPr kumimoji="0" lang="zh-TW" altLang="en-US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7" name="直線接點 6">
              <a:extLst>
                <a:ext uri="{FF2B5EF4-FFF2-40B4-BE49-F238E27FC236}">
                  <a16:creationId xmlns:a16="http://schemas.microsoft.com/office/drawing/2014/main" id="{DA8E67B3-59C6-0635-8740-53112B3BAB23}"/>
                </a:ext>
              </a:extLst>
            </p:cNvPr>
            <p:cNvCxnSpPr/>
            <p:nvPr/>
          </p:nvCxnSpPr>
          <p:spPr>
            <a:xfrm>
              <a:off x="785813" y="1220261"/>
              <a:ext cx="0" cy="1007605"/>
            </a:xfrm>
            <a:prstGeom prst="line">
              <a:avLst/>
            </a:prstGeom>
            <a:ln w="9525">
              <a:solidFill>
                <a:srgbClr val="C9CACA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8FC1279F-DA26-B336-CA87-C13CC7813046}"/>
              </a:ext>
            </a:extLst>
          </p:cNvPr>
          <p:cNvGrpSpPr/>
          <p:nvPr/>
        </p:nvGrpSpPr>
        <p:grpSpPr>
          <a:xfrm>
            <a:off x="785813" y="2877604"/>
            <a:ext cx="3442894" cy="1260000"/>
            <a:chOff x="4059261" y="1220260"/>
            <a:chExt cx="3442894" cy="1260000"/>
          </a:xfrm>
        </p:grpSpPr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C3EEC5CC-D2B1-271E-953E-25B00CD09DA0}"/>
                </a:ext>
              </a:extLst>
            </p:cNvPr>
            <p:cNvSpPr txBox="1"/>
            <p:nvPr/>
          </p:nvSpPr>
          <p:spPr>
            <a:xfrm>
              <a:off x="4270501" y="1271557"/>
              <a:ext cx="3080972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spAutoFit/>
            </a:bodyPr>
            <a:lstStyle/>
            <a:p>
              <a:pPr algn="l"/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客戶數量 </a:t>
              </a:r>
              <a:r>
                <a:rPr kumimoji="0" lang="en-US" altLang="zh-TW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200 </a:t>
              </a:r>
              <a:r>
                <a:rPr lang="zh-TW" altLang="en-US" sz="2600" dirty="0">
                  <a:solidFill>
                    <a:srgbClr val="F95D5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→</a:t>
              </a:r>
              <a:r>
                <a:rPr lang="en-US" altLang="zh-TW" sz="2600" dirty="0">
                  <a:solidFill>
                    <a:srgbClr val="F95D5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 </a:t>
              </a:r>
              <a:r>
                <a:rPr kumimoji="0" lang="en-US" altLang="zh-TW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400</a:t>
              </a:r>
              <a:endParaRPr kumimoji="0" lang="zh-TW" altLang="en-US" sz="2600" u="none" strike="noStrike" cap="none" spc="0" normalizeH="0" baseline="0" dirty="0">
                <a:ln>
                  <a:noFill/>
                </a:ln>
                <a:solidFill>
                  <a:srgbClr val="F95D5D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A8881344-7669-E451-091A-D613AEDFA13C}"/>
                </a:ext>
              </a:extLst>
            </p:cNvPr>
            <p:cNvSpPr txBox="1"/>
            <p:nvPr/>
          </p:nvSpPr>
          <p:spPr>
            <a:xfrm>
              <a:off x="4270501" y="1805378"/>
              <a:ext cx="3231654" cy="6463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業績成長，客戶數量從 </a:t>
              </a:r>
              <a:r>
                <a:rPr kumimoji="0" lang="en-US" altLang="zh-TW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200 </a:t>
              </a: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到 </a:t>
              </a:r>
              <a:r>
                <a:rPr kumimoji="0" lang="en-US" altLang="zh-TW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400</a:t>
              </a: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，</a:t>
              </a:r>
              <a:endPara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但因效率提升，在業務人數不變的情況下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依舊能妥善作業。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cxnSp>
          <p:nvCxnSpPr>
            <p:cNvPr id="16" name="直線接點 15">
              <a:extLst>
                <a:ext uri="{FF2B5EF4-FFF2-40B4-BE49-F238E27FC236}">
                  <a16:creationId xmlns:a16="http://schemas.microsoft.com/office/drawing/2014/main" id="{04D7777D-CA0D-269E-4336-223F0DB5A1D9}"/>
                </a:ext>
              </a:extLst>
            </p:cNvPr>
            <p:cNvCxnSpPr>
              <a:cxnSpLocks/>
            </p:cNvCxnSpPr>
            <p:nvPr/>
          </p:nvCxnSpPr>
          <p:spPr>
            <a:xfrm>
              <a:off x="4059261" y="1220260"/>
              <a:ext cx="0" cy="1260000"/>
            </a:xfrm>
            <a:prstGeom prst="line">
              <a:avLst/>
            </a:prstGeom>
            <a:ln w="9525">
              <a:solidFill>
                <a:srgbClr val="C9CACA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1" name="圖片 20" descr="一張含有 服裝, 人的臉孔, 人員, 微笑 的圖片&#10;&#10;AI 產生的內容可能不正確。">
            <a:extLst>
              <a:ext uri="{FF2B5EF4-FFF2-40B4-BE49-F238E27FC236}">
                <a16:creationId xmlns:a16="http://schemas.microsoft.com/office/drawing/2014/main" id="{F15812D0-1389-2D6C-76E4-6CCCAE7D57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54537" y="1186983"/>
            <a:ext cx="5160963" cy="320400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26394F25-0088-5845-D323-2B9647A95CFC}"/>
              </a:ext>
            </a:extLst>
          </p:cNvPr>
          <p:cNvSpPr/>
          <p:nvPr/>
        </p:nvSpPr>
        <p:spPr>
          <a:xfrm>
            <a:off x="10001251" y="1193689"/>
            <a:ext cx="2257425" cy="1210588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C9CACA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pic>
        <p:nvPicPr>
          <p:cNvPr id="26" name="圖片 25" descr="一張含有 文字, 字型, 圖形, 圓形 的圖片&#10;&#10;AI 產生的內容可能不正確。">
            <a:extLst>
              <a:ext uri="{FF2B5EF4-FFF2-40B4-BE49-F238E27FC236}">
                <a16:creationId xmlns:a16="http://schemas.microsoft.com/office/drawing/2014/main" id="{B2CCEE37-C014-7DFC-1F52-FEC44208A2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71962" y="1291271"/>
            <a:ext cx="1116000" cy="1044000"/>
          </a:xfrm>
          <a:prstGeom prst="rect">
            <a:avLst/>
          </a:prstGeom>
        </p:spPr>
      </p:pic>
      <p:sp>
        <p:nvSpPr>
          <p:cNvPr id="27" name="文字方塊 26">
            <a:extLst>
              <a:ext uri="{FF2B5EF4-FFF2-40B4-BE49-F238E27FC236}">
                <a16:creationId xmlns:a16="http://schemas.microsoft.com/office/drawing/2014/main" id="{341BB61E-3400-5509-AA28-836CFD5B4258}"/>
              </a:ext>
            </a:extLst>
          </p:cNvPr>
          <p:cNvSpPr txBox="1"/>
          <p:nvPr/>
        </p:nvSpPr>
        <p:spPr>
          <a:xfrm>
            <a:off x="10001250" y="2571144"/>
            <a:ext cx="2257425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1600" dirty="0">
                <a:solidFill>
                  <a:srgbClr val="F95D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騏峰塑膠</a:t>
            </a:r>
            <a:endParaRPr kumimoji="0" lang="zh-TW" altLang="en-US" sz="1600" u="none" strike="noStrike" cap="none" spc="0" normalizeH="0" baseline="0" dirty="0">
              <a:ln>
                <a:noFill/>
              </a:ln>
              <a:solidFill>
                <a:srgbClr val="F95D5D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B33A3952-3FF5-BB01-5A0C-255AC4B81123}"/>
              </a:ext>
            </a:extLst>
          </p:cNvPr>
          <p:cNvSpPr txBox="1"/>
          <p:nvPr/>
        </p:nvSpPr>
        <p:spPr>
          <a:xfrm>
            <a:off x="10001250" y="2858562"/>
            <a:ext cx="225742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製造業：醫材塑膠供應商</a:t>
            </a:r>
            <a:endParaRPr kumimoji="0" lang="en-US" altLang="zh-TW" sz="120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中小型公司</a:t>
            </a:r>
            <a:endParaRPr kumimoji="0" lang="zh-TW" altLang="en-US" sz="120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3BF2006E-28A3-2102-EB5A-D26784B02FF8}"/>
              </a:ext>
            </a:extLst>
          </p:cNvPr>
          <p:cNvSpPr txBox="1"/>
          <p:nvPr/>
        </p:nvSpPr>
        <p:spPr>
          <a:xfrm>
            <a:off x="10001250" y="3479028"/>
            <a:ext cx="2257425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4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應用面向：</a:t>
            </a:r>
            <a:endParaRPr kumimoji="0" lang="en-US" altLang="zh-TW" sz="1400" b="1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報價、產品資訊、研發圖面與製程管理、</a:t>
            </a:r>
            <a:r>
              <a:rPr kumimoji="0" lang="en-US" altLang="zh-TW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QR code </a:t>
            </a: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儀器校驗管理、</a:t>
            </a:r>
            <a:r>
              <a:rPr kumimoji="0" lang="en-US" altLang="zh-TW" sz="1200" u="none" strike="noStrike" cap="none" spc="0" normalizeH="0" baseline="0" dirty="0">
                <a:ln>
                  <a:noFill/>
                </a:ln>
                <a:solidFill>
                  <a:srgbClr val="D50E0E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ISO </a:t>
            </a: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rgbClr val="D50E0E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與第三方稽核管理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E63F0511-F6FD-3B29-96EC-8F61CC967E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00008" y="4759662"/>
            <a:ext cx="12358684" cy="1210588"/>
          </a:xfrm>
          <a:prstGeom prst="rect">
            <a:avLst/>
          </a:prstGeom>
          <a:solidFill>
            <a:srgbClr val="D0E6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D656B746-13A1-6D7D-B403-64E78A0F8B72}"/>
              </a:ext>
            </a:extLst>
          </p:cNvPr>
          <p:cNvSpPr txBox="1"/>
          <p:nvPr/>
        </p:nvSpPr>
        <p:spPr>
          <a:xfrm>
            <a:off x="997200" y="4978022"/>
            <a:ext cx="8374208" cy="8156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6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以前所有報價紀錄放在多份 </a:t>
            </a:r>
            <a:r>
              <a:rPr kumimoji="0" lang="en-US" altLang="zh-TW" sz="16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Excel </a:t>
            </a:r>
            <a:r>
              <a:rPr kumimoji="0" lang="zh-TW" altLang="en-US" sz="16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表裡，歷史報價要一張張打開來查到發瘋。</a:t>
            </a:r>
            <a:endParaRPr kumimoji="0" lang="en-US" altLang="zh-TW" sz="1600" b="1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現在報價能統一找，⋯⋯在外用手機邊吃飯也能馬上查產品尺寸、及時回覆海外客人。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——</a:t>
            </a:r>
            <a:r>
              <a:rPr kumimoji="0" lang="zh-TW" altLang="en-US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騏峰塑膠業務經理　蔡沛如</a:t>
            </a:r>
            <a:endParaRPr kumimoji="0" lang="zh-TW" altLang="en-US" sz="1400" u="none" strike="noStrike" cap="none" spc="0" normalizeH="0" baseline="0" dirty="0">
              <a:ln>
                <a:noFill/>
              </a:ln>
              <a:solidFill>
                <a:srgbClr val="F95D5D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70" name="面臨挑戰">
            <a:extLst>
              <a:ext uri="{FF2B5EF4-FFF2-40B4-BE49-F238E27FC236}">
                <a16:creationId xmlns:a16="http://schemas.microsoft.com/office/drawing/2014/main" id="{5135F2B0-5AD3-3080-6620-BA6EAEF84434}"/>
              </a:ext>
            </a:extLst>
          </p:cNvPr>
          <p:cNvGrpSpPr/>
          <p:nvPr/>
        </p:nvGrpSpPr>
        <p:grpSpPr>
          <a:xfrm>
            <a:off x="949918" y="6409436"/>
            <a:ext cx="5472000" cy="667442"/>
            <a:chOff x="949918" y="5952237"/>
            <a:chExt cx="5472000" cy="667442"/>
          </a:xfrm>
        </p:grpSpPr>
        <p:pic>
          <p:nvPicPr>
            <p:cNvPr id="33" name="圖形 32">
              <a:extLst>
                <a:ext uri="{FF2B5EF4-FFF2-40B4-BE49-F238E27FC236}">
                  <a16:creationId xmlns:a16="http://schemas.microsoft.com/office/drawing/2014/main" id="{9C6D5E45-03CE-873D-9AB2-70A72FD94F6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909295" y="5952237"/>
              <a:ext cx="468000" cy="468000"/>
            </a:xfrm>
            <a:prstGeom prst="rect">
              <a:avLst/>
            </a:prstGeom>
          </p:spPr>
        </p:pic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4708A9B9-92C1-2647-895C-85FBE2132C5F}"/>
                </a:ext>
              </a:extLst>
            </p:cNvPr>
            <p:cNvSpPr txBox="1"/>
            <p:nvPr/>
          </p:nvSpPr>
          <p:spPr>
            <a:xfrm>
              <a:off x="3490541" y="6060874"/>
              <a:ext cx="972000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8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面臨挑戰</a:t>
              </a:r>
              <a:endParaRPr kumimoji="0" lang="zh-TW" altLang="en-US" sz="1800" u="none" strike="noStrike" cap="none" spc="0" normalizeH="0" baseline="0" dirty="0">
                <a:ln>
                  <a:noFill/>
                </a:ln>
                <a:solidFill>
                  <a:srgbClr val="F95D5D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40" name="直線接點 39">
              <a:extLst>
                <a:ext uri="{FF2B5EF4-FFF2-40B4-BE49-F238E27FC236}">
                  <a16:creationId xmlns:a16="http://schemas.microsoft.com/office/drawing/2014/main" id="{EA76E89C-2E8E-F711-EF2C-9099177E5207}"/>
                </a:ext>
              </a:extLst>
            </p:cNvPr>
            <p:cNvCxnSpPr>
              <a:cxnSpLocks/>
            </p:cNvCxnSpPr>
            <p:nvPr/>
          </p:nvCxnSpPr>
          <p:spPr>
            <a:xfrm>
              <a:off x="949918" y="6619679"/>
              <a:ext cx="5472000" cy="0"/>
            </a:xfrm>
            <a:prstGeom prst="line">
              <a:avLst/>
            </a:prstGeom>
            <a:noFill/>
            <a:ln w="12700" cap="flat">
              <a:solidFill>
                <a:srgbClr val="C9CACA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69" name="如何解決">
            <a:extLst>
              <a:ext uri="{FF2B5EF4-FFF2-40B4-BE49-F238E27FC236}">
                <a16:creationId xmlns:a16="http://schemas.microsoft.com/office/drawing/2014/main" id="{93D5ED23-DE22-355B-8736-21A0FA40DAF2}"/>
              </a:ext>
            </a:extLst>
          </p:cNvPr>
          <p:cNvGrpSpPr/>
          <p:nvPr/>
        </p:nvGrpSpPr>
        <p:grpSpPr>
          <a:xfrm>
            <a:off x="6696922" y="6427436"/>
            <a:ext cx="5472000" cy="649442"/>
            <a:chOff x="6696922" y="5970237"/>
            <a:chExt cx="5472000" cy="649442"/>
          </a:xfrm>
        </p:grpSpPr>
        <p:pic>
          <p:nvPicPr>
            <p:cNvPr id="35" name="圖形 34">
              <a:extLst>
                <a:ext uri="{FF2B5EF4-FFF2-40B4-BE49-F238E27FC236}">
                  <a16:creationId xmlns:a16="http://schemas.microsoft.com/office/drawing/2014/main" id="{64526058-579A-DCB5-AB85-C7893DFEA4C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8656300" y="5970237"/>
              <a:ext cx="432000" cy="432000"/>
            </a:xfrm>
            <a:prstGeom prst="rect">
              <a:avLst/>
            </a:prstGeom>
          </p:spPr>
        </p:pic>
        <p:sp>
          <p:nvSpPr>
            <p:cNvPr id="38" name="文字方塊 37">
              <a:extLst>
                <a:ext uri="{FF2B5EF4-FFF2-40B4-BE49-F238E27FC236}">
                  <a16:creationId xmlns:a16="http://schemas.microsoft.com/office/drawing/2014/main" id="{D99F1521-0451-2D6C-7E9F-8AE7F9C876E0}"/>
                </a:ext>
              </a:extLst>
            </p:cNvPr>
            <p:cNvSpPr txBox="1"/>
            <p:nvPr/>
          </p:nvSpPr>
          <p:spPr>
            <a:xfrm>
              <a:off x="9237545" y="6060873"/>
              <a:ext cx="972000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8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如何解決</a:t>
              </a:r>
              <a:endParaRPr kumimoji="0" lang="zh-TW" altLang="en-US" sz="1800" u="none" strike="noStrike" cap="none" spc="0" normalizeH="0" baseline="0" dirty="0">
                <a:ln>
                  <a:noFill/>
                </a:ln>
                <a:solidFill>
                  <a:srgbClr val="F95D5D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43" name="直線接點 42">
              <a:extLst>
                <a:ext uri="{FF2B5EF4-FFF2-40B4-BE49-F238E27FC236}">
                  <a16:creationId xmlns:a16="http://schemas.microsoft.com/office/drawing/2014/main" id="{6ABBD488-5336-FEE7-2ACD-88FE53037A05}"/>
                </a:ext>
              </a:extLst>
            </p:cNvPr>
            <p:cNvCxnSpPr>
              <a:cxnSpLocks/>
            </p:cNvCxnSpPr>
            <p:nvPr/>
          </p:nvCxnSpPr>
          <p:spPr>
            <a:xfrm>
              <a:off x="6696922" y="6619679"/>
              <a:ext cx="5472000" cy="0"/>
            </a:xfrm>
            <a:prstGeom prst="line">
              <a:avLst/>
            </a:prstGeom>
            <a:noFill/>
            <a:ln w="12700" cap="flat">
              <a:solidFill>
                <a:srgbClr val="C9CACA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47" name="面臨挑戰1">
            <a:extLst>
              <a:ext uri="{FF2B5EF4-FFF2-40B4-BE49-F238E27FC236}">
                <a16:creationId xmlns:a16="http://schemas.microsoft.com/office/drawing/2014/main" id="{2FAF4998-0031-4C3A-6214-16EF97FBACE1}"/>
              </a:ext>
            </a:extLst>
          </p:cNvPr>
          <p:cNvGrpSpPr/>
          <p:nvPr/>
        </p:nvGrpSpPr>
        <p:grpSpPr>
          <a:xfrm>
            <a:off x="973579" y="7374392"/>
            <a:ext cx="5448339" cy="430887"/>
            <a:chOff x="973579" y="6888617"/>
            <a:chExt cx="5448339" cy="430887"/>
          </a:xfrm>
        </p:grpSpPr>
        <p:sp>
          <p:nvSpPr>
            <p:cNvPr id="44" name="文字方塊 43">
              <a:extLst>
                <a:ext uri="{FF2B5EF4-FFF2-40B4-BE49-F238E27FC236}">
                  <a16:creationId xmlns:a16="http://schemas.microsoft.com/office/drawing/2014/main" id="{89E4F57B-9BA9-580B-7462-10C694938927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被套版系統綁架：流程不合用、客製化費用高，太多功能需付費解鎖。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46" name="圖形 45">
              <a:extLst>
                <a:ext uri="{FF2B5EF4-FFF2-40B4-BE49-F238E27FC236}">
                  <a16:creationId xmlns:a16="http://schemas.microsoft.com/office/drawing/2014/main" id="{6D4C45BA-A939-5D51-926A-755F57C1E84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48" name="面臨挑戰2">
            <a:extLst>
              <a:ext uri="{FF2B5EF4-FFF2-40B4-BE49-F238E27FC236}">
                <a16:creationId xmlns:a16="http://schemas.microsoft.com/office/drawing/2014/main" id="{8AF98364-ECC2-7FFA-E1B2-D4DAFE3D724D}"/>
              </a:ext>
            </a:extLst>
          </p:cNvPr>
          <p:cNvGrpSpPr/>
          <p:nvPr/>
        </p:nvGrpSpPr>
        <p:grpSpPr>
          <a:xfrm>
            <a:off x="973579" y="8062139"/>
            <a:ext cx="5448339" cy="215444"/>
            <a:chOff x="973579" y="6888617"/>
            <a:chExt cx="5448339" cy="215444"/>
          </a:xfrm>
        </p:grpSpPr>
        <p:sp>
          <p:nvSpPr>
            <p:cNvPr id="49" name="文字方塊 48">
              <a:extLst>
                <a:ext uri="{FF2B5EF4-FFF2-40B4-BE49-F238E27FC236}">
                  <a16:creationId xmlns:a16="http://schemas.microsoft.com/office/drawing/2014/main" id="{800FA594-9198-D0DB-EBB2-8EABD98DDB60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散落個資料夾的 </a:t>
              </a:r>
              <a:r>
                <a:rPr kumimoji="0" lang="en-US" altLang="zh-TW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Excel</a:t>
              </a: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：找個報價找到發瘋。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0" name="圖形 49">
              <a:extLst>
                <a:ext uri="{FF2B5EF4-FFF2-40B4-BE49-F238E27FC236}">
                  <a16:creationId xmlns:a16="http://schemas.microsoft.com/office/drawing/2014/main" id="{179F515C-90FC-3FC2-B846-A3A1DF463FA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51" name="面臨挑戰3">
            <a:extLst>
              <a:ext uri="{FF2B5EF4-FFF2-40B4-BE49-F238E27FC236}">
                <a16:creationId xmlns:a16="http://schemas.microsoft.com/office/drawing/2014/main" id="{0E3D8A16-8751-63A8-0A77-5E42D3A9D8FE}"/>
              </a:ext>
            </a:extLst>
          </p:cNvPr>
          <p:cNvGrpSpPr/>
          <p:nvPr/>
        </p:nvGrpSpPr>
        <p:grpSpPr>
          <a:xfrm>
            <a:off x="973579" y="8534443"/>
            <a:ext cx="5448339" cy="215444"/>
            <a:chOff x="973579" y="6888617"/>
            <a:chExt cx="5448339" cy="215444"/>
          </a:xfrm>
        </p:grpSpPr>
        <p:sp>
          <p:nvSpPr>
            <p:cNvPr id="52" name="文字方塊 51">
              <a:extLst>
                <a:ext uri="{FF2B5EF4-FFF2-40B4-BE49-F238E27FC236}">
                  <a16:creationId xmlns:a16="http://schemas.microsoft.com/office/drawing/2014/main" id="{11A8281F-6C00-2AFB-43E7-B69FA753B97B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NAS </a:t>
              </a: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協作不方便：外網連不上、資料還是不好找。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3" name="圖形 52">
              <a:extLst>
                <a:ext uri="{FF2B5EF4-FFF2-40B4-BE49-F238E27FC236}">
                  <a16:creationId xmlns:a16="http://schemas.microsoft.com/office/drawing/2014/main" id="{E2AF5D16-7827-66FA-6813-9BAD8C64114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59" name="解決方法1">
            <a:extLst>
              <a:ext uri="{FF2B5EF4-FFF2-40B4-BE49-F238E27FC236}">
                <a16:creationId xmlns:a16="http://schemas.microsoft.com/office/drawing/2014/main" id="{7A8571AA-DB7E-914B-835E-91E11E9D6E12}"/>
              </a:ext>
            </a:extLst>
          </p:cNvPr>
          <p:cNvGrpSpPr/>
          <p:nvPr/>
        </p:nvGrpSpPr>
        <p:grpSpPr>
          <a:xfrm>
            <a:off x="6695646" y="7365438"/>
            <a:ext cx="5473276" cy="224398"/>
            <a:chOff x="6695646" y="6879663"/>
            <a:chExt cx="5473276" cy="224398"/>
          </a:xfrm>
        </p:grpSpPr>
        <p:sp>
          <p:nvSpPr>
            <p:cNvPr id="55" name="文字方塊 54">
              <a:extLst>
                <a:ext uri="{FF2B5EF4-FFF2-40B4-BE49-F238E27FC236}">
                  <a16:creationId xmlns:a16="http://schemas.microsoft.com/office/drawing/2014/main" id="{84FD9742-BB8A-CAC9-007A-631AAD30BDC4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業務報價有效率：秒速翻出歷史報價，隨時隨地接單、回客戶。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8" name="圖形 57">
              <a:extLst>
                <a:ext uri="{FF2B5EF4-FFF2-40B4-BE49-F238E27FC236}">
                  <a16:creationId xmlns:a16="http://schemas.microsoft.com/office/drawing/2014/main" id="{CC30AB10-0EFB-EBD7-945E-DE752085E46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60" name="解決方法2">
            <a:extLst>
              <a:ext uri="{FF2B5EF4-FFF2-40B4-BE49-F238E27FC236}">
                <a16:creationId xmlns:a16="http://schemas.microsoft.com/office/drawing/2014/main" id="{7A018722-9CA9-A687-B004-2C1EE01148B5}"/>
              </a:ext>
            </a:extLst>
          </p:cNvPr>
          <p:cNvGrpSpPr/>
          <p:nvPr/>
        </p:nvGrpSpPr>
        <p:grpSpPr>
          <a:xfrm>
            <a:off x="6695646" y="7848264"/>
            <a:ext cx="5473276" cy="224398"/>
            <a:chOff x="6695646" y="6879663"/>
            <a:chExt cx="5473276" cy="224398"/>
          </a:xfrm>
        </p:grpSpPr>
        <p:sp>
          <p:nvSpPr>
            <p:cNvPr id="61" name="文字方塊 60">
              <a:extLst>
                <a:ext uri="{FF2B5EF4-FFF2-40B4-BE49-F238E27FC236}">
                  <a16:creationId xmlns:a16="http://schemas.microsoft.com/office/drawing/2014/main" id="{7C3F3ED1-D8A8-0D5F-62BC-7F9F13BF47D1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研發文件好整理：簽核更省心、輕鬆找出瑣碎歷程與操作標準。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62" name="圖形 61">
              <a:extLst>
                <a:ext uri="{FF2B5EF4-FFF2-40B4-BE49-F238E27FC236}">
                  <a16:creationId xmlns:a16="http://schemas.microsoft.com/office/drawing/2014/main" id="{A67FB389-7587-510B-35F5-3035E5E115F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63" name="解決方法3">
            <a:extLst>
              <a:ext uri="{FF2B5EF4-FFF2-40B4-BE49-F238E27FC236}">
                <a16:creationId xmlns:a16="http://schemas.microsoft.com/office/drawing/2014/main" id="{A6D03288-992C-079F-7FDB-329247414E80}"/>
              </a:ext>
            </a:extLst>
          </p:cNvPr>
          <p:cNvGrpSpPr/>
          <p:nvPr/>
        </p:nvGrpSpPr>
        <p:grpSpPr>
          <a:xfrm>
            <a:off x="6695646" y="8331090"/>
            <a:ext cx="5473276" cy="224398"/>
            <a:chOff x="6695646" y="6879663"/>
            <a:chExt cx="5473276" cy="224398"/>
          </a:xfrm>
        </p:grpSpPr>
        <p:sp>
          <p:nvSpPr>
            <p:cNvPr id="64" name="文字方塊 63">
              <a:extLst>
                <a:ext uri="{FF2B5EF4-FFF2-40B4-BE49-F238E27FC236}">
                  <a16:creationId xmlns:a16="http://schemas.microsoft.com/office/drawing/2014/main" id="{87DE58E8-5CD7-B415-7604-90FE51FEC46C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超囉唆的 </a:t>
              </a: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ISO 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認證也不怕，多種功能保障「確效」。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65" name="圖形 64">
              <a:extLst>
                <a:ext uri="{FF2B5EF4-FFF2-40B4-BE49-F238E27FC236}">
                  <a16:creationId xmlns:a16="http://schemas.microsoft.com/office/drawing/2014/main" id="{FE8B3905-0BA4-5378-2FF7-85CF6355126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66" name="解決方法4">
            <a:extLst>
              <a:ext uri="{FF2B5EF4-FFF2-40B4-BE49-F238E27FC236}">
                <a16:creationId xmlns:a16="http://schemas.microsoft.com/office/drawing/2014/main" id="{46B61635-FFAA-DD7C-9AC7-E79149B5B123}"/>
              </a:ext>
            </a:extLst>
          </p:cNvPr>
          <p:cNvGrpSpPr/>
          <p:nvPr/>
        </p:nvGrpSpPr>
        <p:grpSpPr>
          <a:xfrm>
            <a:off x="6695646" y="8813915"/>
            <a:ext cx="5473276" cy="224398"/>
            <a:chOff x="6695646" y="6879663"/>
            <a:chExt cx="5473276" cy="224398"/>
          </a:xfrm>
        </p:grpSpPr>
        <p:sp>
          <p:nvSpPr>
            <p:cNvPr id="67" name="文字方塊 66">
              <a:extLst>
                <a:ext uri="{FF2B5EF4-FFF2-40B4-BE49-F238E27FC236}">
                  <a16:creationId xmlns:a16="http://schemas.microsoft.com/office/drawing/2014/main" id="{8D1A2BD8-ECBE-9AF5-DDF9-3F6B146E1D2B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1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 個人顧 </a:t>
              </a: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300 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台儀器，貼上 </a:t>
              </a: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QR Code 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就搞定。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68" name="圖形 67">
              <a:extLst>
                <a:ext uri="{FF2B5EF4-FFF2-40B4-BE49-F238E27FC236}">
                  <a16:creationId xmlns:a16="http://schemas.microsoft.com/office/drawing/2014/main" id="{DEB7E143-8438-6234-2EB7-3BB92FF1020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77" name="案例故事連結">
            <a:extLst>
              <a:ext uri="{FF2B5EF4-FFF2-40B4-BE49-F238E27FC236}">
                <a16:creationId xmlns:a16="http://schemas.microsoft.com/office/drawing/2014/main" id="{3EDD5F08-598E-A797-E570-06671EC50BBD}"/>
              </a:ext>
            </a:extLst>
          </p:cNvPr>
          <p:cNvGrpSpPr/>
          <p:nvPr/>
        </p:nvGrpSpPr>
        <p:grpSpPr>
          <a:xfrm>
            <a:off x="11021557" y="5681381"/>
            <a:ext cx="1079424" cy="216000"/>
            <a:chOff x="11021557" y="5681381"/>
            <a:chExt cx="1079424" cy="216000"/>
          </a:xfrm>
        </p:grpSpPr>
        <p:pic>
          <p:nvPicPr>
            <p:cNvPr id="74" name="圖形 73">
              <a:extLst>
                <a:ext uri="{FF2B5EF4-FFF2-40B4-BE49-F238E27FC236}">
                  <a16:creationId xmlns:a16="http://schemas.microsoft.com/office/drawing/2014/main" id="{92B41032-8A0E-60BB-7F61-1A4C048435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021557" y="5681381"/>
              <a:ext cx="216000" cy="216000"/>
            </a:xfrm>
            <a:prstGeom prst="rect">
              <a:avLst/>
            </a:prstGeom>
          </p:spPr>
        </p:pic>
        <p:sp>
          <p:nvSpPr>
            <p:cNvPr id="76" name="文字方塊 75">
              <a:hlinkClick r:id="rId10"/>
              <a:extLst>
                <a:ext uri="{FF2B5EF4-FFF2-40B4-BE49-F238E27FC236}">
                  <a16:creationId xmlns:a16="http://schemas.microsoft.com/office/drawing/2014/main" id="{B41A8390-EBD4-79F8-4B59-74770A232902}"/>
                </a:ext>
              </a:extLst>
            </p:cNvPr>
            <p:cNvSpPr txBox="1"/>
            <p:nvPr/>
          </p:nvSpPr>
          <p:spPr>
            <a:xfrm>
              <a:off x="11320593" y="5701297"/>
              <a:ext cx="780388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 tIns="0" rIns="0" bIns="0">
              <a:spAutoFit/>
            </a:bodyPr>
            <a:lstStyle/>
            <a:p>
              <a:pPr algn="l"/>
              <a:r>
                <a:rPr kumimoji="0" lang="zh-TW" altLang="en-US" sz="1200" u="sng" strike="noStrike" cap="none" normalizeH="0" baseline="0" dirty="0">
                  <a:ln>
                    <a:noFill/>
                  </a:ln>
                  <a:solidFill>
                    <a:srgbClr val="0077CC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看完整故事</a:t>
              </a:r>
              <a:endParaRPr lang="zh-TW" altLang="en-US" sz="1200" u="sng" dirty="0">
                <a:solidFill>
                  <a:srgbClr val="0077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7035480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575A3A-D720-9CE2-CD61-FBF218847E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>
            <a:extLst>
              <a:ext uri="{FF2B5EF4-FFF2-40B4-BE49-F238E27FC236}">
                <a16:creationId xmlns:a16="http://schemas.microsoft.com/office/drawing/2014/main" id="{441E2874-F7B7-0741-A134-438D40445E27}"/>
              </a:ext>
            </a:extLst>
          </p:cNvPr>
          <p:cNvGrpSpPr/>
          <p:nvPr/>
        </p:nvGrpSpPr>
        <p:grpSpPr>
          <a:xfrm>
            <a:off x="785813" y="3064270"/>
            <a:ext cx="3651284" cy="1007605"/>
            <a:chOff x="785813" y="1220261"/>
            <a:chExt cx="3651284" cy="1007605"/>
          </a:xfrm>
        </p:grpSpPr>
        <p:sp>
          <p:nvSpPr>
            <p:cNvPr id="2" name="文字方塊 1">
              <a:extLst>
                <a:ext uri="{FF2B5EF4-FFF2-40B4-BE49-F238E27FC236}">
                  <a16:creationId xmlns:a16="http://schemas.microsoft.com/office/drawing/2014/main" id="{C610619B-733E-0C09-3ADB-8A4C6741857B}"/>
                </a:ext>
              </a:extLst>
            </p:cNvPr>
            <p:cNvSpPr txBox="1"/>
            <p:nvPr/>
          </p:nvSpPr>
          <p:spPr>
            <a:xfrm>
              <a:off x="997053" y="1271557"/>
              <a:ext cx="2694648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減少 </a:t>
              </a:r>
              <a:r>
                <a:rPr kumimoji="0" lang="en-US" altLang="zh-TW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6 </a:t>
              </a:r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名人力需求</a:t>
              </a:r>
            </a:p>
          </p:txBody>
        </p:sp>
        <p:sp>
          <p:nvSpPr>
            <p:cNvPr id="4" name="文字方塊 3">
              <a:extLst>
                <a:ext uri="{FF2B5EF4-FFF2-40B4-BE49-F238E27FC236}">
                  <a16:creationId xmlns:a16="http://schemas.microsoft.com/office/drawing/2014/main" id="{23DFA673-C8F6-B7C9-04DC-6411C8D13678}"/>
                </a:ext>
              </a:extLst>
            </p:cNvPr>
            <p:cNvSpPr txBox="1"/>
            <p:nvPr/>
          </p:nvSpPr>
          <p:spPr>
            <a:xfrm>
              <a:off x="997053" y="1756610"/>
              <a:ext cx="3440044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財務部減少 </a:t>
              </a:r>
              <a:r>
                <a:rPr kumimoji="0" lang="en-US" altLang="zh-TW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4 </a:t>
              </a: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人、顧客服務中心減少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 </a:t>
              </a: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2 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人，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將人力投入更高價值的賓客服務。</a:t>
              </a:r>
              <a:endParaRPr kumimoji="0" lang="zh-TW" altLang="en-US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7" name="直線接點 6">
              <a:extLst>
                <a:ext uri="{FF2B5EF4-FFF2-40B4-BE49-F238E27FC236}">
                  <a16:creationId xmlns:a16="http://schemas.microsoft.com/office/drawing/2014/main" id="{546B4493-96BB-8C17-20EF-A59027451593}"/>
                </a:ext>
              </a:extLst>
            </p:cNvPr>
            <p:cNvCxnSpPr/>
            <p:nvPr/>
          </p:nvCxnSpPr>
          <p:spPr>
            <a:xfrm>
              <a:off x="785813" y="1220261"/>
              <a:ext cx="0" cy="1007605"/>
            </a:xfrm>
            <a:prstGeom prst="line">
              <a:avLst/>
            </a:prstGeom>
            <a:ln w="9525">
              <a:solidFill>
                <a:srgbClr val="C9CACA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E1C91590-66B6-CE1B-B01A-6B1A55D20409}"/>
              </a:ext>
            </a:extLst>
          </p:cNvPr>
          <p:cNvGrpSpPr/>
          <p:nvPr/>
        </p:nvGrpSpPr>
        <p:grpSpPr>
          <a:xfrm>
            <a:off x="785813" y="1519200"/>
            <a:ext cx="3293815" cy="1260000"/>
            <a:chOff x="4059261" y="1220260"/>
            <a:chExt cx="3293815" cy="1260000"/>
          </a:xfrm>
        </p:grpSpPr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5B6EBD25-2080-1495-ADE9-DED1E510A32D}"/>
                </a:ext>
              </a:extLst>
            </p:cNvPr>
            <p:cNvSpPr txBox="1"/>
            <p:nvPr/>
          </p:nvSpPr>
          <p:spPr>
            <a:xfrm>
              <a:off x="4270501" y="1271557"/>
              <a:ext cx="3082575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spAutoFit/>
            </a:bodyPr>
            <a:lstStyle/>
            <a:p>
              <a:pPr algn="l"/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年省 </a:t>
              </a:r>
              <a:r>
                <a:rPr kumimoji="0" lang="en-US" altLang="zh-TW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400 </a:t>
              </a:r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萬營運成本</a:t>
              </a:r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F6DFB8F7-E8D5-1763-24A5-68A631B4DE58}"/>
                </a:ext>
              </a:extLst>
            </p:cNvPr>
            <p:cNvSpPr txBox="1"/>
            <p:nvPr/>
          </p:nvSpPr>
          <p:spPr>
            <a:xfrm>
              <a:off x="4270501" y="1805378"/>
              <a:ext cx="3066545" cy="6463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透過數位化減少行政瑣事與加班，</a:t>
              </a:r>
              <a:endPara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每年節省營運開銷。採用 </a:t>
              </a: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Ragic 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也節省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百萬以上開發預算。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cxnSp>
          <p:nvCxnSpPr>
            <p:cNvPr id="16" name="直線接點 15">
              <a:extLst>
                <a:ext uri="{FF2B5EF4-FFF2-40B4-BE49-F238E27FC236}">
                  <a16:creationId xmlns:a16="http://schemas.microsoft.com/office/drawing/2014/main" id="{D3F2360A-08B8-0AFD-A5F7-980AEA45D2DE}"/>
                </a:ext>
              </a:extLst>
            </p:cNvPr>
            <p:cNvCxnSpPr>
              <a:cxnSpLocks/>
            </p:cNvCxnSpPr>
            <p:nvPr/>
          </p:nvCxnSpPr>
          <p:spPr>
            <a:xfrm>
              <a:off x="4059261" y="1220260"/>
              <a:ext cx="0" cy="1260000"/>
            </a:xfrm>
            <a:prstGeom prst="line">
              <a:avLst/>
            </a:prstGeom>
            <a:ln w="9525">
              <a:solidFill>
                <a:srgbClr val="C9CACA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3E868DBC-E305-1406-1A7E-7718DF31F914}"/>
              </a:ext>
            </a:extLst>
          </p:cNvPr>
          <p:cNvSpPr/>
          <p:nvPr/>
        </p:nvSpPr>
        <p:spPr>
          <a:xfrm>
            <a:off x="10001251" y="1193689"/>
            <a:ext cx="2257425" cy="1210588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C9CACA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FE446A2C-4795-C117-F369-E9926ABFD6C7}"/>
              </a:ext>
            </a:extLst>
          </p:cNvPr>
          <p:cNvSpPr txBox="1"/>
          <p:nvPr/>
        </p:nvSpPr>
        <p:spPr>
          <a:xfrm>
            <a:off x="10001250" y="2571144"/>
            <a:ext cx="2257425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1600" dirty="0">
                <a:solidFill>
                  <a:srgbClr val="F95D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高雄洲際酒店</a:t>
            </a:r>
            <a:endParaRPr kumimoji="0" lang="zh-TW" altLang="en-US" sz="1600" u="none" strike="noStrike" cap="none" spc="0" normalizeH="0" baseline="0" dirty="0">
              <a:ln>
                <a:noFill/>
              </a:ln>
              <a:solidFill>
                <a:srgbClr val="F95D5D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43F54A10-39A2-B058-2746-5097ACFA43FC}"/>
              </a:ext>
            </a:extLst>
          </p:cNvPr>
          <p:cNvSpPr txBox="1"/>
          <p:nvPr/>
        </p:nvSpPr>
        <p:spPr>
          <a:xfrm>
            <a:off x="10001250" y="2858562"/>
            <a:ext cx="225742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旅宿業：國際連鎖飯店</a:t>
            </a:r>
            <a:endParaRPr kumimoji="0" lang="en-US" altLang="zh-TW" sz="120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altLang="zh-TW" sz="1200" dirty="0">
                <a:solidFill>
                  <a:srgbClr val="D50E0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250 </a:t>
            </a:r>
            <a:r>
              <a:rPr lang="zh-TW" altLang="en-US" sz="1200" dirty="0">
                <a:solidFill>
                  <a:srgbClr val="D50E0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人以上規模</a:t>
            </a:r>
            <a:endParaRPr kumimoji="0" lang="zh-TW" altLang="en-US" sz="1200" u="none" strike="noStrike" cap="none" spc="0" normalizeH="0" baseline="0" dirty="0">
              <a:ln>
                <a:noFill/>
              </a:ln>
              <a:solidFill>
                <a:srgbClr val="D50E0E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51F92D60-6716-B6D5-DD96-0DE3F0F6E0C1}"/>
              </a:ext>
            </a:extLst>
          </p:cNvPr>
          <p:cNvSpPr txBox="1"/>
          <p:nvPr/>
        </p:nvSpPr>
        <p:spPr>
          <a:xfrm>
            <a:off x="10001250" y="3479028"/>
            <a:ext cx="2325686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4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應用面向：</a:t>
            </a:r>
            <a:endParaRPr kumimoji="0" lang="en-US" altLang="zh-TW" sz="1400" b="1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rgbClr val="D50E0E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超過 </a:t>
            </a:r>
            <a:r>
              <a:rPr kumimoji="0" lang="en-US" altLang="zh-TW" sz="1200" u="none" strike="noStrike" cap="none" spc="0" normalizeH="0" baseline="0" dirty="0">
                <a:ln>
                  <a:noFill/>
                </a:ln>
                <a:solidFill>
                  <a:srgbClr val="D50E0E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250 </a:t>
            </a: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rgbClr val="D50E0E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張表單</a:t>
            </a: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（包括線上簽核、</a:t>
            </a:r>
            <a:r>
              <a:rPr kumimoji="0" lang="en-US" altLang="zh-TW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Minibar</a:t>
            </a: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庫存與效期、遺失物管理、財務請購、房務巡檢等）</a:t>
            </a:r>
            <a:endParaRPr kumimoji="0" lang="zh-TW" altLang="en-US" sz="1200" u="none" strike="noStrike" cap="none" spc="0" normalizeH="0" baseline="0" dirty="0">
              <a:ln>
                <a:noFill/>
              </a:ln>
              <a:solidFill>
                <a:srgbClr val="F95D5D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D7112AB-818E-7986-16D9-ABE53B7BAB3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00008" y="4759662"/>
            <a:ext cx="12358684" cy="1210588"/>
          </a:xfrm>
          <a:prstGeom prst="rect">
            <a:avLst/>
          </a:prstGeom>
          <a:solidFill>
            <a:srgbClr val="D0E6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4EB3B9B1-D0AA-6FC1-0960-E843C9FAFDDD}"/>
              </a:ext>
            </a:extLst>
          </p:cNvPr>
          <p:cNvSpPr txBox="1"/>
          <p:nvPr/>
        </p:nvSpPr>
        <p:spPr>
          <a:xfrm>
            <a:off x="997200" y="4978022"/>
            <a:ext cx="8374208" cy="8156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6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Ragic </a:t>
            </a:r>
            <a:r>
              <a:rPr kumimoji="0" lang="zh-TW" altLang="en-US" sz="16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是我們的文化</a:t>
            </a:r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。</a:t>
            </a:r>
            <a:r>
              <a:rPr lang="en-US" altLang="zh-TW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Ragic </a:t>
            </a:r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幫高雄洲際酒店打造了數位化骨幹</a:t>
            </a:r>
            <a:r>
              <a:rPr lang="en-US" altLang="zh-TW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(digital backbone)</a:t>
            </a:r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，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所有流程都能在 </a:t>
            </a:r>
            <a:r>
              <a:rPr lang="en-US" altLang="zh-TW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Ragic </a:t>
            </a:r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集中管理。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——</a:t>
            </a:r>
            <a:r>
              <a:rPr kumimoji="0" lang="zh-TW" altLang="en-US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洲際酒店集團台灣區總經理　羅嘉麒 （</a:t>
            </a:r>
            <a:r>
              <a: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Robbert </a:t>
            </a:r>
            <a:r>
              <a:rPr kumimoji="0" lang="en-US" altLang="zh-TW" sz="1400" u="none" strike="noStrike" cap="none" spc="0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Manussen</a:t>
            </a:r>
            <a:r>
              <a: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)</a:t>
            </a:r>
          </a:p>
        </p:txBody>
      </p:sp>
      <p:grpSp>
        <p:nvGrpSpPr>
          <p:cNvPr id="70" name="面臨挑戰">
            <a:extLst>
              <a:ext uri="{FF2B5EF4-FFF2-40B4-BE49-F238E27FC236}">
                <a16:creationId xmlns:a16="http://schemas.microsoft.com/office/drawing/2014/main" id="{F103A0F4-4859-E6C1-9079-EE62114B2CCA}"/>
              </a:ext>
            </a:extLst>
          </p:cNvPr>
          <p:cNvGrpSpPr/>
          <p:nvPr/>
        </p:nvGrpSpPr>
        <p:grpSpPr>
          <a:xfrm>
            <a:off x="949918" y="6409436"/>
            <a:ext cx="5472000" cy="667442"/>
            <a:chOff x="949918" y="5952237"/>
            <a:chExt cx="5472000" cy="667442"/>
          </a:xfrm>
        </p:grpSpPr>
        <p:pic>
          <p:nvPicPr>
            <p:cNvPr id="33" name="圖形 32">
              <a:extLst>
                <a:ext uri="{FF2B5EF4-FFF2-40B4-BE49-F238E27FC236}">
                  <a16:creationId xmlns:a16="http://schemas.microsoft.com/office/drawing/2014/main" id="{C4DC9C26-D2F8-5783-2F1A-2FF357765AB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09295" y="5952237"/>
              <a:ext cx="468000" cy="468000"/>
            </a:xfrm>
            <a:prstGeom prst="rect">
              <a:avLst/>
            </a:prstGeom>
          </p:spPr>
        </p:pic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2F0116C8-712E-7627-92DC-850339F63AA1}"/>
                </a:ext>
              </a:extLst>
            </p:cNvPr>
            <p:cNvSpPr txBox="1"/>
            <p:nvPr/>
          </p:nvSpPr>
          <p:spPr>
            <a:xfrm>
              <a:off x="3490541" y="6060874"/>
              <a:ext cx="972000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8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面臨挑戰</a:t>
              </a:r>
              <a:endParaRPr kumimoji="0" lang="zh-TW" altLang="en-US" sz="1800" u="none" strike="noStrike" cap="none" spc="0" normalizeH="0" baseline="0" dirty="0">
                <a:ln>
                  <a:noFill/>
                </a:ln>
                <a:solidFill>
                  <a:srgbClr val="F95D5D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40" name="直線接點 39">
              <a:extLst>
                <a:ext uri="{FF2B5EF4-FFF2-40B4-BE49-F238E27FC236}">
                  <a16:creationId xmlns:a16="http://schemas.microsoft.com/office/drawing/2014/main" id="{1A84BA80-13B5-8695-0D0A-E5DEFF0CCDF8}"/>
                </a:ext>
              </a:extLst>
            </p:cNvPr>
            <p:cNvCxnSpPr>
              <a:cxnSpLocks/>
            </p:cNvCxnSpPr>
            <p:nvPr/>
          </p:nvCxnSpPr>
          <p:spPr>
            <a:xfrm>
              <a:off x="949918" y="6619679"/>
              <a:ext cx="5472000" cy="0"/>
            </a:xfrm>
            <a:prstGeom prst="line">
              <a:avLst/>
            </a:prstGeom>
            <a:noFill/>
            <a:ln w="12700" cap="flat">
              <a:solidFill>
                <a:srgbClr val="C9CACA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69" name="如何解決">
            <a:extLst>
              <a:ext uri="{FF2B5EF4-FFF2-40B4-BE49-F238E27FC236}">
                <a16:creationId xmlns:a16="http://schemas.microsoft.com/office/drawing/2014/main" id="{9D636963-1F53-7DE9-9ECF-3FC090A69C1F}"/>
              </a:ext>
            </a:extLst>
          </p:cNvPr>
          <p:cNvGrpSpPr/>
          <p:nvPr/>
        </p:nvGrpSpPr>
        <p:grpSpPr>
          <a:xfrm>
            <a:off x="6696922" y="6427436"/>
            <a:ext cx="5472000" cy="649442"/>
            <a:chOff x="6696922" y="5970237"/>
            <a:chExt cx="5472000" cy="649442"/>
          </a:xfrm>
        </p:grpSpPr>
        <p:pic>
          <p:nvPicPr>
            <p:cNvPr id="35" name="圖形 34">
              <a:extLst>
                <a:ext uri="{FF2B5EF4-FFF2-40B4-BE49-F238E27FC236}">
                  <a16:creationId xmlns:a16="http://schemas.microsoft.com/office/drawing/2014/main" id="{89D9F23C-AC42-4379-81AC-7992078F4A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56300" y="5970237"/>
              <a:ext cx="432000" cy="432000"/>
            </a:xfrm>
            <a:prstGeom prst="rect">
              <a:avLst/>
            </a:prstGeom>
          </p:spPr>
        </p:pic>
        <p:sp>
          <p:nvSpPr>
            <p:cNvPr id="38" name="文字方塊 37">
              <a:extLst>
                <a:ext uri="{FF2B5EF4-FFF2-40B4-BE49-F238E27FC236}">
                  <a16:creationId xmlns:a16="http://schemas.microsoft.com/office/drawing/2014/main" id="{2EA15FF5-374A-749A-7A63-573CC561B809}"/>
                </a:ext>
              </a:extLst>
            </p:cNvPr>
            <p:cNvSpPr txBox="1"/>
            <p:nvPr/>
          </p:nvSpPr>
          <p:spPr>
            <a:xfrm>
              <a:off x="9237545" y="6060873"/>
              <a:ext cx="972000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8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如何解決</a:t>
              </a:r>
              <a:endParaRPr kumimoji="0" lang="zh-TW" altLang="en-US" sz="1800" u="none" strike="noStrike" cap="none" spc="0" normalizeH="0" baseline="0" dirty="0">
                <a:ln>
                  <a:noFill/>
                </a:ln>
                <a:solidFill>
                  <a:srgbClr val="F95D5D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43" name="直線接點 42">
              <a:extLst>
                <a:ext uri="{FF2B5EF4-FFF2-40B4-BE49-F238E27FC236}">
                  <a16:creationId xmlns:a16="http://schemas.microsoft.com/office/drawing/2014/main" id="{FC1CE4F1-7922-49E8-78F6-D566E6A4598D}"/>
                </a:ext>
              </a:extLst>
            </p:cNvPr>
            <p:cNvCxnSpPr>
              <a:cxnSpLocks/>
            </p:cNvCxnSpPr>
            <p:nvPr/>
          </p:nvCxnSpPr>
          <p:spPr>
            <a:xfrm>
              <a:off x="6696922" y="6619679"/>
              <a:ext cx="5472000" cy="0"/>
            </a:xfrm>
            <a:prstGeom prst="line">
              <a:avLst/>
            </a:prstGeom>
            <a:noFill/>
            <a:ln w="12700" cap="flat">
              <a:solidFill>
                <a:srgbClr val="C9CACA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47" name="面臨挑戰1">
            <a:extLst>
              <a:ext uri="{FF2B5EF4-FFF2-40B4-BE49-F238E27FC236}">
                <a16:creationId xmlns:a16="http://schemas.microsoft.com/office/drawing/2014/main" id="{4CF938F9-FEDD-96FA-A433-D76DE38D35B4}"/>
              </a:ext>
            </a:extLst>
          </p:cNvPr>
          <p:cNvGrpSpPr/>
          <p:nvPr/>
        </p:nvGrpSpPr>
        <p:grpSpPr>
          <a:xfrm>
            <a:off x="973579" y="7374392"/>
            <a:ext cx="5448339" cy="430887"/>
            <a:chOff x="973579" y="6888617"/>
            <a:chExt cx="5448339" cy="430887"/>
          </a:xfrm>
        </p:grpSpPr>
        <p:sp>
          <p:nvSpPr>
            <p:cNvPr id="44" name="文字方塊 43">
              <a:extLst>
                <a:ext uri="{FF2B5EF4-FFF2-40B4-BE49-F238E27FC236}">
                  <a16:creationId xmlns:a16="http://schemas.microsoft.com/office/drawing/2014/main" id="{CEED1CAE-9161-094F-1D94-8F5CE812C2D2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後勤管理數位化缺口：飯店前台科技先進，但後台行政、財務、培訓等流程數位化程度低。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46" name="圖形 45">
              <a:extLst>
                <a:ext uri="{FF2B5EF4-FFF2-40B4-BE49-F238E27FC236}">
                  <a16:creationId xmlns:a16="http://schemas.microsoft.com/office/drawing/2014/main" id="{A84930EB-0A5A-B9DD-7698-554A4AA6FD7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48" name="面臨挑戰2">
            <a:extLst>
              <a:ext uri="{FF2B5EF4-FFF2-40B4-BE49-F238E27FC236}">
                <a16:creationId xmlns:a16="http://schemas.microsoft.com/office/drawing/2014/main" id="{4EE63CB8-1A15-9EE1-8715-66CAEA7341D8}"/>
              </a:ext>
            </a:extLst>
          </p:cNvPr>
          <p:cNvGrpSpPr/>
          <p:nvPr/>
        </p:nvGrpSpPr>
        <p:grpSpPr>
          <a:xfrm>
            <a:off x="973579" y="8049246"/>
            <a:ext cx="5448339" cy="430887"/>
            <a:chOff x="973579" y="6888617"/>
            <a:chExt cx="5448339" cy="430887"/>
          </a:xfrm>
        </p:grpSpPr>
        <p:sp>
          <p:nvSpPr>
            <p:cNvPr id="49" name="文字方塊 48">
              <a:extLst>
                <a:ext uri="{FF2B5EF4-FFF2-40B4-BE49-F238E27FC236}">
                  <a16:creationId xmlns:a16="http://schemas.microsoft.com/office/drawing/2014/main" id="{BDC19E3C-C3E4-699C-71AD-E2A8F6E8A977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紙本簽核行政效率低：傳統流程需人工拿紙張搜集簽名，溝通耗損大。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0" name="圖形 49">
              <a:extLst>
                <a:ext uri="{FF2B5EF4-FFF2-40B4-BE49-F238E27FC236}">
                  <a16:creationId xmlns:a16="http://schemas.microsoft.com/office/drawing/2014/main" id="{74C89E4D-697C-6BF0-4907-DE8B18DD756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51" name="面臨挑戰3">
            <a:extLst>
              <a:ext uri="{FF2B5EF4-FFF2-40B4-BE49-F238E27FC236}">
                <a16:creationId xmlns:a16="http://schemas.microsoft.com/office/drawing/2014/main" id="{FB778509-3820-355C-810C-F462739DA8F7}"/>
              </a:ext>
            </a:extLst>
          </p:cNvPr>
          <p:cNvGrpSpPr/>
          <p:nvPr/>
        </p:nvGrpSpPr>
        <p:grpSpPr>
          <a:xfrm>
            <a:off x="973579" y="8724101"/>
            <a:ext cx="5448339" cy="430887"/>
            <a:chOff x="973579" y="6888617"/>
            <a:chExt cx="5448339" cy="430887"/>
          </a:xfrm>
        </p:grpSpPr>
        <p:sp>
          <p:nvSpPr>
            <p:cNvPr id="52" name="文字方塊 51">
              <a:extLst>
                <a:ext uri="{FF2B5EF4-FFF2-40B4-BE49-F238E27FC236}">
                  <a16:creationId xmlns:a16="http://schemas.microsoft.com/office/drawing/2014/main" id="{81492F68-F32C-40FE-FF16-94571D6A9DFD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套裝軟體難滿足的需求缺口：如 </a:t>
              </a:r>
              <a:r>
                <a:rPr kumimoji="0" lang="en-US" altLang="zh-TW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Minibar </a:t>
              </a: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效期管理沒有專用軟體，紙本 </a:t>
              </a:r>
              <a:r>
                <a:rPr kumimoji="0" lang="en-US" altLang="zh-TW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Excel </a:t>
              </a: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管理效率不夠。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3" name="圖形 52">
              <a:extLst>
                <a:ext uri="{FF2B5EF4-FFF2-40B4-BE49-F238E27FC236}">
                  <a16:creationId xmlns:a16="http://schemas.microsoft.com/office/drawing/2014/main" id="{E6C976AC-B133-98CE-459A-A71AF3AAF1D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59" name="解決方法1">
            <a:extLst>
              <a:ext uri="{FF2B5EF4-FFF2-40B4-BE49-F238E27FC236}">
                <a16:creationId xmlns:a16="http://schemas.microsoft.com/office/drawing/2014/main" id="{EDA751B3-A39A-DF15-9AB9-02A40A65CE4A}"/>
              </a:ext>
            </a:extLst>
          </p:cNvPr>
          <p:cNvGrpSpPr/>
          <p:nvPr/>
        </p:nvGrpSpPr>
        <p:grpSpPr>
          <a:xfrm>
            <a:off x="6695646" y="7365438"/>
            <a:ext cx="5473276" cy="439841"/>
            <a:chOff x="6695646" y="6879663"/>
            <a:chExt cx="5473276" cy="439841"/>
          </a:xfrm>
        </p:grpSpPr>
        <p:sp>
          <p:nvSpPr>
            <p:cNvPr id="55" name="文字方塊 54">
              <a:extLst>
                <a:ext uri="{FF2B5EF4-FFF2-40B4-BE49-F238E27FC236}">
                  <a16:creationId xmlns:a16="http://schemas.microsoft.com/office/drawing/2014/main" id="{99BFD312-1A94-D071-90BD-364FBDAE51F9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後勤流程全面電子化：選用簡單直覺介面打造數位骨幹，跨部門導入超過 </a:t>
              </a: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200 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張表單。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8" name="圖形 57">
              <a:extLst>
                <a:ext uri="{FF2B5EF4-FFF2-40B4-BE49-F238E27FC236}">
                  <a16:creationId xmlns:a16="http://schemas.microsoft.com/office/drawing/2014/main" id="{43F3CD81-A49A-1BF1-76C5-BC41702FEA9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60" name="解決方法2">
            <a:extLst>
              <a:ext uri="{FF2B5EF4-FFF2-40B4-BE49-F238E27FC236}">
                <a16:creationId xmlns:a16="http://schemas.microsoft.com/office/drawing/2014/main" id="{E61B077E-33C5-984F-B5EA-77ECFD5CC75B}"/>
              </a:ext>
            </a:extLst>
          </p:cNvPr>
          <p:cNvGrpSpPr/>
          <p:nvPr/>
        </p:nvGrpSpPr>
        <p:grpSpPr>
          <a:xfrm>
            <a:off x="6695646" y="8040292"/>
            <a:ext cx="5473276" cy="439841"/>
            <a:chOff x="6695646" y="6879663"/>
            <a:chExt cx="5473276" cy="439841"/>
          </a:xfrm>
        </p:grpSpPr>
        <p:sp>
          <p:nvSpPr>
            <p:cNvPr id="61" name="文字方塊 60">
              <a:extLst>
                <a:ext uri="{FF2B5EF4-FFF2-40B4-BE49-F238E27FC236}">
                  <a16:creationId xmlns:a16="http://schemas.microsoft.com/office/drawing/2014/main" id="{229ECF11-26A9-B5EF-6DA5-D05847F1AF5A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打造高彈性簽核系統：依據組織樹邏輯設計自動化簽核規則，</a:t>
              </a: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App 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隨時核准與溝通。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62" name="圖形 61">
              <a:extLst>
                <a:ext uri="{FF2B5EF4-FFF2-40B4-BE49-F238E27FC236}">
                  <a16:creationId xmlns:a16="http://schemas.microsoft.com/office/drawing/2014/main" id="{8CA92F9D-3724-34F4-F5AB-D3ACF3B751E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pic>
        <p:nvPicPr>
          <p:cNvPr id="8" name="圖片 7" descr="一張含有 建築, 戶外, 商業建築, 混合用途 的圖片&#10;&#10;AI 產生的內容可能不正確。">
            <a:extLst>
              <a:ext uri="{FF2B5EF4-FFF2-40B4-BE49-F238E27FC236}">
                <a16:creationId xmlns:a16="http://schemas.microsoft.com/office/drawing/2014/main" id="{22488737-B586-9A3C-34BB-D7EF5BDED16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54536" y="1186983"/>
            <a:ext cx="5160961" cy="3204000"/>
          </a:xfrm>
          <a:prstGeom prst="rect">
            <a:avLst/>
          </a:prstGeom>
        </p:spPr>
      </p:pic>
      <p:grpSp>
        <p:nvGrpSpPr>
          <p:cNvPr id="63" name="解決方法3">
            <a:extLst>
              <a:ext uri="{FF2B5EF4-FFF2-40B4-BE49-F238E27FC236}">
                <a16:creationId xmlns:a16="http://schemas.microsoft.com/office/drawing/2014/main" id="{4626D2CC-1C1F-E9E2-760C-E44826E8D715}"/>
              </a:ext>
            </a:extLst>
          </p:cNvPr>
          <p:cNvGrpSpPr/>
          <p:nvPr/>
        </p:nvGrpSpPr>
        <p:grpSpPr>
          <a:xfrm>
            <a:off x="6695646" y="8715147"/>
            <a:ext cx="5473276" cy="439841"/>
            <a:chOff x="6695646" y="6879663"/>
            <a:chExt cx="5473276" cy="439841"/>
          </a:xfrm>
        </p:grpSpPr>
        <p:sp>
          <p:nvSpPr>
            <p:cNvPr id="64" name="文字方塊 63">
              <a:extLst>
                <a:ext uri="{FF2B5EF4-FFF2-40B4-BE49-F238E27FC236}">
                  <a16:creationId xmlns:a16="http://schemas.microsoft.com/office/drawing/2014/main" id="{074CE1F2-AAD1-1951-22CB-153347047524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快速建立特製 </a:t>
              </a: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App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：再不大幅改動作業流程的前提下快速製作效期管理、遺失物管理等應用。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65" name="圖形 64">
              <a:extLst>
                <a:ext uri="{FF2B5EF4-FFF2-40B4-BE49-F238E27FC236}">
                  <a16:creationId xmlns:a16="http://schemas.microsoft.com/office/drawing/2014/main" id="{AADEB2B7-E8EE-7A72-3C1D-9748C98860D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77" name="案例故事連結">
            <a:extLst>
              <a:ext uri="{FF2B5EF4-FFF2-40B4-BE49-F238E27FC236}">
                <a16:creationId xmlns:a16="http://schemas.microsoft.com/office/drawing/2014/main" id="{35A87269-6DDE-6CC9-709F-8F19DB331228}"/>
              </a:ext>
            </a:extLst>
          </p:cNvPr>
          <p:cNvGrpSpPr/>
          <p:nvPr/>
        </p:nvGrpSpPr>
        <p:grpSpPr>
          <a:xfrm>
            <a:off x="11021557" y="5681381"/>
            <a:ext cx="1079424" cy="216000"/>
            <a:chOff x="11021557" y="5681381"/>
            <a:chExt cx="1079424" cy="216000"/>
          </a:xfrm>
        </p:grpSpPr>
        <p:pic>
          <p:nvPicPr>
            <p:cNvPr id="74" name="圖形 73">
              <a:extLst>
                <a:ext uri="{FF2B5EF4-FFF2-40B4-BE49-F238E27FC236}">
                  <a16:creationId xmlns:a16="http://schemas.microsoft.com/office/drawing/2014/main" id="{1EE8D229-A3CA-2EC7-115A-97579990415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1021557" y="5681381"/>
              <a:ext cx="216000" cy="216000"/>
            </a:xfrm>
            <a:prstGeom prst="rect">
              <a:avLst/>
            </a:prstGeom>
          </p:spPr>
        </p:pic>
        <p:sp>
          <p:nvSpPr>
            <p:cNvPr id="76" name="文字方塊 75">
              <a:hlinkClick r:id="rId9"/>
              <a:extLst>
                <a:ext uri="{FF2B5EF4-FFF2-40B4-BE49-F238E27FC236}">
                  <a16:creationId xmlns:a16="http://schemas.microsoft.com/office/drawing/2014/main" id="{CC725058-B4C4-85B5-788A-BE876355D9A7}"/>
                </a:ext>
              </a:extLst>
            </p:cNvPr>
            <p:cNvSpPr txBox="1"/>
            <p:nvPr/>
          </p:nvSpPr>
          <p:spPr>
            <a:xfrm>
              <a:off x="11320593" y="5701297"/>
              <a:ext cx="780388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 tIns="0" rIns="0" bIns="0">
              <a:spAutoFit/>
            </a:bodyPr>
            <a:lstStyle/>
            <a:p>
              <a:pPr algn="l"/>
              <a:r>
                <a:rPr kumimoji="0" lang="zh-TW" altLang="en-US" sz="1200" u="sng" strike="noStrike" cap="none" normalizeH="0" baseline="0" dirty="0">
                  <a:ln>
                    <a:noFill/>
                  </a:ln>
                  <a:solidFill>
                    <a:srgbClr val="0077CC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看完整故事</a:t>
              </a:r>
              <a:endParaRPr lang="zh-TW" altLang="en-US" sz="1200" u="sng" dirty="0">
                <a:solidFill>
                  <a:srgbClr val="0077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</p:grpSp>
      <p:pic>
        <p:nvPicPr>
          <p:cNvPr id="10" name="圖片 9" descr="一張含有 文字, 字型, 標誌, 設計 的圖片&#10;&#10;AI 產生的內容可能不正確。">
            <a:extLst>
              <a:ext uri="{FF2B5EF4-FFF2-40B4-BE49-F238E27FC236}">
                <a16:creationId xmlns:a16="http://schemas.microsoft.com/office/drawing/2014/main" id="{89443DD1-0D45-5A79-BD0E-6289F606463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7617"/>
          <a:stretch>
            <a:fillRect/>
          </a:stretch>
        </p:blipFill>
        <p:spPr>
          <a:xfrm>
            <a:off x="10105104" y="1309271"/>
            <a:ext cx="2078295" cy="100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4267533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25677E-0726-501D-2974-31C762E64D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>
            <a:extLst>
              <a:ext uri="{FF2B5EF4-FFF2-40B4-BE49-F238E27FC236}">
                <a16:creationId xmlns:a16="http://schemas.microsoft.com/office/drawing/2014/main" id="{F91B8612-2A2A-419B-8DF3-1E90F2D49ABC}"/>
              </a:ext>
            </a:extLst>
          </p:cNvPr>
          <p:cNvGrpSpPr/>
          <p:nvPr/>
        </p:nvGrpSpPr>
        <p:grpSpPr>
          <a:xfrm>
            <a:off x="785813" y="1520298"/>
            <a:ext cx="3083821" cy="1007605"/>
            <a:chOff x="785813" y="1220261"/>
            <a:chExt cx="3083821" cy="1007605"/>
          </a:xfrm>
        </p:grpSpPr>
        <p:sp>
          <p:nvSpPr>
            <p:cNvPr id="2" name="文字方塊 1">
              <a:extLst>
                <a:ext uri="{FF2B5EF4-FFF2-40B4-BE49-F238E27FC236}">
                  <a16:creationId xmlns:a16="http://schemas.microsoft.com/office/drawing/2014/main" id="{DA8B4F97-1A63-82FB-67B6-032592C8F0B0}"/>
                </a:ext>
              </a:extLst>
            </p:cNvPr>
            <p:cNvSpPr txBox="1"/>
            <p:nvPr/>
          </p:nvSpPr>
          <p:spPr>
            <a:xfrm>
              <a:off x="997053" y="1271557"/>
              <a:ext cx="2686633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省下 </a:t>
              </a:r>
              <a:r>
                <a:rPr kumimoji="0" lang="en-US" altLang="zh-TW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6,000 </a:t>
              </a:r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萬預算</a:t>
              </a:r>
            </a:p>
          </p:txBody>
        </p:sp>
        <p:sp>
          <p:nvSpPr>
            <p:cNvPr id="4" name="文字方塊 3">
              <a:extLst>
                <a:ext uri="{FF2B5EF4-FFF2-40B4-BE49-F238E27FC236}">
                  <a16:creationId xmlns:a16="http://schemas.microsoft.com/office/drawing/2014/main" id="{4E632AC8-46D8-8F4E-FC66-A486AC96D0C6}"/>
                </a:ext>
              </a:extLst>
            </p:cNvPr>
            <p:cNvSpPr txBox="1"/>
            <p:nvPr/>
          </p:nvSpPr>
          <p:spPr>
            <a:xfrm>
              <a:off x="997053" y="1756610"/>
              <a:ext cx="2872581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透過使用者自建表單取代外部標案，</a:t>
              </a:r>
              <a:endPara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免去昂貴的委外開發費用。</a:t>
              </a:r>
              <a:endParaRPr kumimoji="0" lang="zh-TW" altLang="en-US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7" name="直線接點 6">
              <a:extLst>
                <a:ext uri="{FF2B5EF4-FFF2-40B4-BE49-F238E27FC236}">
                  <a16:creationId xmlns:a16="http://schemas.microsoft.com/office/drawing/2014/main" id="{583A7127-656E-5A20-5FF2-4932E712B870}"/>
                </a:ext>
              </a:extLst>
            </p:cNvPr>
            <p:cNvCxnSpPr/>
            <p:nvPr/>
          </p:nvCxnSpPr>
          <p:spPr>
            <a:xfrm>
              <a:off x="785813" y="1220261"/>
              <a:ext cx="0" cy="1007605"/>
            </a:xfrm>
            <a:prstGeom prst="line">
              <a:avLst/>
            </a:prstGeom>
            <a:ln w="9525">
              <a:solidFill>
                <a:srgbClr val="C9CACA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AF57E23F-5CFD-11B7-210F-ED16403245E3}"/>
              </a:ext>
            </a:extLst>
          </p:cNvPr>
          <p:cNvSpPr/>
          <p:nvPr/>
        </p:nvSpPr>
        <p:spPr>
          <a:xfrm>
            <a:off x="10001251" y="1193689"/>
            <a:ext cx="2257425" cy="1210588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C9CACA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59CA008A-1C5A-4381-3B04-E8FFF45E61F1}"/>
              </a:ext>
            </a:extLst>
          </p:cNvPr>
          <p:cNvSpPr txBox="1"/>
          <p:nvPr/>
        </p:nvSpPr>
        <p:spPr>
          <a:xfrm>
            <a:off x="10001250" y="2571144"/>
            <a:ext cx="2257425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1600" dirty="0">
                <a:solidFill>
                  <a:srgbClr val="F95D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臺北市政府</a:t>
            </a:r>
            <a:endParaRPr kumimoji="0" lang="zh-TW" altLang="en-US" sz="1600" u="none" strike="noStrike" cap="none" spc="0" normalizeH="0" baseline="0" dirty="0">
              <a:ln>
                <a:noFill/>
              </a:ln>
              <a:solidFill>
                <a:srgbClr val="F95D5D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1822D1D1-3B15-A884-09CE-F029D3AF8D9C}"/>
              </a:ext>
            </a:extLst>
          </p:cNvPr>
          <p:cNvSpPr txBox="1"/>
          <p:nvPr/>
        </p:nvSpPr>
        <p:spPr>
          <a:xfrm>
            <a:off x="10001250" y="2858562"/>
            <a:ext cx="225742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政府機構</a:t>
            </a:r>
            <a:endParaRPr kumimoji="0" lang="en-US" altLang="zh-TW" sz="120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algn="l"/>
            <a:r>
              <a:rPr lang="en-US" altLang="zh-TW" sz="1200" dirty="0">
                <a:solidFill>
                  <a:srgbClr val="D50E0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2,000 </a:t>
            </a:r>
            <a:r>
              <a:rPr lang="zh-TW" altLang="en-US" sz="1200" dirty="0">
                <a:solidFill>
                  <a:srgbClr val="D50E0E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人以上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EF71BB4D-D0E0-8AA2-31C2-856C9A1F8851}"/>
              </a:ext>
            </a:extLst>
          </p:cNvPr>
          <p:cNvSpPr txBox="1"/>
          <p:nvPr/>
        </p:nvSpPr>
        <p:spPr>
          <a:xfrm>
            <a:off x="10001250" y="3479028"/>
            <a:ext cx="2257425" cy="76944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4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應用面向：</a:t>
            </a:r>
            <a:endParaRPr kumimoji="0" lang="en-US" altLang="zh-TW" sz="1400" b="1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防疫派工系統、稽查 </a:t>
            </a:r>
            <a:r>
              <a:rPr kumimoji="0" lang="en-US" altLang="zh-TW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e </a:t>
            </a: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化系統、農漁畜產供應儀表板、制服採購</a:t>
            </a:r>
            <a:endParaRPr kumimoji="0" lang="en-US" altLang="zh-TW" sz="120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e </a:t>
            </a: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化等 </a:t>
            </a:r>
            <a:r>
              <a:rPr kumimoji="0" lang="en-US" altLang="zh-TW" sz="1200" u="none" strike="noStrike" cap="none" spc="0" normalizeH="0" baseline="0" dirty="0">
                <a:ln>
                  <a:noFill/>
                </a:ln>
                <a:solidFill>
                  <a:srgbClr val="D50E0E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2,000 </a:t>
            </a: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rgbClr val="D50E0E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張表單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7D890F76-9391-E94F-E937-22570B1921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00008" y="4759662"/>
            <a:ext cx="12358684" cy="1210588"/>
          </a:xfrm>
          <a:prstGeom prst="rect">
            <a:avLst/>
          </a:prstGeom>
          <a:solidFill>
            <a:srgbClr val="D0E6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6EC9413E-D1B6-9B0D-3C92-06F0BCABC200}"/>
              </a:ext>
            </a:extLst>
          </p:cNvPr>
          <p:cNvSpPr txBox="1"/>
          <p:nvPr/>
        </p:nvSpPr>
        <p:spPr>
          <a:xfrm>
            <a:off x="997200" y="4978022"/>
            <a:ext cx="8374208" cy="8156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6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Ragic </a:t>
            </a:r>
            <a:r>
              <a:rPr kumimoji="0" lang="zh-TW" altLang="en-US" sz="16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既能讓了解一線需求的承辦人自己做表單，更快滿足公務系統大宗需求，</a:t>
            </a:r>
            <a:endParaRPr kumimoji="0" lang="en-US" altLang="zh-TW" sz="1600" b="1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6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也能讓資訊人員做更高技術性的整合，嚴整性很夠</a:t>
            </a:r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。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——</a:t>
            </a:r>
            <a:r>
              <a:rPr lang="zh-TW" altLang="en-US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臺</a:t>
            </a:r>
            <a:r>
              <a:rPr kumimoji="0" lang="zh-TW" altLang="en-US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北市政府前資訊局系統研發中心　林主任</a:t>
            </a:r>
            <a:endParaRPr kumimoji="0" lang="zh-TW" altLang="en-US" sz="1400" u="none" strike="noStrike" cap="none" spc="0" normalizeH="0" baseline="0" dirty="0">
              <a:ln>
                <a:noFill/>
              </a:ln>
              <a:solidFill>
                <a:srgbClr val="F95D5D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70" name="面臨挑戰">
            <a:extLst>
              <a:ext uri="{FF2B5EF4-FFF2-40B4-BE49-F238E27FC236}">
                <a16:creationId xmlns:a16="http://schemas.microsoft.com/office/drawing/2014/main" id="{3D293394-AEA0-0DC6-A658-7426965760D9}"/>
              </a:ext>
            </a:extLst>
          </p:cNvPr>
          <p:cNvGrpSpPr/>
          <p:nvPr/>
        </p:nvGrpSpPr>
        <p:grpSpPr>
          <a:xfrm>
            <a:off x="949918" y="6409436"/>
            <a:ext cx="5472000" cy="667442"/>
            <a:chOff x="949918" y="5952237"/>
            <a:chExt cx="5472000" cy="667442"/>
          </a:xfrm>
        </p:grpSpPr>
        <p:pic>
          <p:nvPicPr>
            <p:cNvPr id="33" name="圖形 32">
              <a:extLst>
                <a:ext uri="{FF2B5EF4-FFF2-40B4-BE49-F238E27FC236}">
                  <a16:creationId xmlns:a16="http://schemas.microsoft.com/office/drawing/2014/main" id="{0FCC7060-27A3-C69B-8CFE-FB6FA211583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09295" y="5952237"/>
              <a:ext cx="468000" cy="468000"/>
            </a:xfrm>
            <a:prstGeom prst="rect">
              <a:avLst/>
            </a:prstGeom>
          </p:spPr>
        </p:pic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7EA8C97B-91F7-3178-999D-D0CD4819563E}"/>
                </a:ext>
              </a:extLst>
            </p:cNvPr>
            <p:cNvSpPr txBox="1"/>
            <p:nvPr/>
          </p:nvSpPr>
          <p:spPr>
            <a:xfrm>
              <a:off x="3490541" y="6060874"/>
              <a:ext cx="972000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8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面臨挑戰</a:t>
              </a:r>
              <a:endParaRPr kumimoji="0" lang="zh-TW" altLang="en-US" sz="1800" u="none" strike="noStrike" cap="none" spc="0" normalizeH="0" baseline="0" dirty="0">
                <a:ln>
                  <a:noFill/>
                </a:ln>
                <a:solidFill>
                  <a:srgbClr val="F95D5D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40" name="直線接點 39">
              <a:extLst>
                <a:ext uri="{FF2B5EF4-FFF2-40B4-BE49-F238E27FC236}">
                  <a16:creationId xmlns:a16="http://schemas.microsoft.com/office/drawing/2014/main" id="{BD90ABEA-12C4-D8DA-F24F-AF23C2709ED8}"/>
                </a:ext>
              </a:extLst>
            </p:cNvPr>
            <p:cNvCxnSpPr>
              <a:cxnSpLocks/>
            </p:cNvCxnSpPr>
            <p:nvPr/>
          </p:nvCxnSpPr>
          <p:spPr>
            <a:xfrm>
              <a:off x="949918" y="6619679"/>
              <a:ext cx="5472000" cy="0"/>
            </a:xfrm>
            <a:prstGeom prst="line">
              <a:avLst/>
            </a:prstGeom>
            <a:noFill/>
            <a:ln w="12700" cap="flat">
              <a:solidFill>
                <a:srgbClr val="C9CACA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69" name="如何解決">
            <a:extLst>
              <a:ext uri="{FF2B5EF4-FFF2-40B4-BE49-F238E27FC236}">
                <a16:creationId xmlns:a16="http://schemas.microsoft.com/office/drawing/2014/main" id="{D3C940A1-61BF-5BB4-C744-8C6485C54231}"/>
              </a:ext>
            </a:extLst>
          </p:cNvPr>
          <p:cNvGrpSpPr/>
          <p:nvPr/>
        </p:nvGrpSpPr>
        <p:grpSpPr>
          <a:xfrm>
            <a:off x="6696922" y="6427436"/>
            <a:ext cx="5472000" cy="649442"/>
            <a:chOff x="6696922" y="5970237"/>
            <a:chExt cx="5472000" cy="649442"/>
          </a:xfrm>
        </p:grpSpPr>
        <p:pic>
          <p:nvPicPr>
            <p:cNvPr id="35" name="圖形 34">
              <a:extLst>
                <a:ext uri="{FF2B5EF4-FFF2-40B4-BE49-F238E27FC236}">
                  <a16:creationId xmlns:a16="http://schemas.microsoft.com/office/drawing/2014/main" id="{2C462441-D0E8-5ECF-4B03-AE0290269917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56300" y="5970237"/>
              <a:ext cx="432000" cy="432000"/>
            </a:xfrm>
            <a:prstGeom prst="rect">
              <a:avLst/>
            </a:prstGeom>
          </p:spPr>
        </p:pic>
        <p:sp>
          <p:nvSpPr>
            <p:cNvPr id="38" name="文字方塊 37">
              <a:extLst>
                <a:ext uri="{FF2B5EF4-FFF2-40B4-BE49-F238E27FC236}">
                  <a16:creationId xmlns:a16="http://schemas.microsoft.com/office/drawing/2014/main" id="{78AFB0C5-D5C0-B2FB-BFAF-6199CFD032E4}"/>
                </a:ext>
              </a:extLst>
            </p:cNvPr>
            <p:cNvSpPr txBox="1"/>
            <p:nvPr/>
          </p:nvSpPr>
          <p:spPr>
            <a:xfrm>
              <a:off x="9237545" y="6060873"/>
              <a:ext cx="972000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8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如何解決</a:t>
              </a:r>
              <a:endParaRPr kumimoji="0" lang="zh-TW" altLang="en-US" sz="1800" u="none" strike="noStrike" cap="none" spc="0" normalizeH="0" baseline="0" dirty="0">
                <a:ln>
                  <a:noFill/>
                </a:ln>
                <a:solidFill>
                  <a:srgbClr val="F95D5D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43" name="直線接點 42">
              <a:extLst>
                <a:ext uri="{FF2B5EF4-FFF2-40B4-BE49-F238E27FC236}">
                  <a16:creationId xmlns:a16="http://schemas.microsoft.com/office/drawing/2014/main" id="{B66489F4-C46F-081D-22CF-A31734B4E754}"/>
                </a:ext>
              </a:extLst>
            </p:cNvPr>
            <p:cNvCxnSpPr>
              <a:cxnSpLocks/>
            </p:cNvCxnSpPr>
            <p:nvPr/>
          </p:nvCxnSpPr>
          <p:spPr>
            <a:xfrm>
              <a:off x="6696922" y="6619679"/>
              <a:ext cx="5472000" cy="0"/>
            </a:xfrm>
            <a:prstGeom prst="line">
              <a:avLst/>
            </a:prstGeom>
            <a:noFill/>
            <a:ln w="12700" cap="flat">
              <a:solidFill>
                <a:srgbClr val="C9CACA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47" name="面臨挑戰1">
            <a:extLst>
              <a:ext uri="{FF2B5EF4-FFF2-40B4-BE49-F238E27FC236}">
                <a16:creationId xmlns:a16="http://schemas.microsoft.com/office/drawing/2014/main" id="{BD73D14F-11E7-B005-75B3-A6266445EF2D}"/>
              </a:ext>
            </a:extLst>
          </p:cNvPr>
          <p:cNvGrpSpPr/>
          <p:nvPr/>
        </p:nvGrpSpPr>
        <p:grpSpPr>
          <a:xfrm>
            <a:off x="973579" y="7374392"/>
            <a:ext cx="5448339" cy="215444"/>
            <a:chOff x="973579" y="6888617"/>
            <a:chExt cx="5448339" cy="215444"/>
          </a:xfrm>
        </p:grpSpPr>
        <p:sp>
          <p:nvSpPr>
            <p:cNvPr id="44" name="文字方塊 43">
              <a:extLst>
                <a:ext uri="{FF2B5EF4-FFF2-40B4-BE49-F238E27FC236}">
                  <a16:creationId xmlns:a16="http://schemas.microsoft.com/office/drawing/2014/main" id="{450360FD-7E4E-C026-73CE-22B71A6C8A77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傳統開發太慢，新需求開標案曠日費時、緊急需求應變困難。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46" name="圖形 45">
              <a:extLst>
                <a:ext uri="{FF2B5EF4-FFF2-40B4-BE49-F238E27FC236}">
                  <a16:creationId xmlns:a16="http://schemas.microsoft.com/office/drawing/2014/main" id="{15FCB103-23EA-61AE-9162-185DB89FA0F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48" name="面臨挑戰2">
            <a:extLst>
              <a:ext uri="{FF2B5EF4-FFF2-40B4-BE49-F238E27FC236}">
                <a16:creationId xmlns:a16="http://schemas.microsoft.com/office/drawing/2014/main" id="{26B09164-1F15-591F-8FDF-4C04460C5DFF}"/>
              </a:ext>
            </a:extLst>
          </p:cNvPr>
          <p:cNvGrpSpPr/>
          <p:nvPr/>
        </p:nvGrpSpPr>
        <p:grpSpPr>
          <a:xfrm>
            <a:off x="973579" y="7954418"/>
            <a:ext cx="5448339" cy="215444"/>
            <a:chOff x="973579" y="6888617"/>
            <a:chExt cx="5448339" cy="215444"/>
          </a:xfrm>
        </p:grpSpPr>
        <p:sp>
          <p:nvSpPr>
            <p:cNvPr id="49" name="文字方塊 48">
              <a:extLst>
                <a:ext uri="{FF2B5EF4-FFF2-40B4-BE49-F238E27FC236}">
                  <a16:creationId xmlns:a16="http://schemas.microsoft.com/office/drawing/2014/main" id="{F0927BBC-72DD-9064-AD2C-C5672A1B129E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紙本資料傳遞效率差，紙本留存管理負擔大、佔空間。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0" name="圖形 49">
              <a:extLst>
                <a:ext uri="{FF2B5EF4-FFF2-40B4-BE49-F238E27FC236}">
                  <a16:creationId xmlns:a16="http://schemas.microsoft.com/office/drawing/2014/main" id="{D40603F4-8407-B20A-325A-4AB2D2A3130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51" name="面臨挑戰3">
            <a:extLst>
              <a:ext uri="{FF2B5EF4-FFF2-40B4-BE49-F238E27FC236}">
                <a16:creationId xmlns:a16="http://schemas.microsoft.com/office/drawing/2014/main" id="{B42AFD08-063D-57DB-A4F0-02AADEB8ABEF}"/>
              </a:ext>
            </a:extLst>
          </p:cNvPr>
          <p:cNvGrpSpPr/>
          <p:nvPr/>
        </p:nvGrpSpPr>
        <p:grpSpPr>
          <a:xfrm>
            <a:off x="973579" y="8534443"/>
            <a:ext cx="5448339" cy="215444"/>
            <a:chOff x="973579" y="6888617"/>
            <a:chExt cx="5448339" cy="215444"/>
          </a:xfrm>
        </p:grpSpPr>
        <p:sp>
          <p:nvSpPr>
            <p:cNvPr id="52" name="文字方塊 51">
              <a:extLst>
                <a:ext uri="{FF2B5EF4-FFF2-40B4-BE49-F238E27FC236}">
                  <a16:creationId xmlns:a16="http://schemas.microsoft.com/office/drawing/2014/main" id="{EC8F8BF7-2960-7D23-CA32-32EDACEB2D7C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手動整理表單資料極耗時。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3" name="圖形 52">
              <a:extLst>
                <a:ext uri="{FF2B5EF4-FFF2-40B4-BE49-F238E27FC236}">
                  <a16:creationId xmlns:a16="http://schemas.microsoft.com/office/drawing/2014/main" id="{80FAD2C2-1FF0-2500-619F-95C4F515F78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59" name="解決方法1">
            <a:extLst>
              <a:ext uri="{FF2B5EF4-FFF2-40B4-BE49-F238E27FC236}">
                <a16:creationId xmlns:a16="http://schemas.microsoft.com/office/drawing/2014/main" id="{BE65DC34-4DDB-79D8-5B7B-0897A77288EF}"/>
              </a:ext>
            </a:extLst>
          </p:cNvPr>
          <p:cNvGrpSpPr/>
          <p:nvPr/>
        </p:nvGrpSpPr>
        <p:grpSpPr>
          <a:xfrm>
            <a:off x="6695646" y="7365438"/>
            <a:ext cx="5473276" cy="224398"/>
            <a:chOff x="6695646" y="6879663"/>
            <a:chExt cx="5473276" cy="224398"/>
          </a:xfrm>
        </p:grpSpPr>
        <p:sp>
          <p:nvSpPr>
            <p:cNvPr id="55" name="文字方塊 54">
              <a:extLst>
                <a:ext uri="{FF2B5EF4-FFF2-40B4-BE49-F238E27FC236}">
                  <a16:creationId xmlns:a16="http://schemas.microsoft.com/office/drawing/2014/main" id="{A527E48B-3154-50D5-B068-649E0310953E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No Code 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開發快速迭代：有新需求直接做，不用再開標案。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8" name="圖形 57">
              <a:extLst>
                <a:ext uri="{FF2B5EF4-FFF2-40B4-BE49-F238E27FC236}">
                  <a16:creationId xmlns:a16="http://schemas.microsoft.com/office/drawing/2014/main" id="{548F46FE-43C4-69C7-673D-E8A6938F199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60" name="解決方法2">
            <a:extLst>
              <a:ext uri="{FF2B5EF4-FFF2-40B4-BE49-F238E27FC236}">
                <a16:creationId xmlns:a16="http://schemas.microsoft.com/office/drawing/2014/main" id="{70C86ECF-3DE8-570E-4D80-6974A8AEC8DB}"/>
              </a:ext>
            </a:extLst>
          </p:cNvPr>
          <p:cNvGrpSpPr/>
          <p:nvPr/>
        </p:nvGrpSpPr>
        <p:grpSpPr>
          <a:xfrm>
            <a:off x="6695646" y="7945464"/>
            <a:ext cx="5473276" cy="224398"/>
            <a:chOff x="6695646" y="6879663"/>
            <a:chExt cx="5473276" cy="224398"/>
          </a:xfrm>
        </p:grpSpPr>
        <p:sp>
          <p:nvSpPr>
            <p:cNvPr id="61" name="文字方塊 60">
              <a:extLst>
                <a:ext uri="{FF2B5EF4-FFF2-40B4-BE49-F238E27FC236}">
                  <a16:creationId xmlns:a16="http://schemas.microsoft.com/office/drawing/2014/main" id="{B222866D-F482-8D6F-5DD1-7619365D428C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前端稽查作業數位化，整合 </a:t>
              </a: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App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、簽名，還能一鍵產生文件。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62" name="圖形 61">
              <a:extLst>
                <a:ext uri="{FF2B5EF4-FFF2-40B4-BE49-F238E27FC236}">
                  <a16:creationId xmlns:a16="http://schemas.microsoft.com/office/drawing/2014/main" id="{5C0FCC72-8BDD-F889-7999-D6616306E5A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63" name="解決方法3">
            <a:extLst>
              <a:ext uri="{FF2B5EF4-FFF2-40B4-BE49-F238E27FC236}">
                <a16:creationId xmlns:a16="http://schemas.microsoft.com/office/drawing/2014/main" id="{B259C2C7-2C2D-29A5-B4B0-983555352D7F}"/>
              </a:ext>
            </a:extLst>
          </p:cNvPr>
          <p:cNvGrpSpPr/>
          <p:nvPr/>
        </p:nvGrpSpPr>
        <p:grpSpPr>
          <a:xfrm>
            <a:off x="6695646" y="8525489"/>
            <a:ext cx="5473276" cy="224398"/>
            <a:chOff x="6695646" y="6879663"/>
            <a:chExt cx="5473276" cy="224398"/>
          </a:xfrm>
        </p:grpSpPr>
        <p:sp>
          <p:nvSpPr>
            <p:cNvPr id="64" name="文字方塊 63">
              <a:extLst>
                <a:ext uri="{FF2B5EF4-FFF2-40B4-BE49-F238E27FC236}">
                  <a16:creationId xmlns:a16="http://schemas.microsoft.com/office/drawing/2014/main" id="{9ACF2536-36DE-AD3F-9703-0991E07793BE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自動抓取資料產生儀表板，每天省一小時。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65" name="圖形 64">
              <a:extLst>
                <a:ext uri="{FF2B5EF4-FFF2-40B4-BE49-F238E27FC236}">
                  <a16:creationId xmlns:a16="http://schemas.microsoft.com/office/drawing/2014/main" id="{59C3FE5D-2A8E-FB77-1C9B-532782CF0F3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5" name="群組 4">
            <a:extLst>
              <a:ext uri="{FF2B5EF4-FFF2-40B4-BE49-F238E27FC236}">
                <a16:creationId xmlns:a16="http://schemas.microsoft.com/office/drawing/2014/main" id="{C327F53B-CB91-FDD7-7DDB-B2F427385958}"/>
              </a:ext>
            </a:extLst>
          </p:cNvPr>
          <p:cNvGrpSpPr/>
          <p:nvPr/>
        </p:nvGrpSpPr>
        <p:grpSpPr>
          <a:xfrm>
            <a:off x="785813" y="2900348"/>
            <a:ext cx="2545212" cy="1007605"/>
            <a:chOff x="785813" y="1220261"/>
            <a:chExt cx="2545212" cy="1007605"/>
          </a:xfrm>
        </p:grpSpPr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992CF648-1E54-236C-ED65-504B74D1AF48}"/>
                </a:ext>
              </a:extLst>
            </p:cNvPr>
            <p:cNvSpPr txBox="1"/>
            <p:nvPr/>
          </p:nvSpPr>
          <p:spPr>
            <a:xfrm>
              <a:off x="997053" y="1271557"/>
              <a:ext cx="1277594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3 </a:t>
              </a:r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天上線</a:t>
              </a:r>
            </a:p>
          </p:txBody>
        </p:sp>
        <p:sp>
          <p:nvSpPr>
            <p:cNvPr id="8" name="文字方塊 7">
              <a:extLst>
                <a:ext uri="{FF2B5EF4-FFF2-40B4-BE49-F238E27FC236}">
                  <a16:creationId xmlns:a16="http://schemas.microsoft.com/office/drawing/2014/main" id="{8E4B2BBF-60EC-57A1-A76C-F01408418DC3}"/>
                </a:ext>
              </a:extLst>
            </p:cNvPr>
            <p:cNvSpPr txBox="1"/>
            <p:nvPr/>
          </p:nvSpPr>
          <p:spPr>
            <a:xfrm>
              <a:off x="997053" y="1756610"/>
              <a:ext cx="2333972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防疫關懷中心系統從接到指令</a:t>
              </a:r>
              <a:endPara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到建置完成，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僅花 </a:t>
              </a: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3 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天。</a:t>
              </a:r>
              <a:endParaRPr kumimoji="0" lang="zh-TW" altLang="en-US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9" name="直線接點 8">
              <a:extLst>
                <a:ext uri="{FF2B5EF4-FFF2-40B4-BE49-F238E27FC236}">
                  <a16:creationId xmlns:a16="http://schemas.microsoft.com/office/drawing/2014/main" id="{9CABD26D-6E7F-FABB-D86B-0B91F72B3187}"/>
                </a:ext>
              </a:extLst>
            </p:cNvPr>
            <p:cNvCxnSpPr/>
            <p:nvPr/>
          </p:nvCxnSpPr>
          <p:spPr>
            <a:xfrm>
              <a:off x="785813" y="1220261"/>
              <a:ext cx="0" cy="1007605"/>
            </a:xfrm>
            <a:prstGeom prst="line">
              <a:avLst/>
            </a:prstGeom>
            <a:ln w="9525">
              <a:solidFill>
                <a:srgbClr val="C9CACA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案例故事連結">
            <a:extLst>
              <a:ext uri="{FF2B5EF4-FFF2-40B4-BE49-F238E27FC236}">
                <a16:creationId xmlns:a16="http://schemas.microsoft.com/office/drawing/2014/main" id="{1CC8A55B-E21E-45DF-7555-C22DABADCFA9}"/>
              </a:ext>
            </a:extLst>
          </p:cNvPr>
          <p:cNvGrpSpPr/>
          <p:nvPr/>
        </p:nvGrpSpPr>
        <p:grpSpPr>
          <a:xfrm>
            <a:off x="11021557" y="5681381"/>
            <a:ext cx="1079424" cy="216000"/>
            <a:chOff x="11021557" y="5681381"/>
            <a:chExt cx="1079424" cy="216000"/>
          </a:xfrm>
        </p:grpSpPr>
        <p:pic>
          <p:nvPicPr>
            <p:cNvPr id="11" name="圖形 10">
              <a:extLst>
                <a:ext uri="{FF2B5EF4-FFF2-40B4-BE49-F238E27FC236}">
                  <a16:creationId xmlns:a16="http://schemas.microsoft.com/office/drawing/2014/main" id="{3FE0E92F-F4F4-0996-F1D3-D1110E35D60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021557" y="5681381"/>
              <a:ext cx="216000" cy="216000"/>
            </a:xfrm>
            <a:prstGeom prst="rect">
              <a:avLst/>
            </a:prstGeom>
          </p:spPr>
        </p:pic>
        <p:sp>
          <p:nvSpPr>
            <p:cNvPr id="12" name="文字方塊 11">
              <a:hlinkClick r:id="rId8"/>
              <a:extLst>
                <a:ext uri="{FF2B5EF4-FFF2-40B4-BE49-F238E27FC236}">
                  <a16:creationId xmlns:a16="http://schemas.microsoft.com/office/drawing/2014/main" id="{D92583A4-61A7-53F8-14BE-225D7D1C6B00}"/>
                </a:ext>
              </a:extLst>
            </p:cNvPr>
            <p:cNvSpPr txBox="1"/>
            <p:nvPr/>
          </p:nvSpPr>
          <p:spPr>
            <a:xfrm>
              <a:off x="11320593" y="5701297"/>
              <a:ext cx="780388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 tIns="0" rIns="0" bIns="0">
              <a:spAutoFit/>
            </a:bodyPr>
            <a:lstStyle/>
            <a:p>
              <a:pPr algn="l"/>
              <a:r>
                <a:rPr kumimoji="0" lang="zh-TW" altLang="en-US" sz="1200" u="sng" strike="noStrike" cap="none" normalizeH="0" baseline="0" dirty="0">
                  <a:ln>
                    <a:noFill/>
                  </a:ln>
                  <a:solidFill>
                    <a:srgbClr val="0077CC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看完整故事</a:t>
              </a:r>
              <a:endParaRPr lang="zh-TW" altLang="en-US" sz="1200" u="sng" dirty="0">
                <a:solidFill>
                  <a:srgbClr val="0077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</p:grpSp>
      <p:pic>
        <p:nvPicPr>
          <p:cNvPr id="14" name="圖片 13" descr="一張含有 建築, 天空, 城市, 正面 的圖片&#10;&#10;AI 產生的內容可能不正確。">
            <a:extLst>
              <a:ext uri="{FF2B5EF4-FFF2-40B4-BE49-F238E27FC236}">
                <a16:creationId xmlns:a16="http://schemas.microsoft.com/office/drawing/2014/main" id="{51185C11-7E71-F1E4-426D-D4352360000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54538" y="1186983"/>
            <a:ext cx="5160962" cy="3204000"/>
          </a:xfrm>
          <a:prstGeom prst="rect">
            <a:avLst/>
          </a:prstGeom>
        </p:spPr>
      </p:pic>
      <p:pic>
        <p:nvPicPr>
          <p:cNvPr id="16" name="圖片 15">
            <a:extLst>
              <a:ext uri="{FF2B5EF4-FFF2-40B4-BE49-F238E27FC236}">
                <a16:creationId xmlns:a16="http://schemas.microsoft.com/office/drawing/2014/main" id="{42164F5F-1CD0-77E3-3F37-CD4DFEAC88D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700129" y="1342573"/>
            <a:ext cx="859669" cy="9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9207005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64782-540B-A6F6-67F1-B1CC2D93BB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>
            <a:extLst>
              <a:ext uri="{FF2B5EF4-FFF2-40B4-BE49-F238E27FC236}">
                <a16:creationId xmlns:a16="http://schemas.microsoft.com/office/drawing/2014/main" id="{F6DE8F3D-A957-F973-0983-4DDA564C5324}"/>
              </a:ext>
            </a:extLst>
          </p:cNvPr>
          <p:cNvGrpSpPr/>
          <p:nvPr/>
        </p:nvGrpSpPr>
        <p:grpSpPr>
          <a:xfrm>
            <a:off x="785813" y="1520298"/>
            <a:ext cx="2724749" cy="1007605"/>
            <a:chOff x="785813" y="1220261"/>
            <a:chExt cx="2724749" cy="1007605"/>
          </a:xfrm>
        </p:grpSpPr>
        <p:sp>
          <p:nvSpPr>
            <p:cNvPr id="2" name="文字方塊 1">
              <a:extLst>
                <a:ext uri="{FF2B5EF4-FFF2-40B4-BE49-F238E27FC236}">
                  <a16:creationId xmlns:a16="http://schemas.microsoft.com/office/drawing/2014/main" id="{403C4A82-4499-B3C7-A4FD-EAB6F7BFE96F}"/>
                </a:ext>
              </a:extLst>
            </p:cNvPr>
            <p:cNvSpPr txBox="1"/>
            <p:nvPr/>
          </p:nvSpPr>
          <p:spPr>
            <a:xfrm>
              <a:off x="997053" y="1271557"/>
              <a:ext cx="2101537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spAutoFit/>
            </a:bodyPr>
            <a:lstStyle/>
            <a:p>
              <a:pPr algn="l"/>
              <a:r>
                <a:rPr kumimoji="0" lang="en-US" altLang="zh-TW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1</a:t>
              </a:r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 個月 </a:t>
              </a:r>
              <a:r>
                <a:rPr lang="zh-TW" altLang="en-US" sz="2600" dirty="0">
                  <a:solidFill>
                    <a:srgbClr val="F95D5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→ 半天</a:t>
              </a:r>
              <a:endParaRPr kumimoji="0" lang="zh-TW" altLang="en-US" sz="2600" u="none" strike="noStrike" cap="none" spc="0" normalizeH="0" baseline="0" dirty="0">
                <a:ln>
                  <a:noFill/>
                </a:ln>
                <a:solidFill>
                  <a:srgbClr val="F95D5D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4" name="文字方塊 3">
              <a:extLst>
                <a:ext uri="{FF2B5EF4-FFF2-40B4-BE49-F238E27FC236}">
                  <a16:creationId xmlns:a16="http://schemas.microsoft.com/office/drawing/2014/main" id="{880320A1-1148-9418-F121-ACD5537389BD}"/>
                </a:ext>
              </a:extLst>
            </p:cNvPr>
            <p:cNvSpPr txBox="1"/>
            <p:nvPr/>
          </p:nvSpPr>
          <p:spPr>
            <a:xfrm>
              <a:off x="997053" y="1756610"/>
              <a:ext cx="2513509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以往年度評鑑需花一個月整理，</a:t>
              </a:r>
              <a:endPara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現在只需半天即可產出報表。</a:t>
              </a:r>
              <a:endParaRPr kumimoji="0" lang="zh-TW" altLang="en-US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7" name="直線接點 6">
              <a:extLst>
                <a:ext uri="{FF2B5EF4-FFF2-40B4-BE49-F238E27FC236}">
                  <a16:creationId xmlns:a16="http://schemas.microsoft.com/office/drawing/2014/main" id="{19DE0FDD-AD34-C160-1CC8-24C8209AACA7}"/>
                </a:ext>
              </a:extLst>
            </p:cNvPr>
            <p:cNvCxnSpPr/>
            <p:nvPr/>
          </p:nvCxnSpPr>
          <p:spPr>
            <a:xfrm>
              <a:off x="785813" y="1220261"/>
              <a:ext cx="0" cy="1007605"/>
            </a:xfrm>
            <a:prstGeom prst="line">
              <a:avLst/>
            </a:prstGeom>
            <a:ln w="9525">
              <a:solidFill>
                <a:srgbClr val="C9CACA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46C17093-BEEA-16B9-8B06-C4E544F43B33}"/>
              </a:ext>
            </a:extLst>
          </p:cNvPr>
          <p:cNvGrpSpPr/>
          <p:nvPr/>
        </p:nvGrpSpPr>
        <p:grpSpPr>
          <a:xfrm>
            <a:off x="785813" y="2877604"/>
            <a:ext cx="3083821" cy="1260000"/>
            <a:chOff x="4059261" y="1220260"/>
            <a:chExt cx="3083821" cy="1260000"/>
          </a:xfrm>
        </p:grpSpPr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B1D74758-70F3-E7DF-C705-8FFC726A262A}"/>
                </a:ext>
              </a:extLst>
            </p:cNvPr>
            <p:cNvSpPr txBox="1"/>
            <p:nvPr/>
          </p:nvSpPr>
          <p:spPr>
            <a:xfrm>
              <a:off x="4270501" y="1271557"/>
              <a:ext cx="1638269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spAutoFit/>
            </a:bodyPr>
            <a:lstStyle/>
            <a:p>
              <a:pPr algn="l"/>
              <a:r>
                <a:rPr kumimoji="0" lang="en-US" altLang="zh-TW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1 </a:t>
              </a:r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人抵 </a:t>
              </a:r>
              <a:r>
                <a:rPr kumimoji="0" lang="en-US" altLang="zh-TW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3 </a:t>
              </a:r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人</a:t>
              </a:r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595BF55C-DEE0-4E8F-7286-F58749289FC0}"/>
                </a:ext>
              </a:extLst>
            </p:cNvPr>
            <p:cNvSpPr txBox="1"/>
            <p:nvPr/>
          </p:nvSpPr>
          <p:spPr>
            <a:xfrm>
              <a:off x="4270501" y="1805378"/>
              <a:ext cx="2872581" cy="64633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自動化流程讓老闆一人即可兼顧</a:t>
              </a:r>
              <a:endPara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護理師訪視、資料管理與行政經營，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完成原本三人份的營運工作。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cxnSp>
          <p:nvCxnSpPr>
            <p:cNvPr id="16" name="直線接點 15">
              <a:extLst>
                <a:ext uri="{FF2B5EF4-FFF2-40B4-BE49-F238E27FC236}">
                  <a16:creationId xmlns:a16="http://schemas.microsoft.com/office/drawing/2014/main" id="{21470DCE-5655-0FA7-4B44-09FDFA88DBD3}"/>
                </a:ext>
              </a:extLst>
            </p:cNvPr>
            <p:cNvCxnSpPr>
              <a:cxnSpLocks/>
            </p:cNvCxnSpPr>
            <p:nvPr/>
          </p:nvCxnSpPr>
          <p:spPr>
            <a:xfrm>
              <a:off x="4059261" y="1220260"/>
              <a:ext cx="0" cy="1260000"/>
            </a:xfrm>
            <a:prstGeom prst="line">
              <a:avLst/>
            </a:prstGeom>
            <a:ln w="9525">
              <a:solidFill>
                <a:srgbClr val="C9CACA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AC01702D-6919-EAA9-9E6A-AF0698E128B4}"/>
              </a:ext>
            </a:extLst>
          </p:cNvPr>
          <p:cNvSpPr/>
          <p:nvPr/>
        </p:nvSpPr>
        <p:spPr>
          <a:xfrm>
            <a:off x="10001251" y="1193689"/>
            <a:ext cx="2257425" cy="1210588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C9CACA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64A9C7DD-7364-7035-C3DA-384B1A4B9943}"/>
              </a:ext>
            </a:extLst>
          </p:cNvPr>
          <p:cNvSpPr txBox="1"/>
          <p:nvPr/>
        </p:nvSpPr>
        <p:spPr>
          <a:xfrm>
            <a:off x="10001250" y="2571144"/>
            <a:ext cx="2257425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1600" dirty="0">
                <a:solidFill>
                  <a:srgbClr val="F95D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希望愛居家護理所</a:t>
            </a:r>
            <a:endParaRPr kumimoji="0" lang="zh-TW" altLang="en-US" sz="1600" u="none" strike="noStrike" cap="none" spc="0" normalizeH="0" baseline="0" dirty="0">
              <a:ln>
                <a:noFill/>
              </a:ln>
              <a:solidFill>
                <a:srgbClr val="F95D5D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C73A1949-6138-2622-4076-92896F755298}"/>
              </a:ext>
            </a:extLst>
          </p:cNvPr>
          <p:cNvSpPr txBox="1"/>
          <p:nvPr/>
        </p:nvSpPr>
        <p:spPr>
          <a:xfrm>
            <a:off x="10001250" y="2858562"/>
            <a:ext cx="225742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長照居家護理服務</a:t>
            </a:r>
            <a:endParaRPr kumimoji="0" lang="en-US" altLang="zh-TW" sz="120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微型公司</a:t>
            </a:r>
            <a:endParaRPr lang="en-US" altLang="zh-TW" sz="1200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6330D96E-8A61-1251-6FD0-5A84ECCC4A35}"/>
              </a:ext>
            </a:extLst>
          </p:cNvPr>
          <p:cNvSpPr txBox="1"/>
          <p:nvPr/>
        </p:nvSpPr>
        <p:spPr>
          <a:xfrm>
            <a:off x="10001250" y="3479028"/>
            <a:ext cx="2257425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4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應用面向：</a:t>
            </a:r>
            <a:endParaRPr kumimoji="0" lang="en-US" altLang="zh-TW" sz="1400" b="1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個案病歷與居家訪視紀錄彙整、訪視路線規劃、收據管理</a:t>
            </a:r>
            <a:endParaRPr kumimoji="0" lang="zh-TW" altLang="en-US" sz="1200" u="none" strike="noStrike" cap="none" spc="0" normalizeH="0" baseline="0" dirty="0">
              <a:ln>
                <a:noFill/>
              </a:ln>
              <a:solidFill>
                <a:srgbClr val="D50E0E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214A2B0F-6A09-C7B4-3223-1513C4DF16B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00008" y="4759662"/>
            <a:ext cx="12358684" cy="1210588"/>
          </a:xfrm>
          <a:prstGeom prst="rect">
            <a:avLst/>
          </a:prstGeom>
          <a:solidFill>
            <a:srgbClr val="D0E6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84F44B6C-7619-2310-DDD0-13C246D5B770}"/>
              </a:ext>
            </a:extLst>
          </p:cNvPr>
          <p:cNvSpPr txBox="1"/>
          <p:nvPr/>
        </p:nvSpPr>
        <p:spPr>
          <a:xfrm>
            <a:off x="997200" y="4978022"/>
            <a:ext cx="8374208" cy="8156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6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以前病例都很厚重一大本。採用 </a:t>
            </a:r>
            <a:r>
              <a:rPr kumimoji="0" lang="en-US" altLang="zh-TW" sz="16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Ragic </a:t>
            </a:r>
            <a:r>
              <a:rPr kumimoji="0" lang="zh-TW" altLang="en-US" sz="16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後，訪視個案完全脫離紙本作業，</a:t>
            </a:r>
            <a:endParaRPr kumimoji="0" lang="en-US" altLang="zh-TW" sz="1600" b="1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護理師常利用等紅綠燈的空檔，用語音辨識就能快速把訪視重點記在 </a:t>
            </a:r>
            <a:r>
              <a:rPr lang="en-US" altLang="zh-TW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App</a:t>
            </a:r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。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——</a:t>
            </a:r>
            <a:r>
              <a:rPr kumimoji="0" lang="zh-TW" altLang="en-US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希望愛居家護理所顧問</a:t>
            </a:r>
            <a:r>
              <a:rPr lang="zh-TW" altLang="en-US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　黃瓊珠</a:t>
            </a:r>
            <a:endParaRPr kumimoji="0" lang="zh-TW" altLang="en-US" sz="1400" u="none" strike="noStrike" cap="none" spc="0" normalizeH="0" baseline="0" dirty="0">
              <a:ln>
                <a:noFill/>
              </a:ln>
              <a:solidFill>
                <a:srgbClr val="F95D5D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70" name="面臨挑戰">
            <a:extLst>
              <a:ext uri="{FF2B5EF4-FFF2-40B4-BE49-F238E27FC236}">
                <a16:creationId xmlns:a16="http://schemas.microsoft.com/office/drawing/2014/main" id="{03810367-C8EE-BFD8-8B3D-03988A1751D4}"/>
              </a:ext>
            </a:extLst>
          </p:cNvPr>
          <p:cNvGrpSpPr/>
          <p:nvPr/>
        </p:nvGrpSpPr>
        <p:grpSpPr>
          <a:xfrm>
            <a:off x="949918" y="6409436"/>
            <a:ext cx="5472000" cy="667442"/>
            <a:chOff x="949918" y="5952237"/>
            <a:chExt cx="5472000" cy="667442"/>
          </a:xfrm>
        </p:grpSpPr>
        <p:pic>
          <p:nvPicPr>
            <p:cNvPr id="33" name="圖形 32">
              <a:extLst>
                <a:ext uri="{FF2B5EF4-FFF2-40B4-BE49-F238E27FC236}">
                  <a16:creationId xmlns:a16="http://schemas.microsoft.com/office/drawing/2014/main" id="{C62E96ED-FCD9-697E-58B0-00615997A54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09295" y="5952237"/>
              <a:ext cx="468000" cy="468000"/>
            </a:xfrm>
            <a:prstGeom prst="rect">
              <a:avLst/>
            </a:prstGeom>
          </p:spPr>
        </p:pic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739F62FD-2ADE-AF08-308D-F978CC5203AE}"/>
                </a:ext>
              </a:extLst>
            </p:cNvPr>
            <p:cNvSpPr txBox="1"/>
            <p:nvPr/>
          </p:nvSpPr>
          <p:spPr>
            <a:xfrm>
              <a:off x="3490541" y="6060874"/>
              <a:ext cx="972000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8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面臨挑戰</a:t>
              </a:r>
              <a:endParaRPr kumimoji="0" lang="zh-TW" altLang="en-US" sz="1800" u="none" strike="noStrike" cap="none" spc="0" normalizeH="0" baseline="0" dirty="0">
                <a:ln>
                  <a:noFill/>
                </a:ln>
                <a:solidFill>
                  <a:srgbClr val="F95D5D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40" name="直線接點 39">
              <a:extLst>
                <a:ext uri="{FF2B5EF4-FFF2-40B4-BE49-F238E27FC236}">
                  <a16:creationId xmlns:a16="http://schemas.microsoft.com/office/drawing/2014/main" id="{210B486C-32FA-9D2E-D6AA-0D2B1B66EF97}"/>
                </a:ext>
              </a:extLst>
            </p:cNvPr>
            <p:cNvCxnSpPr>
              <a:cxnSpLocks/>
            </p:cNvCxnSpPr>
            <p:nvPr/>
          </p:nvCxnSpPr>
          <p:spPr>
            <a:xfrm>
              <a:off x="949918" y="6619679"/>
              <a:ext cx="5472000" cy="0"/>
            </a:xfrm>
            <a:prstGeom prst="line">
              <a:avLst/>
            </a:prstGeom>
            <a:noFill/>
            <a:ln w="12700" cap="flat">
              <a:solidFill>
                <a:srgbClr val="C9CACA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69" name="如何解決">
            <a:extLst>
              <a:ext uri="{FF2B5EF4-FFF2-40B4-BE49-F238E27FC236}">
                <a16:creationId xmlns:a16="http://schemas.microsoft.com/office/drawing/2014/main" id="{62E8D61F-C985-D99D-DB95-292762B28C55}"/>
              </a:ext>
            </a:extLst>
          </p:cNvPr>
          <p:cNvGrpSpPr/>
          <p:nvPr/>
        </p:nvGrpSpPr>
        <p:grpSpPr>
          <a:xfrm>
            <a:off x="6696922" y="6427436"/>
            <a:ext cx="5472000" cy="649442"/>
            <a:chOff x="6696922" y="5970237"/>
            <a:chExt cx="5472000" cy="649442"/>
          </a:xfrm>
        </p:grpSpPr>
        <p:pic>
          <p:nvPicPr>
            <p:cNvPr id="35" name="圖形 34">
              <a:extLst>
                <a:ext uri="{FF2B5EF4-FFF2-40B4-BE49-F238E27FC236}">
                  <a16:creationId xmlns:a16="http://schemas.microsoft.com/office/drawing/2014/main" id="{DE16B087-B0D3-161B-4CD5-ABC8C3F5654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56300" y="5970237"/>
              <a:ext cx="432000" cy="432000"/>
            </a:xfrm>
            <a:prstGeom prst="rect">
              <a:avLst/>
            </a:prstGeom>
          </p:spPr>
        </p:pic>
        <p:sp>
          <p:nvSpPr>
            <p:cNvPr id="38" name="文字方塊 37">
              <a:extLst>
                <a:ext uri="{FF2B5EF4-FFF2-40B4-BE49-F238E27FC236}">
                  <a16:creationId xmlns:a16="http://schemas.microsoft.com/office/drawing/2014/main" id="{C39BDD3B-5BD8-2C27-3BBF-F0917CAEB022}"/>
                </a:ext>
              </a:extLst>
            </p:cNvPr>
            <p:cNvSpPr txBox="1"/>
            <p:nvPr/>
          </p:nvSpPr>
          <p:spPr>
            <a:xfrm>
              <a:off x="9237545" y="6060873"/>
              <a:ext cx="972000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8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如何解決</a:t>
              </a:r>
              <a:endParaRPr kumimoji="0" lang="zh-TW" altLang="en-US" sz="1800" u="none" strike="noStrike" cap="none" spc="0" normalizeH="0" baseline="0" dirty="0">
                <a:ln>
                  <a:noFill/>
                </a:ln>
                <a:solidFill>
                  <a:srgbClr val="F95D5D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43" name="直線接點 42">
              <a:extLst>
                <a:ext uri="{FF2B5EF4-FFF2-40B4-BE49-F238E27FC236}">
                  <a16:creationId xmlns:a16="http://schemas.microsoft.com/office/drawing/2014/main" id="{8A260AE1-34C7-2F5B-59C4-C0A11D22D069}"/>
                </a:ext>
              </a:extLst>
            </p:cNvPr>
            <p:cNvCxnSpPr>
              <a:cxnSpLocks/>
            </p:cNvCxnSpPr>
            <p:nvPr/>
          </p:nvCxnSpPr>
          <p:spPr>
            <a:xfrm>
              <a:off x="6696922" y="6619679"/>
              <a:ext cx="5472000" cy="0"/>
            </a:xfrm>
            <a:prstGeom prst="line">
              <a:avLst/>
            </a:prstGeom>
            <a:noFill/>
            <a:ln w="12700" cap="flat">
              <a:solidFill>
                <a:srgbClr val="C9CACA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47" name="面臨挑戰1">
            <a:extLst>
              <a:ext uri="{FF2B5EF4-FFF2-40B4-BE49-F238E27FC236}">
                <a16:creationId xmlns:a16="http://schemas.microsoft.com/office/drawing/2014/main" id="{48C86C2B-4850-F224-7FE3-9FD7054B9587}"/>
              </a:ext>
            </a:extLst>
          </p:cNvPr>
          <p:cNvGrpSpPr/>
          <p:nvPr/>
        </p:nvGrpSpPr>
        <p:grpSpPr>
          <a:xfrm>
            <a:off x="973579" y="7374392"/>
            <a:ext cx="5448339" cy="430887"/>
            <a:chOff x="973579" y="6888617"/>
            <a:chExt cx="5448339" cy="430887"/>
          </a:xfrm>
        </p:grpSpPr>
        <p:sp>
          <p:nvSpPr>
            <p:cNvPr id="44" name="文字方塊 43">
              <a:extLst>
                <a:ext uri="{FF2B5EF4-FFF2-40B4-BE49-F238E27FC236}">
                  <a16:creationId xmlns:a16="http://schemas.microsoft.com/office/drawing/2014/main" id="{68B23177-3016-D276-868E-7837CC9842E5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紙本病歷厚重難攜帶、法規規定需保存七年佔空間，實體存放與銷毀處理都是負擔。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46" name="圖形 45">
              <a:extLst>
                <a:ext uri="{FF2B5EF4-FFF2-40B4-BE49-F238E27FC236}">
                  <a16:creationId xmlns:a16="http://schemas.microsoft.com/office/drawing/2014/main" id="{D4112CDE-1275-7186-201C-4F529511F3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48" name="面臨挑戰2">
            <a:extLst>
              <a:ext uri="{FF2B5EF4-FFF2-40B4-BE49-F238E27FC236}">
                <a16:creationId xmlns:a16="http://schemas.microsoft.com/office/drawing/2014/main" id="{8DCB19ED-1798-F7F4-8AD1-27E5861A1670}"/>
              </a:ext>
            </a:extLst>
          </p:cNvPr>
          <p:cNvGrpSpPr/>
          <p:nvPr/>
        </p:nvGrpSpPr>
        <p:grpSpPr>
          <a:xfrm>
            <a:off x="973579" y="8038752"/>
            <a:ext cx="5448339" cy="430887"/>
            <a:chOff x="973579" y="6888617"/>
            <a:chExt cx="5448339" cy="430887"/>
          </a:xfrm>
        </p:grpSpPr>
        <p:sp>
          <p:nvSpPr>
            <p:cNvPr id="49" name="文字方塊 48">
              <a:extLst>
                <a:ext uri="{FF2B5EF4-FFF2-40B4-BE49-F238E27FC236}">
                  <a16:creationId xmlns:a16="http://schemas.microsoft.com/office/drawing/2014/main" id="{D96DF6F4-4DEE-8304-F2CB-0536BAB369C4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人力不足：居家護理所常見「一人組織」，卻需處理大量評鑑需求帶來的文書工作。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0" name="圖形 49">
              <a:extLst>
                <a:ext uri="{FF2B5EF4-FFF2-40B4-BE49-F238E27FC236}">
                  <a16:creationId xmlns:a16="http://schemas.microsoft.com/office/drawing/2014/main" id="{5847053F-54F3-9043-078F-C077259921D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51" name="面臨挑戰3">
            <a:extLst>
              <a:ext uri="{FF2B5EF4-FFF2-40B4-BE49-F238E27FC236}">
                <a16:creationId xmlns:a16="http://schemas.microsoft.com/office/drawing/2014/main" id="{6A7A5DDE-7E76-3E49-2BD8-3E76EF3B4D7A}"/>
              </a:ext>
            </a:extLst>
          </p:cNvPr>
          <p:cNvGrpSpPr/>
          <p:nvPr/>
        </p:nvGrpSpPr>
        <p:grpSpPr>
          <a:xfrm>
            <a:off x="973579" y="8703113"/>
            <a:ext cx="5448339" cy="430887"/>
            <a:chOff x="973579" y="6888617"/>
            <a:chExt cx="5448339" cy="430887"/>
          </a:xfrm>
        </p:grpSpPr>
        <p:sp>
          <p:nvSpPr>
            <p:cNvPr id="52" name="文字方塊 51">
              <a:extLst>
                <a:ext uri="{FF2B5EF4-FFF2-40B4-BE49-F238E27FC236}">
                  <a16:creationId xmlns:a16="http://schemas.microsoft.com/office/drawing/2014/main" id="{4F7DB3F7-8B15-45A5-AA61-800F0BB65D53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效率低易出錯：資料重複從紙本轉 </a:t>
              </a:r>
              <a:r>
                <a:rPr kumimoji="0" lang="en-US" altLang="zh-TW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Word</a:t>
              </a: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、再輸入 </a:t>
              </a:r>
              <a:r>
                <a:rPr kumimoji="0" lang="en-US" altLang="zh-TW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Excel </a:t>
              </a: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統計的過程繁複。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3" name="圖形 52">
              <a:extLst>
                <a:ext uri="{FF2B5EF4-FFF2-40B4-BE49-F238E27FC236}">
                  <a16:creationId xmlns:a16="http://schemas.microsoft.com/office/drawing/2014/main" id="{7E296A60-67F8-84CF-21DC-B7C637D7698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59" name="解決方法1">
            <a:extLst>
              <a:ext uri="{FF2B5EF4-FFF2-40B4-BE49-F238E27FC236}">
                <a16:creationId xmlns:a16="http://schemas.microsoft.com/office/drawing/2014/main" id="{92FB5602-2A23-B920-661B-38F6202DE26F}"/>
              </a:ext>
            </a:extLst>
          </p:cNvPr>
          <p:cNvGrpSpPr/>
          <p:nvPr/>
        </p:nvGrpSpPr>
        <p:grpSpPr>
          <a:xfrm>
            <a:off x="6695646" y="7365438"/>
            <a:ext cx="5473276" cy="439841"/>
            <a:chOff x="6695646" y="6879663"/>
            <a:chExt cx="5473276" cy="439841"/>
          </a:xfrm>
        </p:grpSpPr>
        <p:sp>
          <p:nvSpPr>
            <p:cNvPr id="55" name="文字方塊 54">
              <a:extLst>
                <a:ext uri="{FF2B5EF4-FFF2-40B4-BE49-F238E27FC236}">
                  <a16:creationId xmlns:a16="http://schemas.microsoft.com/office/drawing/2014/main" id="{BD229949-B6BE-54C1-5984-C3FCEE520A46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Ragic 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好上手，可低門檻將病歷與文件無紙化，語音輸入、電子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簽名節省流程。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8" name="圖形 57">
              <a:extLst>
                <a:ext uri="{FF2B5EF4-FFF2-40B4-BE49-F238E27FC236}">
                  <a16:creationId xmlns:a16="http://schemas.microsoft.com/office/drawing/2014/main" id="{CB6B591D-727D-A29C-6395-209AA8A8231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60" name="解決方法2">
            <a:extLst>
              <a:ext uri="{FF2B5EF4-FFF2-40B4-BE49-F238E27FC236}">
                <a16:creationId xmlns:a16="http://schemas.microsoft.com/office/drawing/2014/main" id="{47B1A00F-03A2-7292-F36B-D9734271AD38}"/>
              </a:ext>
            </a:extLst>
          </p:cNvPr>
          <p:cNvGrpSpPr/>
          <p:nvPr/>
        </p:nvGrpSpPr>
        <p:grpSpPr>
          <a:xfrm>
            <a:off x="6695646" y="8029798"/>
            <a:ext cx="5473276" cy="439841"/>
            <a:chOff x="6695646" y="6879663"/>
            <a:chExt cx="5473276" cy="439841"/>
          </a:xfrm>
        </p:grpSpPr>
        <p:sp>
          <p:nvSpPr>
            <p:cNvPr id="61" name="文字方塊 60">
              <a:extLst>
                <a:ext uri="{FF2B5EF4-FFF2-40B4-BE49-F238E27FC236}">
                  <a16:creationId xmlns:a16="http://schemas.microsoft.com/office/drawing/2014/main" id="{177096AE-9434-C0C7-08A4-CA212B57AAE1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地圖與導航整合：透過顯示地圖功能來規劃每日訪視路線，一鍵撥號提升聯繫效率。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62" name="圖形 61">
              <a:extLst>
                <a:ext uri="{FF2B5EF4-FFF2-40B4-BE49-F238E27FC236}">
                  <a16:creationId xmlns:a16="http://schemas.microsoft.com/office/drawing/2014/main" id="{622217C6-DEA9-D733-038A-0D03C0846F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63" name="解決方法3">
            <a:extLst>
              <a:ext uri="{FF2B5EF4-FFF2-40B4-BE49-F238E27FC236}">
                <a16:creationId xmlns:a16="http://schemas.microsoft.com/office/drawing/2014/main" id="{4060C96E-4143-DAAD-AAA5-85AC77B77090}"/>
              </a:ext>
            </a:extLst>
          </p:cNvPr>
          <p:cNvGrpSpPr/>
          <p:nvPr/>
        </p:nvGrpSpPr>
        <p:grpSpPr>
          <a:xfrm>
            <a:off x="6695646" y="8694159"/>
            <a:ext cx="5473276" cy="439841"/>
            <a:chOff x="6695646" y="6879663"/>
            <a:chExt cx="5473276" cy="439841"/>
          </a:xfrm>
        </p:grpSpPr>
        <p:sp>
          <p:nvSpPr>
            <p:cNvPr id="64" name="文字方塊 63">
              <a:extLst>
                <a:ext uri="{FF2B5EF4-FFF2-40B4-BE49-F238E27FC236}">
                  <a16:creationId xmlns:a16="http://schemas.microsoft.com/office/drawing/2014/main" id="{FC92FFFA-D9D0-8543-D2BB-4B6BA61497C6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有效彙整個案資訊：子表格搭配公式，一目了然個案病程與住院天數。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65" name="圖形 64">
              <a:extLst>
                <a:ext uri="{FF2B5EF4-FFF2-40B4-BE49-F238E27FC236}">
                  <a16:creationId xmlns:a16="http://schemas.microsoft.com/office/drawing/2014/main" id="{C577F7FE-3F5C-C276-FCDF-E77B42510FC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77" name="案例故事連結">
            <a:extLst>
              <a:ext uri="{FF2B5EF4-FFF2-40B4-BE49-F238E27FC236}">
                <a16:creationId xmlns:a16="http://schemas.microsoft.com/office/drawing/2014/main" id="{E3ED2D27-E804-B206-CF42-3B6E1B2A4AEB}"/>
              </a:ext>
            </a:extLst>
          </p:cNvPr>
          <p:cNvGrpSpPr/>
          <p:nvPr/>
        </p:nvGrpSpPr>
        <p:grpSpPr>
          <a:xfrm>
            <a:off x="11021557" y="5681381"/>
            <a:ext cx="1079424" cy="216000"/>
            <a:chOff x="11021557" y="5681381"/>
            <a:chExt cx="1079424" cy="216000"/>
          </a:xfrm>
        </p:grpSpPr>
        <p:pic>
          <p:nvPicPr>
            <p:cNvPr id="74" name="圖形 73">
              <a:extLst>
                <a:ext uri="{FF2B5EF4-FFF2-40B4-BE49-F238E27FC236}">
                  <a16:creationId xmlns:a16="http://schemas.microsoft.com/office/drawing/2014/main" id="{93F99C04-5DE7-4EA4-D983-293AA152394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021557" y="5681381"/>
              <a:ext cx="216000" cy="216000"/>
            </a:xfrm>
            <a:prstGeom prst="rect">
              <a:avLst/>
            </a:prstGeom>
          </p:spPr>
        </p:pic>
        <p:sp>
          <p:nvSpPr>
            <p:cNvPr id="76" name="文字方塊 75">
              <a:hlinkClick r:id="rId8"/>
              <a:extLst>
                <a:ext uri="{FF2B5EF4-FFF2-40B4-BE49-F238E27FC236}">
                  <a16:creationId xmlns:a16="http://schemas.microsoft.com/office/drawing/2014/main" id="{29CE75A7-6A2D-E6C0-7F56-9A7DD10D72BB}"/>
                </a:ext>
              </a:extLst>
            </p:cNvPr>
            <p:cNvSpPr txBox="1"/>
            <p:nvPr/>
          </p:nvSpPr>
          <p:spPr>
            <a:xfrm>
              <a:off x="11320593" y="5701297"/>
              <a:ext cx="780388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 tIns="0" rIns="0" bIns="0">
              <a:spAutoFit/>
            </a:bodyPr>
            <a:lstStyle/>
            <a:p>
              <a:pPr algn="l"/>
              <a:r>
                <a:rPr kumimoji="0" lang="zh-TW" altLang="en-US" sz="1200" u="sng" strike="noStrike" cap="none" normalizeH="0" baseline="0" dirty="0">
                  <a:ln>
                    <a:noFill/>
                  </a:ln>
                  <a:solidFill>
                    <a:srgbClr val="0077CC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看完整故事</a:t>
              </a:r>
              <a:endParaRPr lang="zh-TW" altLang="en-US" sz="1200" u="sng" dirty="0">
                <a:solidFill>
                  <a:srgbClr val="0077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</p:grpSp>
      <p:pic>
        <p:nvPicPr>
          <p:cNvPr id="6" name="圖片 5" descr="一張含有 人員, 服裝, 人的臉孔, 微笑 的圖片&#10;&#10;AI 產生的內容可能不正確。">
            <a:extLst>
              <a:ext uri="{FF2B5EF4-FFF2-40B4-BE49-F238E27FC236}">
                <a16:creationId xmlns:a16="http://schemas.microsoft.com/office/drawing/2014/main" id="{DD24A4B5-44B8-1203-096C-E0D1763DBF2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54537" y="1186983"/>
            <a:ext cx="5160951" cy="3204000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248B9CD5-F216-366E-0C15-27FCC9F4D8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3121" y="1443324"/>
            <a:ext cx="833684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616322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D74F27-9B4D-DD7E-8AE9-0F564498B0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群組 16">
            <a:extLst>
              <a:ext uri="{FF2B5EF4-FFF2-40B4-BE49-F238E27FC236}">
                <a16:creationId xmlns:a16="http://schemas.microsoft.com/office/drawing/2014/main" id="{C3B68CB7-8DE3-D6EF-74E3-AB276A2531B2}"/>
              </a:ext>
            </a:extLst>
          </p:cNvPr>
          <p:cNvGrpSpPr/>
          <p:nvPr/>
        </p:nvGrpSpPr>
        <p:grpSpPr>
          <a:xfrm>
            <a:off x="785813" y="1493403"/>
            <a:ext cx="3120691" cy="1398124"/>
            <a:chOff x="785813" y="1220260"/>
            <a:chExt cx="3120691" cy="1398124"/>
          </a:xfrm>
        </p:grpSpPr>
        <p:sp>
          <p:nvSpPr>
            <p:cNvPr id="2" name="文字方塊 1">
              <a:extLst>
                <a:ext uri="{FF2B5EF4-FFF2-40B4-BE49-F238E27FC236}">
                  <a16:creationId xmlns:a16="http://schemas.microsoft.com/office/drawing/2014/main" id="{FABAD861-0462-448F-9B47-4F47DDD0750B}"/>
                </a:ext>
              </a:extLst>
            </p:cNvPr>
            <p:cNvSpPr txBox="1"/>
            <p:nvPr/>
          </p:nvSpPr>
          <p:spPr>
            <a:xfrm>
              <a:off x="997053" y="1271557"/>
              <a:ext cx="1471557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10 </a:t>
              </a:r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秒報價</a:t>
              </a:r>
            </a:p>
          </p:txBody>
        </p:sp>
        <p:sp>
          <p:nvSpPr>
            <p:cNvPr id="4" name="文字方塊 3">
              <a:extLst>
                <a:ext uri="{FF2B5EF4-FFF2-40B4-BE49-F238E27FC236}">
                  <a16:creationId xmlns:a16="http://schemas.microsoft.com/office/drawing/2014/main" id="{A0D45903-BE38-BFAB-B820-8482EA1B1677}"/>
                </a:ext>
              </a:extLst>
            </p:cNvPr>
            <p:cNvSpPr txBox="1"/>
            <p:nvPr/>
          </p:nvSpPr>
          <p:spPr>
            <a:xfrm>
              <a:off x="997053" y="1756610"/>
              <a:ext cx="2909451" cy="86177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處理報價從一次</a:t>
              </a: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 15 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分鐘減到 </a:t>
              </a: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10 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秒鐘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就能完成。其他多項文書處理由一次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 </a:t>
              </a: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2 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小時加速到只要 </a:t>
              </a:r>
              <a:r>
                <a:rPr lang="en-US" altLang="zh-TW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10 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分鐘。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7" name="直線接點 6">
              <a:extLst>
                <a:ext uri="{FF2B5EF4-FFF2-40B4-BE49-F238E27FC236}">
                  <a16:creationId xmlns:a16="http://schemas.microsoft.com/office/drawing/2014/main" id="{D6DF97AD-1498-F3A8-306D-AE8FAF8FB37A}"/>
                </a:ext>
              </a:extLst>
            </p:cNvPr>
            <p:cNvCxnSpPr/>
            <p:nvPr/>
          </p:nvCxnSpPr>
          <p:spPr>
            <a:xfrm>
              <a:off x="785813" y="1220260"/>
              <a:ext cx="0" cy="1260000"/>
            </a:xfrm>
            <a:prstGeom prst="line">
              <a:avLst/>
            </a:prstGeom>
            <a:ln w="9525">
              <a:solidFill>
                <a:srgbClr val="C9CACA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8" name="群組 17">
            <a:extLst>
              <a:ext uri="{FF2B5EF4-FFF2-40B4-BE49-F238E27FC236}">
                <a16:creationId xmlns:a16="http://schemas.microsoft.com/office/drawing/2014/main" id="{DFD9CC3D-1ABD-47B4-3EDA-BD58C24A47C2}"/>
              </a:ext>
            </a:extLst>
          </p:cNvPr>
          <p:cNvGrpSpPr/>
          <p:nvPr/>
        </p:nvGrpSpPr>
        <p:grpSpPr>
          <a:xfrm>
            <a:off x="785813" y="3135283"/>
            <a:ext cx="3300227" cy="1007999"/>
            <a:chOff x="4059261" y="1260602"/>
            <a:chExt cx="3300227" cy="1007999"/>
          </a:xfrm>
        </p:grpSpPr>
        <p:sp>
          <p:nvSpPr>
            <p:cNvPr id="14" name="文字方塊 13">
              <a:extLst>
                <a:ext uri="{FF2B5EF4-FFF2-40B4-BE49-F238E27FC236}">
                  <a16:creationId xmlns:a16="http://schemas.microsoft.com/office/drawing/2014/main" id="{CC06B733-FDE0-BC2A-9789-26FBBD47CF1F}"/>
                </a:ext>
              </a:extLst>
            </p:cNvPr>
            <p:cNvSpPr txBox="1"/>
            <p:nvPr/>
          </p:nvSpPr>
          <p:spPr>
            <a:xfrm>
              <a:off x="4270501" y="1271557"/>
              <a:ext cx="1777731" cy="4001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ctr">
              <a:spAutoFit/>
            </a:bodyPr>
            <a:lstStyle/>
            <a:p>
              <a:pPr algn="l"/>
              <a:r>
                <a:rPr kumimoji="0" lang="en-US" altLang="zh-TW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3 </a:t>
              </a:r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天 </a:t>
              </a:r>
              <a:r>
                <a:rPr lang="zh-TW" altLang="en-US" sz="2600" dirty="0">
                  <a:solidFill>
                    <a:srgbClr val="F95D5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→</a:t>
              </a:r>
              <a:r>
                <a:rPr lang="en-US" altLang="zh-TW" sz="2600" dirty="0">
                  <a:solidFill>
                    <a:srgbClr val="F95D5D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 </a:t>
              </a:r>
              <a:r>
                <a:rPr kumimoji="0" lang="zh-TW" altLang="en-US" sz="2600" u="none" strike="noStrike" cap="none" spc="0" normalizeH="0" baseline="0" dirty="0">
                  <a:ln>
                    <a:noFill/>
                  </a:ln>
                  <a:solidFill>
                    <a:srgbClr val="F95D5D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隨時</a:t>
              </a:r>
            </a:p>
          </p:txBody>
        </p:sp>
        <p:sp>
          <p:nvSpPr>
            <p:cNvPr id="15" name="文字方塊 14">
              <a:extLst>
                <a:ext uri="{FF2B5EF4-FFF2-40B4-BE49-F238E27FC236}">
                  <a16:creationId xmlns:a16="http://schemas.microsoft.com/office/drawing/2014/main" id="{8A10BE84-E527-104D-8505-32A131D2BB0D}"/>
                </a:ext>
              </a:extLst>
            </p:cNvPr>
            <p:cNvSpPr txBox="1"/>
            <p:nvPr/>
          </p:nvSpPr>
          <p:spPr>
            <a:xfrm>
              <a:off x="4270501" y="1805378"/>
              <a:ext cx="3088987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過去與工程師溝通調整表格需花費 </a:t>
              </a:r>
              <a:r>
                <a:rPr kumimoji="0" lang="en-US" altLang="zh-TW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2</a:t>
              </a: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 到 </a:t>
              </a:r>
              <a:endPara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3 </a:t>
              </a: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天，</a:t>
              </a: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現在一線人員可隨時彈性調整。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cxnSp>
          <p:nvCxnSpPr>
            <p:cNvPr id="16" name="直線接點 15">
              <a:extLst>
                <a:ext uri="{FF2B5EF4-FFF2-40B4-BE49-F238E27FC236}">
                  <a16:creationId xmlns:a16="http://schemas.microsoft.com/office/drawing/2014/main" id="{A68D08F0-E12E-F4FA-6386-D7D5ED75E1BB}"/>
                </a:ext>
              </a:extLst>
            </p:cNvPr>
            <p:cNvCxnSpPr>
              <a:cxnSpLocks/>
            </p:cNvCxnSpPr>
            <p:nvPr/>
          </p:nvCxnSpPr>
          <p:spPr>
            <a:xfrm>
              <a:off x="4059261" y="1260602"/>
              <a:ext cx="0" cy="1007999"/>
            </a:xfrm>
            <a:prstGeom prst="line">
              <a:avLst/>
            </a:prstGeom>
            <a:ln w="9525">
              <a:solidFill>
                <a:srgbClr val="C9CACA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id="{6F7E8C03-B3EA-7759-2F82-43945D5EF5EF}"/>
              </a:ext>
            </a:extLst>
          </p:cNvPr>
          <p:cNvSpPr/>
          <p:nvPr/>
        </p:nvSpPr>
        <p:spPr>
          <a:xfrm>
            <a:off x="10001251" y="1193689"/>
            <a:ext cx="2257425" cy="1210588"/>
          </a:xfrm>
          <a:prstGeom prst="rect">
            <a:avLst/>
          </a:prstGeom>
          <a:solidFill>
            <a:srgbClr val="FFFFFF"/>
          </a:solidFill>
          <a:ln w="9525" cap="flat">
            <a:solidFill>
              <a:srgbClr val="C9CACA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53A5308F-D598-2EA4-9230-4D6C5C9DABDC}"/>
              </a:ext>
            </a:extLst>
          </p:cNvPr>
          <p:cNvSpPr txBox="1"/>
          <p:nvPr/>
        </p:nvSpPr>
        <p:spPr>
          <a:xfrm>
            <a:off x="10001250" y="2571144"/>
            <a:ext cx="2257425" cy="2462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1600" dirty="0">
                <a:solidFill>
                  <a:srgbClr val="F95D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經捷科技股份有限公司</a:t>
            </a:r>
            <a:endParaRPr kumimoji="0" lang="zh-TW" altLang="en-US" sz="1600" u="none" strike="noStrike" cap="none" spc="0" normalizeH="0" baseline="0" dirty="0">
              <a:ln>
                <a:noFill/>
              </a:ln>
              <a:solidFill>
                <a:srgbClr val="F95D5D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8" name="文字方塊 27">
            <a:extLst>
              <a:ext uri="{FF2B5EF4-FFF2-40B4-BE49-F238E27FC236}">
                <a16:creationId xmlns:a16="http://schemas.microsoft.com/office/drawing/2014/main" id="{2AC237C9-5229-7ECE-879C-17461E33D3EA}"/>
              </a:ext>
            </a:extLst>
          </p:cNvPr>
          <p:cNvSpPr txBox="1"/>
          <p:nvPr/>
        </p:nvSpPr>
        <p:spPr>
          <a:xfrm>
            <a:off x="10001250" y="2858562"/>
            <a:ext cx="2257425" cy="36933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製造業：汽車螺絲扣件生產</a:t>
            </a:r>
            <a:endParaRPr kumimoji="0" lang="en-US" altLang="zh-TW" sz="120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12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中小型公司</a:t>
            </a:r>
            <a:endParaRPr kumimoji="0" lang="zh-TW" altLang="en-US" sz="1200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533C8A4C-4A59-2380-151D-DAA5FEAAC851}"/>
              </a:ext>
            </a:extLst>
          </p:cNvPr>
          <p:cNvSpPr txBox="1"/>
          <p:nvPr/>
        </p:nvSpPr>
        <p:spPr>
          <a:xfrm>
            <a:off x="10001250" y="3479028"/>
            <a:ext cx="2410385" cy="584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4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應用面向：</a:t>
            </a:r>
            <a:endParaRPr kumimoji="0" lang="en-US" altLang="zh-TW" sz="1400" b="1" u="none" strike="noStrike" cap="none" spc="0" normalizeH="0" baseline="0" dirty="0">
              <a:ln>
                <a:noFill/>
              </a:ln>
              <a:solidFill>
                <a:schemeClr val="tx1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2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報價詢價、產品設計與製程管理、第三方稽核文件、行政庶務管理</a:t>
            </a:r>
            <a:endParaRPr kumimoji="0" lang="zh-TW" altLang="en-US" sz="1200" u="none" strike="noStrike" cap="none" spc="0" normalizeH="0" baseline="0" dirty="0">
              <a:ln>
                <a:noFill/>
              </a:ln>
              <a:solidFill>
                <a:srgbClr val="D50E0E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9B91B2CC-75DD-22D4-B9BC-7C593C18F2C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00008" y="4759662"/>
            <a:ext cx="12358684" cy="1210588"/>
          </a:xfrm>
          <a:prstGeom prst="rect">
            <a:avLst/>
          </a:prstGeom>
          <a:solidFill>
            <a:srgbClr val="D0E6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0" name="文字方塊 29">
            <a:extLst>
              <a:ext uri="{FF2B5EF4-FFF2-40B4-BE49-F238E27FC236}">
                <a16:creationId xmlns:a16="http://schemas.microsoft.com/office/drawing/2014/main" id="{F9C1B3EF-ECFF-7776-B7B7-4257C2E433C7}"/>
              </a:ext>
            </a:extLst>
          </p:cNvPr>
          <p:cNvSpPr txBox="1"/>
          <p:nvPr/>
        </p:nvSpPr>
        <p:spPr>
          <a:xfrm>
            <a:off x="997200" y="4978022"/>
            <a:ext cx="8374208" cy="8156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t">
            <a:spAutoFit/>
          </a:bodyPr>
          <a:lstStyle/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zh-TW" altLang="en-US" sz="1600" b="1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一間公司在成長的過程中一定會有改變，如果系統架構不能調，就為產生很大的問題</a:t>
            </a:r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。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l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我覺得你們的東西（</a:t>
            </a:r>
            <a:r>
              <a:rPr lang="en-US" altLang="zh-TW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Ragic</a:t>
            </a:r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）就是好在我們可以從中建立我們自己的規則。</a:t>
            </a:r>
            <a:endParaRPr lang="en-US" altLang="zh-TW" sz="1600"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l" defTabSz="584200" rtl="0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——</a:t>
            </a:r>
            <a:r>
              <a:rPr lang="zh-TW" altLang="en-US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經捷科技股份有限公司老闆</a:t>
            </a:r>
            <a:r>
              <a:rPr kumimoji="0" lang="zh-TW" altLang="en-US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　</a:t>
            </a:r>
            <a:r>
              <a:rPr kumimoji="0" lang="en-US" altLang="zh-TW" sz="1400" u="none" strike="noStrike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Jack</a:t>
            </a:r>
            <a:endParaRPr kumimoji="0" lang="zh-TW" altLang="en-US" sz="1400" u="none" strike="noStrike" cap="none" spc="0" normalizeH="0" baseline="0" dirty="0">
              <a:ln>
                <a:noFill/>
              </a:ln>
              <a:solidFill>
                <a:srgbClr val="F95D5D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70" name="面臨挑戰">
            <a:extLst>
              <a:ext uri="{FF2B5EF4-FFF2-40B4-BE49-F238E27FC236}">
                <a16:creationId xmlns:a16="http://schemas.microsoft.com/office/drawing/2014/main" id="{26D91648-6F78-24AD-C25C-B4542F566364}"/>
              </a:ext>
            </a:extLst>
          </p:cNvPr>
          <p:cNvGrpSpPr/>
          <p:nvPr/>
        </p:nvGrpSpPr>
        <p:grpSpPr>
          <a:xfrm>
            <a:off x="949918" y="6409436"/>
            <a:ext cx="5472000" cy="667442"/>
            <a:chOff x="949918" y="5952237"/>
            <a:chExt cx="5472000" cy="667442"/>
          </a:xfrm>
        </p:grpSpPr>
        <p:pic>
          <p:nvPicPr>
            <p:cNvPr id="33" name="圖形 32">
              <a:extLst>
                <a:ext uri="{FF2B5EF4-FFF2-40B4-BE49-F238E27FC236}">
                  <a16:creationId xmlns:a16="http://schemas.microsoft.com/office/drawing/2014/main" id="{2AA57A54-CDD5-E4A7-5842-511AD40AC0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909295" y="5952237"/>
              <a:ext cx="468000" cy="468000"/>
            </a:xfrm>
            <a:prstGeom prst="rect">
              <a:avLst/>
            </a:prstGeom>
          </p:spPr>
        </p:pic>
        <p:sp>
          <p:nvSpPr>
            <p:cNvPr id="36" name="文字方塊 35">
              <a:extLst>
                <a:ext uri="{FF2B5EF4-FFF2-40B4-BE49-F238E27FC236}">
                  <a16:creationId xmlns:a16="http://schemas.microsoft.com/office/drawing/2014/main" id="{288D0794-A9D5-642F-2937-E609D19DEF20}"/>
                </a:ext>
              </a:extLst>
            </p:cNvPr>
            <p:cNvSpPr txBox="1"/>
            <p:nvPr/>
          </p:nvSpPr>
          <p:spPr>
            <a:xfrm>
              <a:off x="3490541" y="6060874"/>
              <a:ext cx="972000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8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面臨挑戰</a:t>
              </a:r>
              <a:endParaRPr kumimoji="0" lang="zh-TW" altLang="en-US" sz="1800" u="none" strike="noStrike" cap="none" spc="0" normalizeH="0" baseline="0" dirty="0">
                <a:ln>
                  <a:noFill/>
                </a:ln>
                <a:solidFill>
                  <a:srgbClr val="F95D5D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40" name="直線接點 39">
              <a:extLst>
                <a:ext uri="{FF2B5EF4-FFF2-40B4-BE49-F238E27FC236}">
                  <a16:creationId xmlns:a16="http://schemas.microsoft.com/office/drawing/2014/main" id="{C5C7D9AF-73B5-A126-72D7-261A41FAB189}"/>
                </a:ext>
              </a:extLst>
            </p:cNvPr>
            <p:cNvCxnSpPr>
              <a:cxnSpLocks/>
            </p:cNvCxnSpPr>
            <p:nvPr/>
          </p:nvCxnSpPr>
          <p:spPr>
            <a:xfrm>
              <a:off x="949918" y="6619679"/>
              <a:ext cx="5472000" cy="0"/>
            </a:xfrm>
            <a:prstGeom prst="line">
              <a:avLst/>
            </a:prstGeom>
            <a:noFill/>
            <a:ln w="12700" cap="flat">
              <a:solidFill>
                <a:srgbClr val="C9CACA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69" name="如何解決">
            <a:extLst>
              <a:ext uri="{FF2B5EF4-FFF2-40B4-BE49-F238E27FC236}">
                <a16:creationId xmlns:a16="http://schemas.microsoft.com/office/drawing/2014/main" id="{3D7BA9DF-8748-ADE1-1E9C-9FA1EC792AF0}"/>
              </a:ext>
            </a:extLst>
          </p:cNvPr>
          <p:cNvGrpSpPr/>
          <p:nvPr/>
        </p:nvGrpSpPr>
        <p:grpSpPr>
          <a:xfrm>
            <a:off x="6696922" y="6427436"/>
            <a:ext cx="5472000" cy="649442"/>
            <a:chOff x="6696922" y="5970237"/>
            <a:chExt cx="5472000" cy="649442"/>
          </a:xfrm>
        </p:grpSpPr>
        <p:pic>
          <p:nvPicPr>
            <p:cNvPr id="35" name="圖形 34">
              <a:extLst>
                <a:ext uri="{FF2B5EF4-FFF2-40B4-BE49-F238E27FC236}">
                  <a16:creationId xmlns:a16="http://schemas.microsoft.com/office/drawing/2014/main" id="{1ADD240A-FA6A-7CD1-7A22-283DD17A2D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656300" y="5970237"/>
              <a:ext cx="432000" cy="432000"/>
            </a:xfrm>
            <a:prstGeom prst="rect">
              <a:avLst/>
            </a:prstGeom>
          </p:spPr>
        </p:pic>
        <p:sp>
          <p:nvSpPr>
            <p:cNvPr id="38" name="文字方塊 37">
              <a:extLst>
                <a:ext uri="{FF2B5EF4-FFF2-40B4-BE49-F238E27FC236}">
                  <a16:creationId xmlns:a16="http://schemas.microsoft.com/office/drawing/2014/main" id="{63BF4913-EB9D-685C-DBE9-DD9D1A8E9F0A}"/>
                </a:ext>
              </a:extLst>
            </p:cNvPr>
            <p:cNvSpPr txBox="1"/>
            <p:nvPr/>
          </p:nvSpPr>
          <p:spPr>
            <a:xfrm>
              <a:off x="9237545" y="6060873"/>
              <a:ext cx="972000" cy="27699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8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如何解決</a:t>
              </a:r>
              <a:endParaRPr kumimoji="0" lang="zh-TW" altLang="en-US" sz="1800" u="none" strike="noStrike" cap="none" spc="0" normalizeH="0" baseline="0" dirty="0">
                <a:ln>
                  <a:noFill/>
                </a:ln>
                <a:solidFill>
                  <a:srgbClr val="F95D5D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cxnSp>
          <p:nvCxnSpPr>
            <p:cNvPr id="43" name="直線接點 42">
              <a:extLst>
                <a:ext uri="{FF2B5EF4-FFF2-40B4-BE49-F238E27FC236}">
                  <a16:creationId xmlns:a16="http://schemas.microsoft.com/office/drawing/2014/main" id="{461EFDE3-217F-F89D-B202-7B8EB0D03B8C}"/>
                </a:ext>
              </a:extLst>
            </p:cNvPr>
            <p:cNvCxnSpPr>
              <a:cxnSpLocks/>
            </p:cNvCxnSpPr>
            <p:nvPr/>
          </p:nvCxnSpPr>
          <p:spPr>
            <a:xfrm>
              <a:off x="6696922" y="6619679"/>
              <a:ext cx="5472000" cy="0"/>
            </a:xfrm>
            <a:prstGeom prst="line">
              <a:avLst/>
            </a:prstGeom>
            <a:noFill/>
            <a:ln w="12700" cap="flat">
              <a:solidFill>
                <a:srgbClr val="C9CACA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grpSp>
        <p:nvGrpSpPr>
          <p:cNvPr id="47" name="面臨挑戰1">
            <a:extLst>
              <a:ext uri="{FF2B5EF4-FFF2-40B4-BE49-F238E27FC236}">
                <a16:creationId xmlns:a16="http://schemas.microsoft.com/office/drawing/2014/main" id="{0BE60748-FA8C-1D70-C0C6-C31DFB00E999}"/>
              </a:ext>
            </a:extLst>
          </p:cNvPr>
          <p:cNvGrpSpPr/>
          <p:nvPr/>
        </p:nvGrpSpPr>
        <p:grpSpPr>
          <a:xfrm>
            <a:off x="973579" y="7374392"/>
            <a:ext cx="5448339" cy="215444"/>
            <a:chOff x="973579" y="6888617"/>
            <a:chExt cx="5448339" cy="215444"/>
          </a:xfrm>
        </p:grpSpPr>
        <p:sp>
          <p:nvSpPr>
            <p:cNvPr id="44" name="文字方塊 43">
              <a:extLst>
                <a:ext uri="{FF2B5EF4-FFF2-40B4-BE49-F238E27FC236}">
                  <a16:creationId xmlns:a16="http://schemas.microsoft.com/office/drawing/2014/main" id="{A0F4928E-CEA0-95FE-E151-7B594823B752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舊系統問題多：對外連線不方便，系統調整門檻高。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46" name="圖形 45">
              <a:extLst>
                <a:ext uri="{FF2B5EF4-FFF2-40B4-BE49-F238E27FC236}">
                  <a16:creationId xmlns:a16="http://schemas.microsoft.com/office/drawing/2014/main" id="{C20E7ED8-5E25-19A2-1A11-FBBDC10B2A0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48" name="面臨挑戰2">
            <a:extLst>
              <a:ext uri="{FF2B5EF4-FFF2-40B4-BE49-F238E27FC236}">
                <a16:creationId xmlns:a16="http://schemas.microsoft.com/office/drawing/2014/main" id="{805AF9B0-7785-67BE-EB37-FAAF474257D9}"/>
              </a:ext>
            </a:extLst>
          </p:cNvPr>
          <p:cNvGrpSpPr/>
          <p:nvPr/>
        </p:nvGrpSpPr>
        <p:grpSpPr>
          <a:xfrm>
            <a:off x="973579" y="7859479"/>
            <a:ext cx="5448339" cy="430887"/>
            <a:chOff x="973579" y="6888617"/>
            <a:chExt cx="5448339" cy="430887"/>
          </a:xfrm>
        </p:grpSpPr>
        <p:sp>
          <p:nvSpPr>
            <p:cNvPr id="49" name="文字方塊 48">
              <a:extLst>
                <a:ext uri="{FF2B5EF4-FFF2-40B4-BE49-F238E27FC236}">
                  <a16:creationId xmlns:a16="http://schemas.microsoft.com/office/drawing/2014/main" id="{D820ADEE-FF59-9719-6D4F-164B6A266C1B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43088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zh-TW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Excel </a:t>
              </a: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散落各處：業務交接少東落西，打電話找離職員工要資料，好尷尬。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0" name="圖形 49">
              <a:extLst>
                <a:ext uri="{FF2B5EF4-FFF2-40B4-BE49-F238E27FC236}">
                  <a16:creationId xmlns:a16="http://schemas.microsoft.com/office/drawing/2014/main" id="{BC6E150C-6EEA-9A39-D058-9CE1E14F138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51" name="面臨挑戰3">
            <a:extLst>
              <a:ext uri="{FF2B5EF4-FFF2-40B4-BE49-F238E27FC236}">
                <a16:creationId xmlns:a16="http://schemas.microsoft.com/office/drawing/2014/main" id="{BF241C0B-1EBF-E360-1284-5A32F027BDE6}"/>
              </a:ext>
            </a:extLst>
          </p:cNvPr>
          <p:cNvGrpSpPr/>
          <p:nvPr/>
        </p:nvGrpSpPr>
        <p:grpSpPr>
          <a:xfrm>
            <a:off x="973579" y="8534443"/>
            <a:ext cx="5448339" cy="215444"/>
            <a:chOff x="973579" y="6888617"/>
            <a:chExt cx="5448339" cy="215444"/>
          </a:xfrm>
        </p:grpSpPr>
        <p:sp>
          <p:nvSpPr>
            <p:cNvPr id="52" name="文字方塊 51">
              <a:extLst>
                <a:ext uri="{FF2B5EF4-FFF2-40B4-BE49-F238E27FC236}">
                  <a16:creationId xmlns:a16="http://schemas.microsoft.com/office/drawing/2014/main" id="{131CE38D-F969-8ADD-085F-5EC9EAB5701D}"/>
                </a:ext>
              </a:extLst>
            </p:cNvPr>
            <p:cNvSpPr txBox="1"/>
            <p:nvPr/>
          </p:nvSpPr>
          <p:spPr>
            <a:xfrm>
              <a:off x="1272878" y="6888617"/>
              <a:ext cx="5149040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kumimoji="0" lang="zh-TW" altLang="en-US" sz="1400" u="none" strike="noStrike" cap="none" spc="0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汽車產業稽核與文件管理壓力大。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3" name="圖形 52">
              <a:extLst>
                <a:ext uri="{FF2B5EF4-FFF2-40B4-BE49-F238E27FC236}">
                  <a16:creationId xmlns:a16="http://schemas.microsoft.com/office/drawing/2014/main" id="{375CE691-989A-2F78-423B-F42A8724A98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73579" y="6888617"/>
              <a:ext cx="172251" cy="196858"/>
            </a:xfrm>
            <a:prstGeom prst="rect">
              <a:avLst/>
            </a:prstGeom>
          </p:spPr>
        </p:pic>
      </p:grpSp>
      <p:grpSp>
        <p:nvGrpSpPr>
          <p:cNvPr id="59" name="解決方法1">
            <a:extLst>
              <a:ext uri="{FF2B5EF4-FFF2-40B4-BE49-F238E27FC236}">
                <a16:creationId xmlns:a16="http://schemas.microsoft.com/office/drawing/2014/main" id="{B69C5668-881C-DB6B-7106-C4705CC7D8B0}"/>
              </a:ext>
            </a:extLst>
          </p:cNvPr>
          <p:cNvGrpSpPr/>
          <p:nvPr/>
        </p:nvGrpSpPr>
        <p:grpSpPr>
          <a:xfrm>
            <a:off x="6695646" y="7365438"/>
            <a:ext cx="5473276" cy="224398"/>
            <a:chOff x="6695646" y="6879663"/>
            <a:chExt cx="5473276" cy="224398"/>
          </a:xfrm>
        </p:grpSpPr>
        <p:sp>
          <p:nvSpPr>
            <p:cNvPr id="55" name="文字方塊 54">
              <a:extLst>
                <a:ext uri="{FF2B5EF4-FFF2-40B4-BE49-F238E27FC236}">
                  <a16:creationId xmlns:a16="http://schemas.microsoft.com/office/drawing/2014/main" id="{BFD50527-F09D-68CA-2BDA-3463008E088D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第一線業務直接調整系統，想要什麼隨時改。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58" name="圖形 57">
              <a:extLst>
                <a:ext uri="{FF2B5EF4-FFF2-40B4-BE49-F238E27FC236}">
                  <a16:creationId xmlns:a16="http://schemas.microsoft.com/office/drawing/2014/main" id="{5A719048-FBBD-9EFB-A1B3-7C359162B44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60" name="解決方法2">
            <a:extLst>
              <a:ext uri="{FF2B5EF4-FFF2-40B4-BE49-F238E27FC236}">
                <a16:creationId xmlns:a16="http://schemas.microsoft.com/office/drawing/2014/main" id="{7EA8937D-4809-E6CD-B91E-81F00D100220}"/>
              </a:ext>
            </a:extLst>
          </p:cNvPr>
          <p:cNvGrpSpPr/>
          <p:nvPr/>
        </p:nvGrpSpPr>
        <p:grpSpPr>
          <a:xfrm>
            <a:off x="6695646" y="7848264"/>
            <a:ext cx="5473276" cy="224398"/>
            <a:chOff x="6695646" y="6879663"/>
            <a:chExt cx="5473276" cy="224398"/>
          </a:xfrm>
        </p:grpSpPr>
        <p:sp>
          <p:nvSpPr>
            <p:cNvPr id="61" name="文字方塊 60">
              <a:extLst>
                <a:ext uri="{FF2B5EF4-FFF2-40B4-BE49-F238E27FC236}">
                  <a16:creationId xmlns:a16="http://schemas.microsoft.com/office/drawing/2014/main" id="{88C895F0-ED24-4396-03CF-2A3C82338943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表單資訊靈活連結，快速找到重要文件。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62" name="圖形 61">
              <a:extLst>
                <a:ext uri="{FF2B5EF4-FFF2-40B4-BE49-F238E27FC236}">
                  <a16:creationId xmlns:a16="http://schemas.microsoft.com/office/drawing/2014/main" id="{461868F9-21E5-339A-FBB9-97C2958FF72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63" name="解決方法3">
            <a:extLst>
              <a:ext uri="{FF2B5EF4-FFF2-40B4-BE49-F238E27FC236}">
                <a16:creationId xmlns:a16="http://schemas.microsoft.com/office/drawing/2014/main" id="{2F7B425B-3DAB-8D67-4B3D-1457E32C4526}"/>
              </a:ext>
            </a:extLst>
          </p:cNvPr>
          <p:cNvGrpSpPr/>
          <p:nvPr/>
        </p:nvGrpSpPr>
        <p:grpSpPr>
          <a:xfrm>
            <a:off x="6695646" y="8331090"/>
            <a:ext cx="5473276" cy="224398"/>
            <a:chOff x="6695646" y="6879663"/>
            <a:chExt cx="5473276" cy="224398"/>
          </a:xfrm>
        </p:grpSpPr>
        <p:sp>
          <p:nvSpPr>
            <p:cNvPr id="64" name="文字方塊 63">
              <a:extLst>
                <a:ext uri="{FF2B5EF4-FFF2-40B4-BE49-F238E27FC236}">
                  <a16:creationId xmlns:a16="http://schemas.microsoft.com/office/drawing/2014/main" id="{124724E7-60D2-04BD-5ACD-913A90F9CAD4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資料不再藏身某部電腦小角落、在外也能簽核查資料。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65" name="圖形 64">
              <a:extLst>
                <a:ext uri="{FF2B5EF4-FFF2-40B4-BE49-F238E27FC236}">
                  <a16:creationId xmlns:a16="http://schemas.microsoft.com/office/drawing/2014/main" id="{821FFDF2-DA19-A022-0F33-5900E2C20FC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66" name="解決方法4">
            <a:extLst>
              <a:ext uri="{FF2B5EF4-FFF2-40B4-BE49-F238E27FC236}">
                <a16:creationId xmlns:a16="http://schemas.microsoft.com/office/drawing/2014/main" id="{3179692A-3D2E-A0AE-5789-EB15C7C75314}"/>
              </a:ext>
            </a:extLst>
          </p:cNvPr>
          <p:cNvGrpSpPr/>
          <p:nvPr/>
        </p:nvGrpSpPr>
        <p:grpSpPr>
          <a:xfrm>
            <a:off x="6695646" y="8813915"/>
            <a:ext cx="5473276" cy="224398"/>
            <a:chOff x="6695646" y="6879663"/>
            <a:chExt cx="5473276" cy="224398"/>
          </a:xfrm>
        </p:grpSpPr>
        <p:sp>
          <p:nvSpPr>
            <p:cNvPr id="67" name="文字方塊 66">
              <a:extLst>
                <a:ext uri="{FF2B5EF4-FFF2-40B4-BE49-F238E27FC236}">
                  <a16:creationId xmlns:a16="http://schemas.microsoft.com/office/drawing/2014/main" id="{1F8CDFED-C08E-BA3E-3AA9-E737E84CF00C}"/>
                </a:ext>
              </a:extLst>
            </p:cNvPr>
            <p:cNvSpPr txBox="1"/>
            <p:nvPr/>
          </p:nvSpPr>
          <p:spPr>
            <a:xfrm>
              <a:off x="7051419" y="6888617"/>
              <a:ext cx="5117503" cy="21544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0" tIns="0" rIns="0" bIns="0" numCol="1" spcCol="38100" rtlCol="0" anchor="t">
              <a:spAutoFit/>
            </a:bodyPr>
            <a:lstStyle/>
            <a:p>
              <a:pPr marL="0" marR="0" indent="0" algn="l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zh-TW" altLang="en-US" sz="1400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一鍵產出稽核文件、節省大量文書時間。</a:t>
              </a:r>
              <a:endParaRPr lang="en-US" altLang="zh-TW" sz="1400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pic>
          <p:nvPicPr>
            <p:cNvPr id="68" name="圖形 67">
              <a:extLst>
                <a:ext uri="{FF2B5EF4-FFF2-40B4-BE49-F238E27FC236}">
                  <a16:creationId xmlns:a16="http://schemas.microsoft.com/office/drawing/2014/main" id="{4CAC613B-A4A3-A40E-4385-29F5F07C978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 t="17349" b="19969"/>
            <a:stretch>
              <a:fillRect/>
            </a:stretch>
          </p:blipFill>
          <p:spPr>
            <a:xfrm>
              <a:off x="6695646" y="6879663"/>
              <a:ext cx="251273" cy="180000"/>
            </a:xfrm>
            <a:prstGeom prst="rect">
              <a:avLst/>
            </a:prstGeom>
          </p:spPr>
        </p:pic>
      </p:grpSp>
      <p:grpSp>
        <p:nvGrpSpPr>
          <p:cNvPr id="77" name="案例故事連結">
            <a:extLst>
              <a:ext uri="{FF2B5EF4-FFF2-40B4-BE49-F238E27FC236}">
                <a16:creationId xmlns:a16="http://schemas.microsoft.com/office/drawing/2014/main" id="{E52432A3-8A07-E44E-111F-C955DCBB66D4}"/>
              </a:ext>
            </a:extLst>
          </p:cNvPr>
          <p:cNvGrpSpPr/>
          <p:nvPr/>
        </p:nvGrpSpPr>
        <p:grpSpPr>
          <a:xfrm>
            <a:off x="11021557" y="5681381"/>
            <a:ext cx="1079424" cy="216000"/>
            <a:chOff x="11021557" y="5681381"/>
            <a:chExt cx="1079424" cy="216000"/>
          </a:xfrm>
        </p:grpSpPr>
        <p:pic>
          <p:nvPicPr>
            <p:cNvPr id="74" name="圖形 73">
              <a:extLst>
                <a:ext uri="{FF2B5EF4-FFF2-40B4-BE49-F238E27FC236}">
                  <a16:creationId xmlns:a16="http://schemas.microsoft.com/office/drawing/2014/main" id="{738BFE27-A00E-A752-9C25-3095F2E935E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1021557" y="5681381"/>
              <a:ext cx="216000" cy="216000"/>
            </a:xfrm>
            <a:prstGeom prst="rect">
              <a:avLst/>
            </a:prstGeom>
          </p:spPr>
        </p:pic>
        <p:sp>
          <p:nvSpPr>
            <p:cNvPr id="76" name="文字方塊 75">
              <a:hlinkClick r:id="rId8"/>
              <a:extLst>
                <a:ext uri="{FF2B5EF4-FFF2-40B4-BE49-F238E27FC236}">
                  <a16:creationId xmlns:a16="http://schemas.microsoft.com/office/drawing/2014/main" id="{9A0371B8-E95C-637E-F183-4E4F2208CA61}"/>
                </a:ext>
              </a:extLst>
            </p:cNvPr>
            <p:cNvSpPr txBox="1"/>
            <p:nvPr/>
          </p:nvSpPr>
          <p:spPr>
            <a:xfrm>
              <a:off x="11320593" y="5701297"/>
              <a:ext cx="780388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 tIns="0" rIns="0" bIns="0">
              <a:spAutoFit/>
            </a:bodyPr>
            <a:lstStyle/>
            <a:p>
              <a:pPr algn="l"/>
              <a:r>
                <a:rPr kumimoji="0" lang="zh-TW" altLang="en-US" sz="1200" u="sng" strike="noStrike" cap="none" normalizeH="0" baseline="0" dirty="0">
                  <a:ln>
                    <a:noFill/>
                  </a:ln>
                  <a:solidFill>
                    <a:srgbClr val="0077CC"/>
                  </a:solidFill>
                  <a:effectLst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看完整故事</a:t>
              </a:r>
              <a:endParaRPr lang="zh-TW" altLang="en-US" sz="1200" u="sng" dirty="0">
                <a:solidFill>
                  <a:srgbClr val="0077CC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</p:grpSp>
      <p:pic>
        <p:nvPicPr>
          <p:cNvPr id="6" name="圖片 5">
            <a:extLst>
              <a:ext uri="{FF2B5EF4-FFF2-40B4-BE49-F238E27FC236}">
                <a16:creationId xmlns:a16="http://schemas.microsoft.com/office/drawing/2014/main" id="{DDD59E39-6293-4FC3-7738-6AFCE0591F6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54536" y="1186983"/>
            <a:ext cx="5160961" cy="3210758"/>
          </a:xfrm>
          <a:prstGeom prst="rect">
            <a:avLst/>
          </a:prstGeom>
        </p:spPr>
      </p:pic>
      <p:pic>
        <p:nvPicPr>
          <p:cNvPr id="9" name="圖片 8" descr="一張含有 文字, 字型, 白色, 圖形 的圖片&#10;&#10;AI 產生的內容可能不正確。">
            <a:extLst>
              <a:ext uri="{FF2B5EF4-FFF2-40B4-BE49-F238E27FC236}">
                <a16:creationId xmlns:a16="http://schemas.microsoft.com/office/drawing/2014/main" id="{155A1612-3A45-0016-7864-A6AE789AF42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02847" y="1474771"/>
            <a:ext cx="2027338" cy="75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22071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AD81F3-1634-C83A-0643-B7BDE5E003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4A261B34-D8A9-86F1-032B-4602BBF45E49}"/>
              </a:ext>
            </a:extLst>
          </p:cNvPr>
          <p:cNvSpPr>
            <a:spLocks/>
          </p:cNvSpPr>
          <p:nvPr/>
        </p:nvSpPr>
        <p:spPr>
          <a:xfrm>
            <a:off x="-386523" y="-168035"/>
            <a:ext cx="13777846" cy="2937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" name="Ragic 一 個  系 統 便 能 管 理 您  所 有 的 作 業 流  程">
            <a:extLst>
              <a:ext uri="{FF2B5EF4-FFF2-40B4-BE49-F238E27FC236}">
                <a16:creationId xmlns:a16="http://schemas.microsoft.com/office/drawing/2014/main" id="{10C4E17C-BFA1-B3B1-64C3-78B2DA2E75DE}"/>
              </a:ext>
            </a:extLst>
          </p:cNvPr>
          <p:cNvSpPr txBox="1"/>
          <p:nvPr/>
        </p:nvSpPr>
        <p:spPr>
          <a:xfrm>
            <a:off x="558599" y="1771420"/>
            <a:ext cx="11887601" cy="578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"/>
                <a:ea typeface="Source Han Sans TW"/>
                <a:cs typeface="Source Han Sans TW"/>
                <a:sym typeface="Source Han Sans TW"/>
              </a:defRPr>
            </a:pPr>
            <a:endParaRPr kumimoji="0" sz="23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"/>
            </a:endParaRPr>
          </a:p>
        </p:txBody>
      </p:sp>
      <p:sp>
        <p:nvSpPr>
          <p:cNvPr id="4" name="充分整合">
            <a:extLst>
              <a:ext uri="{FF2B5EF4-FFF2-40B4-BE49-F238E27FC236}">
                <a16:creationId xmlns:a16="http://schemas.microsoft.com/office/drawing/2014/main" id="{11AB0526-D979-FF21-B032-5B19733430A1}"/>
              </a:ext>
            </a:extLst>
          </p:cNvPr>
          <p:cNvSpPr txBox="1"/>
          <p:nvPr/>
        </p:nvSpPr>
        <p:spPr>
          <a:xfrm>
            <a:off x="5277069" y="775931"/>
            <a:ext cx="2450671" cy="1029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客戶案例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7" name="員工有高達 90% 的時間在和 Excel 搏鬥">
            <a:extLst>
              <a:ext uri="{FF2B5EF4-FFF2-40B4-BE49-F238E27FC236}">
                <a16:creationId xmlns:a16="http://schemas.microsoft.com/office/drawing/2014/main" id="{705110ED-BA34-22BF-4F41-2EE2E850AB69}"/>
              </a:ext>
            </a:extLst>
          </p:cNvPr>
          <p:cNvSpPr txBox="1"/>
          <p:nvPr/>
        </p:nvSpPr>
        <p:spPr>
          <a:xfrm>
            <a:off x="845347" y="3301236"/>
            <a:ext cx="3516790" cy="428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谷慕慕</a:t>
            </a:r>
            <a:endParaRPr kumimoji="0" lang="zh-TW" altLang="en-US" sz="16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9" name="員工有高達 90% 的時間在和 Excel 搏鬥">
            <a:extLst>
              <a:ext uri="{FF2B5EF4-FFF2-40B4-BE49-F238E27FC236}">
                <a16:creationId xmlns:a16="http://schemas.microsoft.com/office/drawing/2014/main" id="{B86D4255-54AC-D660-7BF2-49BC255B958B}"/>
              </a:ext>
            </a:extLst>
          </p:cNvPr>
          <p:cNvSpPr txBox="1"/>
          <p:nvPr/>
        </p:nvSpPr>
        <p:spPr>
          <a:xfrm>
            <a:off x="4744005" y="3301236"/>
            <a:ext cx="3516790" cy="428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algn="l" defTabSz="914400" eaLnBrk="1">
              <a:lnSpc>
                <a:spcPct val="150000"/>
              </a:lnSpc>
              <a:defRPr sz="1800" kern="0">
                <a:solidFill>
                  <a:srgbClr val="393939"/>
                </a:solidFill>
                <a:uLnTx/>
                <a:latin typeface="Noto Sans CJK SC Medium" panose="020B0500000000000000" pitchFamily="34" charset="-128"/>
                <a:ea typeface="Noto Sans CJK SC Medium" panose="020B0500000000000000"/>
                <a:cs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Wishbone </a:t>
            </a: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戶外家具</a:t>
            </a:r>
          </a:p>
        </p:txBody>
      </p:sp>
      <p:sp>
        <p:nvSpPr>
          <p:cNvPr id="11" name="員工有高達 90% 的時間在和 Excel 搏鬥">
            <a:extLst>
              <a:ext uri="{FF2B5EF4-FFF2-40B4-BE49-F238E27FC236}">
                <a16:creationId xmlns:a16="http://schemas.microsoft.com/office/drawing/2014/main" id="{8DE0B304-2A8F-1992-8718-A1905EC1387F}"/>
              </a:ext>
            </a:extLst>
          </p:cNvPr>
          <p:cNvSpPr txBox="1"/>
          <p:nvPr/>
        </p:nvSpPr>
        <p:spPr>
          <a:xfrm>
            <a:off x="8642661" y="3301236"/>
            <a:ext cx="3516790" cy="428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信望愛智能發展中心</a:t>
            </a:r>
            <a:endParaRPr kumimoji="0" lang="zh-TW" altLang="en-US" sz="16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3" name="員工有高達 90% 的時間在和 Excel 搏鬥">
            <a:extLst>
              <a:ext uri="{FF2B5EF4-FFF2-40B4-BE49-F238E27FC236}">
                <a16:creationId xmlns:a16="http://schemas.microsoft.com/office/drawing/2014/main" id="{4DE1467B-3F27-0F7A-9B10-0FC601EA6B2B}"/>
              </a:ext>
            </a:extLst>
          </p:cNvPr>
          <p:cNvSpPr txBox="1"/>
          <p:nvPr/>
        </p:nvSpPr>
        <p:spPr>
          <a:xfrm>
            <a:off x="845346" y="6333780"/>
            <a:ext cx="3516790" cy="428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杜博動物血庫</a:t>
            </a:r>
            <a:endParaRPr kumimoji="0" lang="zh-TW" altLang="en-US" sz="16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4" name="矩形 13">
            <a:hlinkClick r:id="rId3"/>
            <a:extLst>
              <a:ext uri="{FF2B5EF4-FFF2-40B4-BE49-F238E27FC236}">
                <a16:creationId xmlns:a16="http://schemas.microsoft.com/office/drawing/2014/main" id="{E57748B7-AD48-045E-9987-CC4D8B5B750C}"/>
              </a:ext>
            </a:extLst>
          </p:cNvPr>
          <p:cNvSpPr>
            <a:spLocks/>
          </p:cNvSpPr>
          <p:nvPr/>
        </p:nvSpPr>
        <p:spPr>
          <a:xfrm>
            <a:off x="4744004" y="8615086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5" name="員工有高達 90% 的時間在和 Excel 搏鬥">
            <a:extLst>
              <a:ext uri="{FF2B5EF4-FFF2-40B4-BE49-F238E27FC236}">
                <a16:creationId xmlns:a16="http://schemas.microsoft.com/office/drawing/2014/main" id="{E0A8E4ED-59E8-40C3-9F79-7EE3EFB6A3D2}"/>
              </a:ext>
            </a:extLst>
          </p:cNvPr>
          <p:cNvSpPr txBox="1">
            <a:spLocks/>
          </p:cNvSpPr>
          <p:nvPr/>
        </p:nvSpPr>
        <p:spPr>
          <a:xfrm>
            <a:off x="4744004" y="6333780"/>
            <a:ext cx="3516790" cy="428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新肌霓</a:t>
            </a:r>
          </a:p>
        </p:txBody>
      </p:sp>
      <p:sp>
        <p:nvSpPr>
          <p:cNvPr id="17" name="員工有高達 90% 的時間在和 Excel 搏鬥">
            <a:extLst>
              <a:ext uri="{FF2B5EF4-FFF2-40B4-BE49-F238E27FC236}">
                <a16:creationId xmlns:a16="http://schemas.microsoft.com/office/drawing/2014/main" id="{C4640660-F2F5-02E4-F40D-C500A9C0CEC0}"/>
              </a:ext>
            </a:extLst>
          </p:cNvPr>
          <p:cNvSpPr txBox="1"/>
          <p:nvPr/>
        </p:nvSpPr>
        <p:spPr>
          <a:xfrm>
            <a:off x="8642660" y="6333780"/>
            <a:ext cx="3516790" cy="428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Nozzle Quiz</a:t>
            </a:r>
          </a:p>
        </p:txBody>
      </p:sp>
      <p:pic>
        <p:nvPicPr>
          <p:cNvPr id="30" name="圖片 29">
            <a:hlinkClick r:id="rId4"/>
            <a:extLst>
              <a:ext uri="{FF2B5EF4-FFF2-40B4-BE49-F238E27FC236}">
                <a16:creationId xmlns:a16="http://schemas.microsoft.com/office/drawing/2014/main" id="{173D898B-449C-BC7B-C2FC-BA20FC6C8D1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3594" y="3741145"/>
            <a:ext cx="3517200" cy="1910752"/>
          </a:xfrm>
          <a:prstGeom prst="rect">
            <a:avLst/>
          </a:prstGeom>
        </p:spPr>
      </p:pic>
      <p:sp>
        <p:nvSpPr>
          <p:cNvPr id="8" name="矩形 7">
            <a:hlinkClick r:id="rId3"/>
            <a:extLst>
              <a:ext uri="{FF2B5EF4-FFF2-40B4-BE49-F238E27FC236}">
                <a16:creationId xmlns:a16="http://schemas.microsoft.com/office/drawing/2014/main" id="{5C107A2B-8DCC-32BC-8375-9FF4D4170035}"/>
              </a:ext>
            </a:extLst>
          </p:cNvPr>
          <p:cNvSpPr>
            <a:spLocks/>
          </p:cNvSpPr>
          <p:nvPr/>
        </p:nvSpPr>
        <p:spPr>
          <a:xfrm>
            <a:off x="4744005" y="5599331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05FF696D-AD69-515E-411A-5009BF409E51}"/>
              </a:ext>
            </a:extLst>
          </p:cNvPr>
          <p:cNvSpPr txBox="1">
            <a:spLocks/>
          </p:cNvSpPr>
          <p:nvPr/>
        </p:nvSpPr>
        <p:spPr>
          <a:xfrm>
            <a:off x="4743189" y="5609122"/>
            <a:ext cx="35172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用 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Ragic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打造 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CRM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與生產自動化流程，</a:t>
            </a:r>
            <a:endParaRPr lang="en-US" altLang="zh-TW" sz="12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業績成長 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6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倍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CCE26D08-1FE9-C82F-6E1D-AD90F832FE99}"/>
              </a:ext>
            </a:extLst>
          </p:cNvPr>
          <p:cNvSpPr txBox="1"/>
          <p:nvPr/>
        </p:nvSpPr>
        <p:spPr>
          <a:xfrm>
            <a:off x="4743597" y="8668442"/>
            <a:ext cx="3643166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用 </a:t>
            </a:r>
            <a:r>
              <a:rPr lang="en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Ragic </a:t>
            </a:r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整合會計請款、</a:t>
            </a:r>
            <a:endParaRPr lang="en-US" altLang="zh-TW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algn="l"/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品管與客服流程，提升營運效率</a:t>
            </a:r>
          </a:p>
        </p:txBody>
      </p:sp>
      <p:sp>
        <p:nvSpPr>
          <p:cNvPr id="16" name="矩形 15">
            <a:hlinkClick r:id="rId3"/>
            <a:extLst>
              <a:ext uri="{FF2B5EF4-FFF2-40B4-BE49-F238E27FC236}">
                <a16:creationId xmlns:a16="http://schemas.microsoft.com/office/drawing/2014/main" id="{D5443A7D-A618-DD51-8275-320A5E35C7EB}"/>
              </a:ext>
            </a:extLst>
          </p:cNvPr>
          <p:cNvSpPr>
            <a:spLocks/>
          </p:cNvSpPr>
          <p:nvPr/>
        </p:nvSpPr>
        <p:spPr>
          <a:xfrm>
            <a:off x="8642660" y="8649124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976A18E0-2DEA-0842-65E7-876818F93998}"/>
              </a:ext>
            </a:extLst>
          </p:cNvPr>
          <p:cNvSpPr txBox="1"/>
          <p:nvPr/>
        </p:nvSpPr>
        <p:spPr>
          <a:xfrm>
            <a:off x="8641847" y="8668442"/>
            <a:ext cx="35172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algn="l"/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告別混亂 </a:t>
            </a:r>
            <a:r>
              <a:rPr lang="en" altLang="zh-TW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Excel</a:t>
            </a:r>
            <a:r>
              <a:rPr lang="zh-TW" altLang="en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：</a:t>
            </a:r>
            <a:endParaRPr lang="en-US" altLang="zh-TW" sz="1200" dirty="0">
              <a:solidFill>
                <a:schemeClr val="bg1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algn="l"/>
            <a:r>
              <a:rPr lang="zh-TW" altLang="en-US" sz="1200" dirty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整合寄賣資料 、即時掌握各通路庫存數字</a:t>
            </a:r>
          </a:p>
        </p:txBody>
      </p:sp>
      <p:pic>
        <p:nvPicPr>
          <p:cNvPr id="22" name="圖片 21">
            <a:hlinkClick r:id="rId6"/>
            <a:extLst>
              <a:ext uri="{FF2B5EF4-FFF2-40B4-BE49-F238E27FC236}">
                <a16:creationId xmlns:a16="http://schemas.microsoft.com/office/drawing/2014/main" id="{56C49B1A-4E01-2E59-78C6-63D6CF159B9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4122" y="3741144"/>
            <a:ext cx="3517199" cy="1911599"/>
          </a:xfrm>
          <a:prstGeom prst="rect">
            <a:avLst/>
          </a:prstGeom>
        </p:spPr>
      </p:pic>
      <p:sp>
        <p:nvSpPr>
          <p:cNvPr id="5" name="矩形 4">
            <a:hlinkClick r:id="rId3"/>
            <a:extLst>
              <a:ext uri="{FF2B5EF4-FFF2-40B4-BE49-F238E27FC236}">
                <a16:creationId xmlns:a16="http://schemas.microsoft.com/office/drawing/2014/main" id="{CCA5097A-DF53-33F8-9D30-787648E79E37}"/>
              </a:ext>
            </a:extLst>
          </p:cNvPr>
          <p:cNvSpPr>
            <a:spLocks/>
          </p:cNvSpPr>
          <p:nvPr/>
        </p:nvSpPr>
        <p:spPr>
          <a:xfrm>
            <a:off x="845347" y="5599331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57514413-C365-5A80-341A-BB689F71F1E9}"/>
              </a:ext>
            </a:extLst>
          </p:cNvPr>
          <p:cNvSpPr txBox="1"/>
          <p:nvPr/>
        </p:nvSpPr>
        <p:spPr>
          <a:xfrm>
            <a:off x="845347" y="5609122"/>
            <a:ext cx="35172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用 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Ragic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打造資訊中樞，</a:t>
            </a:r>
            <a:endParaRPr kumimoji="0" lang="en-US" altLang="zh-TW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串接電商庫存每天節省半小時</a:t>
            </a:r>
          </a:p>
        </p:txBody>
      </p:sp>
      <p:pic>
        <p:nvPicPr>
          <p:cNvPr id="37" name="圖片 36">
            <a:hlinkClick r:id="rId8"/>
            <a:extLst>
              <a:ext uri="{FF2B5EF4-FFF2-40B4-BE49-F238E27FC236}">
                <a16:creationId xmlns:a16="http://schemas.microsoft.com/office/drawing/2014/main" id="{DBC4E5D6-74BC-8C43-762E-320769817DA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2662" y="3741145"/>
            <a:ext cx="3516385" cy="1911599"/>
          </a:xfrm>
          <a:prstGeom prst="rect">
            <a:avLst/>
          </a:prstGeom>
        </p:spPr>
      </p:pic>
      <p:sp>
        <p:nvSpPr>
          <p:cNvPr id="10" name="矩形 9">
            <a:hlinkClick r:id="rId3"/>
            <a:extLst>
              <a:ext uri="{FF2B5EF4-FFF2-40B4-BE49-F238E27FC236}">
                <a16:creationId xmlns:a16="http://schemas.microsoft.com/office/drawing/2014/main" id="{50C397A1-0A9D-B8F1-8B55-06F8F1DF4048}"/>
              </a:ext>
            </a:extLst>
          </p:cNvPr>
          <p:cNvSpPr>
            <a:spLocks/>
          </p:cNvSpPr>
          <p:nvPr/>
        </p:nvSpPr>
        <p:spPr>
          <a:xfrm>
            <a:off x="8642661" y="5599331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27A024C2-CEAA-220D-A891-8A11368027BA}"/>
              </a:ext>
            </a:extLst>
          </p:cNvPr>
          <p:cNvSpPr txBox="1"/>
          <p:nvPr/>
        </p:nvSpPr>
        <p:spPr>
          <a:xfrm>
            <a:off x="8641847" y="5609122"/>
            <a:ext cx="35172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用 </a:t>
            </a:r>
            <a:r>
              <a:rPr kumimoji="0" lang="en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Ragic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數位化個案 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ISP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，</a:t>
            </a:r>
            <a:endParaRPr kumimoji="0" lang="en-US" altLang="zh-TW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文書時間從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10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小時縮短至 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6.5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小時</a:t>
            </a:r>
          </a:p>
        </p:txBody>
      </p:sp>
      <p:pic>
        <p:nvPicPr>
          <p:cNvPr id="41" name="圖片 40">
            <a:hlinkClick r:id="rId10"/>
            <a:extLst>
              <a:ext uri="{FF2B5EF4-FFF2-40B4-BE49-F238E27FC236}">
                <a16:creationId xmlns:a16="http://schemas.microsoft.com/office/drawing/2014/main" id="{C868EAD8-A3F4-2F02-597F-BAF4B0FA74D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46" y="6799292"/>
            <a:ext cx="3517200" cy="1910752"/>
          </a:xfrm>
          <a:prstGeom prst="rect">
            <a:avLst/>
          </a:prstGeom>
        </p:spPr>
      </p:pic>
      <p:sp>
        <p:nvSpPr>
          <p:cNvPr id="12" name="矩形 11">
            <a:hlinkClick r:id="rId3"/>
            <a:extLst>
              <a:ext uri="{FF2B5EF4-FFF2-40B4-BE49-F238E27FC236}">
                <a16:creationId xmlns:a16="http://schemas.microsoft.com/office/drawing/2014/main" id="{DD333F9B-BD11-7260-0354-860FFDD8FF4F}"/>
              </a:ext>
            </a:extLst>
          </p:cNvPr>
          <p:cNvSpPr>
            <a:spLocks/>
          </p:cNvSpPr>
          <p:nvPr/>
        </p:nvSpPr>
        <p:spPr>
          <a:xfrm>
            <a:off x="845346" y="8641962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C3B7AAD6-7AB1-BBC2-EFD0-521C95D17E93}"/>
              </a:ext>
            </a:extLst>
          </p:cNvPr>
          <p:cNvSpPr txBox="1">
            <a:spLocks/>
          </p:cNvSpPr>
          <p:nvPr/>
        </p:nvSpPr>
        <p:spPr>
          <a:xfrm>
            <a:off x="845346" y="8668442"/>
            <a:ext cx="35172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自建合身資訊系統，</a:t>
            </a:r>
            <a:endParaRPr kumimoji="0" lang="en-US" altLang="zh-TW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查資料時間從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10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分鐘縮減到 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1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秒</a:t>
            </a:r>
          </a:p>
        </p:txBody>
      </p:sp>
      <p:pic>
        <p:nvPicPr>
          <p:cNvPr id="26" name="圖片 25">
            <a:hlinkClick r:id="rId12"/>
            <a:extLst>
              <a:ext uri="{FF2B5EF4-FFF2-40B4-BE49-F238E27FC236}">
                <a16:creationId xmlns:a16="http://schemas.microsoft.com/office/drawing/2014/main" id="{8FC72352-FA5F-22A5-EC90-FB4F3883696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744004" y="6799292"/>
            <a:ext cx="3517200" cy="1842669"/>
          </a:xfrm>
          <a:prstGeom prst="rect">
            <a:avLst/>
          </a:prstGeom>
        </p:spPr>
      </p:pic>
      <p:pic>
        <p:nvPicPr>
          <p:cNvPr id="28" name="圖片 27">
            <a:hlinkClick r:id="rId14"/>
            <a:extLst>
              <a:ext uri="{FF2B5EF4-FFF2-40B4-BE49-F238E27FC236}">
                <a16:creationId xmlns:a16="http://schemas.microsoft.com/office/drawing/2014/main" id="{DF8EA441-3598-2733-225E-6C7F5AEDFDC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41031" y="6799292"/>
            <a:ext cx="3518015" cy="1849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807367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8DA412DC-B927-71C8-CA28-55FA8D5B55F4}"/>
              </a:ext>
            </a:extLst>
          </p:cNvPr>
          <p:cNvSpPr>
            <a:spLocks/>
          </p:cNvSpPr>
          <p:nvPr/>
        </p:nvSpPr>
        <p:spPr>
          <a:xfrm>
            <a:off x="-386523" y="-168035"/>
            <a:ext cx="13777846" cy="29376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" name="Ragic 一 個  系 統 便 能 管 理 您  所 有 的 作 業 流  程">
            <a:extLst>
              <a:ext uri="{FF2B5EF4-FFF2-40B4-BE49-F238E27FC236}">
                <a16:creationId xmlns:a16="http://schemas.microsoft.com/office/drawing/2014/main" id="{E594FE93-6268-1592-8163-1A3318441AFB}"/>
              </a:ext>
            </a:extLst>
          </p:cNvPr>
          <p:cNvSpPr txBox="1"/>
          <p:nvPr/>
        </p:nvSpPr>
        <p:spPr>
          <a:xfrm>
            <a:off x="558599" y="1771420"/>
            <a:ext cx="11887601" cy="5786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"/>
                <a:ea typeface="Source Han Sans TW"/>
                <a:cs typeface="Source Han Sans TW"/>
                <a:sym typeface="Source Han Sans TW"/>
              </a:defRPr>
            </a:pPr>
            <a:endParaRPr kumimoji="0" sz="23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"/>
            </a:endParaRPr>
          </a:p>
        </p:txBody>
      </p:sp>
      <p:sp>
        <p:nvSpPr>
          <p:cNvPr id="4" name="充分整合">
            <a:extLst>
              <a:ext uri="{FF2B5EF4-FFF2-40B4-BE49-F238E27FC236}">
                <a16:creationId xmlns:a16="http://schemas.microsoft.com/office/drawing/2014/main" id="{08B91DAD-CC42-864B-E9B8-E2298B6B190D}"/>
              </a:ext>
            </a:extLst>
          </p:cNvPr>
          <p:cNvSpPr txBox="1"/>
          <p:nvPr/>
        </p:nvSpPr>
        <p:spPr>
          <a:xfrm>
            <a:off x="5277069" y="775931"/>
            <a:ext cx="2450671" cy="1029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客戶案例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7" name="員工有高達 90% 的時間在和 Excel 搏鬥">
            <a:extLst>
              <a:ext uri="{FF2B5EF4-FFF2-40B4-BE49-F238E27FC236}">
                <a16:creationId xmlns:a16="http://schemas.microsoft.com/office/drawing/2014/main" id="{1963C369-CE98-FC27-9845-0A99A0C86256}"/>
              </a:ext>
            </a:extLst>
          </p:cNvPr>
          <p:cNvSpPr txBox="1"/>
          <p:nvPr/>
        </p:nvSpPr>
        <p:spPr>
          <a:xfrm>
            <a:off x="845346" y="3289044"/>
            <a:ext cx="3516790" cy="428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繽妮紋繡</a:t>
            </a:r>
            <a:endParaRPr kumimoji="0" lang="zh-TW" altLang="en-US" sz="16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8" name="矩形 7">
            <a:hlinkClick r:id="rId3"/>
            <a:extLst>
              <a:ext uri="{FF2B5EF4-FFF2-40B4-BE49-F238E27FC236}">
                <a16:creationId xmlns:a16="http://schemas.microsoft.com/office/drawing/2014/main" id="{1B373373-B140-5F55-E1CA-0A965833FCE6}"/>
              </a:ext>
            </a:extLst>
          </p:cNvPr>
          <p:cNvSpPr>
            <a:spLocks/>
          </p:cNvSpPr>
          <p:nvPr/>
        </p:nvSpPr>
        <p:spPr>
          <a:xfrm>
            <a:off x="4744005" y="5632540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9" name="員工有高達 90% 的時間在和 Excel 搏鬥">
            <a:extLst>
              <a:ext uri="{FF2B5EF4-FFF2-40B4-BE49-F238E27FC236}">
                <a16:creationId xmlns:a16="http://schemas.microsoft.com/office/drawing/2014/main" id="{BB3DA943-24ED-750B-8F6C-F7D37A0002B2}"/>
              </a:ext>
            </a:extLst>
          </p:cNvPr>
          <p:cNvSpPr txBox="1"/>
          <p:nvPr/>
        </p:nvSpPr>
        <p:spPr>
          <a:xfrm>
            <a:off x="4744004" y="3289044"/>
            <a:ext cx="3516790" cy="428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algn="l" defTabSz="914400" eaLnBrk="1">
              <a:lnSpc>
                <a:spcPct val="150000"/>
              </a:lnSpc>
              <a:defRPr sz="1800" kern="0">
                <a:solidFill>
                  <a:srgbClr val="393939"/>
                </a:solidFill>
                <a:uLnTx/>
                <a:latin typeface="Noto Sans CJK SC Medium" panose="020B0500000000000000" pitchFamily="34" charset="-128"/>
                <a:ea typeface="Noto Sans CJK SC Medium" panose="020B0500000000000000" pitchFamily="34" charset="-128"/>
                <a:cs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勤信會計師事務所</a:t>
            </a:r>
          </a:p>
        </p:txBody>
      </p:sp>
      <p:sp>
        <p:nvSpPr>
          <p:cNvPr id="11" name="員工有高達 90% 的時間在和 Excel 搏鬥">
            <a:extLst>
              <a:ext uri="{FF2B5EF4-FFF2-40B4-BE49-F238E27FC236}">
                <a16:creationId xmlns:a16="http://schemas.microsoft.com/office/drawing/2014/main" id="{6DF657DC-D460-8574-5AA8-64A7542FBC8F}"/>
              </a:ext>
            </a:extLst>
          </p:cNvPr>
          <p:cNvSpPr txBox="1"/>
          <p:nvPr/>
        </p:nvSpPr>
        <p:spPr>
          <a:xfrm>
            <a:off x="8642661" y="3289044"/>
            <a:ext cx="3516790" cy="428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租寓</a:t>
            </a:r>
            <a:endParaRPr kumimoji="0" lang="zh-TW" altLang="en-US" sz="16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2" name="矩形 11">
            <a:hlinkClick r:id="rId3"/>
            <a:extLst>
              <a:ext uri="{FF2B5EF4-FFF2-40B4-BE49-F238E27FC236}">
                <a16:creationId xmlns:a16="http://schemas.microsoft.com/office/drawing/2014/main" id="{0D58D76B-DF69-DD2A-13E6-C84E07DDE5EA}"/>
              </a:ext>
            </a:extLst>
          </p:cNvPr>
          <p:cNvSpPr>
            <a:spLocks/>
          </p:cNvSpPr>
          <p:nvPr/>
        </p:nvSpPr>
        <p:spPr>
          <a:xfrm>
            <a:off x="845346" y="8675595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3" name="員工有高達 90% 的時間在和 Excel 搏鬥">
            <a:extLst>
              <a:ext uri="{FF2B5EF4-FFF2-40B4-BE49-F238E27FC236}">
                <a16:creationId xmlns:a16="http://schemas.microsoft.com/office/drawing/2014/main" id="{22526AD5-0276-B107-8AC0-5CB2EFC3AAE4}"/>
              </a:ext>
            </a:extLst>
          </p:cNvPr>
          <p:cNvSpPr txBox="1"/>
          <p:nvPr/>
        </p:nvSpPr>
        <p:spPr>
          <a:xfrm>
            <a:off x="845346" y="6321588"/>
            <a:ext cx="3516790" cy="428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algn="l" defTabSz="914400" eaLnBrk="1">
              <a:lnSpc>
                <a:spcPct val="150000"/>
              </a:lnSpc>
              <a:defRPr sz="1800" kern="0">
                <a:solidFill>
                  <a:srgbClr val="393939"/>
                </a:solidFill>
                <a:uLnTx/>
                <a:latin typeface="Noto Sans CJK SC Medium" panose="020B0500000000000000" pitchFamily="34" charset="-128"/>
                <a:ea typeface="Noto Sans CJK SC Medium" panose="020B0500000000000000" pitchFamily="34" charset="-128"/>
                <a:cs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傳統鐵工廠（製造業）</a:t>
            </a:r>
          </a:p>
        </p:txBody>
      </p:sp>
      <p:sp>
        <p:nvSpPr>
          <p:cNvPr id="14" name="矩形 13">
            <a:hlinkClick r:id="rId3"/>
            <a:extLst>
              <a:ext uri="{FF2B5EF4-FFF2-40B4-BE49-F238E27FC236}">
                <a16:creationId xmlns:a16="http://schemas.microsoft.com/office/drawing/2014/main" id="{C78EB27E-7DB1-8980-170A-60EA6E5DF933}"/>
              </a:ext>
            </a:extLst>
          </p:cNvPr>
          <p:cNvSpPr>
            <a:spLocks/>
          </p:cNvSpPr>
          <p:nvPr/>
        </p:nvSpPr>
        <p:spPr>
          <a:xfrm>
            <a:off x="4744004" y="8675595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5" name="員工有高達 90% 的時間在和 Excel 搏鬥">
            <a:extLst>
              <a:ext uri="{FF2B5EF4-FFF2-40B4-BE49-F238E27FC236}">
                <a16:creationId xmlns:a16="http://schemas.microsoft.com/office/drawing/2014/main" id="{29EFFABF-2F40-3464-1629-96293500238F}"/>
              </a:ext>
            </a:extLst>
          </p:cNvPr>
          <p:cNvSpPr txBox="1"/>
          <p:nvPr/>
        </p:nvSpPr>
        <p:spPr>
          <a:xfrm>
            <a:off x="4744004" y="6321588"/>
            <a:ext cx="3516790" cy="428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慈濟</a:t>
            </a:r>
          </a:p>
        </p:txBody>
      </p:sp>
      <p:sp>
        <p:nvSpPr>
          <p:cNvPr id="16" name="矩形 15">
            <a:hlinkClick r:id="rId3"/>
            <a:extLst>
              <a:ext uri="{FF2B5EF4-FFF2-40B4-BE49-F238E27FC236}">
                <a16:creationId xmlns:a16="http://schemas.microsoft.com/office/drawing/2014/main" id="{8635A088-8155-79AD-518A-C75C90F3F491}"/>
              </a:ext>
            </a:extLst>
          </p:cNvPr>
          <p:cNvSpPr>
            <a:spLocks/>
          </p:cNvSpPr>
          <p:nvPr/>
        </p:nvSpPr>
        <p:spPr>
          <a:xfrm>
            <a:off x="8642660" y="8675595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7" name="員工有高達 90% 的時間在和 Excel 搏鬥">
            <a:extLst>
              <a:ext uri="{FF2B5EF4-FFF2-40B4-BE49-F238E27FC236}">
                <a16:creationId xmlns:a16="http://schemas.microsoft.com/office/drawing/2014/main" id="{B2B56056-C8D4-CE78-2428-2BB9D23FA186}"/>
              </a:ext>
            </a:extLst>
          </p:cNvPr>
          <p:cNvSpPr txBox="1"/>
          <p:nvPr/>
        </p:nvSpPr>
        <p:spPr>
          <a:xfrm>
            <a:off x="8642659" y="6321588"/>
            <a:ext cx="3667995" cy="428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algn="l" defTabSz="914400" eaLnBrk="1">
              <a:lnSpc>
                <a:spcPct val="150000"/>
              </a:lnSpc>
              <a:defRPr sz="1800" kern="0">
                <a:solidFill>
                  <a:srgbClr val="393939"/>
                </a:solidFill>
                <a:uLnTx/>
                <a:latin typeface="Noto Sans CJK SC Medium" panose="020B0500000000000000" pitchFamily="34" charset="-128"/>
                <a:ea typeface="Noto Sans CJK SC Medium" panose="020B0500000000000000" pitchFamily="34" charset="-128"/>
                <a:cs typeface="Source Han Sans TW Medium"/>
              </a:defRPr>
            </a:lvl1pPr>
          </a:lstStyle>
          <a:p>
            <a:pPr lvl="0">
              <a:defRPr/>
            </a:pPr>
            <a:r>
              <a:rPr lang="en" altLang="zh-TW" sz="1600" b="1" dirty="0" err="1">
                <a:latin typeface="微軟正黑體" panose="020B0604030504040204" pitchFamily="34" charset="-120"/>
                <a:ea typeface="微軟正黑體" panose="020B0604030504040204" pitchFamily="34" charset="-120"/>
              </a:rPr>
              <a:t>Techtron</a:t>
            </a:r>
            <a:r>
              <a:rPr lang="en" altLang="zh-TW" sz="16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Environmental Solutions</a:t>
            </a:r>
            <a:endParaRPr kumimoji="0" lang="en-US" altLang="zh-TW" sz="16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4D07302E-8425-3B56-F903-AF0737E4C927}"/>
              </a:ext>
            </a:extLst>
          </p:cNvPr>
          <p:cNvSpPr txBox="1"/>
          <p:nvPr/>
        </p:nvSpPr>
        <p:spPr>
          <a:xfrm>
            <a:off x="4743597" y="5753881"/>
            <a:ext cx="351720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自動化發帳單，一週工作縮短到十幾分鐘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47B98306-68C3-3657-7019-A1B561A06D46}"/>
              </a:ext>
            </a:extLst>
          </p:cNvPr>
          <p:cNvSpPr txBox="1"/>
          <p:nvPr/>
        </p:nvSpPr>
        <p:spPr>
          <a:xfrm>
            <a:off x="845346" y="8793369"/>
            <a:ext cx="351720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用 </a:t>
            </a:r>
            <a:r>
              <a:rPr kumimoji="0" lang="en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Ragic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精算成本、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360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度掌握製程知識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FFF5D18B-11B6-650D-9B64-7F0C10F779A0}"/>
              </a:ext>
            </a:extLst>
          </p:cNvPr>
          <p:cNvSpPr txBox="1">
            <a:spLocks/>
          </p:cNvSpPr>
          <p:nvPr/>
        </p:nvSpPr>
        <p:spPr>
          <a:xfrm>
            <a:off x="4743597" y="8702392"/>
            <a:ext cx="35172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慈濟有史以來最大的緬甸稻種發放計畫，作業時程從半年變 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10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天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25119C19-8FC3-B5FC-A224-7BFF70A8340D}"/>
              </a:ext>
            </a:extLst>
          </p:cNvPr>
          <p:cNvSpPr txBox="1">
            <a:spLocks/>
          </p:cNvSpPr>
          <p:nvPr/>
        </p:nvSpPr>
        <p:spPr>
          <a:xfrm>
            <a:off x="8641847" y="8702392"/>
            <a:ext cx="35172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環境檢測實驗室用 </a:t>
            </a:r>
            <a:r>
              <a:rPr lang="en-US" altLang="zh-TW" sz="12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Ragic </a:t>
            </a:r>
            <a:r>
              <a:rPr lang="zh-TW" altLang="en-US" sz="12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整合排班與報告，</a:t>
            </a:r>
            <a:endParaRPr lang="en-US" altLang="zh-TW" sz="1200" dirty="0">
              <a:solidFill>
                <a:srgbClr val="FFFFFF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sz="12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從 </a:t>
            </a:r>
            <a:r>
              <a:rPr lang="en-US" altLang="zh-TW" sz="12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5</a:t>
            </a:r>
            <a:r>
              <a:rPr lang="zh-TW" altLang="en-US" sz="1200" dirty="0">
                <a:solidFill>
                  <a:srgbClr val="FFFFFF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 天交期優化到「當日取件」</a:t>
            </a:r>
            <a:endParaRPr kumimoji="0" lang="zh-TW" altLang="en-US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5" name="矩形 4">
            <a:hlinkClick r:id="rId3"/>
            <a:extLst>
              <a:ext uri="{FF2B5EF4-FFF2-40B4-BE49-F238E27FC236}">
                <a16:creationId xmlns:a16="http://schemas.microsoft.com/office/drawing/2014/main" id="{C5F37CC4-14D6-314B-0C6C-D0277160FCB6}"/>
              </a:ext>
            </a:extLst>
          </p:cNvPr>
          <p:cNvSpPr>
            <a:spLocks/>
          </p:cNvSpPr>
          <p:nvPr/>
        </p:nvSpPr>
        <p:spPr>
          <a:xfrm>
            <a:off x="845347" y="5632540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E594C33D-55D1-BB73-D5AD-219A881D51EC}"/>
              </a:ext>
            </a:extLst>
          </p:cNvPr>
          <p:cNvSpPr txBox="1"/>
          <p:nvPr/>
        </p:nvSpPr>
        <p:spPr>
          <a:xfrm>
            <a:off x="845347" y="5646751"/>
            <a:ext cx="35172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五年後回訪也不怕忘！</a:t>
            </a:r>
            <a:endParaRPr kumimoji="0" lang="en-US" altLang="zh-TW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0" marR="0" lvl="0" indent="39687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不寫程式自建 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CRM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，完整留存服務紀錄</a:t>
            </a:r>
          </a:p>
        </p:txBody>
      </p:sp>
      <p:pic>
        <p:nvPicPr>
          <p:cNvPr id="31" name="圖片 30" descr="一張含有 建築, 天空, 戶外, 摩天大樓 的圖片&#10;&#10;AI 產生的內容可能不正確。">
            <a:hlinkClick r:id="rId4"/>
            <a:extLst>
              <a:ext uri="{FF2B5EF4-FFF2-40B4-BE49-F238E27FC236}">
                <a16:creationId xmlns:a16="http://schemas.microsoft.com/office/drawing/2014/main" id="{BE7B874F-4B63-A20C-B71C-DA13D4BF378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47" y="3730648"/>
            <a:ext cx="3516790" cy="1910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圖片 31">
            <a:hlinkClick r:id="rId6"/>
            <a:extLst>
              <a:ext uri="{FF2B5EF4-FFF2-40B4-BE49-F238E27FC236}">
                <a16:creationId xmlns:a16="http://schemas.microsoft.com/office/drawing/2014/main" id="{1578D5C9-4306-1FD7-1F6A-6A53BA6FB0A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4006" y="3730648"/>
            <a:ext cx="3516790" cy="1910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圖片 32">
            <a:hlinkClick r:id="rId8"/>
            <a:extLst>
              <a:ext uri="{FF2B5EF4-FFF2-40B4-BE49-F238E27FC236}">
                <a16:creationId xmlns:a16="http://schemas.microsoft.com/office/drawing/2014/main" id="{F62BA0D2-188F-6AB2-7D4F-28A7D5CFE63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42662" y="3730648"/>
            <a:ext cx="3516790" cy="1910752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>
            <a:hlinkClick r:id="rId3"/>
            <a:extLst>
              <a:ext uri="{FF2B5EF4-FFF2-40B4-BE49-F238E27FC236}">
                <a16:creationId xmlns:a16="http://schemas.microsoft.com/office/drawing/2014/main" id="{8B9B2628-7026-5206-5C44-C1D096F954FE}"/>
              </a:ext>
            </a:extLst>
          </p:cNvPr>
          <p:cNvSpPr>
            <a:spLocks/>
          </p:cNvSpPr>
          <p:nvPr/>
        </p:nvSpPr>
        <p:spPr>
          <a:xfrm>
            <a:off x="8642661" y="5632540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FE2105FC-F8F2-E6D2-B0D3-1806B30DCF02}"/>
              </a:ext>
            </a:extLst>
          </p:cNvPr>
          <p:cNvSpPr txBox="1">
            <a:spLocks/>
          </p:cNvSpPr>
          <p:nvPr/>
        </p:nvSpPr>
        <p:spPr>
          <a:xfrm>
            <a:off x="8641847" y="5646751"/>
            <a:ext cx="3517200" cy="46166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用 </a:t>
            </a:r>
            <a:r>
              <a:rPr kumimoji="0" lang="en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Ragic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提升房源管理效率，收支報表製作從 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5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天縮短至 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2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小時</a:t>
            </a:r>
          </a:p>
        </p:txBody>
      </p:sp>
      <p:pic>
        <p:nvPicPr>
          <p:cNvPr id="34" name="圖片 33">
            <a:hlinkClick r:id="rId10"/>
            <a:extLst>
              <a:ext uri="{FF2B5EF4-FFF2-40B4-BE49-F238E27FC236}">
                <a16:creationId xmlns:a16="http://schemas.microsoft.com/office/drawing/2014/main" id="{D253999F-D209-A489-A00C-12B4711B36C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46" y="6799293"/>
            <a:ext cx="3516790" cy="1910752"/>
          </a:xfrm>
          <a:prstGeom prst="rect">
            <a:avLst/>
          </a:prstGeom>
          <a:noFill/>
          <a:ln>
            <a:noFill/>
          </a:ln>
        </p:spPr>
      </p:pic>
      <p:sp>
        <p:nvSpPr>
          <p:cNvPr id="39" name="矩形 38">
            <a:hlinkClick r:id="rId12"/>
            <a:extLst>
              <a:ext uri="{FF2B5EF4-FFF2-40B4-BE49-F238E27FC236}">
                <a16:creationId xmlns:a16="http://schemas.microsoft.com/office/drawing/2014/main" id="{3941AEFC-7B72-14BB-470A-28BCC8830E7C}"/>
              </a:ext>
            </a:extLst>
          </p:cNvPr>
          <p:cNvSpPr>
            <a:spLocks/>
          </p:cNvSpPr>
          <p:nvPr/>
        </p:nvSpPr>
        <p:spPr>
          <a:xfrm>
            <a:off x="4743594" y="6799292"/>
            <a:ext cx="3517197" cy="1910752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pic>
        <p:nvPicPr>
          <p:cNvPr id="38" name="圖片 37" descr="一張含有 象徵物, 符號, 標誌, 商標 的圖片&#10;&#10;AI 產生的內容可能不正確。">
            <a:extLst>
              <a:ext uri="{FF2B5EF4-FFF2-40B4-BE49-F238E27FC236}">
                <a16:creationId xmlns:a16="http://schemas.microsoft.com/office/drawing/2014/main" id="{9637163D-4A17-EF7C-D72D-3A55A836AA1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5436" y="6974685"/>
            <a:ext cx="2773928" cy="1565927"/>
          </a:xfrm>
          <a:prstGeom prst="rect">
            <a:avLst/>
          </a:prstGeom>
        </p:spPr>
      </p:pic>
      <p:pic>
        <p:nvPicPr>
          <p:cNvPr id="18" name="圖片 17">
            <a:hlinkClick r:id="rId14"/>
            <a:extLst>
              <a:ext uri="{FF2B5EF4-FFF2-40B4-BE49-F238E27FC236}">
                <a16:creationId xmlns:a16="http://schemas.microsoft.com/office/drawing/2014/main" id="{7F2171EC-626A-7526-A983-81F0F8BE39F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45347" y="3730648"/>
            <a:ext cx="3516789" cy="1911599"/>
          </a:xfrm>
          <a:prstGeom prst="rect">
            <a:avLst/>
          </a:prstGeom>
        </p:spPr>
      </p:pic>
      <p:pic>
        <p:nvPicPr>
          <p:cNvPr id="22" name="圖片 21">
            <a:hlinkClick r:id="rId16"/>
            <a:extLst>
              <a:ext uri="{FF2B5EF4-FFF2-40B4-BE49-F238E27FC236}">
                <a16:creationId xmlns:a16="http://schemas.microsoft.com/office/drawing/2014/main" id="{6262401C-5C8B-CC17-2C7F-B480A382430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41847" y="6799293"/>
            <a:ext cx="3516790" cy="189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4349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2D9E9C-9F24-3169-8523-A75D4CDDF6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68956477-9890-C2DA-272C-9DD4BF3EEF4D}"/>
              </a:ext>
            </a:extLst>
          </p:cNvPr>
          <p:cNvSpPr>
            <a:spLocks/>
          </p:cNvSpPr>
          <p:nvPr/>
        </p:nvSpPr>
        <p:spPr>
          <a:xfrm>
            <a:off x="-386523" y="-215387"/>
            <a:ext cx="13777846" cy="29388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充分整合">
            <a:extLst>
              <a:ext uri="{FF2B5EF4-FFF2-40B4-BE49-F238E27FC236}">
                <a16:creationId xmlns:a16="http://schemas.microsoft.com/office/drawing/2014/main" id="{3F414C1E-2D71-348B-3646-BF8B34E8E5F0}"/>
              </a:ext>
            </a:extLst>
          </p:cNvPr>
          <p:cNvSpPr txBox="1"/>
          <p:nvPr/>
        </p:nvSpPr>
        <p:spPr>
          <a:xfrm>
            <a:off x="5277069" y="775931"/>
            <a:ext cx="2450671" cy="1029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客戶案例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7" name="員工有高達 90% 的時間在和 Excel 搏鬥">
            <a:extLst>
              <a:ext uri="{FF2B5EF4-FFF2-40B4-BE49-F238E27FC236}">
                <a16:creationId xmlns:a16="http://schemas.microsoft.com/office/drawing/2014/main" id="{E133F7C4-48E2-859A-182F-E6F52453A550}"/>
              </a:ext>
            </a:extLst>
          </p:cNvPr>
          <p:cNvSpPr txBox="1"/>
          <p:nvPr/>
        </p:nvSpPr>
        <p:spPr>
          <a:xfrm>
            <a:off x="845347" y="3252468"/>
            <a:ext cx="3516790" cy="428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阿布洛霍斯群島管理委員會</a:t>
            </a:r>
            <a:endParaRPr kumimoji="0" lang="zh-TW" altLang="en-US" sz="16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9" name="員工有高達 90% 的時間在和 Excel 搏鬥">
            <a:extLst>
              <a:ext uri="{FF2B5EF4-FFF2-40B4-BE49-F238E27FC236}">
                <a16:creationId xmlns:a16="http://schemas.microsoft.com/office/drawing/2014/main" id="{9246348E-387D-CEBE-7C2B-A169BCD5A672}"/>
              </a:ext>
            </a:extLst>
          </p:cNvPr>
          <p:cNvSpPr txBox="1"/>
          <p:nvPr/>
        </p:nvSpPr>
        <p:spPr>
          <a:xfrm>
            <a:off x="4744005" y="3252468"/>
            <a:ext cx="3516790" cy="428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algn="l" defTabSz="914400" eaLnBrk="1">
              <a:lnSpc>
                <a:spcPct val="150000"/>
              </a:lnSpc>
              <a:defRPr sz="1800" kern="0">
                <a:solidFill>
                  <a:srgbClr val="393939"/>
                </a:solidFill>
                <a:uLnTx/>
                <a:latin typeface="Noto Sans CJK SC Medium" panose="020B0500000000000000" pitchFamily="34" charset="-128"/>
                <a:ea typeface="Noto Sans CJK SC Medium" panose="020B0500000000000000" pitchFamily="34" charset="-128"/>
                <a:cs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Cameron Racing </a:t>
            </a: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賽車車隊</a:t>
            </a:r>
          </a:p>
        </p:txBody>
      </p:sp>
      <p:sp>
        <p:nvSpPr>
          <p:cNvPr id="11" name="員工有高達 90% 的時間在和 Excel 搏鬥">
            <a:extLst>
              <a:ext uri="{FF2B5EF4-FFF2-40B4-BE49-F238E27FC236}">
                <a16:creationId xmlns:a16="http://schemas.microsoft.com/office/drawing/2014/main" id="{B2AEE3A0-304F-E1B1-52AF-DBF95B9F0F59}"/>
              </a:ext>
            </a:extLst>
          </p:cNvPr>
          <p:cNvSpPr txBox="1"/>
          <p:nvPr/>
        </p:nvSpPr>
        <p:spPr>
          <a:xfrm>
            <a:off x="8642661" y="3252468"/>
            <a:ext cx="3516790" cy="428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Beer Square</a:t>
            </a:r>
            <a:endParaRPr kumimoji="0" lang="zh-TW" altLang="en-US" sz="16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2" name="矩形 11">
            <a:hlinkClick r:id="rId3"/>
            <a:extLst>
              <a:ext uri="{FF2B5EF4-FFF2-40B4-BE49-F238E27FC236}">
                <a16:creationId xmlns:a16="http://schemas.microsoft.com/office/drawing/2014/main" id="{D7F5F491-9DF4-4499-E71F-94A4CCFA0F09}"/>
              </a:ext>
            </a:extLst>
          </p:cNvPr>
          <p:cNvSpPr>
            <a:spLocks/>
          </p:cNvSpPr>
          <p:nvPr/>
        </p:nvSpPr>
        <p:spPr>
          <a:xfrm>
            <a:off x="845346" y="8653330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3" name="員工有高達 90% 的時間在和 Excel 搏鬥">
            <a:extLst>
              <a:ext uri="{FF2B5EF4-FFF2-40B4-BE49-F238E27FC236}">
                <a16:creationId xmlns:a16="http://schemas.microsoft.com/office/drawing/2014/main" id="{3C0B091A-C280-7D74-32B9-C030A8CA6565}"/>
              </a:ext>
            </a:extLst>
          </p:cNvPr>
          <p:cNvSpPr txBox="1"/>
          <p:nvPr/>
        </p:nvSpPr>
        <p:spPr>
          <a:xfrm>
            <a:off x="845346" y="6285012"/>
            <a:ext cx="3516790" cy="428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Artistic Stone Design </a:t>
            </a: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石材裝潢</a:t>
            </a:r>
            <a:endParaRPr kumimoji="0" lang="zh-TW" altLang="en-US" sz="16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4" name="矩形 13">
            <a:hlinkClick r:id="rId3"/>
            <a:extLst>
              <a:ext uri="{FF2B5EF4-FFF2-40B4-BE49-F238E27FC236}">
                <a16:creationId xmlns:a16="http://schemas.microsoft.com/office/drawing/2014/main" id="{83CE065F-9A97-40ED-7653-A8ED05A68F21}"/>
              </a:ext>
            </a:extLst>
          </p:cNvPr>
          <p:cNvSpPr>
            <a:spLocks/>
          </p:cNvSpPr>
          <p:nvPr/>
        </p:nvSpPr>
        <p:spPr>
          <a:xfrm>
            <a:off x="4744004" y="8653330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5" name="員工有高達 90% 的時間在和 Excel 搏鬥">
            <a:extLst>
              <a:ext uri="{FF2B5EF4-FFF2-40B4-BE49-F238E27FC236}">
                <a16:creationId xmlns:a16="http://schemas.microsoft.com/office/drawing/2014/main" id="{31E7AE6C-1F69-563A-CEDF-2AD4AE4F60CB}"/>
              </a:ext>
            </a:extLst>
          </p:cNvPr>
          <p:cNvSpPr txBox="1"/>
          <p:nvPr/>
        </p:nvSpPr>
        <p:spPr>
          <a:xfrm>
            <a:off x="4744004" y="6285012"/>
            <a:ext cx="3516790" cy="428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algn="l" defTabSz="914400" eaLnBrk="1">
              <a:lnSpc>
                <a:spcPct val="150000"/>
              </a:lnSpc>
              <a:defRPr sz="1800" kern="0">
                <a:solidFill>
                  <a:srgbClr val="393939"/>
                </a:solidFill>
                <a:uLnTx/>
                <a:latin typeface="Noto Sans CJK SC Medium" panose="020B0500000000000000" pitchFamily="34" charset="-128"/>
                <a:ea typeface="Noto Sans CJK SC Medium" panose="020B0500000000000000" pitchFamily="34" charset="-128"/>
                <a:cs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Do It Best </a:t>
            </a: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美國 </a:t>
            </a: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No.2 </a:t>
            </a: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五金連鎖店</a:t>
            </a:r>
          </a:p>
        </p:txBody>
      </p:sp>
      <p:sp>
        <p:nvSpPr>
          <p:cNvPr id="16" name="矩形 15">
            <a:hlinkClick r:id="rId3"/>
            <a:extLst>
              <a:ext uri="{FF2B5EF4-FFF2-40B4-BE49-F238E27FC236}">
                <a16:creationId xmlns:a16="http://schemas.microsoft.com/office/drawing/2014/main" id="{2D5336D6-245D-FC2D-E5D4-AB6F65DE80F7}"/>
              </a:ext>
            </a:extLst>
          </p:cNvPr>
          <p:cNvSpPr>
            <a:spLocks/>
          </p:cNvSpPr>
          <p:nvPr/>
        </p:nvSpPr>
        <p:spPr>
          <a:xfrm>
            <a:off x="8642660" y="8653330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7" name="員工有高達 90% 的時間在和 Excel 搏鬥">
            <a:extLst>
              <a:ext uri="{FF2B5EF4-FFF2-40B4-BE49-F238E27FC236}">
                <a16:creationId xmlns:a16="http://schemas.microsoft.com/office/drawing/2014/main" id="{551FC46D-24E5-C758-6955-DD8FB9FE7F39}"/>
              </a:ext>
            </a:extLst>
          </p:cNvPr>
          <p:cNvSpPr txBox="1"/>
          <p:nvPr/>
        </p:nvSpPr>
        <p:spPr>
          <a:xfrm>
            <a:off x="8642660" y="6285012"/>
            <a:ext cx="3516790" cy="428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哈利波特電影音樂會幕後團隊</a:t>
            </a:r>
            <a:endParaRPr kumimoji="0" lang="en-US" altLang="zh-TW" sz="16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8" name="矩形 7">
            <a:hlinkClick r:id="rId3"/>
            <a:extLst>
              <a:ext uri="{FF2B5EF4-FFF2-40B4-BE49-F238E27FC236}">
                <a16:creationId xmlns:a16="http://schemas.microsoft.com/office/drawing/2014/main" id="{98EE8D3F-D360-CA0F-7BB0-1FA5BB7E90F0}"/>
              </a:ext>
            </a:extLst>
          </p:cNvPr>
          <p:cNvSpPr>
            <a:spLocks/>
          </p:cNvSpPr>
          <p:nvPr/>
        </p:nvSpPr>
        <p:spPr>
          <a:xfrm>
            <a:off x="4744005" y="5622966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A11A5F6E-6CFE-12D2-F5C0-2534C08AB3F8}"/>
              </a:ext>
            </a:extLst>
          </p:cNvPr>
          <p:cNvSpPr txBox="1"/>
          <p:nvPr/>
        </p:nvSpPr>
        <p:spPr>
          <a:xfrm>
            <a:off x="4743597" y="5742679"/>
            <a:ext cx="351720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遠端協作，提升車輛整備和零件管理效率</a:t>
            </a: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389F2919-0CF4-A577-F9BE-DE5CC55FDC5C}"/>
              </a:ext>
            </a:extLst>
          </p:cNvPr>
          <p:cNvSpPr txBox="1"/>
          <p:nvPr/>
        </p:nvSpPr>
        <p:spPr>
          <a:xfrm>
            <a:off x="845346" y="8781794"/>
            <a:ext cx="351720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用 </a:t>
            </a:r>
            <a:r>
              <a:rPr kumimoji="0" lang="en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Ragic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自動化流程，大幅提高工作效率</a:t>
            </a: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42041638-237C-3911-525D-E990AC784086}"/>
              </a:ext>
            </a:extLst>
          </p:cNvPr>
          <p:cNvSpPr txBox="1"/>
          <p:nvPr/>
        </p:nvSpPr>
        <p:spPr>
          <a:xfrm>
            <a:off x="4743597" y="8781794"/>
            <a:ext cx="351720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不靠 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IT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人力，自建客製化展店系統</a:t>
            </a: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EDCDD680-5310-BB54-5C29-284003EFBAAB}"/>
              </a:ext>
            </a:extLst>
          </p:cNvPr>
          <p:cNvSpPr txBox="1"/>
          <p:nvPr/>
        </p:nvSpPr>
        <p:spPr>
          <a:xfrm>
            <a:off x="8641847" y="8781794"/>
            <a:ext cx="351720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4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人團隊高效控管一年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300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多場演出細節</a:t>
            </a:r>
          </a:p>
        </p:txBody>
      </p:sp>
      <p:sp>
        <p:nvSpPr>
          <p:cNvPr id="5" name="矩形 4">
            <a:hlinkClick r:id="rId3"/>
            <a:extLst>
              <a:ext uri="{FF2B5EF4-FFF2-40B4-BE49-F238E27FC236}">
                <a16:creationId xmlns:a16="http://schemas.microsoft.com/office/drawing/2014/main" id="{B31D20AC-6F4B-8680-C134-6B8FD07E0FE5}"/>
              </a:ext>
            </a:extLst>
          </p:cNvPr>
          <p:cNvSpPr>
            <a:spLocks/>
          </p:cNvSpPr>
          <p:nvPr/>
        </p:nvSpPr>
        <p:spPr>
          <a:xfrm>
            <a:off x="845347" y="5622966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FB28E0C5-2513-98CD-4EC8-679DB3E9254F}"/>
              </a:ext>
            </a:extLst>
          </p:cNvPr>
          <p:cNvSpPr txBox="1"/>
          <p:nvPr/>
        </p:nvSpPr>
        <p:spPr>
          <a:xfrm>
            <a:off x="845347" y="5742679"/>
            <a:ext cx="351720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不寫程式做出漁民上島通報 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app</a:t>
            </a:r>
            <a:endParaRPr kumimoji="0" lang="zh-TW" altLang="en-US" sz="120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0" name="矩形 9">
            <a:hlinkClick r:id="rId3"/>
            <a:extLst>
              <a:ext uri="{FF2B5EF4-FFF2-40B4-BE49-F238E27FC236}">
                <a16:creationId xmlns:a16="http://schemas.microsoft.com/office/drawing/2014/main" id="{498E83B3-92F3-08F6-9057-B46F5D4448C7}"/>
              </a:ext>
            </a:extLst>
          </p:cNvPr>
          <p:cNvSpPr>
            <a:spLocks/>
          </p:cNvSpPr>
          <p:nvPr/>
        </p:nvSpPr>
        <p:spPr>
          <a:xfrm>
            <a:off x="8642661" y="5622966"/>
            <a:ext cx="3516791" cy="471924"/>
          </a:xfrm>
          <a:prstGeom prst="rect">
            <a:avLst/>
          </a:prstGeom>
          <a:solidFill>
            <a:srgbClr val="F95D5D"/>
          </a:solidFill>
          <a:ln w="127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59A61053-EA92-26CA-F216-95E78824BF0B}"/>
              </a:ext>
            </a:extLst>
          </p:cNvPr>
          <p:cNvSpPr txBox="1"/>
          <p:nvPr/>
        </p:nvSpPr>
        <p:spPr>
          <a:xfrm>
            <a:off x="8641847" y="5742679"/>
            <a:ext cx="3517200" cy="27699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克服 </a:t>
            </a:r>
            <a:r>
              <a:rPr kumimoji="0" lang="en-US" altLang="zh-TW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Excel </a:t>
            </a:r>
            <a:r>
              <a:rPr kumimoji="0" lang="zh-TW" altLang="en-US" sz="120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表單太肥大的管理困境</a:t>
            </a:r>
          </a:p>
        </p:txBody>
      </p:sp>
      <p:pic>
        <p:nvPicPr>
          <p:cNvPr id="36" name="圖片 35">
            <a:hlinkClick r:id="rId4"/>
            <a:extLst>
              <a:ext uri="{FF2B5EF4-FFF2-40B4-BE49-F238E27FC236}">
                <a16:creationId xmlns:a16="http://schemas.microsoft.com/office/drawing/2014/main" id="{C1144572-AC7F-562D-B3FB-15616542E7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2660" y="6799293"/>
            <a:ext cx="3516790" cy="17002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圖片 2">
            <a:hlinkClick r:id="rId6"/>
            <a:extLst>
              <a:ext uri="{FF2B5EF4-FFF2-40B4-BE49-F238E27FC236}">
                <a16:creationId xmlns:a16="http://schemas.microsoft.com/office/drawing/2014/main" id="{75D7AB2B-7719-71F8-DDD9-0AAF8B0FD7A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47" y="3741145"/>
            <a:ext cx="3516385" cy="1910752"/>
          </a:xfrm>
          <a:prstGeom prst="rect">
            <a:avLst/>
          </a:prstGeom>
        </p:spPr>
      </p:pic>
      <p:pic>
        <p:nvPicPr>
          <p:cNvPr id="6" name="圖片 5">
            <a:hlinkClick r:id="rId8"/>
            <a:extLst>
              <a:ext uri="{FF2B5EF4-FFF2-40B4-BE49-F238E27FC236}">
                <a16:creationId xmlns:a16="http://schemas.microsoft.com/office/drawing/2014/main" id="{F896CA15-9B1C-4253-5363-EA0C45106938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4005" y="3741146"/>
            <a:ext cx="3517200" cy="1905485"/>
          </a:xfrm>
          <a:prstGeom prst="rect">
            <a:avLst/>
          </a:prstGeom>
        </p:spPr>
      </p:pic>
      <p:pic>
        <p:nvPicPr>
          <p:cNvPr id="18" name="圖片 17">
            <a:hlinkClick r:id="rId10"/>
            <a:extLst>
              <a:ext uri="{FF2B5EF4-FFF2-40B4-BE49-F238E27FC236}">
                <a16:creationId xmlns:a16="http://schemas.microsoft.com/office/drawing/2014/main" id="{3006677B-660A-A4DC-F1CB-74D965B769A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2250" y="3741147"/>
            <a:ext cx="3517200" cy="1910750"/>
          </a:xfrm>
          <a:prstGeom prst="rect">
            <a:avLst/>
          </a:prstGeom>
        </p:spPr>
      </p:pic>
      <p:pic>
        <p:nvPicPr>
          <p:cNvPr id="20" name="圖片 19">
            <a:hlinkClick r:id="rId12"/>
            <a:extLst>
              <a:ext uri="{FF2B5EF4-FFF2-40B4-BE49-F238E27FC236}">
                <a16:creationId xmlns:a16="http://schemas.microsoft.com/office/drawing/2014/main" id="{DB65049E-6F3B-6854-098E-6B9A9CE5CD4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46" y="6799294"/>
            <a:ext cx="3516383" cy="1911599"/>
          </a:xfrm>
          <a:prstGeom prst="rect">
            <a:avLst/>
          </a:prstGeom>
        </p:spPr>
      </p:pic>
      <p:pic>
        <p:nvPicPr>
          <p:cNvPr id="22" name="圖片 21">
            <a:hlinkClick r:id="rId14"/>
            <a:extLst>
              <a:ext uri="{FF2B5EF4-FFF2-40B4-BE49-F238E27FC236}">
                <a16:creationId xmlns:a16="http://schemas.microsoft.com/office/drawing/2014/main" id="{84F45E24-8715-2A8B-45D1-F0D0AB713C1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4005" y="6799293"/>
            <a:ext cx="3517200" cy="1910753"/>
          </a:xfrm>
          <a:prstGeom prst="rect">
            <a:avLst/>
          </a:prstGeom>
        </p:spPr>
      </p:pic>
      <p:pic>
        <p:nvPicPr>
          <p:cNvPr id="24" name="圖片 23">
            <a:hlinkClick r:id="rId16"/>
            <a:extLst>
              <a:ext uri="{FF2B5EF4-FFF2-40B4-BE49-F238E27FC236}">
                <a16:creationId xmlns:a16="http://schemas.microsoft.com/office/drawing/2014/main" id="{1F188D00-52A7-F6C5-B521-584BFB6CD7DE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1847" y="6798345"/>
            <a:ext cx="3517200" cy="1910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904461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5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2C891C-1836-DF25-28E6-BB4E989BE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矩形">
            <a:extLst>
              <a:ext uri="{FF2B5EF4-FFF2-40B4-BE49-F238E27FC236}">
                <a16:creationId xmlns:a16="http://schemas.microsoft.com/office/drawing/2014/main" id="{6B286B30-50D1-2DCE-62D9-F1823ABACABC}"/>
              </a:ext>
            </a:extLst>
          </p:cNvPr>
          <p:cNvSpPr/>
          <p:nvPr/>
        </p:nvSpPr>
        <p:spPr>
          <a:xfrm>
            <a:off x="1470817" y="3615649"/>
            <a:ext cx="10063165" cy="25223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32" name="哪裡不一樣？">
            <a:extLst>
              <a:ext uri="{FF2B5EF4-FFF2-40B4-BE49-F238E27FC236}">
                <a16:creationId xmlns:a16="http://schemas.microsoft.com/office/drawing/2014/main" id="{2A3C51F1-4BEF-D504-4250-F954393C7339}"/>
              </a:ext>
            </a:extLst>
          </p:cNvPr>
          <p:cNvSpPr txBox="1"/>
          <p:nvPr/>
        </p:nvSpPr>
        <p:spPr>
          <a:xfrm>
            <a:off x="1814514" y="4091545"/>
            <a:ext cx="9330554" cy="1324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algn="l" defTabSz="914400">
              <a:lnSpc>
                <a:spcPct val="150000"/>
              </a:lnSpc>
              <a:defRPr sz="60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6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為什麼要用                     </a:t>
            </a:r>
            <a:r>
              <a:rPr kumimoji="0" lang="en-US" altLang="zh-TW" sz="6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?</a:t>
            </a:r>
            <a:endParaRPr kumimoji="0" sz="60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233" name="ragic logo.png" descr="ragic logo.png">
            <a:extLst>
              <a:ext uri="{FF2B5EF4-FFF2-40B4-BE49-F238E27FC236}">
                <a16:creationId xmlns:a16="http://schemas.microsoft.com/office/drawing/2014/main" id="{D920F698-FDBD-0744-36D1-EC62CB344B2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6458" y="3615648"/>
            <a:ext cx="4484094" cy="2522303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72637088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BD8E85-6E44-8905-8FDA-4B7601FFB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耗時">
            <a:extLst>
              <a:ext uri="{FF2B5EF4-FFF2-40B4-BE49-F238E27FC236}">
                <a16:creationId xmlns:a16="http://schemas.microsoft.com/office/drawing/2014/main" id="{B9D5CB76-ADE4-ED7E-5B2B-6EEB4B721DFF}"/>
              </a:ext>
            </a:extLst>
          </p:cNvPr>
          <p:cNvSpPr txBox="1"/>
          <p:nvPr/>
        </p:nvSpPr>
        <p:spPr>
          <a:xfrm>
            <a:off x="4040075" y="1424854"/>
            <a:ext cx="4924650" cy="1019382"/>
          </a:xfrm>
          <a:prstGeom prst="rect">
            <a:avLst/>
          </a:prstGeom>
          <a:noFill/>
          <a:ln w="12700">
            <a:miter lim="400000"/>
          </a:ln>
          <a:effectLst>
            <a:reflection endPos="0" dir="5400000" sy="-100000" algn="bl" rotWithShape="0"/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algn="l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u="none" strike="noStrike" kern="0" cap="none" spc="0" normalizeH="0" baseline="0" noProof="0" dirty="0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</a:t>
            </a:r>
            <a:r>
              <a:rPr kumimoji="0" lang="en-US" sz="4500" b="1" u="none" strike="noStrike" kern="0" cap="none" spc="0" normalizeH="0" baseline="0" noProof="0" dirty="0" err="1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用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Excel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管理？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61D836">
                  <a:lumMod val="7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2" name="員工有高達 90% 的時間在和 Excel 搏鬥">
            <a:extLst>
              <a:ext uri="{FF2B5EF4-FFF2-40B4-BE49-F238E27FC236}">
                <a16:creationId xmlns:a16="http://schemas.microsoft.com/office/drawing/2014/main" id="{C3B2DDE5-FEC6-3154-55E4-E6F8FDC07357}"/>
              </a:ext>
            </a:extLst>
          </p:cNvPr>
          <p:cNvSpPr txBox="1"/>
          <p:nvPr/>
        </p:nvSpPr>
        <p:spPr>
          <a:xfrm>
            <a:off x="4409428" y="2664000"/>
            <a:ext cx="4185945" cy="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no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整合多張 </a:t>
            </a:r>
            <a:r>
              <a:rPr kumimoji="0" lang="en-US" altLang="zh-TW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Excel </a:t>
            </a:r>
            <a:r>
              <a:rPr kumimoji="0" lang="zh-TW" altLang="en-US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很麻煩</a:t>
            </a:r>
            <a:endParaRPr kumimoji="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pic>
        <p:nvPicPr>
          <p:cNvPr id="23" name="圖片 22">
            <a:extLst>
              <a:ext uri="{FF2B5EF4-FFF2-40B4-BE49-F238E27FC236}">
                <a16:creationId xmlns:a16="http://schemas.microsoft.com/office/drawing/2014/main" id="{0A5AEFCE-33BB-8A30-12F7-020D8A98B2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0419" y="4988037"/>
            <a:ext cx="3151222" cy="2367048"/>
          </a:xfrm>
          <a:prstGeom prst="rect">
            <a:avLst/>
          </a:prstGeom>
        </p:spPr>
      </p:pic>
      <p:pic>
        <p:nvPicPr>
          <p:cNvPr id="39" name="圖片 38">
            <a:extLst>
              <a:ext uri="{FF2B5EF4-FFF2-40B4-BE49-F238E27FC236}">
                <a16:creationId xmlns:a16="http://schemas.microsoft.com/office/drawing/2014/main" id="{FE936CBD-B3A8-0AAC-6AA4-980E17B9AB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21616" y="4983582"/>
            <a:ext cx="314309" cy="513373"/>
          </a:xfrm>
          <a:prstGeom prst="rect">
            <a:avLst/>
          </a:prstGeom>
        </p:spPr>
      </p:pic>
      <p:pic>
        <p:nvPicPr>
          <p:cNvPr id="22" name="圖片 21">
            <a:extLst>
              <a:ext uri="{FF2B5EF4-FFF2-40B4-BE49-F238E27FC236}">
                <a16:creationId xmlns:a16="http://schemas.microsoft.com/office/drawing/2014/main" id="{BB917720-CB31-1D84-B33E-675D563F93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6789" y="3997728"/>
            <a:ext cx="3151222" cy="2367048"/>
          </a:xfrm>
          <a:prstGeom prst="rect">
            <a:avLst/>
          </a:prstGeom>
        </p:spPr>
      </p:pic>
      <p:pic>
        <p:nvPicPr>
          <p:cNvPr id="25" name="圖片 24">
            <a:extLst>
              <a:ext uri="{FF2B5EF4-FFF2-40B4-BE49-F238E27FC236}">
                <a16:creationId xmlns:a16="http://schemas.microsoft.com/office/drawing/2014/main" id="{DFAD1B9D-E44B-E27D-3EA8-E16ABB62C7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02400" y="6007418"/>
            <a:ext cx="3151222" cy="2367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4597163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996463-9C83-D48B-BAE4-2E8A159E55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耗時">
            <a:extLst>
              <a:ext uri="{FF2B5EF4-FFF2-40B4-BE49-F238E27FC236}">
                <a16:creationId xmlns:a16="http://schemas.microsoft.com/office/drawing/2014/main" id="{98723BAA-AEE2-6204-7A9B-9D9EA6BB7400}"/>
              </a:ext>
            </a:extLst>
          </p:cNvPr>
          <p:cNvSpPr txBox="1"/>
          <p:nvPr/>
        </p:nvSpPr>
        <p:spPr>
          <a:xfrm>
            <a:off x="3872435" y="1424854"/>
            <a:ext cx="5259930" cy="1019382"/>
          </a:xfrm>
          <a:prstGeom prst="rect">
            <a:avLst/>
          </a:prstGeom>
          <a:noFill/>
          <a:ln w="12700">
            <a:miter lim="400000"/>
          </a:ln>
          <a:effectLst>
            <a:reflection endPos="0" dir="5400000" sy="-100000" algn="bl" rotWithShape="0"/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algn="l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u="none" strike="noStrike" kern="0" cap="none" spc="0" normalizeH="0" baseline="0" noProof="0" dirty="0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</a:t>
            </a:r>
            <a:r>
              <a:rPr kumimoji="0" lang="en-US" sz="4500" b="1" u="none" strike="noStrike" kern="0" cap="none" spc="0" normalizeH="0" baseline="0" noProof="0" dirty="0" err="1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用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Excel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管理？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61D836">
                  <a:lumMod val="7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4" name="員工有高達 90% 的時間在和 Excel 搏鬥">
            <a:extLst>
              <a:ext uri="{FF2B5EF4-FFF2-40B4-BE49-F238E27FC236}">
                <a16:creationId xmlns:a16="http://schemas.microsoft.com/office/drawing/2014/main" id="{EBA4CD89-0A95-474B-254E-35ED35CCA302}"/>
              </a:ext>
            </a:extLst>
          </p:cNvPr>
          <p:cNvSpPr txBox="1"/>
          <p:nvPr/>
        </p:nvSpPr>
        <p:spPr>
          <a:xfrm>
            <a:off x="4594428" y="2664000"/>
            <a:ext cx="3815945" cy="572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使用時一直跳出錯誤訊息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pic>
        <p:nvPicPr>
          <p:cNvPr id="7" name="Picture 1" descr="Picture 1">
            <a:extLst>
              <a:ext uri="{FF2B5EF4-FFF2-40B4-BE49-F238E27FC236}">
                <a16:creationId xmlns:a16="http://schemas.microsoft.com/office/drawing/2014/main" id="{BD793D40-78DB-7478-482A-28EC20B62F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2792" y="4815840"/>
            <a:ext cx="6799216" cy="266161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051388256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03E10A-CDA6-711A-619C-D26055185C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耗時">
            <a:extLst>
              <a:ext uri="{FF2B5EF4-FFF2-40B4-BE49-F238E27FC236}">
                <a16:creationId xmlns:a16="http://schemas.microsoft.com/office/drawing/2014/main" id="{2452D05D-E0D7-5D57-604E-CD6717808477}"/>
              </a:ext>
            </a:extLst>
          </p:cNvPr>
          <p:cNvSpPr txBox="1"/>
          <p:nvPr/>
        </p:nvSpPr>
        <p:spPr>
          <a:xfrm>
            <a:off x="3956255" y="1424854"/>
            <a:ext cx="5092290" cy="1019382"/>
          </a:xfrm>
          <a:prstGeom prst="rect">
            <a:avLst/>
          </a:prstGeom>
          <a:noFill/>
          <a:ln w="12700">
            <a:miter lim="400000"/>
          </a:ln>
          <a:effectLst>
            <a:reflection endPos="0" dir="5400000" sy="-100000" algn="bl" rotWithShape="0"/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algn="l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u="none" strike="noStrike" kern="0" cap="none" spc="0" normalizeH="0" baseline="0" noProof="0" dirty="0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</a:t>
            </a:r>
            <a:r>
              <a:rPr kumimoji="0" lang="en-US" sz="4500" b="1" u="none" strike="noStrike" kern="0" cap="none" spc="0" normalizeH="0" baseline="0" noProof="0" dirty="0" err="1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用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Excel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61D836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管理？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61D836">
                  <a:lumMod val="7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5" name="員工有高達 90% 的時間在和 Excel 搏鬥">
            <a:extLst>
              <a:ext uri="{FF2B5EF4-FFF2-40B4-BE49-F238E27FC236}">
                <a16:creationId xmlns:a16="http://schemas.microsoft.com/office/drawing/2014/main" id="{16BF6424-4D9E-4EDC-ECD5-D6ABFFDCE010}"/>
              </a:ext>
            </a:extLst>
          </p:cNvPr>
          <p:cNvSpPr txBox="1"/>
          <p:nvPr/>
        </p:nvSpPr>
        <p:spPr>
          <a:xfrm>
            <a:off x="4414290" y="2664000"/>
            <a:ext cx="4176220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表單太多找不到想找的資料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4" name="手繪多邊形 3">
            <a:extLst>
              <a:ext uri="{FF2B5EF4-FFF2-40B4-BE49-F238E27FC236}">
                <a16:creationId xmlns:a16="http://schemas.microsoft.com/office/drawing/2014/main" id="{E8B55809-BCCD-F977-A965-D0EC13588211}"/>
              </a:ext>
            </a:extLst>
          </p:cNvPr>
          <p:cNvSpPr/>
          <p:nvPr/>
        </p:nvSpPr>
        <p:spPr>
          <a:xfrm>
            <a:off x="4702438" y="5329619"/>
            <a:ext cx="2520069" cy="2883078"/>
          </a:xfrm>
          <a:custGeom>
            <a:avLst/>
            <a:gdLst>
              <a:gd name="csX0" fmla="*/ 2431762 w 2520069"/>
              <a:gd name="csY0" fmla="*/ 2335500 h 2883078"/>
              <a:gd name="csX1" fmla="*/ 2040253 w 2520069"/>
              <a:gd name="csY1" fmla="*/ 1920600 h 2883078"/>
              <a:gd name="csX2" fmla="*/ 2366062 w 2520069"/>
              <a:gd name="csY2" fmla="*/ 1106100 h 2883078"/>
              <a:gd name="csX3" fmla="*/ 2365162 w 2520069"/>
              <a:gd name="csY3" fmla="*/ 1084500 h 2883078"/>
              <a:gd name="csX4" fmla="*/ 2036653 w 2520069"/>
              <a:gd name="csY4" fmla="*/ 1084491 h 2883078"/>
              <a:gd name="csX5" fmla="*/ 2002462 w 2520069"/>
              <a:gd name="csY5" fmla="*/ 1097991 h 2883078"/>
              <a:gd name="csX6" fmla="*/ 1946653 w 2520069"/>
              <a:gd name="csY6" fmla="*/ 1153791 h 2883078"/>
              <a:gd name="csX7" fmla="*/ 1135978 w 2520069"/>
              <a:gd name="csY7" fmla="*/ 1869858 h 2883078"/>
              <a:gd name="csX8" fmla="*/ 419916 w 2520069"/>
              <a:gd name="csY8" fmla="*/ 1059192 h 2883078"/>
              <a:gd name="csX9" fmla="*/ 764962 w 2520069"/>
              <a:gd name="csY9" fmla="*/ 466200 h 2883078"/>
              <a:gd name="csX10" fmla="*/ 764962 w 2520069"/>
              <a:gd name="csY10" fmla="*/ 0 h 2883078"/>
              <a:gd name="csX11" fmla="*/ 76777 w 2520069"/>
              <a:gd name="csY11" fmla="*/ 1524987 h 2883078"/>
              <a:gd name="csX12" fmla="*/ 1601764 w 2520069"/>
              <a:gd name="csY12" fmla="*/ 2213172 h 2883078"/>
              <a:gd name="csX13" fmla="*/ 1631653 w 2520069"/>
              <a:gd name="csY13" fmla="*/ 2201400 h 2883078"/>
              <a:gd name="csX14" fmla="*/ 1909762 w 2520069"/>
              <a:gd name="csY14" fmla="*/ 2713500 h 2883078"/>
              <a:gd name="csX15" fmla="*/ 2350492 w 2520069"/>
              <a:gd name="csY15" fmla="*/ 2843451 h 2883078"/>
              <a:gd name="csX16" fmla="*/ 2480443 w 2520069"/>
              <a:gd name="csY16" fmla="*/ 2402721 h 2883078"/>
              <a:gd name="csX17" fmla="*/ 2431762 w 2520069"/>
              <a:gd name="csY17" fmla="*/ 2335500 h 288307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2520069" h="2883078">
                <a:moveTo>
                  <a:pt x="2431762" y="2335500"/>
                </a:moveTo>
                <a:lnTo>
                  <a:pt x="2040253" y="1920600"/>
                </a:lnTo>
                <a:cubicBezTo>
                  <a:pt x="2249593" y="1701126"/>
                  <a:pt x="2366287" y="1409400"/>
                  <a:pt x="2366062" y="1106100"/>
                </a:cubicBezTo>
                <a:cubicBezTo>
                  <a:pt x="2366215" y="1098891"/>
                  <a:pt x="2365909" y="1091673"/>
                  <a:pt x="2365162" y="1084500"/>
                </a:cubicBezTo>
                <a:lnTo>
                  <a:pt x="2036653" y="1084491"/>
                </a:lnTo>
                <a:cubicBezTo>
                  <a:pt x="2023918" y="1084320"/>
                  <a:pt x="2011633" y="1089171"/>
                  <a:pt x="2002462" y="1097991"/>
                </a:cubicBezTo>
                <a:lnTo>
                  <a:pt x="1946653" y="1153791"/>
                </a:lnTo>
                <a:cubicBezTo>
                  <a:pt x="1920526" y="1575396"/>
                  <a:pt x="1557574" y="1895985"/>
                  <a:pt x="1135978" y="1869858"/>
                </a:cubicBezTo>
                <a:cubicBezTo>
                  <a:pt x="714382" y="1843731"/>
                  <a:pt x="393791" y="1480788"/>
                  <a:pt x="419916" y="1059192"/>
                </a:cubicBezTo>
                <a:cubicBezTo>
                  <a:pt x="434853" y="818136"/>
                  <a:pt x="562768" y="598293"/>
                  <a:pt x="764962" y="466200"/>
                </a:cubicBezTo>
                <a:lnTo>
                  <a:pt x="764962" y="0"/>
                </a:lnTo>
                <a:cubicBezTo>
                  <a:pt x="153812" y="231075"/>
                  <a:pt x="-154298" y="913833"/>
                  <a:pt x="76777" y="1524987"/>
                </a:cubicBezTo>
                <a:cubicBezTo>
                  <a:pt x="307852" y="2136132"/>
                  <a:pt x="990610" y="2444247"/>
                  <a:pt x="1601764" y="2213172"/>
                </a:cubicBezTo>
                <a:cubicBezTo>
                  <a:pt x="1611781" y="2209383"/>
                  <a:pt x="1621744" y="2205459"/>
                  <a:pt x="1631653" y="2201400"/>
                </a:cubicBezTo>
                <a:lnTo>
                  <a:pt x="1909762" y="2713500"/>
                </a:lnTo>
                <a:cubicBezTo>
                  <a:pt x="1995577" y="2871090"/>
                  <a:pt x="2192902" y="2929266"/>
                  <a:pt x="2350492" y="2843451"/>
                </a:cubicBezTo>
                <a:cubicBezTo>
                  <a:pt x="2508082" y="2757627"/>
                  <a:pt x="2566258" y="2560311"/>
                  <a:pt x="2480443" y="2402721"/>
                </a:cubicBezTo>
                <a:cubicBezTo>
                  <a:pt x="2467150" y="2378322"/>
                  <a:pt x="2450797" y="2355732"/>
                  <a:pt x="2431762" y="2335500"/>
                </a:cubicBezTo>
                <a:close/>
              </a:path>
            </a:pathLst>
          </a:custGeom>
          <a:solidFill>
            <a:srgbClr val="000000"/>
          </a:solidFill>
          <a:ln w="89892" cap="flat">
            <a:noFill/>
            <a:prstDash val="solid"/>
            <a:miter/>
          </a:ln>
        </p:spPr>
        <p:txBody>
          <a:bodyPr/>
          <a:lstStyle/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6" name="手繪多邊形 5">
            <a:extLst>
              <a:ext uri="{FF2B5EF4-FFF2-40B4-BE49-F238E27FC236}">
                <a16:creationId xmlns:a16="http://schemas.microsoft.com/office/drawing/2014/main" id="{F731A6F8-5D14-E2B3-0E8B-6570010E16CF}"/>
              </a:ext>
            </a:extLst>
          </p:cNvPr>
          <p:cNvSpPr/>
          <p:nvPr/>
        </p:nvSpPr>
        <p:spPr>
          <a:xfrm>
            <a:off x="5602400" y="4446681"/>
            <a:ext cx="2700000" cy="2215139"/>
          </a:xfrm>
          <a:custGeom>
            <a:avLst/>
            <a:gdLst>
              <a:gd name="csX0" fmla="*/ 2517102 w 2700000"/>
              <a:gd name="csY0" fmla="*/ 0 h 2215139"/>
              <a:gd name="csX1" fmla="*/ 182898 w 2700000"/>
              <a:gd name="csY1" fmla="*/ 0 h 2215139"/>
              <a:gd name="csX2" fmla="*/ 0 w 2700000"/>
              <a:gd name="csY2" fmla="*/ 182900 h 2215139"/>
              <a:gd name="csX3" fmla="*/ 0 w 2700000"/>
              <a:gd name="csY3" fmla="*/ 1649244 h 2215139"/>
              <a:gd name="csX4" fmla="*/ 182898 w 2700000"/>
              <a:gd name="csY4" fmla="*/ 1832142 h 2215139"/>
              <a:gd name="csX5" fmla="*/ 332208 w 2700000"/>
              <a:gd name="csY5" fmla="*/ 1832142 h 2215139"/>
              <a:gd name="csX6" fmla="*/ 511542 w 2700000"/>
              <a:gd name="csY6" fmla="*/ 1979175 h 2215139"/>
              <a:gd name="csX7" fmla="*/ 543222 w 2700000"/>
              <a:gd name="csY7" fmla="*/ 2137602 h 2215139"/>
              <a:gd name="csX8" fmla="*/ 656712 w 2700000"/>
              <a:gd name="csY8" fmla="*/ 2213247 h 2215139"/>
              <a:gd name="csX9" fmla="*/ 705978 w 2700000"/>
              <a:gd name="csY9" fmla="*/ 2186877 h 2215139"/>
              <a:gd name="csX10" fmla="*/ 1007136 w 2700000"/>
              <a:gd name="csY10" fmla="*/ 1885710 h 2215139"/>
              <a:gd name="csX11" fmla="*/ 1136466 w 2700000"/>
              <a:gd name="csY11" fmla="*/ 1832142 h 2215139"/>
              <a:gd name="csX12" fmla="*/ 2517102 w 2700000"/>
              <a:gd name="csY12" fmla="*/ 1832142 h 2215139"/>
              <a:gd name="csX13" fmla="*/ 2700000 w 2700000"/>
              <a:gd name="csY13" fmla="*/ 1649244 h 2215139"/>
              <a:gd name="csX14" fmla="*/ 2700000 w 2700000"/>
              <a:gd name="csY14" fmla="*/ 182900 h 2215139"/>
              <a:gd name="csX15" fmla="*/ 2517102 w 2700000"/>
              <a:gd name="csY15" fmla="*/ 0 h 2215139"/>
              <a:gd name="csX16" fmla="*/ 810000 w 2700000"/>
              <a:gd name="csY16" fmla="*/ 1513839 h 2215139"/>
              <a:gd name="csX17" fmla="*/ 720000 w 2700000"/>
              <a:gd name="csY17" fmla="*/ 1423839 h 2215139"/>
              <a:gd name="csX18" fmla="*/ 810000 w 2700000"/>
              <a:gd name="csY18" fmla="*/ 1333839 h 2215139"/>
              <a:gd name="csX19" fmla="*/ 900000 w 2700000"/>
              <a:gd name="csY19" fmla="*/ 1423839 h 2215139"/>
              <a:gd name="csX20" fmla="*/ 810000 w 2700000"/>
              <a:gd name="csY20" fmla="*/ 1513839 h 2215139"/>
              <a:gd name="csX21" fmla="*/ 900963 w 2700000"/>
              <a:gd name="csY21" fmla="*/ 1052238 h 2215139"/>
              <a:gd name="csX22" fmla="*/ 900000 w 2700000"/>
              <a:gd name="csY22" fmla="*/ 1153839 h 2215139"/>
              <a:gd name="csX23" fmla="*/ 810000 w 2700000"/>
              <a:gd name="csY23" fmla="*/ 1243839 h 2215139"/>
              <a:gd name="csX24" fmla="*/ 720000 w 2700000"/>
              <a:gd name="csY24" fmla="*/ 1153839 h 2215139"/>
              <a:gd name="csX25" fmla="*/ 720000 w 2700000"/>
              <a:gd name="csY25" fmla="*/ 1047927 h 2215139"/>
              <a:gd name="csX26" fmla="*/ 855612 w 2700000"/>
              <a:gd name="csY26" fmla="*/ 878043 h 2215139"/>
              <a:gd name="csX27" fmla="*/ 987012 w 2700000"/>
              <a:gd name="csY27" fmla="*/ 670440 h 2215139"/>
              <a:gd name="csX28" fmla="*/ 843399 w 2700000"/>
              <a:gd name="csY28" fmla="*/ 526783 h 2215139"/>
              <a:gd name="csX29" fmla="*/ 633078 w 2700000"/>
              <a:gd name="csY29" fmla="*/ 670728 h 2215139"/>
              <a:gd name="csX30" fmla="*/ 630000 w 2700000"/>
              <a:gd name="csY30" fmla="*/ 703839 h 2215139"/>
              <a:gd name="csX31" fmla="*/ 540000 w 2700000"/>
              <a:gd name="csY31" fmla="*/ 793839 h 2215139"/>
              <a:gd name="csX32" fmla="*/ 450000 w 2700000"/>
              <a:gd name="csY32" fmla="*/ 703839 h 2215139"/>
              <a:gd name="csX33" fmla="*/ 810054 w 2700000"/>
              <a:gd name="csY33" fmla="*/ 343698 h 2215139"/>
              <a:gd name="csX34" fmla="*/ 1170189 w 2700000"/>
              <a:gd name="csY34" fmla="*/ 703749 h 2215139"/>
              <a:gd name="csX35" fmla="*/ 900963 w 2700000"/>
              <a:gd name="csY35" fmla="*/ 1052238 h 2215139"/>
              <a:gd name="csX36" fmla="*/ 1710000 w 2700000"/>
              <a:gd name="csY36" fmla="*/ 1491339 h 2215139"/>
              <a:gd name="csX37" fmla="*/ 1440000 w 2700000"/>
              <a:gd name="csY37" fmla="*/ 1491339 h 2215139"/>
              <a:gd name="csX38" fmla="*/ 1350000 w 2700000"/>
              <a:gd name="csY38" fmla="*/ 1401339 h 2215139"/>
              <a:gd name="csX39" fmla="*/ 1440000 w 2700000"/>
              <a:gd name="csY39" fmla="*/ 1311339 h 2215139"/>
              <a:gd name="csX40" fmla="*/ 1710000 w 2700000"/>
              <a:gd name="csY40" fmla="*/ 1311339 h 2215139"/>
              <a:gd name="csX41" fmla="*/ 1800000 w 2700000"/>
              <a:gd name="csY41" fmla="*/ 1401339 h 2215139"/>
              <a:gd name="csX42" fmla="*/ 1710000 w 2700000"/>
              <a:gd name="csY42" fmla="*/ 1491339 h 2215139"/>
              <a:gd name="csX43" fmla="*/ 2160000 w 2700000"/>
              <a:gd name="csY43" fmla="*/ 1176339 h 2215139"/>
              <a:gd name="csX44" fmla="*/ 1440000 w 2700000"/>
              <a:gd name="csY44" fmla="*/ 1176339 h 2215139"/>
              <a:gd name="csX45" fmla="*/ 1350000 w 2700000"/>
              <a:gd name="csY45" fmla="*/ 1086339 h 2215139"/>
              <a:gd name="csX46" fmla="*/ 1440000 w 2700000"/>
              <a:gd name="csY46" fmla="*/ 996339 h 2215139"/>
              <a:gd name="csX47" fmla="*/ 2160000 w 2700000"/>
              <a:gd name="csY47" fmla="*/ 996339 h 2215139"/>
              <a:gd name="csX48" fmla="*/ 2250000 w 2700000"/>
              <a:gd name="csY48" fmla="*/ 1086339 h 2215139"/>
              <a:gd name="csX49" fmla="*/ 2160000 w 2700000"/>
              <a:gd name="csY49" fmla="*/ 1176339 h 2215139"/>
              <a:gd name="csX50" fmla="*/ 2160000 w 2700000"/>
              <a:gd name="csY50" fmla="*/ 861339 h 2215139"/>
              <a:gd name="csX51" fmla="*/ 1440000 w 2700000"/>
              <a:gd name="csY51" fmla="*/ 861339 h 2215139"/>
              <a:gd name="csX52" fmla="*/ 1350000 w 2700000"/>
              <a:gd name="csY52" fmla="*/ 771339 h 2215139"/>
              <a:gd name="csX53" fmla="*/ 1440000 w 2700000"/>
              <a:gd name="csY53" fmla="*/ 681339 h 2215139"/>
              <a:gd name="csX54" fmla="*/ 2160000 w 2700000"/>
              <a:gd name="csY54" fmla="*/ 681339 h 2215139"/>
              <a:gd name="csX55" fmla="*/ 2250000 w 2700000"/>
              <a:gd name="csY55" fmla="*/ 771339 h 2215139"/>
              <a:gd name="csX56" fmla="*/ 2160000 w 2700000"/>
              <a:gd name="csY56" fmla="*/ 861339 h 2215139"/>
              <a:gd name="csX57" fmla="*/ 2160000 w 2700000"/>
              <a:gd name="csY57" fmla="*/ 546339 h 2215139"/>
              <a:gd name="csX58" fmla="*/ 1440000 w 2700000"/>
              <a:gd name="csY58" fmla="*/ 546339 h 2215139"/>
              <a:gd name="csX59" fmla="*/ 1350000 w 2700000"/>
              <a:gd name="csY59" fmla="*/ 456339 h 2215139"/>
              <a:gd name="csX60" fmla="*/ 1440000 w 2700000"/>
              <a:gd name="csY60" fmla="*/ 366339 h 2215139"/>
              <a:gd name="csX61" fmla="*/ 2160000 w 2700000"/>
              <a:gd name="csY61" fmla="*/ 366339 h 2215139"/>
              <a:gd name="csX62" fmla="*/ 2250000 w 2700000"/>
              <a:gd name="csY62" fmla="*/ 456339 h 2215139"/>
              <a:gd name="csX63" fmla="*/ 2160000 w 2700000"/>
              <a:gd name="csY63" fmla="*/ 546339 h 22151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</a:cxnLst>
            <a:rect l="l" t="t" r="r" b="b"/>
            <a:pathLst>
              <a:path w="2700000" h="2215139">
                <a:moveTo>
                  <a:pt x="2517102" y="0"/>
                </a:moveTo>
                <a:lnTo>
                  <a:pt x="182898" y="0"/>
                </a:lnTo>
                <a:cubicBezTo>
                  <a:pt x="81891" y="1"/>
                  <a:pt x="0" y="81887"/>
                  <a:pt x="0" y="182900"/>
                </a:cubicBezTo>
                <a:lnTo>
                  <a:pt x="0" y="1649244"/>
                </a:lnTo>
                <a:cubicBezTo>
                  <a:pt x="0" y="1750260"/>
                  <a:pt x="81891" y="1832142"/>
                  <a:pt x="182898" y="1832142"/>
                </a:cubicBezTo>
                <a:lnTo>
                  <a:pt x="332208" y="1832142"/>
                </a:lnTo>
                <a:cubicBezTo>
                  <a:pt x="419391" y="1832142"/>
                  <a:pt x="494451" y="1893675"/>
                  <a:pt x="511542" y="1979175"/>
                </a:cubicBezTo>
                <a:lnTo>
                  <a:pt x="543222" y="2137602"/>
                </a:lnTo>
                <a:cubicBezTo>
                  <a:pt x="553671" y="2189829"/>
                  <a:pt x="604485" y="2223696"/>
                  <a:pt x="656712" y="2213247"/>
                </a:cubicBezTo>
                <a:cubicBezTo>
                  <a:pt x="675378" y="2209512"/>
                  <a:pt x="692514" y="2200341"/>
                  <a:pt x="705978" y="2186877"/>
                </a:cubicBezTo>
                <a:lnTo>
                  <a:pt x="1007136" y="1885710"/>
                </a:lnTo>
                <a:cubicBezTo>
                  <a:pt x="1041435" y="1851411"/>
                  <a:pt x="1087956" y="1832142"/>
                  <a:pt x="1136466" y="1832142"/>
                </a:cubicBezTo>
                <a:lnTo>
                  <a:pt x="2517102" y="1832142"/>
                </a:lnTo>
                <a:cubicBezTo>
                  <a:pt x="2618109" y="1832142"/>
                  <a:pt x="2700000" y="1750260"/>
                  <a:pt x="2700000" y="1649244"/>
                </a:cubicBezTo>
                <a:lnTo>
                  <a:pt x="2700000" y="182900"/>
                </a:lnTo>
                <a:cubicBezTo>
                  <a:pt x="2700000" y="81887"/>
                  <a:pt x="2618109" y="1"/>
                  <a:pt x="2517102" y="0"/>
                </a:cubicBezTo>
                <a:close/>
                <a:moveTo>
                  <a:pt x="810000" y="1513839"/>
                </a:moveTo>
                <a:cubicBezTo>
                  <a:pt x="760293" y="1513839"/>
                  <a:pt x="720000" y="1473546"/>
                  <a:pt x="720000" y="1423839"/>
                </a:cubicBezTo>
                <a:cubicBezTo>
                  <a:pt x="720000" y="1374132"/>
                  <a:pt x="760293" y="1333839"/>
                  <a:pt x="810000" y="1333839"/>
                </a:cubicBezTo>
                <a:cubicBezTo>
                  <a:pt x="859707" y="1333839"/>
                  <a:pt x="900000" y="1374132"/>
                  <a:pt x="900000" y="1423839"/>
                </a:cubicBezTo>
                <a:cubicBezTo>
                  <a:pt x="900000" y="1473546"/>
                  <a:pt x="859707" y="1513839"/>
                  <a:pt x="810000" y="1513839"/>
                </a:cubicBezTo>
                <a:close/>
                <a:moveTo>
                  <a:pt x="900963" y="1052238"/>
                </a:moveTo>
                <a:lnTo>
                  <a:pt x="900000" y="1153839"/>
                </a:lnTo>
                <a:cubicBezTo>
                  <a:pt x="900000" y="1203546"/>
                  <a:pt x="859707" y="1243839"/>
                  <a:pt x="810000" y="1243839"/>
                </a:cubicBezTo>
                <a:cubicBezTo>
                  <a:pt x="760293" y="1243839"/>
                  <a:pt x="720000" y="1203546"/>
                  <a:pt x="720000" y="1153839"/>
                </a:cubicBezTo>
                <a:lnTo>
                  <a:pt x="720000" y="1047927"/>
                </a:lnTo>
                <a:cubicBezTo>
                  <a:pt x="720531" y="966774"/>
                  <a:pt x="776592" y="896547"/>
                  <a:pt x="855612" y="878043"/>
                </a:cubicBezTo>
                <a:cubicBezTo>
                  <a:pt x="947169" y="854130"/>
                  <a:pt x="1004580" y="763419"/>
                  <a:pt x="987012" y="670440"/>
                </a:cubicBezTo>
                <a:cubicBezTo>
                  <a:pt x="972774" y="597826"/>
                  <a:pt x="916011" y="541047"/>
                  <a:pt x="843399" y="526783"/>
                </a:cubicBezTo>
                <a:cubicBezTo>
                  <a:pt x="745578" y="508453"/>
                  <a:pt x="651411" y="572897"/>
                  <a:pt x="633078" y="670728"/>
                </a:cubicBezTo>
                <a:cubicBezTo>
                  <a:pt x="631035" y="681645"/>
                  <a:pt x="630000" y="692733"/>
                  <a:pt x="630000" y="703839"/>
                </a:cubicBezTo>
                <a:cubicBezTo>
                  <a:pt x="630000" y="753546"/>
                  <a:pt x="589707" y="793839"/>
                  <a:pt x="540000" y="793839"/>
                </a:cubicBezTo>
                <a:cubicBezTo>
                  <a:pt x="490293" y="793839"/>
                  <a:pt x="450000" y="753546"/>
                  <a:pt x="450000" y="703839"/>
                </a:cubicBezTo>
                <a:cubicBezTo>
                  <a:pt x="449973" y="504963"/>
                  <a:pt x="611172" y="343723"/>
                  <a:pt x="810054" y="343698"/>
                </a:cubicBezTo>
                <a:cubicBezTo>
                  <a:pt x="1008927" y="343674"/>
                  <a:pt x="1170171" y="504875"/>
                  <a:pt x="1170189" y="703749"/>
                </a:cubicBezTo>
                <a:cubicBezTo>
                  <a:pt x="1170216" y="867648"/>
                  <a:pt x="1059561" y="1010883"/>
                  <a:pt x="900963" y="1052238"/>
                </a:cubicBezTo>
                <a:close/>
                <a:moveTo>
                  <a:pt x="1710000" y="1491339"/>
                </a:moveTo>
                <a:lnTo>
                  <a:pt x="1440000" y="1491339"/>
                </a:lnTo>
                <a:cubicBezTo>
                  <a:pt x="1390293" y="1491339"/>
                  <a:pt x="1350000" y="1451046"/>
                  <a:pt x="1350000" y="1401339"/>
                </a:cubicBezTo>
                <a:cubicBezTo>
                  <a:pt x="1350000" y="1351632"/>
                  <a:pt x="1390293" y="1311339"/>
                  <a:pt x="1440000" y="1311339"/>
                </a:cubicBezTo>
                <a:lnTo>
                  <a:pt x="1710000" y="1311339"/>
                </a:lnTo>
                <a:cubicBezTo>
                  <a:pt x="1759707" y="1311339"/>
                  <a:pt x="1800000" y="1351632"/>
                  <a:pt x="1800000" y="1401339"/>
                </a:cubicBezTo>
                <a:cubicBezTo>
                  <a:pt x="1800000" y="1451046"/>
                  <a:pt x="1759707" y="1491339"/>
                  <a:pt x="1710000" y="1491339"/>
                </a:cubicBezTo>
                <a:close/>
                <a:moveTo>
                  <a:pt x="2160000" y="1176339"/>
                </a:moveTo>
                <a:lnTo>
                  <a:pt x="1440000" y="1176339"/>
                </a:lnTo>
                <a:cubicBezTo>
                  <a:pt x="1390293" y="1176339"/>
                  <a:pt x="1350000" y="1136046"/>
                  <a:pt x="1350000" y="1086339"/>
                </a:cubicBezTo>
                <a:cubicBezTo>
                  <a:pt x="1350000" y="1036632"/>
                  <a:pt x="1390293" y="996339"/>
                  <a:pt x="1440000" y="996339"/>
                </a:cubicBezTo>
                <a:lnTo>
                  <a:pt x="2160000" y="996339"/>
                </a:lnTo>
                <a:cubicBezTo>
                  <a:pt x="2209707" y="996339"/>
                  <a:pt x="2250000" y="1036632"/>
                  <a:pt x="2250000" y="1086339"/>
                </a:cubicBezTo>
                <a:cubicBezTo>
                  <a:pt x="2250000" y="1136046"/>
                  <a:pt x="2209707" y="1176339"/>
                  <a:pt x="2160000" y="1176339"/>
                </a:cubicBezTo>
                <a:close/>
                <a:moveTo>
                  <a:pt x="2160000" y="861339"/>
                </a:moveTo>
                <a:lnTo>
                  <a:pt x="1440000" y="861339"/>
                </a:lnTo>
                <a:cubicBezTo>
                  <a:pt x="1390293" y="861339"/>
                  <a:pt x="1350000" y="821046"/>
                  <a:pt x="1350000" y="771339"/>
                </a:cubicBezTo>
                <a:cubicBezTo>
                  <a:pt x="1350000" y="721632"/>
                  <a:pt x="1390293" y="681339"/>
                  <a:pt x="1440000" y="681339"/>
                </a:cubicBezTo>
                <a:lnTo>
                  <a:pt x="2160000" y="681339"/>
                </a:lnTo>
                <a:cubicBezTo>
                  <a:pt x="2209707" y="681339"/>
                  <a:pt x="2250000" y="721632"/>
                  <a:pt x="2250000" y="771339"/>
                </a:cubicBezTo>
                <a:cubicBezTo>
                  <a:pt x="2250000" y="821046"/>
                  <a:pt x="2209707" y="861339"/>
                  <a:pt x="2160000" y="861339"/>
                </a:cubicBezTo>
                <a:close/>
                <a:moveTo>
                  <a:pt x="2160000" y="546339"/>
                </a:moveTo>
                <a:lnTo>
                  <a:pt x="1440000" y="546339"/>
                </a:lnTo>
                <a:cubicBezTo>
                  <a:pt x="1390293" y="546339"/>
                  <a:pt x="1350000" y="506045"/>
                  <a:pt x="1350000" y="456339"/>
                </a:cubicBezTo>
                <a:cubicBezTo>
                  <a:pt x="1350000" y="406634"/>
                  <a:pt x="1390293" y="366339"/>
                  <a:pt x="1440000" y="366339"/>
                </a:cubicBezTo>
                <a:lnTo>
                  <a:pt x="2160000" y="366339"/>
                </a:lnTo>
                <a:cubicBezTo>
                  <a:pt x="2209707" y="366339"/>
                  <a:pt x="2250000" y="406634"/>
                  <a:pt x="2250000" y="456339"/>
                </a:cubicBezTo>
                <a:cubicBezTo>
                  <a:pt x="2250000" y="506045"/>
                  <a:pt x="2209707" y="546339"/>
                  <a:pt x="2160000" y="546339"/>
                </a:cubicBezTo>
                <a:close/>
              </a:path>
            </a:pathLst>
          </a:custGeom>
          <a:solidFill>
            <a:srgbClr val="000000"/>
          </a:solidFill>
          <a:ln w="89892" cap="flat">
            <a:noFill/>
            <a:prstDash val="solid"/>
            <a:miter/>
          </a:ln>
        </p:spPr>
        <p:txBody>
          <a:bodyPr/>
          <a:lstStyle/>
          <a:p>
            <a:endParaRPr lang="zh-TW" altLang="en-US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9264896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7D1F02-D285-FA1B-53F9-02649FCAFB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耗時">
            <a:extLst>
              <a:ext uri="{FF2B5EF4-FFF2-40B4-BE49-F238E27FC236}">
                <a16:creationId xmlns:a16="http://schemas.microsoft.com/office/drawing/2014/main" id="{C3CA418E-F702-8AA3-1BAF-EA2F5664BC22}"/>
              </a:ext>
            </a:extLst>
          </p:cNvPr>
          <p:cNvSpPr txBox="1"/>
          <p:nvPr/>
        </p:nvSpPr>
        <p:spPr>
          <a:xfrm>
            <a:off x="3997551" y="1424854"/>
            <a:ext cx="5009699" cy="1019382"/>
          </a:xfrm>
          <a:prstGeom prst="rect">
            <a:avLst/>
          </a:prstGeom>
          <a:noFill/>
          <a:ln w="12700">
            <a:noFill/>
            <a:miter lim="400000"/>
          </a:ln>
          <a:effectLst>
            <a:reflection endPos="0" dir="5400000" sy="-100000" algn="bl" rotWithShape="0"/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algn="l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00A2FF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00A2FF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自己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00A2FF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/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00A2FF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委外開發？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00A2FF">
                  <a:lumMod val="7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2" name="員工有高達 90% 的時間在和 Excel 搏鬥">
            <a:extLst>
              <a:ext uri="{FF2B5EF4-FFF2-40B4-BE49-F238E27FC236}">
                <a16:creationId xmlns:a16="http://schemas.microsoft.com/office/drawing/2014/main" id="{9CA307D2-90F6-B95A-90EE-9F477C5A5714}"/>
              </a:ext>
            </a:extLst>
          </p:cNvPr>
          <p:cNvSpPr txBox="1"/>
          <p:nvPr/>
        </p:nvSpPr>
        <p:spPr>
          <a:xfrm>
            <a:off x="4594428" y="2664000"/>
            <a:ext cx="3815945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延誤及失敗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3" name="員工有高達 90% 的時間在和 Excel 搏鬥">
            <a:extLst>
              <a:ext uri="{FF2B5EF4-FFF2-40B4-BE49-F238E27FC236}">
                <a16:creationId xmlns:a16="http://schemas.microsoft.com/office/drawing/2014/main" id="{9EFA9B87-B533-1AE2-95C2-3F11C2D867AA}"/>
              </a:ext>
            </a:extLst>
          </p:cNvPr>
          <p:cNvSpPr txBox="1"/>
          <p:nvPr/>
        </p:nvSpPr>
        <p:spPr>
          <a:xfrm>
            <a:off x="3415224" y="3324650"/>
            <a:ext cx="6174353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75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超過 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D50E0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90% </a:t>
            </a: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的企業資訊專案，超過預定日期還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D50E0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無法驗收</a:t>
            </a: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。</a:t>
            </a:r>
            <a:endParaRPr kumimoji="0" lang="zh-TW" altLang="en-US" sz="1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</a:b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70B6C479-FA50-C33F-6BE2-2AE6CCD834B7}"/>
              </a:ext>
            </a:extLst>
          </p:cNvPr>
          <p:cNvGrpSpPr/>
          <p:nvPr/>
        </p:nvGrpSpPr>
        <p:grpSpPr>
          <a:xfrm>
            <a:off x="4594428" y="4641506"/>
            <a:ext cx="4131000" cy="3672000"/>
            <a:chOff x="4594428" y="4641506"/>
            <a:chExt cx="4131000" cy="3672000"/>
          </a:xfrm>
        </p:grpSpPr>
        <p:sp>
          <p:nvSpPr>
            <p:cNvPr id="5" name="手繪多邊形 4">
              <a:extLst>
                <a:ext uri="{FF2B5EF4-FFF2-40B4-BE49-F238E27FC236}">
                  <a16:creationId xmlns:a16="http://schemas.microsoft.com/office/drawing/2014/main" id="{46BEBB2A-4BF6-65E2-5396-99CC99FDCF0F}"/>
                </a:ext>
              </a:extLst>
            </p:cNvPr>
            <p:cNvSpPr/>
            <p:nvPr/>
          </p:nvSpPr>
          <p:spPr>
            <a:xfrm>
              <a:off x="4594428" y="4641506"/>
              <a:ext cx="3213000" cy="3672000"/>
            </a:xfrm>
            <a:custGeom>
              <a:avLst/>
              <a:gdLst>
                <a:gd name="csX0" fmla="*/ 918000 w 3213000"/>
                <a:gd name="csY0" fmla="*/ 0 h 3672000"/>
                <a:gd name="csX1" fmla="*/ 1090125 w 3213000"/>
                <a:gd name="csY1" fmla="*/ 172125 h 3672000"/>
                <a:gd name="csX2" fmla="*/ 1090125 w 3213000"/>
                <a:gd name="csY2" fmla="*/ 459000 h 3672000"/>
                <a:gd name="csX3" fmla="*/ 2122875 w 3213000"/>
                <a:gd name="csY3" fmla="*/ 459000 h 3672000"/>
                <a:gd name="csX4" fmla="*/ 2122875 w 3213000"/>
                <a:gd name="csY4" fmla="*/ 172125 h 3672000"/>
                <a:gd name="csX5" fmla="*/ 2295000 w 3213000"/>
                <a:gd name="csY5" fmla="*/ 0 h 3672000"/>
                <a:gd name="csX6" fmla="*/ 2467125 w 3213000"/>
                <a:gd name="csY6" fmla="*/ 172125 h 3672000"/>
                <a:gd name="csX7" fmla="*/ 2467125 w 3213000"/>
                <a:gd name="csY7" fmla="*/ 459000 h 3672000"/>
                <a:gd name="csX8" fmla="*/ 2754000 w 3213000"/>
                <a:gd name="csY8" fmla="*/ 459000 h 3672000"/>
                <a:gd name="csX9" fmla="*/ 3213000 w 3213000"/>
                <a:gd name="csY9" fmla="*/ 918000 h 3672000"/>
                <a:gd name="csX10" fmla="*/ 3213000 w 3213000"/>
                <a:gd name="csY10" fmla="*/ 1377000 h 3672000"/>
                <a:gd name="csX11" fmla="*/ 344250 w 3213000"/>
                <a:gd name="csY11" fmla="*/ 1377000 h 3672000"/>
                <a:gd name="csX12" fmla="*/ 344250 w 3213000"/>
                <a:gd name="csY12" fmla="*/ 3213000 h 3672000"/>
                <a:gd name="csX13" fmla="*/ 459000 w 3213000"/>
                <a:gd name="csY13" fmla="*/ 3327750 h 3672000"/>
                <a:gd name="csX14" fmla="*/ 2040399 w 3213000"/>
                <a:gd name="csY14" fmla="*/ 3327750 h 3672000"/>
                <a:gd name="csX15" fmla="*/ 2372456 w 3213000"/>
                <a:gd name="csY15" fmla="*/ 3672000 h 3672000"/>
                <a:gd name="csX16" fmla="*/ 459000 w 3213000"/>
                <a:gd name="csY16" fmla="*/ 3672000 h 3672000"/>
                <a:gd name="csX17" fmla="*/ 0 w 3213000"/>
                <a:gd name="csY17" fmla="*/ 3213000 h 3672000"/>
                <a:gd name="csX18" fmla="*/ 0 w 3213000"/>
                <a:gd name="csY18" fmla="*/ 918000 h 3672000"/>
                <a:gd name="csX19" fmla="*/ 459000 w 3213000"/>
                <a:gd name="csY19" fmla="*/ 459000 h 3672000"/>
                <a:gd name="csX20" fmla="*/ 745875 w 3213000"/>
                <a:gd name="csY20" fmla="*/ 459000 h 3672000"/>
                <a:gd name="csX21" fmla="*/ 745875 w 3213000"/>
                <a:gd name="csY21" fmla="*/ 172125 h 3672000"/>
                <a:gd name="csX22" fmla="*/ 918000 w 3213000"/>
                <a:gd name="csY22" fmla="*/ 0 h 3672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</a:cxnLst>
              <a:rect l="l" t="t" r="r" b="b"/>
              <a:pathLst>
                <a:path w="3213000" h="3672000">
                  <a:moveTo>
                    <a:pt x="918000" y="0"/>
                  </a:moveTo>
                  <a:cubicBezTo>
                    <a:pt x="1013386" y="0"/>
                    <a:pt x="1090125" y="76739"/>
                    <a:pt x="1090125" y="172125"/>
                  </a:cubicBezTo>
                  <a:lnTo>
                    <a:pt x="1090125" y="459000"/>
                  </a:lnTo>
                  <a:lnTo>
                    <a:pt x="2122875" y="459000"/>
                  </a:lnTo>
                  <a:lnTo>
                    <a:pt x="2122875" y="172125"/>
                  </a:lnTo>
                  <a:cubicBezTo>
                    <a:pt x="2122875" y="76739"/>
                    <a:pt x="2199614" y="0"/>
                    <a:pt x="2295000" y="0"/>
                  </a:cubicBezTo>
                  <a:cubicBezTo>
                    <a:pt x="2390386" y="0"/>
                    <a:pt x="2467125" y="76739"/>
                    <a:pt x="2467125" y="172125"/>
                  </a:cubicBezTo>
                  <a:lnTo>
                    <a:pt x="2467125" y="459000"/>
                  </a:lnTo>
                  <a:lnTo>
                    <a:pt x="2754000" y="459000"/>
                  </a:lnTo>
                  <a:cubicBezTo>
                    <a:pt x="3007167" y="459000"/>
                    <a:pt x="3213000" y="664833"/>
                    <a:pt x="3213000" y="918000"/>
                  </a:cubicBezTo>
                  <a:lnTo>
                    <a:pt x="3213000" y="1377000"/>
                  </a:lnTo>
                  <a:lnTo>
                    <a:pt x="344250" y="1377000"/>
                  </a:lnTo>
                  <a:lnTo>
                    <a:pt x="344250" y="3213000"/>
                  </a:lnTo>
                  <a:cubicBezTo>
                    <a:pt x="344250" y="3276113"/>
                    <a:pt x="395888" y="3327750"/>
                    <a:pt x="459000" y="3327750"/>
                  </a:cubicBezTo>
                  <a:lnTo>
                    <a:pt x="2040399" y="3327750"/>
                  </a:lnTo>
                  <a:cubicBezTo>
                    <a:pt x="2128613" y="3462581"/>
                    <a:pt x="2241211" y="3579483"/>
                    <a:pt x="2372456" y="3672000"/>
                  </a:cubicBezTo>
                  <a:lnTo>
                    <a:pt x="459000" y="3672000"/>
                  </a:lnTo>
                  <a:cubicBezTo>
                    <a:pt x="205833" y="3672000"/>
                    <a:pt x="0" y="3466167"/>
                    <a:pt x="0" y="3213000"/>
                  </a:cubicBezTo>
                  <a:lnTo>
                    <a:pt x="0" y="918000"/>
                  </a:lnTo>
                  <a:cubicBezTo>
                    <a:pt x="0" y="664833"/>
                    <a:pt x="205833" y="459000"/>
                    <a:pt x="459000" y="459000"/>
                  </a:cubicBezTo>
                  <a:lnTo>
                    <a:pt x="745875" y="459000"/>
                  </a:lnTo>
                  <a:lnTo>
                    <a:pt x="745875" y="172125"/>
                  </a:lnTo>
                  <a:cubicBezTo>
                    <a:pt x="745875" y="76739"/>
                    <a:pt x="822614" y="0"/>
                    <a:pt x="918000" y="0"/>
                  </a:cubicBezTo>
                  <a:close/>
                </a:path>
              </a:pathLst>
            </a:custGeom>
            <a:solidFill>
              <a:srgbClr val="000000"/>
            </a:solidFill>
            <a:ln w="7160" cap="flat">
              <a:noFill/>
              <a:prstDash val="solid"/>
              <a:miter/>
            </a:ln>
          </p:spPr>
          <p:txBody>
            <a:bodyPr/>
            <a:lstStyle/>
            <a:p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sp>
          <p:nvSpPr>
            <p:cNvPr id="6" name="手繪多邊形 5">
              <a:extLst>
                <a:ext uri="{FF2B5EF4-FFF2-40B4-BE49-F238E27FC236}">
                  <a16:creationId xmlns:a16="http://schemas.microsoft.com/office/drawing/2014/main" id="{00B7E7B2-1D51-D0CF-B132-B7F9A6C7F1DA}"/>
                </a:ext>
              </a:extLst>
            </p:cNvPr>
            <p:cNvSpPr/>
            <p:nvPr/>
          </p:nvSpPr>
          <p:spPr>
            <a:xfrm>
              <a:off x="6659928" y="6248006"/>
              <a:ext cx="2065500" cy="2065500"/>
            </a:xfrm>
            <a:custGeom>
              <a:avLst/>
              <a:gdLst>
                <a:gd name="csX0" fmla="*/ 1032750 w 2065500"/>
                <a:gd name="csY0" fmla="*/ 0 h 2065500"/>
                <a:gd name="csX1" fmla="*/ 0 w 2065500"/>
                <a:gd name="csY1" fmla="*/ 1032750 h 2065500"/>
                <a:gd name="csX2" fmla="*/ 1032750 w 2065500"/>
                <a:gd name="csY2" fmla="*/ 2065500 h 2065500"/>
                <a:gd name="csX3" fmla="*/ 2065500 w 2065500"/>
                <a:gd name="csY3" fmla="*/ 1032750 h 2065500"/>
                <a:gd name="csX4" fmla="*/ 1032750 w 2065500"/>
                <a:gd name="csY4" fmla="*/ 0 h 2065500"/>
                <a:gd name="csX5" fmla="*/ 918000 w 2065500"/>
                <a:gd name="csY5" fmla="*/ 459000 h 2065500"/>
                <a:gd name="csX6" fmla="*/ 1032750 w 2065500"/>
                <a:gd name="csY6" fmla="*/ 344250 h 2065500"/>
                <a:gd name="csX7" fmla="*/ 1147500 w 2065500"/>
                <a:gd name="csY7" fmla="*/ 459000 h 2065500"/>
                <a:gd name="csX8" fmla="*/ 1147500 w 2065500"/>
                <a:gd name="csY8" fmla="*/ 1032750 h 2065500"/>
                <a:gd name="csX9" fmla="*/ 1032750 w 2065500"/>
                <a:gd name="csY9" fmla="*/ 1147500 h 2065500"/>
                <a:gd name="csX10" fmla="*/ 918000 w 2065500"/>
                <a:gd name="csY10" fmla="*/ 1032750 h 2065500"/>
                <a:gd name="csX11" fmla="*/ 918000 w 2065500"/>
                <a:gd name="csY11" fmla="*/ 459000 h 2065500"/>
                <a:gd name="csX12" fmla="*/ 1032750 w 2065500"/>
                <a:gd name="csY12" fmla="*/ 1721250 h 2065500"/>
                <a:gd name="csX13" fmla="*/ 860625 w 2065500"/>
                <a:gd name="csY13" fmla="*/ 1549125 h 2065500"/>
                <a:gd name="csX14" fmla="*/ 1032750 w 2065500"/>
                <a:gd name="csY14" fmla="*/ 1377000 h 2065500"/>
                <a:gd name="csX15" fmla="*/ 1204875 w 2065500"/>
                <a:gd name="csY15" fmla="*/ 1549125 h 2065500"/>
                <a:gd name="csX16" fmla="*/ 1032750 w 2065500"/>
                <a:gd name="csY16" fmla="*/ 1721250 h 20655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2065500" h="2065500">
                  <a:moveTo>
                    <a:pt x="1032750" y="0"/>
                  </a:moveTo>
                  <a:cubicBezTo>
                    <a:pt x="462371" y="0"/>
                    <a:pt x="0" y="462371"/>
                    <a:pt x="0" y="1032750"/>
                  </a:cubicBezTo>
                  <a:cubicBezTo>
                    <a:pt x="0" y="1603129"/>
                    <a:pt x="462371" y="2065500"/>
                    <a:pt x="1032750" y="2065500"/>
                  </a:cubicBezTo>
                  <a:cubicBezTo>
                    <a:pt x="1603129" y="2065500"/>
                    <a:pt x="2065500" y="1603129"/>
                    <a:pt x="2065500" y="1032750"/>
                  </a:cubicBezTo>
                  <a:cubicBezTo>
                    <a:pt x="2065500" y="462371"/>
                    <a:pt x="1603129" y="0"/>
                    <a:pt x="1032750" y="0"/>
                  </a:cubicBezTo>
                  <a:close/>
                  <a:moveTo>
                    <a:pt x="918000" y="459000"/>
                  </a:moveTo>
                  <a:cubicBezTo>
                    <a:pt x="918000" y="395888"/>
                    <a:pt x="969638" y="344250"/>
                    <a:pt x="1032750" y="344250"/>
                  </a:cubicBezTo>
                  <a:cubicBezTo>
                    <a:pt x="1095862" y="344250"/>
                    <a:pt x="1147500" y="395888"/>
                    <a:pt x="1147500" y="459000"/>
                  </a:cubicBezTo>
                  <a:lnTo>
                    <a:pt x="1147500" y="1032750"/>
                  </a:lnTo>
                  <a:cubicBezTo>
                    <a:pt x="1147500" y="1095862"/>
                    <a:pt x="1095862" y="1147500"/>
                    <a:pt x="1032750" y="1147500"/>
                  </a:cubicBezTo>
                  <a:cubicBezTo>
                    <a:pt x="969638" y="1147500"/>
                    <a:pt x="918000" y="1095862"/>
                    <a:pt x="918000" y="1032750"/>
                  </a:cubicBezTo>
                  <a:lnTo>
                    <a:pt x="918000" y="459000"/>
                  </a:lnTo>
                  <a:close/>
                  <a:moveTo>
                    <a:pt x="1032750" y="1721250"/>
                  </a:moveTo>
                  <a:cubicBezTo>
                    <a:pt x="937723" y="1721250"/>
                    <a:pt x="860625" y="1644152"/>
                    <a:pt x="860625" y="1549125"/>
                  </a:cubicBezTo>
                  <a:cubicBezTo>
                    <a:pt x="860625" y="1454098"/>
                    <a:pt x="937723" y="1377000"/>
                    <a:pt x="1032750" y="1377000"/>
                  </a:cubicBezTo>
                  <a:cubicBezTo>
                    <a:pt x="1127777" y="1377000"/>
                    <a:pt x="1204875" y="1454098"/>
                    <a:pt x="1204875" y="1549125"/>
                  </a:cubicBezTo>
                  <a:cubicBezTo>
                    <a:pt x="1204875" y="1644152"/>
                    <a:pt x="1127777" y="1721250"/>
                    <a:pt x="1032750" y="1721250"/>
                  </a:cubicBezTo>
                  <a:close/>
                </a:path>
              </a:pathLst>
            </a:custGeom>
            <a:solidFill>
              <a:srgbClr val="F95D5D"/>
            </a:solidFill>
            <a:ln w="7160" cap="flat">
              <a:noFill/>
              <a:prstDash val="solid"/>
              <a:miter/>
            </a:ln>
          </p:spPr>
          <p:txBody>
            <a:bodyPr/>
            <a:lstStyle/>
            <a:p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26546103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5384AC-C9B9-1E15-2738-70E88B6C20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耗時">
            <a:extLst>
              <a:ext uri="{FF2B5EF4-FFF2-40B4-BE49-F238E27FC236}">
                <a16:creationId xmlns:a16="http://schemas.microsoft.com/office/drawing/2014/main" id="{50AF873F-B928-A519-E0C0-3BED8E1145B5}"/>
              </a:ext>
            </a:extLst>
          </p:cNvPr>
          <p:cNvSpPr txBox="1"/>
          <p:nvPr/>
        </p:nvSpPr>
        <p:spPr>
          <a:xfrm>
            <a:off x="3997551" y="1424854"/>
            <a:ext cx="5009699" cy="1019382"/>
          </a:xfrm>
          <a:prstGeom prst="rect">
            <a:avLst/>
          </a:prstGeom>
          <a:noFill/>
          <a:ln w="12700">
            <a:noFill/>
            <a:miter lim="400000"/>
          </a:ln>
          <a:effectLst>
            <a:reflection endPos="0" dir="5400000" sy="-100000" algn="bl" rotWithShape="0"/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algn="l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00A2FF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00A2FF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自己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00A2FF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/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00A2FF">
                    <a:lumMod val="75000"/>
                  </a:srgbClr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委外開發？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00A2FF">
                  <a:lumMod val="75000"/>
                </a:srgbClr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4" name="員工有高達 90% 的時間在和 Excel 搏鬥">
            <a:extLst>
              <a:ext uri="{FF2B5EF4-FFF2-40B4-BE49-F238E27FC236}">
                <a16:creationId xmlns:a16="http://schemas.microsoft.com/office/drawing/2014/main" id="{E5121385-C3E0-6ED0-D951-50547C082E89}"/>
              </a:ext>
            </a:extLst>
          </p:cNvPr>
          <p:cNvSpPr txBox="1"/>
          <p:nvPr/>
        </p:nvSpPr>
        <p:spPr>
          <a:xfrm>
            <a:off x="4594428" y="2664000"/>
            <a:ext cx="3815945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維護困難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4" name="員工有高達 90% 的時間在和 Excel 搏鬥">
            <a:extLst>
              <a:ext uri="{FF2B5EF4-FFF2-40B4-BE49-F238E27FC236}">
                <a16:creationId xmlns:a16="http://schemas.microsoft.com/office/drawing/2014/main" id="{374B8D23-2474-0804-1C37-59A44AC0B152}"/>
              </a:ext>
            </a:extLst>
          </p:cNvPr>
          <p:cNvSpPr txBox="1"/>
          <p:nvPr/>
        </p:nvSpPr>
        <p:spPr>
          <a:xfrm>
            <a:off x="3593303" y="3326400"/>
            <a:ext cx="5818195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75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超過 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D50E0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40% </a:t>
            </a: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的資訊專案</a:t>
            </a: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以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D50E0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失敗收場</a:t>
            </a: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，或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D50E0E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上線後就荒廢</a:t>
            </a: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。</a:t>
            </a:r>
            <a:endParaRPr kumimoji="0" lang="zh-TW" altLang="en-US" sz="1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</a:br>
            <a:endParaRPr kumimoji="0" lang="zh-TW" altLang="en-US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EEF6E5BF-9A8D-0099-CEA2-0A0E114A4681}"/>
              </a:ext>
            </a:extLst>
          </p:cNvPr>
          <p:cNvGrpSpPr/>
          <p:nvPr/>
        </p:nvGrpSpPr>
        <p:grpSpPr>
          <a:xfrm>
            <a:off x="4524202" y="4438163"/>
            <a:ext cx="3959302" cy="4140000"/>
            <a:chOff x="4524202" y="4438163"/>
            <a:chExt cx="3959302" cy="4140000"/>
          </a:xfrm>
        </p:grpSpPr>
        <p:sp>
          <p:nvSpPr>
            <p:cNvPr id="5" name="手繪多邊形 4">
              <a:extLst>
                <a:ext uri="{FF2B5EF4-FFF2-40B4-BE49-F238E27FC236}">
                  <a16:creationId xmlns:a16="http://schemas.microsoft.com/office/drawing/2014/main" id="{AEEF8934-DCD1-DE5E-66D7-A7E6E8AF8A33}"/>
                </a:ext>
              </a:extLst>
            </p:cNvPr>
            <p:cNvSpPr/>
            <p:nvPr/>
          </p:nvSpPr>
          <p:spPr>
            <a:xfrm>
              <a:off x="4524202" y="4438163"/>
              <a:ext cx="3959302" cy="4140000"/>
            </a:xfrm>
            <a:custGeom>
              <a:avLst/>
              <a:gdLst>
                <a:gd name="csX0" fmla="*/ 3769461 w 3959302"/>
                <a:gd name="csY0" fmla="*/ 2598740 h 4140000"/>
                <a:gd name="csX1" fmla="*/ 3945253 w 3959302"/>
                <a:gd name="csY1" fmla="*/ 2733775 h 4140000"/>
                <a:gd name="csX2" fmla="*/ 3729167 w 3959302"/>
                <a:gd name="csY2" fmla="*/ 3235507 h 4140000"/>
                <a:gd name="csX3" fmla="*/ 3510740 w 3959302"/>
                <a:gd name="csY3" fmla="*/ 3200172 h 4140000"/>
                <a:gd name="csX4" fmla="*/ 3331638 w 3959302"/>
                <a:gd name="csY4" fmla="*/ 3171224 h 4140000"/>
                <a:gd name="csX5" fmla="*/ 2954377 w 3959302"/>
                <a:gd name="csY5" fmla="*/ 3538406 h 4140000"/>
                <a:gd name="csX6" fmla="*/ 2978117 w 3959302"/>
                <a:gd name="csY6" fmla="*/ 3718480 h 4140000"/>
                <a:gd name="csX7" fmla="*/ 3007268 w 3959302"/>
                <a:gd name="csY7" fmla="*/ 3938094 h 4140000"/>
                <a:gd name="csX8" fmla="*/ 2500162 w 3959302"/>
                <a:gd name="csY8" fmla="*/ 4140000 h 4140000"/>
                <a:gd name="csX9" fmla="*/ 2370721 w 3959302"/>
                <a:gd name="csY9" fmla="*/ 3960411 h 4140000"/>
                <a:gd name="csX10" fmla="*/ 2264374 w 3959302"/>
                <a:gd name="csY10" fmla="*/ 3813167 h 4140000"/>
                <a:gd name="csX11" fmla="*/ 1738372 w 3959302"/>
                <a:gd name="csY11" fmla="*/ 3805889 h 4140000"/>
                <a:gd name="csX12" fmla="*/ 1628230 w 3959302"/>
                <a:gd name="csY12" fmla="*/ 3949819 h 4140000"/>
                <a:gd name="csX13" fmla="*/ 1493621 w 3959302"/>
                <a:gd name="csY13" fmla="*/ 4125850 h 4140000"/>
                <a:gd name="csX14" fmla="*/ 1235708 w 3959302"/>
                <a:gd name="csY14" fmla="*/ 4034883 h 4140000"/>
                <a:gd name="csX15" fmla="*/ 992571 w 3959302"/>
                <a:gd name="csY15" fmla="*/ 3909713 h 4140000"/>
                <a:gd name="csX16" fmla="*/ 1027616 w 3959302"/>
                <a:gd name="csY16" fmla="*/ 3690746 h 4140000"/>
                <a:gd name="csX17" fmla="*/ 1056605 w 3959302"/>
                <a:gd name="csY17" fmla="*/ 3511642 h 4140000"/>
                <a:gd name="csX18" fmla="*/ 689923 w 3959302"/>
                <a:gd name="csY18" fmla="*/ 3133867 h 4140000"/>
                <a:gd name="csX19" fmla="*/ 510094 w 3959302"/>
                <a:gd name="csY19" fmla="*/ 3157720 h 4140000"/>
                <a:gd name="csX20" fmla="*/ 290778 w 3959302"/>
                <a:gd name="csY20" fmla="*/ 3186668 h 4140000"/>
                <a:gd name="csX21" fmla="*/ 89067 w 3959302"/>
                <a:gd name="csY21" fmla="*/ 2678871 h 4140000"/>
                <a:gd name="csX22" fmla="*/ 268411 w 3959302"/>
                <a:gd name="csY22" fmla="*/ 2549254 h 4140000"/>
                <a:gd name="csX23" fmla="*/ 415536 w 3959302"/>
                <a:gd name="csY23" fmla="*/ 2442762 h 4140000"/>
                <a:gd name="csX24" fmla="*/ 402132 w 3959302"/>
                <a:gd name="csY24" fmla="*/ 2323737 h 4140000"/>
                <a:gd name="csX25" fmla="*/ 862888 w 3959302"/>
                <a:gd name="csY25" fmla="*/ 2268348 h 4140000"/>
                <a:gd name="csX26" fmla="*/ 2090197 w 3959302"/>
                <a:gd name="csY26" fmla="*/ 3364963 h 4140000"/>
                <a:gd name="csX27" fmla="*/ 3185320 w 3959302"/>
                <a:gd name="csY27" fmla="*/ 2135981 h 4140000"/>
                <a:gd name="csX28" fmla="*/ 2951067 w 3959302"/>
                <a:gd name="csY28" fmla="*/ 1498648 h 4140000"/>
                <a:gd name="csX29" fmla="*/ 3288276 w 3959302"/>
                <a:gd name="csY29" fmla="*/ 1177474 h 4140000"/>
                <a:gd name="csX30" fmla="*/ 3358205 w 3959302"/>
                <a:gd name="csY30" fmla="*/ 1270786 h 4140000"/>
                <a:gd name="csX31" fmla="*/ 3538276 w 3959302"/>
                <a:gd name="csY31" fmla="*/ 1247013 h 4140000"/>
                <a:gd name="csX32" fmla="*/ 3757591 w 3959302"/>
                <a:gd name="csY32" fmla="*/ 1218066 h 4140000"/>
                <a:gd name="csX33" fmla="*/ 3959303 w 3959302"/>
                <a:gd name="csY33" fmla="*/ 1725701 h 4140000"/>
                <a:gd name="csX34" fmla="*/ 3779959 w 3959302"/>
                <a:gd name="csY34" fmla="*/ 1855561 h 4140000"/>
                <a:gd name="csX35" fmla="*/ 3632672 w 3959302"/>
                <a:gd name="csY35" fmla="*/ 1961810 h 4140000"/>
                <a:gd name="csX36" fmla="*/ 3625647 w 3959302"/>
                <a:gd name="csY36" fmla="*/ 2488528 h 4140000"/>
                <a:gd name="csX37" fmla="*/ 3769381 w 3959302"/>
                <a:gd name="csY37" fmla="*/ 2598820 h 4140000"/>
                <a:gd name="csX38" fmla="*/ 353036 w 3959302"/>
                <a:gd name="csY38" fmla="*/ 1943859 h 4140000"/>
                <a:gd name="csX39" fmla="*/ 353521 w 3959302"/>
                <a:gd name="csY39" fmla="*/ 2041214 h 4140000"/>
                <a:gd name="csX40" fmla="*/ 818314 w 3959302"/>
                <a:gd name="csY40" fmla="*/ 1911111 h 4140000"/>
                <a:gd name="csX41" fmla="*/ 2050792 w 3959302"/>
                <a:gd name="csY41" fmla="*/ 819671 h 4140000"/>
                <a:gd name="csX42" fmla="*/ 2540537 w 3959302"/>
                <a:gd name="csY42" fmla="*/ 961903 h 4140000"/>
                <a:gd name="csX43" fmla="*/ 2826228 w 3959302"/>
                <a:gd name="csY43" fmla="*/ 591486 h 4140000"/>
                <a:gd name="csX44" fmla="*/ 2736112 w 3959302"/>
                <a:gd name="csY44" fmla="*/ 540383 h 4140000"/>
                <a:gd name="csX45" fmla="*/ 2737323 w 3959302"/>
                <a:gd name="csY45" fmla="*/ 358692 h 4140000"/>
                <a:gd name="csX46" fmla="*/ 2738696 w 3959302"/>
                <a:gd name="csY46" fmla="*/ 137138 h 4140000"/>
                <a:gd name="csX47" fmla="*/ 2210676 w 3959302"/>
                <a:gd name="csY47" fmla="*/ 0 h 4140000"/>
                <a:gd name="csX48" fmla="*/ 2104329 w 3959302"/>
                <a:gd name="csY48" fmla="*/ 194386 h 4140000"/>
                <a:gd name="csX49" fmla="*/ 2017523 w 3959302"/>
                <a:gd name="csY49" fmla="*/ 353679 h 4140000"/>
                <a:gd name="csX50" fmla="*/ 1496690 w 3959302"/>
                <a:gd name="csY50" fmla="*/ 426695 h 4140000"/>
                <a:gd name="csX51" fmla="*/ 1369106 w 3959302"/>
                <a:gd name="csY51" fmla="*/ 297320 h 4140000"/>
                <a:gd name="csX52" fmla="*/ 1213582 w 3959302"/>
                <a:gd name="csY52" fmla="*/ 139644 h 4140000"/>
                <a:gd name="csX53" fmla="*/ 743379 w 3959302"/>
                <a:gd name="csY53" fmla="*/ 416749 h 4140000"/>
                <a:gd name="csX54" fmla="*/ 805475 w 3959302"/>
                <a:gd name="csY54" fmla="*/ 629329 h 4140000"/>
                <a:gd name="csX55" fmla="*/ 856347 w 3959302"/>
                <a:gd name="csY55" fmla="*/ 803742 h 4140000"/>
                <a:gd name="csX56" fmla="*/ 539648 w 3959302"/>
                <a:gd name="csY56" fmla="*/ 1224130 h 4140000"/>
                <a:gd name="csX57" fmla="*/ 358446 w 3959302"/>
                <a:gd name="csY57" fmla="*/ 1222675 h 4140000"/>
                <a:gd name="csX58" fmla="*/ 137032 w 3959302"/>
                <a:gd name="csY58" fmla="*/ 1221219 h 4140000"/>
                <a:gd name="csX59" fmla="*/ 50388 w 3959302"/>
                <a:gd name="csY59" fmla="*/ 1480940 h 4140000"/>
                <a:gd name="csX60" fmla="*/ 0 w 3959302"/>
                <a:gd name="csY60" fmla="*/ 1750040 h 4140000"/>
                <a:gd name="csX61" fmla="*/ 194121 w 3959302"/>
                <a:gd name="csY61" fmla="*/ 1856531 h 4140000"/>
                <a:gd name="csX62" fmla="*/ 353198 w 3959302"/>
                <a:gd name="csY62" fmla="*/ 1943779 h 414000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  <a:cxn ang="0">
                  <a:pos x="csX60" y="csY60"/>
                </a:cxn>
                <a:cxn ang="0">
                  <a:pos x="csX61" y="csY61"/>
                </a:cxn>
                <a:cxn ang="0">
                  <a:pos x="csX62" y="csY62"/>
                </a:cxn>
              </a:cxnLst>
              <a:rect l="l" t="t" r="r" b="b"/>
              <a:pathLst>
                <a:path w="3959302" h="4140000">
                  <a:moveTo>
                    <a:pt x="3769461" y="2598740"/>
                  </a:moveTo>
                  <a:lnTo>
                    <a:pt x="3945253" y="2733775"/>
                  </a:lnTo>
                  <a:cubicBezTo>
                    <a:pt x="3896480" y="2910129"/>
                    <a:pt x="3823806" y="3078963"/>
                    <a:pt x="3729167" y="3235507"/>
                  </a:cubicBezTo>
                  <a:lnTo>
                    <a:pt x="3510740" y="3200172"/>
                  </a:lnTo>
                  <a:lnTo>
                    <a:pt x="3331638" y="3171224"/>
                  </a:lnTo>
                  <a:cubicBezTo>
                    <a:pt x="3226826" y="3313456"/>
                    <a:pt x="3099403" y="3437575"/>
                    <a:pt x="2954377" y="3538406"/>
                  </a:cubicBezTo>
                  <a:lnTo>
                    <a:pt x="2978117" y="3718480"/>
                  </a:lnTo>
                  <a:lnTo>
                    <a:pt x="3007268" y="3938094"/>
                  </a:lnTo>
                  <a:cubicBezTo>
                    <a:pt x="2848192" y="4028252"/>
                    <a:pt x="2677568" y="4096255"/>
                    <a:pt x="2500162" y="4140000"/>
                  </a:cubicBezTo>
                  <a:lnTo>
                    <a:pt x="2370721" y="3960411"/>
                  </a:lnTo>
                  <a:lnTo>
                    <a:pt x="2264374" y="3813167"/>
                  </a:lnTo>
                  <a:cubicBezTo>
                    <a:pt x="2089794" y="3839446"/>
                    <a:pt x="1912145" y="3837020"/>
                    <a:pt x="1738372" y="3805889"/>
                  </a:cubicBezTo>
                  <a:lnTo>
                    <a:pt x="1628230" y="3949819"/>
                  </a:lnTo>
                  <a:lnTo>
                    <a:pt x="1493621" y="4125850"/>
                  </a:lnTo>
                  <a:cubicBezTo>
                    <a:pt x="1405685" y="4101511"/>
                    <a:pt x="1319525" y="4071108"/>
                    <a:pt x="1235708" y="4034883"/>
                  </a:cubicBezTo>
                  <a:cubicBezTo>
                    <a:pt x="1151890" y="3998739"/>
                    <a:pt x="1070737" y="3956934"/>
                    <a:pt x="992571" y="3909713"/>
                  </a:cubicBezTo>
                  <a:lnTo>
                    <a:pt x="1027616" y="3690746"/>
                  </a:lnTo>
                  <a:lnTo>
                    <a:pt x="1056605" y="3511642"/>
                  </a:lnTo>
                  <a:cubicBezTo>
                    <a:pt x="914729" y="3406525"/>
                    <a:pt x="790859" y="3278929"/>
                    <a:pt x="689923" y="3133867"/>
                  </a:cubicBezTo>
                  <a:lnTo>
                    <a:pt x="510094" y="3157720"/>
                  </a:lnTo>
                  <a:lnTo>
                    <a:pt x="290778" y="3186668"/>
                  </a:lnTo>
                  <a:cubicBezTo>
                    <a:pt x="200743" y="3027375"/>
                    <a:pt x="132913" y="2856519"/>
                    <a:pt x="89067" y="2678871"/>
                  </a:cubicBezTo>
                  <a:lnTo>
                    <a:pt x="268411" y="2549254"/>
                  </a:lnTo>
                  <a:lnTo>
                    <a:pt x="415536" y="2442762"/>
                  </a:lnTo>
                  <a:cubicBezTo>
                    <a:pt x="409642" y="2403383"/>
                    <a:pt x="405200" y="2363601"/>
                    <a:pt x="402132" y="2323737"/>
                  </a:cubicBezTo>
                  <a:lnTo>
                    <a:pt x="862888" y="2268348"/>
                  </a:lnTo>
                  <a:cubicBezTo>
                    <a:pt x="899386" y="2910533"/>
                    <a:pt x="1448886" y="3401511"/>
                    <a:pt x="2090197" y="3364963"/>
                  </a:cubicBezTo>
                  <a:cubicBezTo>
                    <a:pt x="2731509" y="3328415"/>
                    <a:pt x="3221819" y="2778167"/>
                    <a:pt x="3185320" y="2135981"/>
                  </a:cubicBezTo>
                  <a:cubicBezTo>
                    <a:pt x="3172158" y="1904966"/>
                    <a:pt x="3090601" y="1683088"/>
                    <a:pt x="2951067" y="1498648"/>
                  </a:cubicBezTo>
                  <a:lnTo>
                    <a:pt x="3288276" y="1177474"/>
                  </a:lnTo>
                  <a:cubicBezTo>
                    <a:pt x="3312743" y="1207877"/>
                    <a:pt x="3336080" y="1239008"/>
                    <a:pt x="3358205" y="1270786"/>
                  </a:cubicBezTo>
                  <a:lnTo>
                    <a:pt x="3538276" y="1247013"/>
                  </a:lnTo>
                  <a:lnTo>
                    <a:pt x="3757591" y="1218066"/>
                  </a:lnTo>
                  <a:cubicBezTo>
                    <a:pt x="3847627" y="1377278"/>
                    <a:pt x="3915456" y="1548053"/>
                    <a:pt x="3959303" y="1725701"/>
                  </a:cubicBezTo>
                  <a:lnTo>
                    <a:pt x="3779959" y="1855561"/>
                  </a:lnTo>
                  <a:lnTo>
                    <a:pt x="3632672" y="1961810"/>
                  </a:lnTo>
                  <a:cubicBezTo>
                    <a:pt x="3658996" y="2136547"/>
                    <a:pt x="3656654" y="2314519"/>
                    <a:pt x="3625647" y="2488528"/>
                  </a:cubicBezTo>
                  <a:lnTo>
                    <a:pt x="3769381" y="2598820"/>
                  </a:lnTo>
                  <a:close/>
                  <a:moveTo>
                    <a:pt x="353036" y="1943859"/>
                  </a:moveTo>
                  <a:cubicBezTo>
                    <a:pt x="352310" y="1976365"/>
                    <a:pt x="352310" y="2008870"/>
                    <a:pt x="353521" y="2041214"/>
                  </a:cubicBezTo>
                  <a:lnTo>
                    <a:pt x="818314" y="1911111"/>
                  </a:lnTo>
                  <a:cubicBezTo>
                    <a:pt x="857639" y="1268926"/>
                    <a:pt x="1409480" y="780293"/>
                    <a:pt x="2050792" y="819671"/>
                  </a:cubicBezTo>
                  <a:cubicBezTo>
                    <a:pt x="2222546" y="830264"/>
                    <a:pt x="2389778" y="878780"/>
                    <a:pt x="2540537" y="961903"/>
                  </a:cubicBezTo>
                  <a:lnTo>
                    <a:pt x="2826228" y="591486"/>
                  </a:lnTo>
                  <a:cubicBezTo>
                    <a:pt x="2796835" y="573616"/>
                    <a:pt x="2766716" y="556393"/>
                    <a:pt x="2736112" y="540383"/>
                  </a:cubicBezTo>
                  <a:lnTo>
                    <a:pt x="2737323" y="358692"/>
                  </a:lnTo>
                  <a:lnTo>
                    <a:pt x="2738696" y="137138"/>
                  </a:lnTo>
                  <a:cubicBezTo>
                    <a:pt x="2569768" y="67437"/>
                    <a:pt x="2392119" y="21266"/>
                    <a:pt x="2210676" y="0"/>
                  </a:cubicBezTo>
                  <a:lnTo>
                    <a:pt x="2104329" y="194386"/>
                  </a:lnTo>
                  <a:lnTo>
                    <a:pt x="2017523" y="353679"/>
                  </a:lnTo>
                  <a:cubicBezTo>
                    <a:pt x="1841086" y="349313"/>
                    <a:pt x="1665133" y="373975"/>
                    <a:pt x="1496690" y="426695"/>
                  </a:cubicBezTo>
                  <a:lnTo>
                    <a:pt x="1369106" y="297320"/>
                  </a:lnTo>
                  <a:lnTo>
                    <a:pt x="1213582" y="139644"/>
                  </a:lnTo>
                  <a:cubicBezTo>
                    <a:pt x="1044978" y="210154"/>
                    <a:pt x="886790" y="303384"/>
                    <a:pt x="743379" y="416749"/>
                  </a:cubicBezTo>
                  <a:lnTo>
                    <a:pt x="805475" y="629329"/>
                  </a:lnTo>
                  <a:lnTo>
                    <a:pt x="856347" y="803742"/>
                  </a:lnTo>
                  <a:cubicBezTo>
                    <a:pt x="728521" y="925597"/>
                    <a:pt x="621528" y="1067667"/>
                    <a:pt x="539648" y="1224130"/>
                  </a:cubicBezTo>
                  <a:lnTo>
                    <a:pt x="358446" y="1222675"/>
                  </a:lnTo>
                  <a:lnTo>
                    <a:pt x="137032" y="1221219"/>
                  </a:lnTo>
                  <a:cubicBezTo>
                    <a:pt x="102390" y="1305717"/>
                    <a:pt x="73482" y="1392479"/>
                    <a:pt x="50388" y="1480940"/>
                  </a:cubicBezTo>
                  <a:cubicBezTo>
                    <a:pt x="27536" y="1569400"/>
                    <a:pt x="10659" y="1659315"/>
                    <a:pt x="0" y="1750040"/>
                  </a:cubicBezTo>
                  <a:lnTo>
                    <a:pt x="194121" y="1856531"/>
                  </a:lnTo>
                  <a:lnTo>
                    <a:pt x="353198" y="1943779"/>
                  </a:lnTo>
                  <a:close/>
                </a:path>
              </a:pathLst>
            </a:custGeom>
            <a:solidFill>
              <a:srgbClr val="000000"/>
            </a:solidFill>
            <a:ln w="8067" cap="flat">
              <a:noFill/>
              <a:prstDash val="solid"/>
              <a:miter/>
            </a:ln>
          </p:spPr>
          <p:txBody>
            <a:bodyPr/>
            <a:lstStyle/>
            <a:p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sp>
          <p:nvSpPr>
            <p:cNvPr id="6" name="手繪多邊形 5">
              <a:extLst>
                <a:ext uri="{FF2B5EF4-FFF2-40B4-BE49-F238E27FC236}">
                  <a16:creationId xmlns:a16="http://schemas.microsoft.com/office/drawing/2014/main" id="{EA13C1BB-DEEC-0B03-E01E-89A71636FE13}"/>
                </a:ext>
              </a:extLst>
            </p:cNvPr>
            <p:cNvSpPr/>
            <p:nvPr/>
          </p:nvSpPr>
          <p:spPr>
            <a:xfrm>
              <a:off x="5761987" y="5682522"/>
              <a:ext cx="1573262" cy="1419392"/>
            </a:xfrm>
            <a:custGeom>
              <a:avLst/>
              <a:gdLst>
                <a:gd name="csX0" fmla="*/ 1545565 w 1573262"/>
                <a:gd name="csY0" fmla="*/ 1110671 h 1419392"/>
                <a:gd name="csX1" fmla="*/ 1254948 w 1573262"/>
                <a:gd name="csY1" fmla="*/ 606836 h 1419392"/>
                <a:gd name="csX2" fmla="*/ 964574 w 1573262"/>
                <a:gd name="csY2" fmla="*/ 103001 h 1419392"/>
                <a:gd name="csX3" fmla="*/ 683889 w 1573262"/>
                <a:gd name="csY3" fmla="*/ 27560 h 1419392"/>
                <a:gd name="csX4" fmla="*/ 608550 w 1573262"/>
                <a:gd name="csY4" fmla="*/ 103001 h 1419392"/>
                <a:gd name="csX5" fmla="*/ 318175 w 1573262"/>
                <a:gd name="csY5" fmla="*/ 606836 h 1419392"/>
                <a:gd name="csX6" fmla="*/ 27558 w 1573262"/>
                <a:gd name="csY6" fmla="*/ 1110671 h 1419392"/>
                <a:gd name="csX7" fmla="*/ 102897 w 1573262"/>
                <a:gd name="csY7" fmla="*/ 1391819 h 1419392"/>
                <a:gd name="csX8" fmla="*/ 205772 w 1573262"/>
                <a:gd name="csY8" fmla="*/ 1419392 h 1419392"/>
                <a:gd name="csX9" fmla="*/ 1367594 w 1573262"/>
                <a:gd name="csY9" fmla="*/ 1419392 h 1419392"/>
                <a:gd name="csX10" fmla="*/ 1573263 w 1573262"/>
                <a:gd name="csY10" fmla="*/ 1213605 h 1419392"/>
                <a:gd name="csX11" fmla="*/ 1545727 w 1573262"/>
                <a:gd name="csY11" fmla="*/ 1110671 h 1419392"/>
                <a:gd name="csX12" fmla="*/ 1545727 w 1573262"/>
                <a:gd name="csY12" fmla="*/ 1110671 h 1419392"/>
                <a:gd name="csX13" fmla="*/ 844499 w 1573262"/>
                <a:gd name="csY13" fmla="*/ 1160642 h 1419392"/>
                <a:gd name="csX14" fmla="*/ 786521 w 1573262"/>
                <a:gd name="csY14" fmla="*/ 1218780 h 1419392"/>
                <a:gd name="csX15" fmla="*/ 728463 w 1573262"/>
                <a:gd name="csY15" fmla="*/ 1160723 h 1419392"/>
                <a:gd name="csX16" fmla="*/ 728463 w 1573262"/>
                <a:gd name="csY16" fmla="*/ 1160723 h 1419392"/>
                <a:gd name="csX17" fmla="*/ 728463 w 1573262"/>
                <a:gd name="csY17" fmla="*/ 1142045 h 1419392"/>
                <a:gd name="csX18" fmla="*/ 786441 w 1573262"/>
                <a:gd name="csY18" fmla="*/ 1083907 h 1419392"/>
                <a:gd name="csX19" fmla="*/ 844499 w 1573262"/>
                <a:gd name="csY19" fmla="*/ 1141964 h 1419392"/>
                <a:gd name="csX20" fmla="*/ 844499 w 1573262"/>
                <a:gd name="csY20" fmla="*/ 1141964 h 1419392"/>
                <a:gd name="csX21" fmla="*/ 844499 w 1573262"/>
                <a:gd name="csY21" fmla="*/ 1160642 h 1419392"/>
                <a:gd name="csX22" fmla="*/ 844499 w 1573262"/>
                <a:gd name="csY22" fmla="*/ 924775 h 1419392"/>
                <a:gd name="csX23" fmla="*/ 786521 w 1573262"/>
                <a:gd name="csY23" fmla="*/ 982913 h 1419392"/>
                <a:gd name="csX24" fmla="*/ 728463 w 1573262"/>
                <a:gd name="csY24" fmla="*/ 924856 h 1419392"/>
                <a:gd name="csX25" fmla="*/ 728463 w 1573262"/>
                <a:gd name="csY25" fmla="*/ 924856 h 1419392"/>
                <a:gd name="csX26" fmla="*/ 728463 w 1573262"/>
                <a:gd name="csY26" fmla="*/ 374042 h 1419392"/>
                <a:gd name="csX27" fmla="*/ 786441 w 1573262"/>
                <a:gd name="csY27" fmla="*/ 315904 h 1419392"/>
                <a:gd name="csX28" fmla="*/ 844499 w 1573262"/>
                <a:gd name="csY28" fmla="*/ 373961 h 1419392"/>
                <a:gd name="csX29" fmla="*/ 844499 w 1573262"/>
                <a:gd name="csY29" fmla="*/ 373961 h 1419392"/>
                <a:gd name="csX30" fmla="*/ 844499 w 1573262"/>
                <a:gd name="csY30" fmla="*/ 924775 h 141939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</a:cxnLst>
              <a:rect l="l" t="t" r="r" b="b"/>
              <a:pathLst>
                <a:path w="1573262" h="1419392">
                  <a:moveTo>
                    <a:pt x="1545565" y="1110671"/>
                  </a:moveTo>
                  <a:lnTo>
                    <a:pt x="1254948" y="606836"/>
                  </a:lnTo>
                  <a:lnTo>
                    <a:pt x="964574" y="103001"/>
                  </a:lnTo>
                  <a:cubicBezTo>
                    <a:pt x="907888" y="4515"/>
                    <a:pt x="782161" y="-29204"/>
                    <a:pt x="683889" y="27560"/>
                  </a:cubicBezTo>
                  <a:cubicBezTo>
                    <a:pt x="652558" y="45672"/>
                    <a:pt x="626557" y="71709"/>
                    <a:pt x="608550" y="103001"/>
                  </a:cubicBezTo>
                  <a:lnTo>
                    <a:pt x="318175" y="606836"/>
                  </a:lnTo>
                  <a:lnTo>
                    <a:pt x="27558" y="1110671"/>
                  </a:lnTo>
                  <a:cubicBezTo>
                    <a:pt x="-29209" y="1209158"/>
                    <a:pt x="4544" y="1335056"/>
                    <a:pt x="102897" y="1391819"/>
                  </a:cubicBezTo>
                  <a:cubicBezTo>
                    <a:pt x="134147" y="1409851"/>
                    <a:pt x="169596" y="1419392"/>
                    <a:pt x="205772" y="1419392"/>
                  </a:cubicBezTo>
                  <a:lnTo>
                    <a:pt x="1367594" y="1419392"/>
                  </a:lnTo>
                  <a:cubicBezTo>
                    <a:pt x="1481127" y="1419392"/>
                    <a:pt x="1573182" y="1327293"/>
                    <a:pt x="1573263" y="1213605"/>
                  </a:cubicBezTo>
                  <a:cubicBezTo>
                    <a:pt x="1573263" y="1177461"/>
                    <a:pt x="1563815" y="1141964"/>
                    <a:pt x="1545727" y="1110671"/>
                  </a:cubicBezTo>
                  <a:lnTo>
                    <a:pt x="1545727" y="1110671"/>
                  </a:lnTo>
                  <a:close/>
                  <a:moveTo>
                    <a:pt x="844499" y="1160642"/>
                  </a:moveTo>
                  <a:cubicBezTo>
                    <a:pt x="844499" y="1192743"/>
                    <a:pt x="818579" y="1218780"/>
                    <a:pt x="786521" y="1218780"/>
                  </a:cubicBezTo>
                  <a:cubicBezTo>
                    <a:pt x="754464" y="1218780"/>
                    <a:pt x="728463" y="1192824"/>
                    <a:pt x="728463" y="1160723"/>
                  </a:cubicBezTo>
                  <a:lnTo>
                    <a:pt x="728463" y="1160723"/>
                  </a:lnTo>
                  <a:lnTo>
                    <a:pt x="728463" y="1142045"/>
                  </a:lnTo>
                  <a:cubicBezTo>
                    <a:pt x="728463" y="1109943"/>
                    <a:pt x="754383" y="1083907"/>
                    <a:pt x="786441" y="1083907"/>
                  </a:cubicBezTo>
                  <a:cubicBezTo>
                    <a:pt x="818498" y="1083907"/>
                    <a:pt x="844499" y="1109862"/>
                    <a:pt x="844499" y="1141964"/>
                  </a:cubicBezTo>
                  <a:lnTo>
                    <a:pt x="844499" y="1141964"/>
                  </a:lnTo>
                  <a:lnTo>
                    <a:pt x="844499" y="1160642"/>
                  </a:lnTo>
                  <a:close/>
                  <a:moveTo>
                    <a:pt x="844499" y="924775"/>
                  </a:moveTo>
                  <a:cubicBezTo>
                    <a:pt x="844499" y="956876"/>
                    <a:pt x="818579" y="982913"/>
                    <a:pt x="786521" y="982913"/>
                  </a:cubicBezTo>
                  <a:cubicBezTo>
                    <a:pt x="754464" y="982913"/>
                    <a:pt x="728463" y="956957"/>
                    <a:pt x="728463" y="924856"/>
                  </a:cubicBezTo>
                  <a:lnTo>
                    <a:pt x="728463" y="924856"/>
                  </a:lnTo>
                  <a:lnTo>
                    <a:pt x="728463" y="374042"/>
                  </a:lnTo>
                  <a:cubicBezTo>
                    <a:pt x="728463" y="341941"/>
                    <a:pt x="754383" y="315904"/>
                    <a:pt x="786441" y="315904"/>
                  </a:cubicBezTo>
                  <a:cubicBezTo>
                    <a:pt x="818498" y="315904"/>
                    <a:pt x="844499" y="341860"/>
                    <a:pt x="844499" y="373961"/>
                  </a:cubicBezTo>
                  <a:lnTo>
                    <a:pt x="844499" y="373961"/>
                  </a:lnTo>
                  <a:lnTo>
                    <a:pt x="844499" y="924775"/>
                  </a:lnTo>
                  <a:close/>
                </a:path>
              </a:pathLst>
            </a:custGeom>
            <a:solidFill>
              <a:srgbClr val="F95D5D"/>
            </a:solidFill>
            <a:ln w="8067" cap="flat">
              <a:noFill/>
              <a:prstDash val="solid"/>
              <a:miter/>
            </a:ln>
          </p:spPr>
          <p:txBody>
            <a:bodyPr/>
            <a:lstStyle/>
            <a:p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3938987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B5CBF4-86CD-1045-11C7-0120FE562D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耗時">
            <a:extLst>
              <a:ext uri="{FF2B5EF4-FFF2-40B4-BE49-F238E27FC236}">
                <a16:creationId xmlns:a16="http://schemas.microsoft.com/office/drawing/2014/main" id="{ED6C0AD4-FDBE-6E99-A736-B886EBBA0274}"/>
              </a:ext>
            </a:extLst>
          </p:cNvPr>
          <p:cNvSpPr txBox="1"/>
          <p:nvPr/>
        </p:nvSpPr>
        <p:spPr>
          <a:xfrm>
            <a:off x="3997551" y="1424854"/>
            <a:ext cx="5009699" cy="1019382"/>
          </a:xfrm>
          <a:prstGeom prst="rect">
            <a:avLst/>
          </a:prstGeom>
          <a:noFill/>
          <a:ln w="12700">
            <a:noFill/>
            <a:miter lim="400000"/>
          </a:ln>
          <a:effectLst>
            <a:reflection endPos="0" dir="5400000" sy="-100000" algn="bl" rotWithShape="0"/>
          </a:effectLst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algn="l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直接買套裝？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F95D5D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2" name="員工有高達 90% 的時間在和 Excel 搏鬥">
            <a:extLst>
              <a:ext uri="{FF2B5EF4-FFF2-40B4-BE49-F238E27FC236}">
                <a16:creationId xmlns:a16="http://schemas.microsoft.com/office/drawing/2014/main" id="{31C8A496-6FC8-36C3-F398-2349234C7D7E}"/>
              </a:ext>
            </a:extLst>
          </p:cNvPr>
          <p:cNvSpPr txBox="1"/>
          <p:nvPr/>
        </p:nvSpPr>
        <p:spPr>
          <a:xfrm>
            <a:off x="4594428" y="2664000"/>
            <a:ext cx="3815945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太龐大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3" name="員工有高達 90% 的時間在和 Excel 搏鬥">
            <a:extLst>
              <a:ext uri="{FF2B5EF4-FFF2-40B4-BE49-F238E27FC236}">
                <a16:creationId xmlns:a16="http://schemas.microsoft.com/office/drawing/2014/main" id="{86030E8F-356A-188E-9838-0EB137D27A5C}"/>
              </a:ext>
            </a:extLst>
          </p:cNvPr>
          <p:cNvSpPr txBox="1"/>
          <p:nvPr/>
        </p:nvSpPr>
        <p:spPr>
          <a:xfrm>
            <a:off x="3454103" y="3326400"/>
            <a:ext cx="6096595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75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套裝軟體往往包山包海，你其實只用得到一點點功能。</a:t>
            </a:r>
            <a:endParaRPr kumimoji="0" lang="zh-TW" altLang="en-US" sz="1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</a:br>
            <a:endParaRPr kumimoji="0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2E89F851-1965-F4A7-32B7-30D178C7ED29}"/>
              </a:ext>
            </a:extLst>
          </p:cNvPr>
          <p:cNvSpPr/>
          <p:nvPr/>
        </p:nvSpPr>
        <p:spPr>
          <a:xfrm>
            <a:off x="3288198" y="4366865"/>
            <a:ext cx="4291779" cy="4299069"/>
          </a:xfrm>
          <a:prstGeom prst="ellipse">
            <a:avLst/>
          </a:prstGeom>
          <a:solidFill>
            <a:srgbClr val="0066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0" name="橢圓 9">
            <a:extLst>
              <a:ext uri="{FF2B5EF4-FFF2-40B4-BE49-F238E27FC236}">
                <a16:creationId xmlns:a16="http://schemas.microsoft.com/office/drawing/2014/main" id="{C1B3C8AE-D209-A511-102E-15DED42B56A3}"/>
              </a:ext>
            </a:extLst>
          </p:cNvPr>
          <p:cNvSpPr/>
          <p:nvPr/>
        </p:nvSpPr>
        <p:spPr>
          <a:xfrm>
            <a:off x="6920861" y="7105523"/>
            <a:ext cx="1263481" cy="1182965"/>
          </a:xfrm>
          <a:prstGeom prst="ellipse">
            <a:avLst/>
          </a:prstGeom>
          <a:solidFill>
            <a:srgbClr val="FF7971">
              <a:alpha val="80000"/>
            </a:srgb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altLang="zh-TW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2" name="員工有高達 90% 的時間在和 Excel 搏鬥">
            <a:extLst>
              <a:ext uri="{FF2B5EF4-FFF2-40B4-BE49-F238E27FC236}">
                <a16:creationId xmlns:a16="http://schemas.microsoft.com/office/drawing/2014/main" id="{063C0876-00F1-593E-6F7B-37657686B891}"/>
              </a:ext>
            </a:extLst>
          </p:cNvPr>
          <p:cNvSpPr txBox="1"/>
          <p:nvPr/>
        </p:nvSpPr>
        <p:spPr>
          <a:xfrm>
            <a:off x="4217092" y="5991394"/>
            <a:ext cx="2433990" cy="7545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3200" b="1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套裝軟體</a:t>
            </a:r>
            <a:endParaRPr kumimoji="0" sz="3200" b="1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6" name="員工有高達 90% 的時間在和 Excel 搏鬥">
            <a:extLst>
              <a:ext uri="{FF2B5EF4-FFF2-40B4-BE49-F238E27FC236}">
                <a16:creationId xmlns:a16="http://schemas.microsoft.com/office/drawing/2014/main" id="{C42704D1-8DA5-160F-A273-11A75FF335C9}"/>
              </a:ext>
            </a:extLst>
          </p:cNvPr>
          <p:cNvSpPr txBox="1"/>
          <p:nvPr/>
        </p:nvSpPr>
        <p:spPr>
          <a:xfrm>
            <a:off x="7807327" y="6317382"/>
            <a:ext cx="1682411" cy="42851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你的實際需求</a:t>
            </a:r>
            <a:endParaRPr kumimoji="0" sz="1600" b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8" name="線條">
            <a:extLst>
              <a:ext uri="{FF2B5EF4-FFF2-40B4-BE49-F238E27FC236}">
                <a16:creationId xmlns:a16="http://schemas.microsoft.com/office/drawing/2014/main" id="{69A19B7B-9DCD-6DAE-10D4-F97889089C0F}"/>
              </a:ext>
            </a:extLst>
          </p:cNvPr>
          <p:cNvSpPr/>
          <p:nvPr/>
        </p:nvSpPr>
        <p:spPr>
          <a:xfrm rot="16200000" flipH="1" flipV="1">
            <a:off x="7993287" y="7040956"/>
            <a:ext cx="965544" cy="3754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F95D5D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3890838011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48070D1-F518-00FB-58AF-119579540A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耗時">
            <a:extLst>
              <a:ext uri="{FF2B5EF4-FFF2-40B4-BE49-F238E27FC236}">
                <a16:creationId xmlns:a16="http://schemas.microsoft.com/office/drawing/2014/main" id="{81AD7B11-75C5-CF91-9451-19EC6C23F18F}"/>
              </a:ext>
            </a:extLst>
          </p:cNvPr>
          <p:cNvSpPr txBox="1"/>
          <p:nvPr/>
        </p:nvSpPr>
        <p:spPr>
          <a:xfrm>
            <a:off x="3997551" y="1424854"/>
            <a:ext cx="5009699" cy="1019382"/>
          </a:xfrm>
          <a:prstGeom prst="rect">
            <a:avLst/>
          </a:prstGeom>
          <a:noFill/>
          <a:ln w="12700">
            <a:noFill/>
            <a:miter lim="400000"/>
          </a:ln>
          <a:effectLst>
            <a:reflection endPos="0" dir="5400000" sy="-100000" algn="bl" rotWithShape="0"/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algn="l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直接買套裝？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F95D5D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4" name="員工有高達 90% 的時間在和 Excel 搏鬥">
            <a:extLst>
              <a:ext uri="{FF2B5EF4-FFF2-40B4-BE49-F238E27FC236}">
                <a16:creationId xmlns:a16="http://schemas.microsoft.com/office/drawing/2014/main" id="{DC8A4103-A22D-C632-0221-96E0DD3C9BF0}"/>
              </a:ext>
            </a:extLst>
          </p:cNvPr>
          <p:cNvSpPr txBox="1"/>
          <p:nvPr/>
        </p:nvSpPr>
        <p:spPr>
          <a:xfrm>
            <a:off x="4594428" y="2664000"/>
            <a:ext cx="3815945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高昂隱藏成本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4" name="員工有高達 90% 的時間在和 Excel 搏鬥">
            <a:extLst>
              <a:ext uri="{FF2B5EF4-FFF2-40B4-BE49-F238E27FC236}">
                <a16:creationId xmlns:a16="http://schemas.microsoft.com/office/drawing/2014/main" id="{8CCA782F-896C-EF54-CDF0-A42FE8739A80}"/>
              </a:ext>
            </a:extLst>
          </p:cNvPr>
          <p:cNvSpPr txBox="1"/>
          <p:nvPr/>
        </p:nvSpPr>
        <p:spPr>
          <a:xfrm>
            <a:off x="3563416" y="3326400"/>
            <a:ext cx="5877969" cy="872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75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為符合需求勢必得追加客製化，實際費用比想像更高。</a:t>
            </a:r>
            <a:endParaRPr kumimoji="0" lang="zh-TW" altLang="en-US" sz="1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</a:br>
            <a:endParaRPr kumimoji="0" lang="zh-TW" altLang="en-US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10" name="群組 9">
            <a:extLst>
              <a:ext uri="{FF2B5EF4-FFF2-40B4-BE49-F238E27FC236}">
                <a16:creationId xmlns:a16="http://schemas.microsoft.com/office/drawing/2014/main" id="{C0A5178F-E2C6-225E-7495-83EB4F39AE4B}"/>
              </a:ext>
            </a:extLst>
          </p:cNvPr>
          <p:cNvGrpSpPr/>
          <p:nvPr/>
        </p:nvGrpSpPr>
        <p:grpSpPr>
          <a:xfrm>
            <a:off x="4646150" y="4544066"/>
            <a:ext cx="3712499" cy="3959999"/>
            <a:chOff x="4646150" y="4544066"/>
            <a:chExt cx="3712499" cy="3959999"/>
          </a:xfrm>
        </p:grpSpPr>
        <p:sp>
          <p:nvSpPr>
            <p:cNvPr id="9" name="手繪多邊形 8">
              <a:extLst>
                <a:ext uri="{FF2B5EF4-FFF2-40B4-BE49-F238E27FC236}">
                  <a16:creationId xmlns:a16="http://schemas.microsoft.com/office/drawing/2014/main" id="{6FEE3084-D372-14BA-D331-C02572E5F3A7}"/>
                </a:ext>
              </a:extLst>
            </p:cNvPr>
            <p:cNvSpPr/>
            <p:nvPr/>
          </p:nvSpPr>
          <p:spPr>
            <a:xfrm>
              <a:off x="5110212" y="4544066"/>
              <a:ext cx="2552343" cy="696093"/>
            </a:xfrm>
            <a:custGeom>
              <a:avLst/>
              <a:gdLst>
                <a:gd name="csX0" fmla="*/ 2204297 w 2552343"/>
                <a:gd name="csY0" fmla="*/ 0 h 696093"/>
                <a:gd name="csX1" fmla="*/ 0 w 2552343"/>
                <a:gd name="csY1" fmla="*/ 0 h 696093"/>
                <a:gd name="csX2" fmla="*/ 696094 w 2552343"/>
                <a:gd name="csY2" fmla="*/ 696094 h 696093"/>
                <a:gd name="csX3" fmla="*/ 2204297 w 2552343"/>
                <a:gd name="csY3" fmla="*/ 696094 h 696093"/>
                <a:gd name="csX4" fmla="*/ 2552344 w 2552343"/>
                <a:gd name="csY4" fmla="*/ 348047 h 696093"/>
                <a:gd name="csX5" fmla="*/ 2204297 w 2552343"/>
                <a:gd name="csY5" fmla="*/ 0 h 69609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</a:cxnLst>
              <a:rect l="l" t="t" r="r" b="b"/>
              <a:pathLst>
                <a:path w="2552343" h="696093">
                  <a:moveTo>
                    <a:pt x="2204297" y="0"/>
                  </a:moveTo>
                  <a:lnTo>
                    <a:pt x="0" y="0"/>
                  </a:lnTo>
                  <a:cubicBezTo>
                    <a:pt x="383857" y="0"/>
                    <a:pt x="696094" y="312237"/>
                    <a:pt x="696094" y="696094"/>
                  </a:cubicBezTo>
                  <a:lnTo>
                    <a:pt x="2204297" y="696094"/>
                  </a:lnTo>
                  <a:cubicBezTo>
                    <a:pt x="2396496" y="696094"/>
                    <a:pt x="2552344" y="540246"/>
                    <a:pt x="2552344" y="348047"/>
                  </a:cubicBezTo>
                  <a:cubicBezTo>
                    <a:pt x="2552344" y="155848"/>
                    <a:pt x="2396496" y="0"/>
                    <a:pt x="2204297" y="0"/>
                  </a:cubicBezTo>
                  <a:close/>
                </a:path>
              </a:pathLst>
            </a:custGeom>
            <a:solidFill>
              <a:srgbClr val="000000"/>
            </a:solidFill>
            <a:ln w="7719" cap="flat">
              <a:noFill/>
              <a:prstDash val="solid"/>
              <a:miter/>
            </a:ln>
          </p:spPr>
          <p:txBody>
            <a:bodyPr/>
            <a:lstStyle/>
            <a:p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sp>
          <p:nvSpPr>
            <p:cNvPr id="6" name="手繪多邊形 5">
              <a:extLst>
                <a:ext uri="{FF2B5EF4-FFF2-40B4-BE49-F238E27FC236}">
                  <a16:creationId xmlns:a16="http://schemas.microsoft.com/office/drawing/2014/main" id="{E6F19E7B-1380-D3A0-FF6D-60FD7985D0BE}"/>
                </a:ext>
              </a:extLst>
            </p:cNvPr>
            <p:cNvSpPr/>
            <p:nvPr/>
          </p:nvSpPr>
          <p:spPr>
            <a:xfrm>
              <a:off x="6270368" y="8024534"/>
              <a:ext cx="2088281" cy="479531"/>
            </a:xfrm>
            <a:custGeom>
              <a:avLst/>
              <a:gdLst>
                <a:gd name="csX0" fmla="*/ 2088281 w 2088281"/>
                <a:gd name="csY0" fmla="*/ 479531 h 479531"/>
                <a:gd name="csX1" fmla="*/ 0 w 2088281"/>
                <a:gd name="csY1" fmla="*/ 479531 h 479531"/>
                <a:gd name="csX2" fmla="*/ 0 w 2088281"/>
                <a:gd name="csY2" fmla="*/ 0 h 479531"/>
                <a:gd name="csX3" fmla="*/ 2088281 w 2088281"/>
                <a:gd name="csY3" fmla="*/ 0 h 479531"/>
                <a:gd name="csX4" fmla="*/ 2088281 w 2088281"/>
                <a:gd name="csY4" fmla="*/ 479531 h 47953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088281" h="479531">
                  <a:moveTo>
                    <a:pt x="2088281" y="479531"/>
                  </a:moveTo>
                  <a:lnTo>
                    <a:pt x="0" y="479531"/>
                  </a:lnTo>
                  <a:lnTo>
                    <a:pt x="0" y="0"/>
                  </a:lnTo>
                  <a:lnTo>
                    <a:pt x="2088281" y="0"/>
                  </a:lnTo>
                  <a:lnTo>
                    <a:pt x="2088281" y="479531"/>
                  </a:lnTo>
                  <a:close/>
                </a:path>
              </a:pathLst>
            </a:custGeom>
            <a:solidFill>
              <a:srgbClr val="000000"/>
            </a:solidFill>
            <a:ln w="7719" cap="flat">
              <a:noFill/>
              <a:prstDash val="solid"/>
              <a:miter/>
            </a:ln>
          </p:spPr>
          <p:txBody>
            <a:bodyPr/>
            <a:lstStyle/>
            <a:p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sp>
          <p:nvSpPr>
            <p:cNvPr id="7" name="手繪多邊形 6">
              <a:extLst>
                <a:ext uri="{FF2B5EF4-FFF2-40B4-BE49-F238E27FC236}">
                  <a16:creationId xmlns:a16="http://schemas.microsoft.com/office/drawing/2014/main" id="{1D52094D-8E59-5CE0-3C6F-C36EBA0014C7}"/>
                </a:ext>
              </a:extLst>
            </p:cNvPr>
            <p:cNvSpPr/>
            <p:nvPr/>
          </p:nvSpPr>
          <p:spPr>
            <a:xfrm>
              <a:off x="6270368" y="5936253"/>
              <a:ext cx="2088281" cy="2088281"/>
            </a:xfrm>
            <a:custGeom>
              <a:avLst/>
              <a:gdLst>
                <a:gd name="csX0" fmla="*/ 1044141 w 2088281"/>
                <a:gd name="csY0" fmla="*/ 0 h 2088281"/>
                <a:gd name="csX1" fmla="*/ 0 w 2088281"/>
                <a:gd name="csY1" fmla="*/ 1044141 h 2088281"/>
                <a:gd name="csX2" fmla="*/ 1044141 w 2088281"/>
                <a:gd name="csY2" fmla="*/ 2088281 h 2088281"/>
                <a:gd name="csX3" fmla="*/ 2088281 w 2088281"/>
                <a:gd name="csY3" fmla="*/ 1044141 h 2088281"/>
                <a:gd name="csX4" fmla="*/ 1044141 w 2088281"/>
                <a:gd name="csY4" fmla="*/ 0 h 2088281"/>
                <a:gd name="csX5" fmla="*/ 1044141 w 2088281"/>
                <a:gd name="csY5" fmla="*/ 928125 h 2088281"/>
                <a:gd name="csX6" fmla="*/ 1392188 w 2088281"/>
                <a:gd name="csY6" fmla="*/ 1276172 h 2088281"/>
                <a:gd name="csX7" fmla="*/ 1160156 w 2088281"/>
                <a:gd name="csY7" fmla="*/ 1602872 h 2088281"/>
                <a:gd name="csX8" fmla="*/ 1160156 w 2088281"/>
                <a:gd name="csY8" fmla="*/ 1740234 h 2088281"/>
                <a:gd name="csX9" fmla="*/ 928125 w 2088281"/>
                <a:gd name="csY9" fmla="*/ 1740234 h 2088281"/>
                <a:gd name="csX10" fmla="*/ 928125 w 2088281"/>
                <a:gd name="csY10" fmla="*/ 1602872 h 2088281"/>
                <a:gd name="csX11" fmla="*/ 696094 w 2088281"/>
                <a:gd name="csY11" fmla="*/ 1276172 h 2088281"/>
                <a:gd name="csX12" fmla="*/ 928125 w 2088281"/>
                <a:gd name="csY12" fmla="*/ 1276172 h 2088281"/>
                <a:gd name="csX13" fmla="*/ 1044141 w 2088281"/>
                <a:gd name="csY13" fmla="*/ 1392188 h 2088281"/>
                <a:gd name="csX14" fmla="*/ 1160156 w 2088281"/>
                <a:gd name="csY14" fmla="*/ 1276172 h 2088281"/>
                <a:gd name="csX15" fmla="*/ 1044141 w 2088281"/>
                <a:gd name="csY15" fmla="*/ 1160156 h 2088281"/>
                <a:gd name="csX16" fmla="*/ 696094 w 2088281"/>
                <a:gd name="csY16" fmla="*/ 812109 h 2088281"/>
                <a:gd name="csX17" fmla="*/ 928125 w 2088281"/>
                <a:gd name="csY17" fmla="*/ 485409 h 2088281"/>
                <a:gd name="csX18" fmla="*/ 928125 w 2088281"/>
                <a:gd name="csY18" fmla="*/ 348047 h 2088281"/>
                <a:gd name="csX19" fmla="*/ 1160156 w 2088281"/>
                <a:gd name="csY19" fmla="*/ 348047 h 2088281"/>
                <a:gd name="csX20" fmla="*/ 1160156 w 2088281"/>
                <a:gd name="csY20" fmla="*/ 485409 h 2088281"/>
                <a:gd name="csX21" fmla="*/ 1392188 w 2088281"/>
                <a:gd name="csY21" fmla="*/ 812109 h 2088281"/>
                <a:gd name="csX22" fmla="*/ 1160156 w 2088281"/>
                <a:gd name="csY22" fmla="*/ 812109 h 2088281"/>
                <a:gd name="csX23" fmla="*/ 1044141 w 2088281"/>
                <a:gd name="csY23" fmla="*/ 696094 h 2088281"/>
                <a:gd name="csX24" fmla="*/ 928125 w 2088281"/>
                <a:gd name="csY24" fmla="*/ 812109 h 2088281"/>
                <a:gd name="csX25" fmla="*/ 1044141 w 2088281"/>
                <a:gd name="csY25" fmla="*/ 928125 h 20882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</a:cxnLst>
              <a:rect l="l" t="t" r="r" b="b"/>
              <a:pathLst>
                <a:path w="2088281" h="2088281">
                  <a:moveTo>
                    <a:pt x="1044141" y="0"/>
                  </a:moveTo>
                  <a:cubicBezTo>
                    <a:pt x="467466" y="0"/>
                    <a:pt x="0" y="467466"/>
                    <a:pt x="0" y="1044141"/>
                  </a:cubicBezTo>
                  <a:cubicBezTo>
                    <a:pt x="0" y="1620816"/>
                    <a:pt x="467466" y="2088281"/>
                    <a:pt x="1044141" y="2088281"/>
                  </a:cubicBezTo>
                  <a:cubicBezTo>
                    <a:pt x="1620816" y="2088281"/>
                    <a:pt x="2088281" y="1620816"/>
                    <a:pt x="2088281" y="1044141"/>
                  </a:cubicBezTo>
                  <a:cubicBezTo>
                    <a:pt x="2088281" y="467466"/>
                    <a:pt x="1620816" y="0"/>
                    <a:pt x="1044141" y="0"/>
                  </a:cubicBezTo>
                  <a:close/>
                  <a:moveTo>
                    <a:pt x="1044141" y="928125"/>
                  </a:moveTo>
                  <a:cubicBezTo>
                    <a:pt x="1236031" y="928125"/>
                    <a:pt x="1392188" y="1084282"/>
                    <a:pt x="1392188" y="1276172"/>
                  </a:cubicBezTo>
                  <a:cubicBezTo>
                    <a:pt x="1392188" y="1427224"/>
                    <a:pt x="1294889" y="1554764"/>
                    <a:pt x="1160156" y="1602872"/>
                  </a:cubicBezTo>
                  <a:lnTo>
                    <a:pt x="1160156" y="1740234"/>
                  </a:lnTo>
                  <a:lnTo>
                    <a:pt x="928125" y="1740234"/>
                  </a:lnTo>
                  <a:lnTo>
                    <a:pt x="928125" y="1602872"/>
                  </a:lnTo>
                  <a:cubicBezTo>
                    <a:pt x="793392" y="1554841"/>
                    <a:pt x="696094" y="1427224"/>
                    <a:pt x="696094" y="1276172"/>
                  </a:cubicBezTo>
                  <a:lnTo>
                    <a:pt x="928125" y="1276172"/>
                  </a:lnTo>
                  <a:cubicBezTo>
                    <a:pt x="928125" y="1340213"/>
                    <a:pt x="980100" y="1392188"/>
                    <a:pt x="1044141" y="1392188"/>
                  </a:cubicBezTo>
                  <a:cubicBezTo>
                    <a:pt x="1108181" y="1392188"/>
                    <a:pt x="1160156" y="1340213"/>
                    <a:pt x="1160156" y="1276172"/>
                  </a:cubicBezTo>
                  <a:cubicBezTo>
                    <a:pt x="1160156" y="1212131"/>
                    <a:pt x="1108181" y="1160156"/>
                    <a:pt x="1044141" y="1160156"/>
                  </a:cubicBezTo>
                  <a:cubicBezTo>
                    <a:pt x="852251" y="1160156"/>
                    <a:pt x="696094" y="1003999"/>
                    <a:pt x="696094" y="812109"/>
                  </a:cubicBezTo>
                  <a:cubicBezTo>
                    <a:pt x="696094" y="661057"/>
                    <a:pt x="793392" y="533517"/>
                    <a:pt x="928125" y="485409"/>
                  </a:cubicBezTo>
                  <a:lnTo>
                    <a:pt x="928125" y="348047"/>
                  </a:lnTo>
                  <a:lnTo>
                    <a:pt x="1160156" y="348047"/>
                  </a:lnTo>
                  <a:lnTo>
                    <a:pt x="1160156" y="485409"/>
                  </a:lnTo>
                  <a:cubicBezTo>
                    <a:pt x="1294889" y="533440"/>
                    <a:pt x="1392188" y="661057"/>
                    <a:pt x="1392188" y="812109"/>
                  </a:cubicBezTo>
                  <a:lnTo>
                    <a:pt x="1160156" y="812109"/>
                  </a:lnTo>
                  <a:cubicBezTo>
                    <a:pt x="1160156" y="748069"/>
                    <a:pt x="1108181" y="696094"/>
                    <a:pt x="1044141" y="696094"/>
                  </a:cubicBezTo>
                  <a:cubicBezTo>
                    <a:pt x="980100" y="696094"/>
                    <a:pt x="928125" y="748069"/>
                    <a:pt x="928125" y="812109"/>
                  </a:cubicBezTo>
                  <a:cubicBezTo>
                    <a:pt x="928125" y="876150"/>
                    <a:pt x="980100" y="928125"/>
                    <a:pt x="1044141" y="928125"/>
                  </a:cubicBezTo>
                  <a:close/>
                </a:path>
              </a:pathLst>
            </a:custGeom>
            <a:solidFill>
              <a:srgbClr val="F95D5D"/>
            </a:solidFill>
            <a:ln w="7719" cap="flat">
              <a:noFill/>
              <a:prstDash val="solid"/>
              <a:miter/>
            </a:ln>
          </p:spPr>
          <p:txBody>
            <a:bodyPr/>
            <a:lstStyle/>
            <a:p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  <p:sp>
          <p:nvSpPr>
            <p:cNvPr id="8" name="手繪多邊形 7">
              <a:extLst>
                <a:ext uri="{FF2B5EF4-FFF2-40B4-BE49-F238E27FC236}">
                  <a16:creationId xmlns:a16="http://schemas.microsoft.com/office/drawing/2014/main" id="{509BDA0F-CA23-B714-0169-51006B881D05}"/>
                </a:ext>
              </a:extLst>
            </p:cNvPr>
            <p:cNvSpPr/>
            <p:nvPr/>
          </p:nvSpPr>
          <p:spPr>
            <a:xfrm>
              <a:off x="4646150" y="4776097"/>
              <a:ext cx="2552343" cy="3727968"/>
            </a:xfrm>
            <a:custGeom>
              <a:avLst/>
              <a:gdLst>
                <a:gd name="csX0" fmla="*/ 865786 w 2552343"/>
                <a:gd name="csY0" fmla="*/ 696094 h 3727968"/>
                <a:gd name="csX1" fmla="*/ 928125 w 2552343"/>
                <a:gd name="csY1" fmla="*/ 464063 h 3727968"/>
                <a:gd name="csX2" fmla="*/ 464063 w 2552343"/>
                <a:gd name="csY2" fmla="*/ 0 h 3727968"/>
                <a:gd name="csX3" fmla="*/ 0 w 2552343"/>
                <a:gd name="csY3" fmla="*/ 464063 h 3727968"/>
                <a:gd name="csX4" fmla="*/ 0 w 2552343"/>
                <a:gd name="csY4" fmla="*/ 3727969 h 3727968"/>
                <a:gd name="csX5" fmla="*/ 1392188 w 2552343"/>
                <a:gd name="csY5" fmla="*/ 3727969 h 3727968"/>
                <a:gd name="csX6" fmla="*/ 1392188 w 2552343"/>
                <a:gd name="csY6" fmla="*/ 3016406 h 3727968"/>
                <a:gd name="csX7" fmla="*/ 1684702 w 2552343"/>
                <a:gd name="csY7" fmla="*/ 3016406 h 3727968"/>
                <a:gd name="csX8" fmla="*/ 1392188 w 2552343"/>
                <a:gd name="csY8" fmla="*/ 2204297 h 3727968"/>
                <a:gd name="csX9" fmla="*/ 2552344 w 2552343"/>
                <a:gd name="csY9" fmla="*/ 934003 h 3727968"/>
                <a:gd name="csX10" fmla="*/ 2552344 w 2552343"/>
                <a:gd name="csY10" fmla="*/ 696094 h 3727968"/>
                <a:gd name="csX11" fmla="*/ 865786 w 2552343"/>
                <a:gd name="csY11" fmla="*/ 696094 h 3727968"/>
                <a:gd name="csX12" fmla="*/ 1392188 w 2552343"/>
                <a:gd name="csY12" fmla="*/ 2552344 h 3727968"/>
                <a:gd name="csX13" fmla="*/ 464063 w 2552343"/>
                <a:gd name="csY13" fmla="*/ 2552344 h 3727968"/>
                <a:gd name="csX14" fmla="*/ 464063 w 2552343"/>
                <a:gd name="csY14" fmla="*/ 2320313 h 3727968"/>
                <a:gd name="csX15" fmla="*/ 1392188 w 2552343"/>
                <a:gd name="csY15" fmla="*/ 2320313 h 3727968"/>
                <a:gd name="csX16" fmla="*/ 1392188 w 2552343"/>
                <a:gd name="csY16" fmla="*/ 2552344 h 3727968"/>
                <a:gd name="csX17" fmla="*/ 1392188 w 2552343"/>
                <a:gd name="csY17" fmla="*/ 2088281 h 3727968"/>
                <a:gd name="csX18" fmla="*/ 464063 w 2552343"/>
                <a:gd name="csY18" fmla="*/ 2088281 h 3727968"/>
                <a:gd name="csX19" fmla="*/ 464063 w 2552343"/>
                <a:gd name="csY19" fmla="*/ 1856250 h 3727968"/>
                <a:gd name="csX20" fmla="*/ 1392188 w 2552343"/>
                <a:gd name="csY20" fmla="*/ 1856250 h 3727968"/>
                <a:gd name="csX21" fmla="*/ 1392188 w 2552343"/>
                <a:gd name="csY21" fmla="*/ 2088281 h 3727968"/>
                <a:gd name="csX22" fmla="*/ 1392188 w 2552343"/>
                <a:gd name="csY22" fmla="*/ 1624219 h 3727968"/>
                <a:gd name="csX23" fmla="*/ 464063 w 2552343"/>
                <a:gd name="csY23" fmla="*/ 1624219 h 3727968"/>
                <a:gd name="csX24" fmla="*/ 464063 w 2552343"/>
                <a:gd name="csY24" fmla="*/ 1392188 h 3727968"/>
                <a:gd name="csX25" fmla="*/ 1392188 w 2552343"/>
                <a:gd name="csY25" fmla="*/ 1392188 h 3727968"/>
                <a:gd name="csX26" fmla="*/ 1392188 w 2552343"/>
                <a:gd name="csY26" fmla="*/ 1624219 h 372796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2552343" h="3727968">
                  <a:moveTo>
                    <a:pt x="865786" y="696094"/>
                  </a:moveTo>
                  <a:cubicBezTo>
                    <a:pt x="905463" y="627799"/>
                    <a:pt x="928125" y="548445"/>
                    <a:pt x="928125" y="464063"/>
                  </a:cubicBezTo>
                  <a:cubicBezTo>
                    <a:pt x="928125" y="208132"/>
                    <a:pt x="719993" y="0"/>
                    <a:pt x="464063" y="0"/>
                  </a:cubicBezTo>
                  <a:cubicBezTo>
                    <a:pt x="208132" y="0"/>
                    <a:pt x="0" y="208132"/>
                    <a:pt x="0" y="464063"/>
                  </a:cubicBezTo>
                  <a:lnTo>
                    <a:pt x="0" y="3727969"/>
                  </a:lnTo>
                  <a:lnTo>
                    <a:pt x="1392188" y="3727969"/>
                  </a:lnTo>
                  <a:lnTo>
                    <a:pt x="1392188" y="3016406"/>
                  </a:lnTo>
                  <a:lnTo>
                    <a:pt x="1684702" y="3016406"/>
                  </a:lnTo>
                  <a:cubicBezTo>
                    <a:pt x="1502093" y="2795590"/>
                    <a:pt x="1392188" y="2512589"/>
                    <a:pt x="1392188" y="2204297"/>
                  </a:cubicBezTo>
                  <a:cubicBezTo>
                    <a:pt x="1392188" y="1539759"/>
                    <a:pt x="1902888" y="992862"/>
                    <a:pt x="2552344" y="934003"/>
                  </a:cubicBezTo>
                  <a:lnTo>
                    <a:pt x="2552344" y="696094"/>
                  </a:lnTo>
                  <a:lnTo>
                    <a:pt x="865786" y="696094"/>
                  </a:lnTo>
                  <a:close/>
                  <a:moveTo>
                    <a:pt x="1392188" y="2552344"/>
                  </a:moveTo>
                  <a:lnTo>
                    <a:pt x="464063" y="2552344"/>
                  </a:lnTo>
                  <a:lnTo>
                    <a:pt x="464063" y="2320313"/>
                  </a:lnTo>
                  <a:lnTo>
                    <a:pt x="1392188" y="2320313"/>
                  </a:lnTo>
                  <a:lnTo>
                    <a:pt x="1392188" y="2552344"/>
                  </a:lnTo>
                  <a:close/>
                  <a:moveTo>
                    <a:pt x="1392188" y="2088281"/>
                  </a:moveTo>
                  <a:lnTo>
                    <a:pt x="464063" y="2088281"/>
                  </a:lnTo>
                  <a:lnTo>
                    <a:pt x="464063" y="1856250"/>
                  </a:lnTo>
                  <a:lnTo>
                    <a:pt x="1392188" y="1856250"/>
                  </a:lnTo>
                  <a:lnTo>
                    <a:pt x="1392188" y="2088281"/>
                  </a:lnTo>
                  <a:close/>
                  <a:moveTo>
                    <a:pt x="1392188" y="1624219"/>
                  </a:moveTo>
                  <a:lnTo>
                    <a:pt x="464063" y="1624219"/>
                  </a:lnTo>
                  <a:lnTo>
                    <a:pt x="464063" y="1392188"/>
                  </a:lnTo>
                  <a:lnTo>
                    <a:pt x="1392188" y="1392188"/>
                  </a:lnTo>
                  <a:lnTo>
                    <a:pt x="1392188" y="1624219"/>
                  </a:lnTo>
                  <a:close/>
                </a:path>
              </a:pathLst>
            </a:custGeom>
            <a:solidFill>
              <a:srgbClr val="000000"/>
            </a:solidFill>
            <a:ln w="7719" cap="flat">
              <a:noFill/>
              <a:prstDash val="solid"/>
              <a:miter/>
            </a:ln>
          </p:spPr>
          <p:txBody>
            <a:bodyPr/>
            <a:lstStyle/>
            <a:p>
              <a:endPara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9859441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9059AB-86C2-805C-B7D8-9E6EFA06E0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員工有高達 90% 的時間在和 Excel 搏鬥">
            <a:extLst>
              <a:ext uri="{FF2B5EF4-FFF2-40B4-BE49-F238E27FC236}">
                <a16:creationId xmlns:a16="http://schemas.microsoft.com/office/drawing/2014/main" id="{4DC77FC9-A6CC-A8E9-230E-F3659642E224}"/>
              </a:ext>
            </a:extLst>
          </p:cNvPr>
          <p:cNvSpPr txBox="1"/>
          <p:nvPr/>
        </p:nvSpPr>
        <p:spPr>
          <a:xfrm>
            <a:off x="1627540" y="3740496"/>
            <a:ext cx="3084807" cy="548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lang="zh-TW" altLang="en-US" sz="22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傳統的資料庫開發：</a:t>
            </a:r>
            <a:endParaRPr sz="2200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耗時">
            <a:extLst>
              <a:ext uri="{FF2B5EF4-FFF2-40B4-BE49-F238E27FC236}">
                <a16:creationId xmlns:a16="http://schemas.microsoft.com/office/drawing/2014/main" id="{282F4907-464D-9885-9A2E-C97490710F72}"/>
              </a:ext>
            </a:extLst>
          </p:cNvPr>
          <p:cNvSpPr txBox="1"/>
          <p:nvPr/>
        </p:nvSpPr>
        <p:spPr>
          <a:xfrm>
            <a:off x="5211992" y="1424854"/>
            <a:ext cx="4742876" cy="1019382"/>
          </a:xfrm>
          <a:prstGeom prst="rect">
            <a:avLst/>
          </a:prstGeom>
          <a:noFill/>
          <a:ln w="12700">
            <a:noFill/>
            <a:miter lim="400000"/>
          </a:ln>
          <a:effectLst>
            <a:reflection endPos="0" dir="5400000" sy="-100000" algn="bl" rotWithShape="0"/>
          </a:effectLst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algn="l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r>
              <a:rPr lang="zh-TW" altLang="en-US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可以改變這個現象</a:t>
            </a:r>
            <a:endParaRPr b="1" dirty="0">
              <a:solidFill>
                <a:schemeClr val="tx1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0814CAA3-18F6-AD3F-1762-AFBF6E41B5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6393" y="4874346"/>
            <a:ext cx="3467100" cy="3454400"/>
          </a:xfrm>
          <a:prstGeom prst="rect">
            <a:avLst/>
          </a:prstGeom>
        </p:spPr>
      </p:pic>
      <p:pic>
        <p:nvPicPr>
          <p:cNvPr id="19" name="圖片 18">
            <a:extLst>
              <a:ext uri="{FF2B5EF4-FFF2-40B4-BE49-F238E27FC236}">
                <a16:creationId xmlns:a16="http://schemas.microsoft.com/office/drawing/2014/main" id="{FA6A1FBD-CCF8-1468-CE94-9CA8DD66915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9177" y="4874346"/>
            <a:ext cx="6074595" cy="3454400"/>
          </a:xfrm>
          <a:prstGeom prst="rect">
            <a:avLst/>
          </a:prstGeom>
        </p:spPr>
      </p:pic>
      <p:pic>
        <p:nvPicPr>
          <p:cNvPr id="6" name="ragic logo.png" descr="ragic logo.png">
            <a:extLst>
              <a:ext uri="{FF2B5EF4-FFF2-40B4-BE49-F238E27FC236}">
                <a16:creationId xmlns:a16="http://schemas.microsoft.com/office/drawing/2014/main" id="{A985D9FA-3941-FD5C-A163-646DDB06E06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0739" y="1363725"/>
            <a:ext cx="2438279" cy="137153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群組 4">
            <a:extLst>
              <a:ext uri="{FF2B5EF4-FFF2-40B4-BE49-F238E27FC236}">
                <a16:creationId xmlns:a16="http://schemas.microsoft.com/office/drawing/2014/main" id="{2F7C480D-65A8-87DF-9BE3-911530EFFFB8}"/>
              </a:ext>
            </a:extLst>
          </p:cNvPr>
          <p:cNvGrpSpPr/>
          <p:nvPr/>
        </p:nvGrpSpPr>
        <p:grpSpPr>
          <a:xfrm>
            <a:off x="7421193" y="3703976"/>
            <a:ext cx="3117562" cy="733454"/>
            <a:chOff x="8396309" y="3432191"/>
            <a:chExt cx="3117562" cy="733454"/>
          </a:xfrm>
        </p:grpSpPr>
        <p:sp>
          <p:nvSpPr>
            <p:cNvPr id="4" name="員工有高達 90% 的時間在和 Excel 搏鬥">
              <a:extLst>
                <a:ext uri="{FF2B5EF4-FFF2-40B4-BE49-F238E27FC236}">
                  <a16:creationId xmlns:a16="http://schemas.microsoft.com/office/drawing/2014/main" id="{A17C81B1-E005-D8C0-D324-B1BB3889B308}"/>
                </a:ext>
              </a:extLst>
            </p:cNvPr>
            <p:cNvSpPr txBox="1"/>
            <p:nvPr/>
          </p:nvSpPr>
          <p:spPr>
            <a:xfrm>
              <a:off x="9605456" y="3467410"/>
              <a:ext cx="1908415" cy="548227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t">
              <a:spAutoFit/>
            </a:bodyPr>
            <a:lstStyle/>
            <a:p>
              <a:pPr indent="39687" algn="l" defTabSz="914400">
                <a:lnSpc>
                  <a:spcPct val="150000"/>
                </a:lnSpc>
                <a:defRPr sz="2300">
                  <a:solidFill>
                    <a:srgbClr val="393939"/>
                  </a:solidFill>
                  <a:latin typeface="Source Han Sans TW Medium"/>
                  <a:ea typeface="Source Han Sans TW Medium"/>
                  <a:cs typeface="Source Han Sans TW Medium"/>
                  <a:sym typeface="Source Han Sans TW Medium"/>
                </a:defRPr>
              </a:pPr>
              <a:r>
                <a:rPr lang="zh-TW" altLang="en-US" sz="2200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雲端資料庫：</a:t>
              </a:r>
              <a:endParaRPr sz="2200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9" name="ragic logo.png" descr="ragic logo.png">
              <a:extLst>
                <a:ext uri="{FF2B5EF4-FFF2-40B4-BE49-F238E27FC236}">
                  <a16:creationId xmlns:a16="http://schemas.microsoft.com/office/drawing/2014/main" id="{D31FC138-95C3-FBC6-40A2-36F1ED3F1DE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96309" y="3432191"/>
              <a:ext cx="1303918" cy="733454"/>
            </a:xfrm>
            <a:prstGeom prst="rect">
              <a:avLst/>
            </a:prstGeom>
            <a:ln w="12700">
              <a:miter lim="400000"/>
            </a:ln>
          </p:spPr>
        </p:pic>
      </p:grpSp>
    </p:spTree>
    <p:extLst>
      <p:ext uri="{BB962C8B-B14F-4D97-AF65-F5344CB8AC3E}">
        <p14:creationId xmlns:p14="http://schemas.microsoft.com/office/powerpoint/2010/main" val="2486153027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群組 5">
            <a:extLst>
              <a:ext uri="{FF2B5EF4-FFF2-40B4-BE49-F238E27FC236}">
                <a16:creationId xmlns:a16="http://schemas.microsoft.com/office/drawing/2014/main" id="{615C6701-332A-EA3D-29EC-4D38696028AA}"/>
              </a:ext>
            </a:extLst>
          </p:cNvPr>
          <p:cNvGrpSpPr/>
          <p:nvPr/>
        </p:nvGrpSpPr>
        <p:grpSpPr>
          <a:xfrm>
            <a:off x="2314087" y="1363725"/>
            <a:ext cx="8376626" cy="1371532"/>
            <a:chOff x="1554392" y="1363725"/>
            <a:chExt cx="8376626" cy="1371532"/>
          </a:xfrm>
        </p:grpSpPr>
        <p:sp>
          <p:nvSpPr>
            <p:cNvPr id="2" name="耗時">
              <a:extLst>
                <a:ext uri="{FF2B5EF4-FFF2-40B4-BE49-F238E27FC236}">
                  <a16:creationId xmlns:a16="http://schemas.microsoft.com/office/drawing/2014/main" id="{8B22C0B4-2B7D-5988-131B-072E6B7BCF87}"/>
                </a:ext>
              </a:extLst>
            </p:cNvPr>
            <p:cNvSpPr txBox="1"/>
            <p:nvPr/>
          </p:nvSpPr>
          <p:spPr>
            <a:xfrm>
              <a:off x="1554392" y="1411407"/>
              <a:ext cx="6365926" cy="1019382"/>
            </a:xfrm>
            <a:prstGeom prst="rect">
              <a:avLst/>
            </a:prstGeom>
            <a:noFill/>
            <a:ln w="12700">
              <a:noFill/>
              <a:miter lim="400000"/>
            </a:ln>
            <a:effectLst>
              <a:reflection endPos="0" dir="5400000" sy="-100000" algn="bl" rotWithShape="0"/>
            </a:effectLst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 indent="39687" algn="l" defTabSz="914400">
                <a:lnSpc>
                  <a:spcPct val="150000"/>
                </a:lnSpc>
                <a:defRPr sz="45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r>
                <a:rPr lang="zh-TW" altLang="en-US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在 </a:t>
              </a:r>
              <a:r>
                <a:rPr lang="en-US" altLang="zh-TW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AI </a:t>
              </a:r>
              <a:r>
                <a:rPr lang="zh-TW" altLang="en-US" b="1" dirty="0">
                  <a:solidFill>
                    <a:schemeClr val="tx1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時代為什麼還要用</a:t>
              </a:r>
              <a:endParaRPr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5" name="ragic logo.png" descr="ragic logo.png">
              <a:extLst>
                <a:ext uri="{FF2B5EF4-FFF2-40B4-BE49-F238E27FC236}">
                  <a16:creationId xmlns:a16="http://schemas.microsoft.com/office/drawing/2014/main" id="{A50A60E6-F6CE-A5F0-97EE-CB927E768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92739" y="1363725"/>
              <a:ext cx="2438279" cy="1371532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4" name="員工有高達 90% 的時間在和 Excel 搏鬥">
            <a:extLst>
              <a:ext uri="{FF2B5EF4-FFF2-40B4-BE49-F238E27FC236}">
                <a16:creationId xmlns:a16="http://schemas.microsoft.com/office/drawing/2014/main" id="{9756E6C5-7D06-F09E-705F-33EC4A07C311}"/>
              </a:ext>
            </a:extLst>
          </p:cNvPr>
          <p:cNvSpPr txBox="1"/>
          <p:nvPr/>
        </p:nvSpPr>
        <p:spPr>
          <a:xfrm>
            <a:off x="1284605" y="2664000"/>
            <a:ext cx="10435590" cy="54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no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缺乏結構化資料的支撐，</a:t>
            </a:r>
            <a:r>
              <a:rPr kumimoji="0" lang="en-US" altLang="zh-TW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AI </a:t>
            </a:r>
            <a:r>
              <a:rPr kumimoji="0" lang="zh-TW" altLang="en-US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就只是個無法落地的</a:t>
            </a:r>
            <a:r>
              <a:rPr kumimoji="0" lang="zh-TW" altLang="en-US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「</a:t>
            </a:r>
            <a:r>
              <a:rPr kumimoji="0" lang="zh-TW" altLang="en-US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空中樓閣</a:t>
            </a:r>
            <a:r>
              <a:rPr kumimoji="0" lang="zh-TW" altLang="en-US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」</a:t>
            </a:r>
            <a:endParaRPr kumimoji="0" b="1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21" name="像 Excel簡潔易懂的介面，一個畫面就能看到所有資訊">
            <a:extLst>
              <a:ext uri="{FF2B5EF4-FFF2-40B4-BE49-F238E27FC236}">
                <a16:creationId xmlns:a16="http://schemas.microsoft.com/office/drawing/2014/main" id="{AD6BF9C3-C1FC-1ADE-56DE-1E122D5508AC}"/>
              </a:ext>
            </a:extLst>
          </p:cNvPr>
          <p:cNvSpPr txBox="1"/>
          <p:nvPr/>
        </p:nvSpPr>
        <p:spPr>
          <a:xfrm>
            <a:off x="4116703" y="4876800"/>
            <a:ext cx="5440013" cy="9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1. AI 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看似做出了漂亮的介面，卻沒有解決</a:t>
            </a:r>
            <a:endParaRPr kumimoji="0" lang="en-US" altLang="zh-TW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「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資料從哪裡來、要存去哪了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」的問題</a:t>
            </a:r>
          </a:p>
        </p:txBody>
      </p:sp>
      <p:sp>
        <p:nvSpPr>
          <p:cNvPr id="24" name="像 Excel簡潔易懂的介面，一個畫面就能看到所有資訊">
            <a:extLst>
              <a:ext uri="{FF2B5EF4-FFF2-40B4-BE49-F238E27FC236}">
                <a16:creationId xmlns:a16="http://schemas.microsoft.com/office/drawing/2014/main" id="{3C831D08-5D92-5971-9977-0334A4BBA6CB}"/>
              </a:ext>
            </a:extLst>
          </p:cNvPr>
          <p:cNvSpPr txBox="1"/>
          <p:nvPr/>
        </p:nvSpPr>
        <p:spPr>
          <a:xfrm>
            <a:off x="4116702" y="6883704"/>
            <a:ext cx="5440013" cy="9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2. AI 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看似可以快速上線，卻沒有解決</a:t>
            </a:r>
            <a:endParaRPr kumimoji="0" lang="en-US" altLang="zh-TW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「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權限控管、資安防護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」等問題</a:t>
            </a:r>
          </a:p>
        </p:txBody>
      </p:sp>
      <p:pic>
        <p:nvPicPr>
          <p:cNvPr id="8" name="圖形 7">
            <a:extLst>
              <a:ext uri="{FF2B5EF4-FFF2-40B4-BE49-F238E27FC236}">
                <a16:creationId xmlns:a16="http://schemas.microsoft.com/office/drawing/2014/main" id="{1FD15DC9-6CF7-C5BB-625E-C985D4F635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8085" y="4889142"/>
            <a:ext cx="503999" cy="503999"/>
          </a:xfrm>
          <a:prstGeom prst="rect">
            <a:avLst/>
          </a:prstGeom>
        </p:spPr>
      </p:pic>
      <p:pic>
        <p:nvPicPr>
          <p:cNvPr id="9" name="圖形 8">
            <a:extLst>
              <a:ext uri="{FF2B5EF4-FFF2-40B4-BE49-F238E27FC236}">
                <a16:creationId xmlns:a16="http://schemas.microsoft.com/office/drawing/2014/main" id="{ED4AFA58-5D98-66DD-A044-6B7B4D4004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448085" y="6896046"/>
            <a:ext cx="503999" cy="50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051432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5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矩形"/>
          <p:cNvSpPr/>
          <p:nvPr/>
        </p:nvSpPr>
        <p:spPr>
          <a:xfrm>
            <a:off x="1470817" y="3615649"/>
            <a:ext cx="10063165" cy="25223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32" name="哪裡不一樣？"/>
          <p:cNvSpPr txBox="1"/>
          <p:nvPr/>
        </p:nvSpPr>
        <p:spPr>
          <a:xfrm>
            <a:off x="6287049" y="4091545"/>
            <a:ext cx="4858018" cy="13249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algn="l" defTabSz="914400">
              <a:lnSpc>
                <a:spcPct val="150000"/>
              </a:lnSpc>
              <a:defRPr sz="60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60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哪裡不一樣</a:t>
            </a:r>
            <a:r>
              <a:rPr kumimoji="0" sz="6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？</a:t>
            </a:r>
          </a:p>
        </p:txBody>
      </p:sp>
      <p:pic>
        <p:nvPicPr>
          <p:cNvPr id="233" name="ragic logo.png" descr="ragic logo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59732" y="3628349"/>
            <a:ext cx="4484094" cy="25223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36" name="即時調整、不用寫任何程式"/>
          <p:cNvSpPr txBox="1"/>
          <p:nvPr/>
        </p:nvSpPr>
        <p:spPr>
          <a:xfrm>
            <a:off x="3942955" y="1861567"/>
            <a:ext cx="5118889" cy="548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即時調整、不用寫任何程式</a:t>
            </a:r>
            <a:endParaRPr kumimoji="0" sz="22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237" name="客製化"/>
          <p:cNvSpPr txBox="1"/>
          <p:nvPr/>
        </p:nvSpPr>
        <p:spPr>
          <a:xfrm>
            <a:off x="5565605" y="856074"/>
            <a:ext cx="1873590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客製化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240" name="新增、調整資料庫功能"/>
          <p:cNvSpPr txBox="1"/>
          <p:nvPr/>
        </p:nvSpPr>
        <p:spPr>
          <a:xfrm>
            <a:off x="9189178" y="2686170"/>
            <a:ext cx="2963632" cy="373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algn="l" defTabSz="914400">
              <a:lnSpc>
                <a:spcPct val="8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新增、調整資料庫功能</a:t>
            </a:r>
            <a:endParaRPr kumimoji="0" sz="22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243" name="修改資料庫樣式"/>
          <p:cNvSpPr txBox="1"/>
          <p:nvPr/>
        </p:nvSpPr>
        <p:spPr>
          <a:xfrm>
            <a:off x="5629281" y="2682427"/>
            <a:ext cx="2117246" cy="373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algn="l" defTabSz="914400">
              <a:lnSpc>
                <a:spcPct val="8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修改資料庫樣式</a:t>
            </a:r>
            <a:endParaRPr kumimoji="0" sz="22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246" name="建立表單間的關聯性"/>
          <p:cNvSpPr txBox="1"/>
          <p:nvPr/>
        </p:nvSpPr>
        <p:spPr>
          <a:xfrm>
            <a:off x="1431731" y="2682427"/>
            <a:ext cx="2681503" cy="373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algn="l" defTabSz="914400">
              <a:lnSpc>
                <a:spcPct val="8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建立表單間的關聯性</a:t>
            </a:r>
            <a:endParaRPr kumimoji="0" sz="22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grpSp>
        <p:nvGrpSpPr>
          <p:cNvPr id="3" name="群組 2">
            <a:extLst>
              <a:ext uri="{FF2B5EF4-FFF2-40B4-BE49-F238E27FC236}">
                <a16:creationId xmlns:a16="http://schemas.microsoft.com/office/drawing/2014/main" id="{4EB00B31-D464-0699-4B71-ECCA0618961F}"/>
              </a:ext>
            </a:extLst>
          </p:cNvPr>
          <p:cNvGrpSpPr/>
          <p:nvPr/>
        </p:nvGrpSpPr>
        <p:grpSpPr>
          <a:xfrm>
            <a:off x="1024399" y="2599587"/>
            <a:ext cx="347128" cy="471924"/>
            <a:chOff x="6723798" y="-1271754"/>
            <a:chExt cx="471474" cy="802084"/>
          </a:xfrm>
        </p:grpSpPr>
        <p:sp>
          <p:nvSpPr>
            <p:cNvPr id="4" name="圓角矩形">
              <a:extLst>
                <a:ext uri="{FF2B5EF4-FFF2-40B4-BE49-F238E27FC236}">
                  <a16:creationId xmlns:a16="http://schemas.microsoft.com/office/drawing/2014/main" id="{66FE7242-EAD9-53B7-A41F-E9FAD74469E4}"/>
                </a:ext>
              </a:extLst>
            </p:cNvPr>
            <p:cNvSpPr/>
            <p:nvPr/>
          </p:nvSpPr>
          <p:spPr>
            <a:xfrm>
              <a:off x="6730589" y="-1103051"/>
              <a:ext cx="464683" cy="464682"/>
            </a:xfrm>
            <a:prstGeom prst="roundRect">
              <a:avLst>
                <a:gd name="adj" fmla="val 15000"/>
              </a:avLst>
            </a:prstGeom>
            <a:solidFill>
              <a:srgbClr val="8BBEFF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200">
                  <a:solidFill>
                    <a:srgbClr val="FFFFFF"/>
                  </a:solidFill>
                </a:defRPr>
              </a:pP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5" name="✓">
              <a:extLst>
                <a:ext uri="{FF2B5EF4-FFF2-40B4-BE49-F238E27FC236}">
                  <a16:creationId xmlns:a16="http://schemas.microsoft.com/office/drawing/2014/main" id="{6DA18C5A-C663-D56A-A40E-663F56AFACA0}"/>
                </a:ext>
              </a:extLst>
            </p:cNvPr>
            <p:cNvSpPr txBox="1"/>
            <p:nvPr/>
          </p:nvSpPr>
          <p:spPr>
            <a:xfrm>
              <a:off x="6723798" y="-1271754"/>
              <a:ext cx="452864" cy="8020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Helvetica Neue"/>
                </a:rPr>
                <a:t>✓</a:t>
              </a:r>
            </a:p>
          </p:txBody>
        </p:sp>
      </p:grpSp>
      <p:grpSp>
        <p:nvGrpSpPr>
          <p:cNvPr id="2" name="群組 1">
            <a:extLst>
              <a:ext uri="{FF2B5EF4-FFF2-40B4-BE49-F238E27FC236}">
                <a16:creationId xmlns:a16="http://schemas.microsoft.com/office/drawing/2014/main" id="{72B66C29-28F9-ED66-2EB8-B3F54526796C}"/>
              </a:ext>
            </a:extLst>
          </p:cNvPr>
          <p:cNvGrpSpPr/>
          <p:nvPr/>
        </p:nvGrpSpPr>
        <p:grpSpPr>
          <a:xfrm>
            <a:off x="5218633" y="2592938"/>
            <a:ext cx="347128" cy="471924"/>
            <a:chOff x="6723798" y="-1271754"/>
            <a:chExt cx="471474" cy="802084"/>
          </a:xfrm>
        </p:grpSpPr>
        <p:sp>
          <p:nvSpPr>
            <p:cNvPr id="13" name="圓角矩形">
              <a:extLst>
                <a:ext uri="{FF2B5EF4-FFF2-40B4-BE49-F238E27FC236}">
                  <a16:creationId xmlns:a16="http://schemas.microsoft.com/office/drawing/2014/main" id="{DE2967CC-D38F-368C-C96F-1BF03D370B66}"/>
                </a:ext>
              </a:extLst>
            </p:cNvPr>
            <p:cNvSpPr/>
            <p:nvPr/>
          </p:nvSpPr>
          <p:spPr>
            <a:xfrm>
              <a:off x="6730589" y="-1103051"/>
              <a:ext cx="464683" cy="464682"/>
            </a:xfrm>
            <a:prstGeom prst="roundRect">
              <a:avLst>
                <a:gd name="adj" fmla="val 15000"/>
              </a:avLst>
            </a:prstGeom>
            <a:solidFill>
              <a:srgbClr val="8BBEFF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200">
                  <a:solidFill>
                    <a:srgbClr val="FFFFFF"/>
                  </a:solidFill>
                </a:defRPr>
              </a:pP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14" name="✓">
              <a:extLst>
                <a:ext uri="{FF2B5EF4-FFF2-40B4-BE49-F238E27FC236}">
                  <a16:creationId xmlns:a16="http://schemas.microsoft.com/office/drawing/2014/main" id="{C1DE430F-31A9-457D-E64F-18F413CA6DD8}"/>
                </a:ext>
              </a:extLst>
            </p:cNvPr>
            <p:cNvSpPr txBox="1"/>
            <p:nvPr/>
          </p:nvSpPr>
          <p:spPr>
            <a:xfrm>
              <a:off x="6723798" y="-1271754"/>
              <a:ext cx="452864" cy="8020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Helvetica Neue"/>
                </a:rPr>
                <a:t>✓</a:t>
              </a:r>
            </a:p>
          </p:txBody>
        </p:sp>
      </p:grpSp>
      <p:grpSp>
        <p:nvGrpSpPr>
          <p:cNvPr id="15" name="群組 14">
            <a:extLst>
              <a:ext uri="{FF2B5EF4-FFF2-40B4-BE49-F238E27FC236}">
                <a16:creationId xmlns:a16="http://schemas.microsoft.com/office/drawing/2014/main" id="{079A9F73-CCF2-0090-D702-8BEFEC1DBB14}"/>
              </a:ext>
            </a:extLst>
          </p:cNvPr>
          <p:cNvGrpSpPr/>
          <p:nvPr/>
        </p:nvGrpSpPr>
        <p:grpSpPr>
          <a:xfrm>
            <a:off x="8842051" y="2597385"/>
            <a:ext cx="347128" cy="471924"/>
            <a:chOff x="6723798" y="-1271754"/>
            <a:chExt cx="471474" cy="802084"/>
          </a:xfrm>
        </p:grpSpPr>
        <p:sp>
          <p:nvSpPr>
            <p:cNvPr id="16" name="圓角矩形">
              <a:extLst>
                <a:ext uri="{FF2B5EF4-FFF2-40B4-BE49-F238E27FC236}">
                  <a16:creationId xmlns:a16="http://schemas.microsoft.com/office/drawing/2014/main" id="{D0FBE97E-A639-F725-1F09-F8D18EB926B4}"/>
                </a:ext>
              </a:extLst>
            </p:cNvPr>
            <p:cNvSpPr/>
            <p:nvPr/>
          </p:nvSpPr>
          <p:spPr>
            <a:xfrm>
              <a:off x="6730589" y="-1103051"/>
              <a:ext cx="464683" cy="464682"/>
            </a:xfrm>
            <a:prstGeom prst="roundRect">
              <a:avLst>
                <a:gd name="adj" fmla="val 15000"/>
              </a:avLst>
            </a:prstGeom>
            <a:solidFill>
              <a:srgbClr val="8BBEFF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200">
                  <a:solidFill>
                    <a:srgbClr val="FFFFFF"/>
                  </a:solidFill>
                </a:defRPr>
              </a:pP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17" name="✓">
              <a:extLst>
                <a:ext uri="{FF2B5EF4-FFF2-40B4-BE49-F238E27FC236}">
                  <a16:creationId xmlns:a16="http://schemas.microsoft.com/office/drawing/2014/main" id="{9DE25C61-8BDC-B685-B08B-1F67C0260492}"/>
                </a:ext>
              </a:extLst>
            </p:cNvPr>
            <p:cNvSpPr txBox="1"/>
            <p:nvPr/>
          </p:nvSpPr>
          <p:spPr>
            <a:xfrm>
              <a:off x="6723798" y="-1271754"/>
              <a:ext cx="452864" cy="8020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Helvetica Neue"/>
                </a:rPr>
                <a:t>✓</a:t>
              </a:r>
            </a:p>
          </p:txBody>
        </p:sp>
      </p:grpSp>
      <p:pic>
        <p:nvPicPr>
          <p:cNvPr id="7" name="0527 不用寫程式（業務簡報）.mp4">
            <a:hlinkClick r:id="" action="ppaction://media"/>
            <a:extLst>
              <a:ext uri="{FF2B5EF4-FFF2-40B4-BE49-F238E27FC236}">
                <a16:creationId xmlns:a16="http://schemas.microsoft.com/office/drawing/2014/main" id="{E2A353BD-DF1F-43C1-F1CF-5EF54E62F2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2400" y="3730168"/>
            <a:ext cx="10240000" cy="5760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0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54" name="Ragic 一 個  系 統 便 能 管 理 您  所 有 的 作 業 流  程"/>
          <p:cNvSpPr txBox="1"/>
          <p:nvPr/>
        </p:nvSpPr>
        <p:spPr>
          <a:xfrm>
            <a:off x="558599" y="1860284"/>
            <a:ext cx="11887601" cy="5507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"/>
                <a:ea typeface="Source Han Sans TW"/>
                <a:cs typeface="Source Han Sans TW"/>
                <a:sym typeface="Source Han Sans TW"/>
              </a:defRPr>
            </a:pPr>
            <a:r>
              <a:rPr sz="2200" b="1" dirty="0">
                <a:solidFill>
                  <a:srgbClr val="3939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Ragic </a:t>
            </a:r>
            <a:r>
              <a:rPr sz="2200" b="1" dirty="0" err="1">
                <a:solidFill>
                  <a:srgbClr val="3939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一個</a:t>
            </a:r>
            <a:r>
              <a:rPr sz="2200" b="1" dirty="0" err="1">
                <a:solidFill>
                  <a:srgbClr val="3939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系統便能管理您</a:t>
            </a:r>
            <a:r>
              <a:rPr sz="2200" b="1" dirty="0" err="1">
                <a:solidFill>
                  <a:srgbClr val="3939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所</a:t>
            </a:r>
            <a:r>
              <a:rPr lang="zh-TW" altLang="en-US" sz="2200" b="1" dirty="0">
                <a:solidFill>
                  <a:srgbClr val="3939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有</a:t>
            </a:r>
            <a:r>
              <a:rPr sz="2200" b="1" dirty="0" err="1">
                <a:solidFill>
                  <a:srgbClr val="3939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的作業流程</a:t>
            </a:r>
            <a:endParaRPr sz="2200" b="1" dirty="0">
              <a:solidFill>
                <a:srgbClr val="393939"/>
              </a:solidFill>
              <a:latin typeface="微軟正黑體" panose="020B0604030504040204" pitchFamily="34" charset="-120"/>
              <a:ea typeface="微軟正黑體" panose="020B0604030504040204" pitchFamily="34" charset="-120"/>
              <a:sym typeface="Source Han Sans TW"/>
            </a:endParaRPr>
          </a:p>
        </p:txBody>
      </p:sp>
      <p:sp>
        <p:nvSpPr>
          <p:cNvPr id="255" name="充分整合"/>
          <p:cNvSpPr txBox="1"/>
          <p:nvPr/>
        </p:nvSpPr>
        <p:spPr>
          <a:xfrm>
            <a:off x="5277065" y="856074"/>
            <a:ext cx="2450671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充分整合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53358161-8E33-9E90-03E5-04865B7FA5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1843" y="4252043"/>
            <a:ext cx="1719254" cy="1650177"/>
          </a:xfrm>
          <a:prstGeom prst="rect">
            <a:avLst/>
          </a:prstGeom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17FCB427-C85A-3DF0-F0DD-A26915601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7308" y="4252043"/>
            <a:ext cx="1719254" cy="1650177"/>
          </a:xfrm>
          <a:prstGeom prst="rect">
            <a:avLst/>
          </a:prstGeom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06C4419F-AF7F-4F2E-D94C-36C9E785AF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2773" y="4252043"/>
            <a:ext cx="1719254" cy="1650177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06F3AB89-F469-6F36-66AA-735CB8BE16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8238" y="4252043"/>
            <a:ext cx="1719254" cy="1650177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B7C66B9-CA16-D083-69EB-B6F3EA520C0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33704" y="4252043"/>
            <a:ext cx="1719254" cy="1650177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DE5BEFEA-D11A-BC98-8636-E1EC47B5AF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1843" y="6771148"/>
            <a:ext cx="1719254" cy="1650177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0AFAEBA0-F181-7197-17B5-59CDE2FCCB53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47308" y="6771148"/>
            <a:ext cx="1719254" cy="1650177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D21420C1-4685-BDF9-6253-2DA0B6EC6F4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42773" y="6771148"/>
            <a:ext cx="1719254" cy="1650177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37CD5F4D-3D9D-0591-1B00-AAD1742807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038238" y="6771148"/>
            <a:ext cx="1719254" cy="1650177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741A6FF6-2158-CFF2-2002-F1DEAC837435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433704" y="6771148"/>
            <a:ext cx="1719254" cy="1650177"/>
          </a:xfrm>
          <a:prstGeom prst="rect">
            <a:avLst/>
          </a:prstGeom>
        </p:spPr>
      </p:pic>
      <p:sp>
        <p:nvSpPr>
          <p:cNvPr id="14" name="員工有高達 90% 的時間在和 Excel 搏鬥">
            <a:extLst>
              <a:ext uri="{FF2B5EF4-FFF2-40B4-BE49-F238E27FC236}">
                <a16:creationId xmlns:a16="http://schemas.microsoft.com/office/drawing/2014/main" id="{0B509498-48C9-59C7-FD98-A886DDDA9101}"/>
              </a:ext>
            </a:extLst>
          </p:cNvPr>
          <p:cNvSpPr txBox="1"/>
          <p:nvPr/>
        </p:nvSpPr>
        <p:spPr>
          <a:xfrm>
            <a:off x="851844" y="5902220"/>
            <a:ext cx="1719254" cy="469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訂單系統</a:t>
            </a:r>
            <a:endParaRPr kumimoji="0" sz="1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6" name="員工有高達 90% 的時間在和 Excel 搏鬥">
            <a:extLst>
              <a:ext uri="{FF2B5EF4-FFF2-40B4-BE49-F238E27FC236}">
                <a16:creationId xmlns:a16="http://schemas.microsoft.com/office/drawing/2014/main" id="{217FE1AA-4255-D2FD-69D6-2995C2038776}"/>
              </a:ext>
            </a:extLst>
          </p:cNvPr>
          <p:cNvSpPr txBox="1"/>
          <p:nvPr/>
        </p:nvSpPr>
        <p:spPr>
          <a:xfrm>
            <a:off x="3247307" y="5902220"/>
            <a:ext cx="1719254" cy="469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庫存盤點</a:t>
            </a:r>
            <a:endParaRPr kumimoji="0" sz="1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7" name="員工有高達 90% 的時間在和 Excel 搏鬥">
            <a:extLst>
              <a:ext uri="{FF2B5EF4-FFF2-40B4-BE49-F238E27FC236}">
                <a16:creationId xmlns:a16="http://schemas.microsoft.com/office/drawing/2014/main" id="{C2F26040-A5B2-C72D-1309-1C6AC4FE97AD}"/>
              </a:ext>
            </a:extLst>
          </p:cNvPr>
          <p:cNvSpPr txBox="1"/>
          <p:nvPr/>
        </p:nvSpPr>
        <p:spPr>
          <a:xfrm>
            <a:off x="8038238" y="5902220"/>
            <a:ext cx="1719254" cy="469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行銷管理</a:t>
            </a:r>
            <a:endParaRPr kumimoji="0" sz="1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8" name="員工有高達 90% 的時間在和 Excel 搏鬥">
            <a:extLst>
              <a:ext uri="{FF2B5EF4-FFF2-40B4-BE49-F238E27FC236}">
                <a16:creationId xmlns:a16="http://schemas.microsoft.com/office/drawing/2014/main" id="{5CC03E21-1BDF-D8ED-75CA-2C654D6DE0AF}"/>
              </a:ext>
            </a:extLst>
          </p:cNvPr>
          <p:cNvSpPr txBox="1"/>
          <p:nvPr/>
        </p:nvSpPr>
        <p:spPr>
          <a:xfrm>
            <a:off x="5642770" y="5902220"/>
            <a:ext cx="1719254" cy="469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CRM</a:t>
            </a:r>
            <a:endParaRPr kumimoji="0" sz="1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9" name="員工有高達 90% 的時間在和 Excel 搏鬥">
            <a:extLst>
              <a:ext uri="{FF2B5EF4-FFF2-40B4-BE49-F238E27FC236}">
                <a16:creationId xmlns:a16="http://schemas.microsoft.com/office/drawing/2014/main" id="{885A2E53-75AF-AD29-B615-F6942528AE94}"/>
              </a:ext>
            </a:extLst>
          </p:cNvPr>
          <p:cNvSpPr txBox="1"/>
          <p:nvPr/>
        </p:nvSpPr>
        <p:spPr>
          <a:xfrm>
            <a:off x="10433704" y="5902220"/>
            <a:ext cx="1719254" cy="469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報表</a:t>
            </a:r>
            <a:endParaRPr kumimoji="0" sz="1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20" name="員工有高達 90% 的時間在和 Excel 搏鬥">
            <a:extLst>
              <a:ext uri="{FF2B5EF4-FFF2-40B4-BE49-F238E27FC236}">
                <a16:creationId xmlns:a16="http://schemas.microsoft.com/office/drawing/2014/main" id="{93B8F43D-FB4E-9B7A-F8BD-4D1AE4CE6455}"/>
              </a:ext>
            </a:extLst>
          </p:cNvPr>
          <p:cNvSpPr txBox="1"/>
          <p:nvPr/>
        </p:nvSpPr>
        <p:spPr>
          <a:xfrm>
            <a:off x="851844" y="8421325"/>
            <a:ext cx="1719254" cy="469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人資管理</a:t>
            </a:r>
            <a:endParaRPr kumimoji="0" sz="1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21" name="員工有高達 90% 的時間在和 Excel 搏鬥">
            <a:extLst>
              <a:ext uri="{FF2B5EF4-FFF2-40B4-BE49-F238E27FC236}">
                <a16:creationId xmlns:a16="http://schemas.microsoft.com/office/drawing/2014/main" id="{47382960-D035-1FD5-A9FC-977E643BDE7C}"/>
              </a:ext>
            </a:extLst>
          </p:cNvPr>
          <p:cNvSpPr txBox="1"/>
          <p:nvPr/>
        </p:nvSpPr>
        <p:spPr>
          <a:xfrm>
            <a:off x="3247307" y="8421325"/>
            <a:ext cx="1719254" cy="469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簽核系統</a:t>
            </a:r>
            <a:endParaRPr kumimoji="0" sz="1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22" name="員工有高達 90% 的時間在和 Excel 搏鬥">
            <a:extLst>
              <a:ext uri="{FF2B5EF4-FFF2-40B4-BE49-F238E27FC236}">
                <a16:creationId xmlns:a16="http://schemas.microsoft.com/office/drawing/2014/main" id="{D7A43F61-8830-D230-432B-670ECA50B9EC}"/>
              </a:ext>
            </a:extLst>
          </p:cNvPr>
          <p:cNvSpPr txBox="1"/>
          <p:nvPr/>
        </p:nvSpPr>
        <p:spPr>
          <a:xfrm>
            <a:off x="8038238" y="8421325"/>
            <a:ext cx="1719254" cy="469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專案管理</a:t>
            </a:r>
            <a:endParaRPr kumimoji="0" sz="1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23" name="員工有高達 90% 的時間在和 Excel 搏鬥">
            <a:extLst>
              <a:ext uri="{FF2B5EF4-FFF2-40B4-BE49-F238E27FC236}">
                <a16:creationId xmlns:a16="http://schemas.microsoft.com/office/drawing/2014/main" id="{4D9B3A1E-B94B-B8CC-2F09-B8B1FBD095CC}"/>
              </a:ext>
            </a:extLst>
          </p:cNvPr>
          <p:cNvSpPr txBox="1"/>
          <p:nvPr/>
        </p:nvSpPr>
        <p:spPr>
          <a:xfrm>
            <a:off x="5642770" y="8421325"/>
            <a:ext cx="1719254" cy="469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客服</a:t>
            </a:r>
            <a:endParaRPr kumimoji="0" sz="1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24" name="員工有高達 90% 的時間在和 Excel 搏鬥">
            <a:extLst>
              <a:ext uri="{FF2B5EF4-FFF2-40B4-BE49-F238E27FC236}">
                <a16:creationId xmlns:a16="http://schemas.microsoft.com/office/drawing/2014/main" id="{D227E69E-399C-88A9-ED22-DF2CE1023546}"/>
              </a:ext>
            </a:extLst>
          </p:cNvPr>
          <p:cNvSpPr txBox="1"/>
          <p:nvPr/>
        </p:nvSpPr>
        <p:spPr>
          <a:xfrm>
            <a:off x="10433704" y="8421325"/>
            <a:ext cx="1719254" cy="4692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檔案管理</a:t>
            </a:r>
            <a:endParaRPr kumimoji="0" sz="1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矩形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386523" y="-126000"/>
            <a:ext cx="13777846" cy="3443347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68" name="像 Excel簡潔易懂的介面，一個畫面就能看到所有資訊"/>
          <p:cNvSpPr txBox="1"/>
          <p:nvPr/>
        </p:nvSpPr>
        <p:spPr>
          <a:xfrm>
            <a:off x="558599" y="1861567"/>
            <a:ext cx="11887601" cy="548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2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像</a:t>
            </a:r>
            <a:r>
              <a:rPr kumimoji="0" sz="22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</a:t>
            </a:r>
            <a:r>
              <a:rPr kumimoji="0" sz="22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Excel簡潔易懂的介面，一個畫面就能看到所有資訊</a:t>
            </a:r>
            <a:endParaRPr kumimoji="0" sz="22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269" name="簡潔介面"/>
          <p:cNvSpPr txBox="1"/>
          <p:nvPr/>
        </p:nvSpPr>
        <p:spPr>
          <a:xfrm>
            <a:off x="5277065" y="856074"/>
            <a:ext cx="2450671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簡潔介面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6" name="影像" descr="影像" hidden="1">
            <a:extLst>
              <a:ext uri="{FF2B5EF4-FFF2-40B4-BE49-F238E27FC236}">
                <a16:creationId xmlns:a16="http://schemas.microsoft.com/office/drawing/2014/main" id="{1AF14822-56AF-AED5-5A87-B4603AD4F72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6340" y="4250185"/>
            <a:ext cx="7003823" cy="3170189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7" name="影像" descr="影像" hidden="1">
            <a:extLst>
              <a:ext uri="{FF2B5EF4-FFF2-40B4-BE49-F238E27FC236}">
                <a16:creationId xmlns:a16="http://schemas.microsoft.com/office/drawing/2014/main" id="{3B1A2DD8-17E1-E93F-2457-FFF4B30C5A8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18717" y="5835280"/>
            <a:ext cx="6927483" cy="2832040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4" name="0627-2 列表表單頁.mp4">
            <a:hlinkClick r:id="" action="ppaction://media"/>
            <a:extLst>
              <a:ext uri="{FF2B5EF4-FFF2-40B4-BE49-F238E27FC236}">
                <a16:creationId xmlns:a16="http://schemas.microsoft.com/office/drawing/2014/main" id="{E2627FFA-3B11-70F3-19EE-8CB93D661C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14330" y="3682382"/>
            <a:ext cx="8576140" cy="5760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3367DA6-D7C2-A996-07D7-EE1267D45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5A1A1AC1-99D2-39A9-3F67-7F5A5CAF23C9}"/>
              </a:ext>
            </a:extLst>
          </p:cNvPr>
          <p:cNvSpPr/>
          <p:nvPr/>
        </p:nvSpPr>
        <p:spPr>
          <a:xfrm>
            <a:off x="-386523" y="-97372"/>
            <a:ext cx="13777846" cy="27574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清楚的版本記錄">
            <a:extLst>
              <a:ext uri="{FF2B5EF4-FFF2-40B4-BE49-F238E27FC236}">
                <a16:creationId xmlns:a16="http://schemas.microsoft.com/office/drawing/2014/main" id="{C17AA50B-BEE1-2D4F-29E7-49F23EF30045}"/>
              </a:ext>
            </a:extLst>
          </p:cNvPr>
          <p:cNvSpPr txBox="1"/>
          <p:nvPr/>
        </p:nvSpPr>
        <p:spPr>
          <a:xfrm>
            <a:off x="6431226" y="1281350"/>
            <a:ext cx="142347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zh-TW" sz="45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6" name="簡潔介面">
            <a:extLst>
              <a:ext uri="{FF2B5EF4-FFF2-40B4-BE49-F238E27FC236}">
                <a16:creationId xmlns:a16="http://schemas.microsoft.com/office/drawing/2014/main" id="{AED009AD-6B9C-8ABB-331E-8B4C4BCEBBD5}"/>
              </a:ext>
            </a:extLst>
          </p:cNvPr>
          <p:cNvSpPr txBox="1"/>
          <p:nvPr/>
        </p:nvSpPr>
        <p:spPr>
          <a:xfrm>
            <a:off x="3834362" y="1527119"/>
            <a:ext cx="5336076" cy="669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導入　　　　四方法</a:t>
            </a:r>
            <a:endParaRPr kumimoji="0" sz="2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8" name="ragic logo.png" descr="ragic logo.png">
            <a:extLst>
              <a:ext uri="{FF2B5EF4-FFF2-40B4-BE49-F238E27FC236}">
                <a16:creationId xmlns:a16="http://schemas.microsoft.com/office/drawing/2014/main" id="{ACEE15A9-577D-04E3-88B4-893B8857751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15614" y="1680325"/>
            <a:ext cx="1268769" cy="533385"/>
          </a:xfrm>
          <a:prstGeom prst="rect">
            <a:avLst/>
          </a:prstGeom>
          <a:ln w="12700">
            <a:miter lim="400000"/>
          </a:ln>
        </p:spPr>
      </p:pic>
      <p:sp>
        <p:nvSpPr>
          <p:cNvPr id="10" name="像 Excel簡潔易懂的介面，一個畫面就能看到所有資訊">
            <a:extLst>
              <a:ext uri="{FF2B5EF4-FFF2-40B4-BE49-F238E27FC236}">
                <a16:creationId xmlns:a16="http://schemas.microsoft.com/office/drawing/2014/main" id="{590B85D9-B1BA-C1A1-C70B-7043D07ADB6A}"/>
              </a:ext>
            </a:extLst>
          </p:cNvPr>
          <p:cNvSpPr txBox="1"/>
          <p:nvPr/>
        </p:nvSpPr>
        <p:spPr>
          <a:xfrm>
            <a:off x="406199" y="417817"/>
            <a:ext cx="11887601" cy="1014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1. </a:t>
            </a:r>
            <a:r>
              <a:rPr lang="zh-TW" altLang="en-US" sz="4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從頭建置表單</a:t>
            </a:r>
          </a:p>
        </p:txBody>
      </p:sp>
      <p:pic>
        <p:nvPicPr>
          <p:cNvPr id="5" name="建立表單.mp4">
            <a:hlinkClick r:id="" action="ppaction://media"/>
            <a:extLst>
              <a:ext uri="{FF2B5EF4-FFF2-40B4-BE49-F238E27FC236}">
                <a16:creationId xmlns:a16="http://schemas.microsoft.com/office/drawing/2014/main" id="{A2A00FE4-6F32-7EB3-A6D7-A304AD6C8B0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82400" y="3373017"/>
            <a:ext cx="1024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44695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8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024268-D32D-4710-B7E4-A1BA09B4BC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16BD2D3E-A0B8-C05C-08C6-145DD13D64C0}"/>
              </a:ext>
            </a:extLst>
          </p:cNvPr>
          <p:cNvSpPr/>
          <p:nvPr/>
        </p:nvSpPr>
        <p:spPr>
          <a:xfrm>
            <a:off x="-386523" y="-97372"/>
            <a:ext cx="13777846" cy="27574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清楚的版本記錄">
            <a:extLst>
              <a:ext uri="{FF2B5EF4-FFF2-40B4-BE49-F238E27FC236}">
                <a16:creationId xmlns:a16="http://schemas.microsoft.com/office/drawing/2014/main" id="{F0DBC4F7-48B3-4CB7-88F2-AA18C33CFEF7}"/>
              </a:ext>
            </a:extLst>
          </p:cNvPr>
          <p:cNvSpPr txBox="1"/>
          <p:nvPr/>
        </p:nvSpPr>
        <p:spPr>
          <a:xfrm>
            <a:off x="6431226" y="1281350"/>
            <a:ext cx="142347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zh-TW" sz="45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5" name="2. EXCEL匯入.mp4">
            <a:hlinkClick r:id="" action="ppaction://media"/>
            <a:extLst>
              <a:ext uri="{FF2B5EF4-FFF2-40B4-BE49-F238E27FC236}">
                <a16:creationId xmlns:a16="http://schemas.microsoft.com/office/drawing/2014/main" id="{2BEB55EC-DEAB-D604-FDB9-C2E214CEF45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2400" y="3335988"/>
            <a:ext cx="10240000" cy="5760000"/>
          </a:xfrm>
          <a:prstGeom prst="rect">
            <a:avLst/>
          </a:prstGeom>
        </p:spPr>
      </p:pic>
      <p:sp>
        <p:nvSpPr>
          <p:cNvPr id="7" name="簡潔介面">
            <a:extLst>
              <a:ext uri="{FF2B5EF4-FFF2-40B4-BE49-F238E27FC236}">
                <a16:creationId xmlns:a16="http://schemas.microsoft.com/office/drawing/2014/main" id="{878AABAB-5294-3121-EADB-A2B13D4CB7FB}"/>
              </a:ext>
            </a:extLst>
          </p:cNvPr>
          <p:cNvSpPr txBox="1"/>
          <p:nvPr/>
        </p:nvSpPr>
        <p:spPr>
          <a:xfrm>
            <a:off x="3834362" y="1527119"/>
            <a:ext cx="5336076" cy="669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導入　　　　四方法</a:t>
            </a:r>
            <a:endParaRPr kumimoji="0" sz="2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11" name="ragic logo.png" descr="ragic logo.png">
            <a:extLst>
              <a:ext uri="{FF2B5EF4-FFF2-40B4-BE49-F238E27FC236}">
                <a16:creationId xmlns:a16="http://schemas.microsoft.com/office/drawing/2014/main" id="{FE72AFB5-0A30-DBFA-4C70-C748F026C95F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15614" y="1680325"/>
            <a:ext cx="1268769" cy="53338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像 Excel簡潔易懂的介面，一個畫面就能看到所有資訊">
            <a:extLst>
              <a:ext uri="{FF2B5EF4-FFF2-40B4-BE49-F238E27FC236}">
                <a16:creationId xmlns:a16="http://schemas.microsoft.com/office/drawing/2014/main" id="{86545711-AF48-497E-A543-6FF6FE8A3CBF}"/>
              </a:ext>
            </a:extLst>
          </p:cNvPr>
          <p:cNvSpPr txBox="1"/>
          <p:nvPr/>
        </p:nvSpPr>
        <p:spPr>
          <a:xfrm>
            <a:off x="406199" y="417817"/>
            <a:ext cx="11887601" cy="1014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2. Excel </a:t>
            </a:r>
            <a:r>
              <a:rPr lang="zh-TW" altLang="en-US" sz="4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匯入建表單</a:t>
            </a:r>
          </a:p>
        </p:txBody>
      </p:sp>
    </p:spTree>
    <p:extLst>
      <p:ext uri="{BB962C8B-B14F-4D97-AF65-F5344CB8AC3E}">
        <p14:creationId xmlns:p14="http://schemas.microsoft.com/office/powerpoint/2010/main" val="206519241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34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C7E98-B086-884E-D084-3D0212E01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0B2BEABE-50A6-FBF6-4677-3591223D640B}"/>
              </a:ext>
            </a:extLst>
          </p:cNvPr>
          <p:cNvSpPr/>
          <p:nvPr/>
        </p:nvSpPr>
        <p:spPr>
          <a:xfrm>
            <a:off x="-386523" y="-97372"/>
            <a:ext cx="13777846" cy="27574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清楚的版本記錄">
            <a:extLst>
              <a:ext uri="{FF2B5EF4-FFF2-40B4-BE49-F238E27FC236}">
                <a16:creationId xmlns:a16="http://schemas.microsoft.com/office/drawing/2014/main" id="{12F5709F-3724-FDC3-A577-FC7015EB6237}"/>
              </a:ext>
            </a:extLst>
          </p:cNvPr>
          <p:cNvSpPr txBox="1"/>
          <p:nvPr/>
        </p:nvSpPr>
        <p:spPr>
          <a:xfrm>
            <a:off x="6431226" y="1281350"/>
            <a:ext cx="142347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zh-TW" sz="45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5" name="3. 修改範本.mp4">
            <a:hlinkClick r:id="" action="ppaction://media"/>
            <a:extLst>
              <a:ext uri="{FF2B5EF4-FFF2-40B4-BE49-F238E27FC236}">
                <a16:creationId xmlns:a16="http://schemas.microsoft.com/office/drawing/2014/main" id="{3B18B93F-F2F4-5C2E-560D-EA0931B1B7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2400" y="3337200"/>
            <a:ext cx="10240000" cy="5760000"/>
          </a:xfrm>
          <a:prstGeom prst="rect">
            <a:avLst/>
          </a:prstGeom>
        </p:spPr>
      </p:pic>
      <p:sp>
        <p:nvSpPr>
          <p:cNvPr id="7" name="簡潔介面">
            <a:extLst>
              <a:ext uri="{FF2B5EF4-FFF2-40B4-BE49-F238E27FC236}">
                <a16:creationId xmlns:a16="http://schemas.microsoft.com/office/drawing/2014/main" id="{25957F8B-1984-1F10-B319-D50BFB48C0F7}"/>
              </a:ext>
            </a:extLst>
          </p:cNvPr>
          <p:cNvSpPr txBox="1"/>
          <p:nvPr/>
        </p:nvSpPr>
        <p:spPr>
          <a:xfrm>
            <a:off x="3834362" y="1527119"/>
            <a:ext cx="5336076" cy="669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導入　　　　四方法</a:t>
            </a:r>
            <a:endParaRPr kumimoji="0" sz="2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11" name="ragic logo.png" descr="ragic logo.png">
            <a:extLst>
              <a:ext uri="{FF2B5EF4-FFF2-40B4-BE49-F238E27FC236}">
                <a16:creationId xmlns:a16="http://schemas.microsoft.com/office/drawing/2014/main" id="{2224293B-2EE0-9DAE-1275-54B27703B54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15614" y="1680325"/>
            <a:ext cx="1268769" cy="53338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像 Excel簡潔易懂的介面，一個畫面就能看到所有資訊">
            <a:extLst>
              <a:ext uri="{FF2B5EF4-FFF2-40B4-BE49-F238E27FC236}">
                <a16:creationId xmlns:a16="http://schemas.microsoft.com/office/drawing/2014/main" id="{18DA4EBA-509D-CF73-9DDA-0A9FB4783E04}"/>
              </a:ext>
            </a:extLst>
          </p:cNvPr>
          <p:cNvSpPr txBox="1"/>
          <p:nvPr/>
        </p:nvSpPr>
        <p:spPr>
          <a:xfrm>
            <a:off x="406199" y="417817"/>
            <a:ext cx="11887601" cy="1014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3. </a:t>
            </a:r>
            <a:r>
              <a:rPr lang="zh-TW" altLang="en-US" sz="4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用範本修改設計</a:t>
            </a:r>
          </a:p>
        </p:txBody>
      </p:sp>
    </p:spTree>
    <p:extLst>
      <p:ext uri="{BB962C8B-B14F-4D97-AF65-F5344CB8AC3E}">
        <p14:creationId xmlns:p14="http://schemas.microsoft.com/office/powerpoint/2010/main" val="112446529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18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B2F1E97-A133-4ADE-E0D7-2BD03368A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9B383E21-F073-DA8B-4A11-94D1FD38A62B}"/>
              </a:ext>
            </a:extLst>
          </p:cNvPr>
          <p:cNvSpPr/>
          <p:nvPr/>
        </p:nvSpPr>
        <p:spPr>
          <a:xfrm>
            <a:off x="-386523" y="-97372"/>
            <a:ext cx="13777846" cy="27574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清楚的版本記錄">
            <a:extLst>
              <a:ext uri="{FF2B5EF4-FFF2-40B4-BE49-F238E27FC236}">
                <a16:creationId xmlns:a16="http://schemas.microsoft.com/office/drawing/2014/main" id="{F10C2B33-B89F-4525-D405-D56D7E2DA1A9}"/>
              </a:ext>
            </a:extLst>
          </p:cNvPr>
          <p:cNvSpPr txBox="1"/>
          <p:nvPr/>
        </p:nvSpPr>
        <p:spPr>
          <a:xfrm>
            <a:off x="6431226" y="1281350"/>
            <a:ext cx="142347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>
              <a:defRPr/>
            </a:pPr>
            <a:endParaRPr lang="zh-TW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1021-2 AI demo 2_中.mp4">
            <a:hlinkClick r:id="" action="ppaction://media"/>
            <a:extLst>
              <a:ext uri="{FF2B5EF4-FFF2-40B4-BE49-F238E27FC236}">
                <a16:creationId xmlns:a16="http://schemas.microsoft.com/office/drawing/2014/main" id="{7E348327-0CD1-5F3C-F93E-B2399A557F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2400" y="3371985"/>
            <a:ext cx="10240000" cy="5760000"/>
          </a:xfrm>
          <a:prstGeom prst="rect">
            <a:avLst/>
          </a:prstGeom>
        </p:spPr>
      </p:pic>
      <p:sp>
        <p:nvSpPr>
          <p:cNvPr id="5" name="簡潔介面">
            <a:extLst>
              <a:ext uri="{FF2B5EF4-FFF2-40B4-BE49-F238E27FC236}">
                <a16:creationId xmlns:a16="http://schemas.microsoft.com/office/drawing/2014/main" id="{F2A019F1-F344-56C7-DB5E-EA1401930FC6}"/>
              </a:ext>
            </a:extLst>
          </p:cNvPr>
          <p:cNvSpPr txBox="1"/>
          <p:nvPr/>
        </p:nvSpPr>
        <p:spPr>
          <a:xfrm>
            <a:off x="3834362" y="1527119"/>
            <a:ext cx="5336076" cy="6697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導入　　　　四方法</a:t>
            </a:r>
            <a:endParaRPr kumimoji="0" sz="2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11" name="ragic logo.png" descr="ragic logo.png">
            <a:extLst>
              <a:ext uri="{FF2B5EF4-FFF2-40B4-BE49-F238E27FC236}">
                <a16:creationId xmlns:a16="http://schemas.microsoft.com/office/drawing/2014/main" id="{ACC65183-4C8F-2D91-73EB-707A93C94FB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715614" y="1680325"/>
            <a:ext cx="1268769" cy="533385"/>
          </a:xfrm>
          <a:prstGeom prst="rect">
            <a:avLst/>
          </a:prstGeom>
          <a:ln w="12700">
            <a:miter lim="400000"/>
          </a:ln>
        </p:spPr>
      </p:pic>
      <p:sp>
        <p:nvSpPr>
          <p:cNvPr id="13" name="像 Excel簡潔易懂的介面，一個畫面就能看到所有資訊">
            <a:extLst>
              <a:ext uri="{FF2B5EF4-FFF2-40B4-BE49-F238E27FC236}">
                <a16:creationId xmlns:a16="http://schemas.microsoft.com/office/drawing/2014/main" id="{0A327A9A-EB46-E19D-35E0-95327D768EC3}"/>
              </a:ext>
            </a:extLst>
          </p:cNvPr>
          <p:cNvSpPr txBox="1"/>
          <p:nvPr/>
        </p:nvSpPr>
        <p:spPr>
          <a:xfrm>
            <a:off x="406199" y="417817"/>
            <a:ext cx="11887601" cy="1014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sz="4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4. AI</a:t>
            </a:r>
            <a:r>
              <a:rPr lang="zh-TW" altLang="en-US" sz="4500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自動建立資料庫</a:t>
            </a:r>
          </a:p>
        </p:txBody>
      </p:sp>
    </p:spTree>
    <p:extLst>
      <p:ext uri="{BB962C8B-B14F-4D97-AF65-F5344CB8AC3E}">
        <p14:creationId xmlns:p14="http://schemas.microsoft.com/office/powerpoint/2010/main" val="268349358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40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4CFF49A-860C-A221-F6FE-25361354C9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矩形">
            <a:extLst>
              <a:ext uri="{FF2B5EF4-FFF2-40B4-BE49-F238E27FC236}">
                <a16:creationId xmlns:a16="http://schemas.microsoft.com/office/drawing/2014/main" id="{DAC226CA-BF82-7599-D125-842D350DE392}"/>
              </a:ext>
            </a:extLst>
          </p:cNvPr>
          <p:cNvSpPr/>
          <p:nvPr/>
        </p:nvSpPr>
        <p:spPr>
          <a:xfrm>
            <a:off x="-386523" y="-156089"/>
            <a:ext cx="13777846" cy="34866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69" name="簡潔介面">
            <a:extLst>
              <a:ext uri="{FF2B5EF4-FFF2-40B4-BE49-F238E27FC236}">
                <a16:creationId xmlns:a16="http://schemas.microsoft.com/office/drawing/2014/main" id="{788AF9B6-9FA1-D59F-7C5D-F44441563FAF}"/>
              </a:ext>
            </a:extLst>
          </p:cNvPr>
          <p:cNvSpPr txBox="1"/>
          <p:nvPr/>
        </p:nvSpPr>
        <p:spPr>
          <a:xfrm>
            <a:off x="2752346" y="856587"/>
            <a:ext cx="7500130" cy="1018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為什麼           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      最適合企業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6" name="影像" descr="影像" hidden="1">
            <a:extLst>
              <a:ext uri="{FF2B5EF4-FFF2-40B4-BE49-F238E27FC236}">
                <a16:creationId xmlns:a16="http://schemas.microsoft.com/office/drawing/2014/main" id="{4068B68C-00A6-99C6-20C3-4131030D42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26340" y="4250185"/>
            <a:ext cx="7003823" cy="3170189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pic>
        <p:nvPicPr>
          <p:cNvPr id="7" name="影像" descr="影像" hidden="1">
            <a:extLst>
              <a:ext uri="{FF2B5EF4-FFF2-40B4-BE49-F238E27FC236}">
                <a16:creationId xmlns:a16="http://schemas.microsoft.com/office/drawing/2014/main" id="{72E96A11-2A5F-BE25-A975-116EE37A6D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518717" y="5835280"/>
            <a:ext cx="6927483" cy="2832040"/>
          </a:xfrm>
          <a:prstGeom prst="rect">
            <a:avLst/>
          </a:prstGeom>
          <a:ln w="25400">
            <a:solidFill>
              <a:srgbClr val="F3F7F5"/>
            </a:solidFill>
            <a:miter lim="400000"/>
          </a:ln>
          <a:effectLst>
            <a:outerShdw blurRad="50800" dist="25400" dir="3600000" rotWithShape="0">
              <a:srgbClr val="000000">
                <a:alpha val="70000"/>
              </a:srgbClr>
            </a:outerShdw>
          </a:effectLst>
        </p:spPr>
      </p:pic>
      <p:sp>
        <p:nvSpPr>
          <p:cNvPr id="29" name="矩形 28">
            <a:hlinkClick r:id="rId5"/>
            <a:extLst>
              <a:ext uri="{FF2B5EF4-FFF2-40B4-BE49-F238E27FC236}">
                <a16:creationId xmlns:a16="http://schemas.microsoft.com/office/drawing/2014/main" id="{BC0DA02E-56AF-C2B4-C828-0CCFE2F34770}"/>
              </a:ext>
            </a:extLst>
          </p:cNvPr>
          <p:cNvSpPr>
            <a:spLocks/>
          </p:cNvSpPr>
          <p:nvPr/>
        </p:nvSpPr>
        <p:spPr>
          <a:xfrm>
            <a:off x="845348" y="3973461"/>
            <a:ext cx="2520000" cy="231858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8BBE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8" name="員工有高達 90% 的時間在和 Excel 搏鬥">
            <a:extLst>
              <a:ext uri="{FF2B5EF4-FFF2-40B4-BE49-F238E27FC236}">
                <a16:creationId xmlns:a16="http://schemas.microsoft.com/office/drawing/2014/main" id="{C27CBF58-AED3-EB5F-DC07-AE5947FDDEF2}"/>
              </a:ext>
            </a:extLst>
          </p:cNvPr>
          <p:cNvSpPr txBox="1"/>
          <p:nvPr/>
        </p:nvSpPr>
        <p:spPr>
          <a:xfrm>
            <a:off x="972998" y="5730262"/>
            <a:ext cx="2264700" cy="391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比 </a:t>
            </a:r>
            <a:r>
              <a:rPr kumimoji="0" lang="en-US" altLang="zh-TW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Access </a:t>
            </a: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好懂好操作</a:t>
            </a:r>
            <a:endParaRPr kumimoji="0" sz="14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0" name="矩形 29">
            <a:hlinkClick r:id="rId6"/>
            <a:extLst>
              <a:ext uri="{FF2B5EF4-FFF2-40B4-BE49-F238E27FC236}">
                <a16:creationId xmlns:a16="http://schemas.microsoft.com/office/drawing/2014/main" id="{D58849D1-0A9D-4DE7-0F65-1868FA573C3F}"/>
              </a:ext>
            </a:extLst>
          </p:cNvPr>
          <p:cNvSpPr/>
          <p:nvPr/>
        </p:nvSpPr>
        <p:spPr>
          <a:xfrm>
            <a:off x="3777184" y="3973461"/>
            <a:ext cx="2518597" cy="231858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8BBE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1" name="員工有高達 90% 的時間在和 Excel 搏鬥">
            <a:extLst>
              <a:ext uri="{FF2B5EF4-FFF2-40B4-BE49-F238E27FC236}">
                <a16:creationId xmlns:a16="http://schemas.microsoft.com/office/drawing/2014/main" id="{CC6511E2-B806-14D2-90CD-E0A9E6436195}"/>
              </a:ext>
            </a:extLst>
          </p:cNvPr>
          <p:cNvSpPr txBox="1"/>
          <p:nvPr/>
        </p:nvSpPr>
        <p:spPr>
          <a:xfrm>
            <a:off x="3904763" y="5730262"/>
            <a:ext cx="2263439" cy="391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為什麼企業選擇 </a:t>
            </a:r>
            <a:r>
              <a:rPr kumimoji="0" lang="en-US" altLang="zh-TW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Ragic?</a:t>
            </a:r>
            <a:endParaRPr kumimoji="0" sz="14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2" name="矩形 31">
            <a:hlinkClick r:id="rId7"/>
            <a:extLst>
              <a:ext uri="{FF2B5EF4-FFF2-40B4-BE49-F238E27FC236}">
                <a16:creationId xmlns:a16="http://schemas.microsoft.com/office/drawing/2014/main" id="{1D756E0D-91DF-5600-0D3B-881D0E14D7DA}"/>
              </a:ext>
            </a:extLst>
          </p:cNvPr>
          <p:cNvSpPr/>
          <p:nvPr/>
        </p:nvSpPr>
        <p:spPr>
          <a:xfrm>
            <a:off x="6707617" y="3973462"/>
            <a:ext cx="2520000" cy="231858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8BBE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3" name="員工有高達 90% 的時間在和 Excel 搏鬥">
            <a:extLst>
              <a:ext uri="{FF2B5EF4-FFF2-40B4-BE49-F238E27FC236}">
                <a16:creationId xmlns:a16="http://schemas.microsoft.com/office/drawing/2014/main" id="{977D559D-0D85-E876-59EB-1167B4C7A3F9}"/>
              </a:ext>
            </a:extLst>
          </p:cNvPr>
          <p:cNvSpPr txBox="1"/>
          <p:nvPr/>
        </p:nvSpPr>
        <p:spPr>
          <a:xfrm>
            <a:off x="6835267" y="5730263"/>
            <a:ext cx="2264700" cy="391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en-US" altLang="zh-TW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能補 </a:t>
            </a:r>
            <a:r>
              <a:rPr kumimoji="0" lang="en-US" altLang="zh-TW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ERP </a:t>
            </a: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的不足</a:t>
            </a:r>
            <a:endParaRPr kumimoji="0" sz="14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pic>
        <p:nvPicPr>
          <p:cNvPr id="11" name="圖形 10">
            <a:extLst>
              <a:ext uri="{FF2B5EF4-FFF2-40B4-BE49-F238E27FC236}">
                <a16:creationId xmlns:a16="http://schemas.microsoft.com/office/drawing/2014/main" id="{BB69EE5C-5048-5415-F652-55E0084CE7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456521" y="4420482"/>
            <a:ext cx="1022191" cy="1022191"/>
          </a:xfrm>
          <a:prstGeom prst="rect">
            <a:avLst/>
          </a:prstGeom>
        </p:spPr>
      </p:pic>
      <p:sp>
        <p:nvSpPr>
          <p:cNvPr id="34" name="矩形 33">
            <a:hlinkClick r:id="rId9"/>
            <a:extLst>
              <a:ext uri="{FF2B5EF4-FFF2-40B4-BE49-F238E27FC236}">
                <a16:creationId xmlns:a16="http://schemas.microsoft.com/office/drawing/2014/main" id="{71F5D1C8-ED86-44E9-EDA0-25098704C58B}"/>
              </a:ext>
            </a:extLst>
          </p:cNvPr>
          <p:cNvSpPr/>
          <p:nvPr/>
        </p:nvSpPr>
        <p:spPr>
          <a:xfrm>
            <a:off x="9639452" y="3973462"/>
            <a:ext cx="2520000" cy="231858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8BBE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5" name="員工有高達 90% 的時間在和 Excel 搏鬥">
            <a:extLst>
              <a:ext uri="{FF2B5EF4-FFF2-40B4-BE49-F238E27FC236}">
                <a16:creationId xmlns:a16="http://schemas.microsoft.com/office/drawing/2014/main" id="{439D138C-28D6-0421-A28A-D5BC5F369D4E}"/>
              </a:ext>
            </a:extLst>
          </p:cNvPr>
          <p:cNvSpPr txBox="1">
            <a:spLocks noChangeAspect="1"/>
          </p:cNvSpPr>
          <p:nvPr/>
        </p:nvSpPr>
        <p:spPr>
          <a:xfrm>
            <a:off x="9639452" y="5730263"/>
            <a:ext cx="2520000" cy="391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為什麼專案管理選 </a:t>
            </a:r>
            <a:r>
              <a:rPr kumimoji="0" lang="en-US" altLang="zh-TW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</a:t>
            </a: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？</a:t>
            </a:r>
            <a:endParaRPr kumimoji="0" sz="14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6" name="矩形 35">
            <a:hlinkClick r:id="rId10"/>
            <a:extLst>
              <a:ext uri="{FF2B5EF4-FFF2-40B4-BE49-F238E27FC236}">
                <a16:creationId xmlns:a16="http://schemas.microsoft.com/office/drawing/2014/main" id="{2E775EC9-7BA8-98D9-AB2E-1C848B29A1CF}"/>
              </a:ext>
            </a:extLst>
          </p:cNvPr>
          <p:cNvSpPr/>
          <p:nvPr/>
        </p:nvSpPr>
        <p:spPr>
          <a:xfrm>
            <a:off x="9639452" y="6781839"/>
            <a:ext cx="2520000" cy="231858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8BBE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</p:txBody>
      </p:sp>
      <p:sp>
        <p:nvSpPr>
          <p:cNvPr id="37" name="員工有高達 90% 的時間在和 Excel 搏鬥">
            <a:extLst>
              <a:ext uri="{FF2B5EF4-FFF2-40B4-BE49-F238E27FC236}">
                <a16:creationId xmlns:a16="http://schemas.microsoft.com/office/drawing/2014/main" id="{7F2605B3-8C9F-FE50-FD42-8ECD93C7D064}"/>
              </a:ext>
            </a:extLst>
          </p:cNvPr>
          <p:cNvSpPr txBox="1"/>
          <p:nvPr/>
        </p:nvSpPr>
        <p:spPr>
          <a:xfrm>
            <a:off x="9639452" y="8538640"/>
            <a:ext cx="2520000" cy="391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比 </a:t>
            </a:r>
            <a:r>
              <a:rPr kumimoji="0" lang="en-US" altLang="zh-TW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Google </a:t>
            </a: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表單功能更強大</a:t>
            </a:r>
            <a:endParaRPr kumimoji="0" sz="14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8" name="矩形 37">
            <a:hlinkClick r:id="rId11"/>
            <a:extLst>
              <a:ext uri="{FF2B5EF4-FFF2-40B4-BE49-F238E27FC236}">
                <a16:creationId xmlns:a16="http://schemas.microsoft.com/office/drawing/2014/main" id="{179F9E75-5EBA-E3B6-343E-CE7B05FA5E73}"/>
              </a:ext>
            </a:extLst>
          </p:cNvPr>
          <p:cNvSpPr>
            <a:spLocks/>
          </p:cNvSpPr>
          <p:nvPr/>
        </p:nvSpPr>
        <p:spPr>
          <a:xfrm>
            <a:off x="3775781" y="6774599"/>
            <a:ext cx="2520000" cy="231858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8BBE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9" name="員工有高達 90% 的時間在和 Excel 搏鬥">
            <a:extLst>
              <a:ext uri="{FF2B5EF4-FFF2-40B4-BE49-F238E27FC236}">
                <a16:creationId xmlns:a16="http://schemas.microsoft.com/office/drawing/2014/main" id="{9F064CE5-11A5-9467-05AC-644735A1D374}"/>
              </a:ext>
            </a:extLst>
          </p:cNvPr>
          <p:cNvSpPr txBox="1"/>
          <p:nvPr/>
        </p:nvSpPr>
        <p:spPr>
          <a:xfrm>
            <a:off x="3775781" y="8531400"/>
            <a:ext cx="2520000" cy="39555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客製化彈性比 </a:t>
            </a:r>
            <a:r>
              <a:rPr kumimoji="0" lang="en-US" altLang="zh-TW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Odoo </a:t>
            </a: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高</a:t>
            </a:r>
            <a:endParaRPr kumimoji="0" sz="14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40" name="矩形 39">
            <a:hlinkClick r:id="rId12"/>
            <a:extLst>
              <a:ext uri="{FF2B5EF4-FFF2-40B4-BE49-F238E27FC236}">
                <a16:creationId xmlns:a16="http://schemas.microsoft.com/office/drawing/2014/main" id="{DC7CD80F-654A-EDB2-9ADE-C2C5884ED1EC}"/>
              </a:ext>
            </a:extLst>
          </p:cNvPr>
          <p:cNvSpPr/>
          <p:nvPr/>
        </p:nvSpPr>
        <p:spPr>
          <a:xfrm>
            <a:off x="845348" y="6781839"/>
            <a:ext cx="2520000" cy="231858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8BBE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1" name="員工有高達 90% 的時間在和 Excel 搏鬥">
            <a:extLst>
              <a:ext uri="{FF2B5EF4-FFF2-40B4-BE49-F238E27FC236}">
                <a16:creationId xmlns:a16="http://schemas.microsoft.com/office/drawing/2014/main" id="{CAC2355C-638A-7B33-F1C9-8028B287778F}"/>
              </a:ext>
            </a:extLst>
          </p:cNvPr>
          <p:cNvSpPr txBox="1"/>
          <p:nvPr/>
        </p:nvSpPr>
        <p:spPr>
          <a:xfrm>
            <a:off x="845348" y="8538640"/>
            <a:ext cx="2520000" cy="391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為什麼 </a:t>
            </a:r>
            <a:r>
              <a:rPr kumimoji="0" lang="en-US" altLang="zh-TW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更適合企業？</a:t>
            </a:r>
            <a:endParaRPr kumimoji="0" sz="14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42" name="矩形 41">
            <a:hlinkClick r:id="rId13"/>
            <a:extLst>
              <a:ext uri="{FF2B5EF4-FFF2-40B4-BE49-F238E27FC236}">
                <a16:creationId xmlns:a16="http://schemas.microsoft.com/office/drawing/2014/main" id="{499DF843-9248-3D97-058F-732237C7F1E3}"/>
              </a:ext>
            </a:extLst>
          </p:cNvPr>
          <p:cNvSpPr/>
          <p:nvPr/>
        </p:nvSpPr>
        <p:spPr>
          <a:xfrm>
            <a:off x="6707617" y="6781839"/>
            <a:ext cx="2520000" cy="2318583"/>
          </a:xfrm>
          <a:prstGeom prst="rect">
            <a:avLst/>
          </a:prstGeom>
          <a:solidFill>
            <a:srgbClr val="FFFFFF"/>
          </a:solidFill>
          <a:ln w="12700" cap="flat">
            <a:solidFill>
              <a:srgbClr val="8BBEFF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3" name="員工有高達 90% 的時間在和 Excel 搏鬥">
            <a:extLst>
              <a:ext uri="{FF2B5EF4-FFF2-40B4-BE49-F238E27FC236}">
                <a16:creationId xmlns:a16="http://schemas.microsoft.com/office/drawing/2014/main" id="{A7DC7937-C17D-EA63-7996-53CDECDC0248}"/>
              </a:ext>
            </a:extLst>
          </p:cNvPr>
          <p:cNvSpPr txBox="1"/>
          <p:nvPr/>
        </p:nvSpPr>
        <p:spPr>
          <a:xfrm>
            <a:off x="6707617" y="8538640"/>
            <a:ext cx="2520000" cy="39151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為什麼 </a:t>
            </a:r>
            <a:r>
              <a:rPr kumimoji="0" lang="en-US" altLang="zh-TW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14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更適合企業？</a:t>
            </a:r>
            <a:endParaRPr kumimoji="0" sz="14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pic>
        <p:nvPicPr>
          <p:cNvPr id="2" name="ragic logo.png" descr="ragic logo.png">
            <a:extLst>
              <a:ext uri="{FF2B5EF4-FFF2-40B4-BE49-F238E27FC236}">
                <a16:creationId xmlns:a16="http://schemas.microsoft.com/office/drawing/2014/main" id="{A6CFE382-C762-3CA5-5F08-C0D6237766F6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5391" y="688850"/>
            <a:ext cx="2677817" cy="1506272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圖片 7" descr="一張含有 圖形, 符號, 設計 的圖片&#10;&#10;AI 產生的內容可能不正確。">
            <a:extLst>
              <a:ext uri="{FF2B5EF4-FFF2-40B4-BE49-F238E27FC236}">
                <a16:creationId xmlns:a16="http://schemas.microsoft.com/office/drawing/2014/main" id="{D844C465-27ED-E027-A8A9-6F7DD4BA3066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60848" y="4514079"/>
            <a:ext cx="889000" cy="901700"/>
          </a:xfrm>
          <a:prstGeom prst="rect">
            <a:avLst/>
          </a:prstGeom>
        </p:spPr>
      </p:pic>
      <p:pic>
        <p:nvPicPr>
          <p:cNvPr id="12" name="圖形 11">
            <a:extLst>
              <a:ext uri="{FF2B5EF4-FFF2-40B4-BE49-F238E27FC236}">
                <a16:creationId xmlns:a16="http://schemas.microsoft.com/office/drawing/2014/main" id="{CDA4EEF1-82FE-0999-7CDD-BB5138B856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16744" t="16439" r="16746" b="24275"/>
          <a:stretch>
            <a:fillRect/>
          </a:stretch>
        </p:blipFill>
        <p:spPr>
          <a:xfrm>
            <a:off x="4092440" y="4735111"/>
            <a:ext cx="1888084" cy="468000"/>
          </a:xfrm>
          <a:prstGeom prst="rect">
            <a:avLst/>
          </a:prstGeom>
        </p:spPr>
      </p:pic>
      <p:pic>
        <p:nvPicPr>
          <p:cNvPr id="16" name="圖形 15">
            <a:extLst>
              <a:ext uri="{FF2B5EF4-FFF2-40B4-BE49-F238E27FC236}">
                <a16:creationId xmlns:a16="http://schemas.microsoft.com/office/drawing/2014/main" id="{1899D3F4-9D0C-435B-AA60-E7599E3D0AB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202446" y="4767405"/>
            <a:ext cx="1447800" cy="457200"/>
          </a:xfrm>
          <a:prstGeom prst="rect">
            <a:avLst/>
          </a:prstGeom>
        </p:spPr>
      </p:pic>
      <p:pic>
        <p:nvPicPr>
          <p:cNvPr id="20" name="圖形 19">
            <a:extLst>
              <a:ext uri="{FF2B5EF4-FFF2-40B4-BE49-F238E27FC236}">
                <a16:creationId xmlns:a16="http://schemas.microsoft.com/office/drawing/2014/main" id="{3F06866C-4513-6E91-356D-69E13143D7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14574" t="18736" r="11252" b="27054"/>
          <a:stretch>
            <a:fillRect/>
          </a:stretch>
        </p:blipFill>
        <p:spPr>
          <a:xfrm>
            <a:off x="1171413" y="7563424"/>
            <a:ext cx="1948552" cy="396000"/>
          </a:xfrm>
          <a:prstGeom prst="rect">
            <a:avLst/>
          </a:prstGeom>
        </p:spPr>
      </p:pic>
      <p:pic>
        <p:nvPicPr>
          <p:cNvPr id="22" name="圖形 21">
            <a:extLst>
              <a:ext uri="{FF2B5EF4-FFF2-40B4-BE49-F238E27FC236}">
                <a16:creationId xmlns:a16="http://schemas.microsoft.com/office/drawing/2014/main" id="{CFDF11AD-0CDD-12CC-B63E-6AF864E223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12882" r="12944" b="-12"/>
          <a:stretch>
            <a:fillRect/>
          </a:stretch>
        </p:blipFill>
        <p:spPr>
          <a:xfrm>
            <a:off x="4154999" y="7431184"/>
            <a:ext cx="1761565" cy="660481"/>
          </a:xfrm>
          <a:prstGeom prst="rect">
            <a:avLst/>
          </a:prstGeom>
        </p:spPr>
      </p:pic>
      <p:pic>
        <p:nvPicPr>
          <p:cNvPr id="24" name="圖形 23">
            <a:extLst>
              <a:ext uri="{FF2B5EF4-FFF2-40B4-BE49-F238E27FC236}">
                <a16:creationId xmlns:a16="http://schemas.microsoft.com/office/drawing/2014/main" id="{2C358BF1-85D0-78FF-DCE0-F73105158E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21677" t="28540" r="20340" b="25405"/>
          <a:stretch>
            <a:fillRect/>
          </a:stretch>
        </p:blipFill>
        <p:spPr>
          <a:xfrm>
            <a:off x="7098061" y="7563424"/>
            <a:ext cx="1792900" cy="396000"/>
          </a:xfrm>
          <a:prstGeom prst="rect">
            <a:avLst/>
          </a:prstGeom>
        </p:spPr>
      </p:pic>
      <p:pic>
        <p:nvPicPr>
          <p:cNvPr id="27" name="圖形 26">
            <a:extLst>
              <a:ext uri="{FF2B5EF4-FFF2-40B4-BE49-F238E27FC236}">
                <a16:creationId xmlns:a16="http://schemas.microsoft.com/office/drawing/2014/main" id="{6E787B34-07C2-0521-2457-CC9B0D3917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0431452" y="7239636"/>
            <a:ext cx="936000" cy="93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398551"/>
      </p:ext>
    </p:extLst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5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0C723E-38BE-F0C8-9405-E1F0124A6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矩形">
            <a:extLst>
              <a:ext uri="{FF2B5EF4-FFF2-40B4-BE49-F238E27FC236}">
                <a16:creationId xmlns:a16="http://schemas.microsoft.com/office/drawing/2014/main" id="{4AEF060B-B000-46C2-992E-40B6EA3C0B5A}"/>
              </a:ext>
            </a:extLst>
          </p:cNvPr>
          <p:cNvSpPr/>
          <p:nvPr/>
        </p:nvSpPr>
        <p:spPr>
          <a:xfrm>
            <a:off x="1470817" y="3615649"/>
            <a:ext cx="10063165" cy="25223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1126322F-18A8-D6BC-9243-D497E247DF26}"/>
              </a:ext>
            </a:extLst>
          </p:cNvPr>
          <p:cNvGrpSpPr/>
          <p:nvPr/>
        </p:nvGrpSpPr>
        <p:grpSpPr>
          <a:xfrm>
            <a:off x="2965661" y="3628349"/>
            <a:ext cx="7678527" cy="2522303"/>
            <a:chOff x="1859732" y="3628349"/>
            <a:chExt cx="7678527" cy="2522303"/>
          </a:xfrm>
        </p:grpSpPr>
        <p:sp>
          <p:nvSpPr>
            <p:cNvPr id="232" name="哪裡不一樣？">
              <a:extLst>
                <a:ext uri="{FF2B5EF4-FFF2-40B4-BE49-F238E27FC236}">
                  <a16:creationId xmlns:a16="http://schemas.microsoft.com/office/drawing/2014/main" id="{99F06898-003F-EC4A-BF72-AAA0A24BB24F}"/>
                </a:ext>
              </a:extLst>
            </p:cNvPr>
            <p:cNvSpPr txBox="1"/>
            <p:nvPr/>
          </p:nvSpPr>
          <p:spPr>
            <a:xfrm>
              <a:off x="6287049" y="4091545"/>
              <a:ext cx="3251210" cy="132497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 indent="39687" algn="l" defTabSz="914400">
                <a:lnSpc>
                  <a:spcPct val="150000"/>
                </a:lnSpc>
                <a:defRPr sz="60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TW" b="1" noProof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AI</a:t>
              </a:r>
              <a:r>
                <a:rPr lang="zh-TW" altLang="en-US" b="1" noProof="0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 </a:t>
              </a:r>
              <a:r>
                <a:rPr kumimoji="0" lang="zh-TW" altLang="en-US" sz="6000" b="1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介紹</a:t>
              </a:r>
              <a:endParaRPr kumimoji="0" sz="6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  <p:pic>
          <p:nvPicPr>
            <p:cNvPr id="233" name="ragic logo.png" descr="ragic logo.png">
              <a:extLst>
                <a:ext uri="{FF2B5EF4-FFF2-40B4-BE49-F238E27FC236}">
                  <a16:creationId xmlns:a16="http://schemas.microsoft.com/office/drawing/2014/main" id="{037829E4-2C36-6BD6-1DED-7B321C666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9732" y="3628349"/>
              <a:ext cx="4484094" cy="2522303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3" name="Ragic 一 個  系 統 便 能 管 理 您  所 有 的 作 業 流  程">
            <a:extLst>
              <a:ext uri="{FF2B5EF4-FFF2-40B4-BE49-F238E27FC236}">
                <a16:creationId xmlns:a16="http://schemas.microsoft.com/office/drawing/2014/main" id="{58560F82-82E0-7BB8-2294-88037AF79289}"/>
              </a:ext>
            </a:extLst>
          </p:cNvPr>
          <p:cNvSpPr txBox="1"/>
          <p:nvPr/>
        </p:nvSpPr>
        <p:spPr>
          <a:xfrm>
            <a:off x="1470817" y="6415906"/>
            <a:ext cx="10063165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lvl="0"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"/>
                <a:ea typeface="Source Han Sans TW"/>
                <a:cs typeface="Source Han Sans TW"/>
                <a:sym typeface="Source Han Sans TW"/>
              </a:defRPr>
            </a:pPr>
            <a:r>
              <a:rPr lang="zh-TW" altLang="zh-TW" sz="2300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客製化系統立即啟用，省時又省力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"/>
            </a:endParaRPr>
          </a:p>
        </p:txBody>
      </p:sp>
    </p:spTree>
    <p:extLst>
      <p:ext uri="{BB962C8B-B14F-4D97-AF65-F5344CB8AC3E}">
        <p14:creationId xmlns:p14="http://schemas.microsoft.com/office/powerpoint/2010/main" val="1814463573"/>
      </p:ext>
    </p:extLst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AC8DAA0F-44ED-163C-F8CD-AB0743FE506B}"/>
              </a:ext>
            </a:extLst>
          </p:cNvPr>
          <p:cNvSpPr/>
          <p:nvPr/>
        </p:nvSpPr>
        <p:spPr>
          <a:xfrm>
            <a:off x="-386523" y="-97372"/>
            <a:ext cx="13777846" cy="27574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清楚的版本記錄">
            <a:extLst>
              <a:ext uri="{FF2B5EF4-FFF2-40B4-BE49-F238E27FC236}">
                <a16:creationId xmlns:a16="http://schemas.microsoft.com/office/drawing/2014/main" id="{766A3DDC-1B93-E6C7-4AF2-0A340E2DF7AE}"/>
              </a:ext>
            </a:extLst>
          </p:cNvPr>
          <p:cNvSpPr txBox="1"/>
          <p:nvPr/>
        </p:nvSpPr>
        <p:spPr>
          <a:xfrm>
            <a:off x="3545822" y="851618"/>
            <a:ext cx="5913157" cy="1028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上傳檔案自動新增資料</a:t>
            </a:r>
          </a:p>
        </p:txBody>
      </p:sp>
      <p:pic>
        <p:nvPicPr>
          <p:cNvPr id="5" name="AI 上傳檔案.mp4">
            <a:hlinkClick r:id="" action="ppaction://media"/>
            <a:extLst>
              <a:ext uri="{FF2B5EF4-FFF2-40B4-BE49-F238E27FC236}">
                <a16:creationId xmlns:a16="http://schemas.microsoft.com/office/drawing/2014/main" id="{9FA4C72C-23E2-4285-606C-80C434F9955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2400" y="3337200"/>
            <a:ext cx="1024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99187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0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67E00C8-7125-3110-90D4-81405972C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1F37543D-80F2-51D5-D924-1FE98588D966}"/>
              </a:ext>
            </a:extLst>
          </p:cNvPr>
          <p:cNvSpPr/>
          <p:nvPr/>
        </p:nvSpPr>
        <p:spPr>
          <a:xfrm>
            <a:off x="-386523" y="-97372"/>
            <a:ext cx="13777846" cy="27574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清楚的版本記錄">
            <a:extLst>
              <a:ext uri="{FF2B5EF4-FFF2-40B4-BE49-F238E27FC236}">
                <a16:creationId xmlns:a16="http://schemas.microsoft.com/office/drawing/2014/main" id="{B4EE474F-A8EC-778E-A28F-60AF013441DA}"/>
              </a:ext>
            </a:extLst>
          </p:cNvPr>
          <p:cNvSpPr txBox="1"/>
          <p:nvPr/>
        </p:nvSpPr>
        <p:spPr>
          <a:xfrm>
            <a:off x="5212143" y="349012"/>
            <a:ext cx="2580515" cy="1014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AI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Agent</a:t>
            </a:r>
            <a:endParaRPr kumimoji="0" lang="zh-TW" altLang="zh-TW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D924FA0-1804-C210-1157-F155C938AC31}"/>
              </a:ext>
            </a:extLst>
          </p:cNvPr>
          <p:cNvSpPr txBox="1"/>
          <p:nvPr/>
        </p:nvSpPr>
        <p:spPr>
          <a:xfrm>
            <a:off x="1694543" y="1365765"/>
            <a:ext cx="9615714" cy="1102097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defTabSz="914400" eaLnBrk="1">
              <a:lnSpc>
                <a:spcPct val="150000"/>
              </a:lnSpc>
              <a:defRPr sz="2300" kern="0">
                <a:solidFill>
                  <a:srgbClr val="393939"/>
                </a:solidFill>
                <a:uLnTx/>
                <a:latin typeface="Source Han Sans TW Medium"/>
                <a:ea typeface="Source Han Sans TW Medium"/>
                <a:cs typeface="Source Han Sans TW Medium"/>
              </a:defRPr>
            </a:lvl1pPr>
          </a:lstStyle>
          <a:p>
            <a:pPr lvl="0">
              <a:defRPr/>
            </a:pP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別人的 AI Agent 要派上用場，得花時間串資料、搞懂流程和潛規則</a:t>
            </a:r>
            <a:endParaRPr lang="en-US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lvl="0">
              <a:defRPr/>
            </a:pPr>
            <a:r>
              <a:rPr lang="zh-TW" altLang="zh-TW" b="1" dirty="0">
                <a:solidFill>
                  <a:srgbClr val="F95D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AI Agent 住在你的資料庫，第一天就懂你的業務全貌</a:t>
            </a:r>
            <a:endParaRPr lang="zh-TW" altLang="en-US" b="1" dirty="0">
              <a:solidFill>
                <a:srgbClr val="F95D5D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0" name="員工有高達 90% 的時間在和 Excel 搏鬥">
            <a:extLst>
              <a:ext uri="{FF2B5EF4-FFF2-40B4-BE49-F238E27FC236}">
                <a16:creationId xmlns:a16="http://schemas.microsoft.com/office/drawing/2014/main" id="{6758A273-D1AD-8D55-F70C-B9D3B610D877}"/>
              </a:ext>
            </a:extLst>
          </p:cNvPr>
          <p:cNvSpPr txBox="1"/>
          <p:nvPr/>
        </p:nvSpPr>
        <p:spPr>
          <a:xfrm>
            <a:off x="472958" y="3580227"/>
            <a:ext cx="5899543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自動完成多國語言商品文案</a:t>
            </a:r>
          </a:p>
        </p:txBody>
      </p:sp>
      <p:sp>
        <p:nvSpPr>
          <p:cNvPr id="11" name="員工有高達 90% 的時間在和 Excel 搏鬥">
            <a:extLst>
              <a:ext uri="{FF2B5EF4-FFF2-40B4-BE49-F238E27FC236}">
                <a16:creationId xmlns:a16="http://schemas.microsoft.com/office/drawing/2014/main" id="{4A402BEE-1655-9CED-8695-C5842E1E2264}"/>
              </a:ext>
            </a:extLst>
          </p:cNvPr>
          <p:cNvSpPr txBox="1"/>
          <p:nvPr/>
        </p:nvSpPr>
        <p:spPr>
          <a:xfrm>
            <a:off x="6632298" y="3580227"/>
            <a:ext cx="5899542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自動生成客服回覆建議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&amp;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指派</a:t>
            </a:r>
          </a:p>
        </p:txBody>
      </p:sp>
      <p:sp>
        <p:nvSpPr>
          <p:cNvPr id="12" name="員工有高達 90% 的時間在和 Excel 搏鬥">
            <a:extLst>
              <a:ext uri="{FF2B5EF4-FFF2-40B4-BE49-F238E27FC236}">
                <a16:creationId xmlns:a16="http://schemas.microsoft.com/office/drawing/2014/main" id="{FEDBD1F3-AFF8-3938-7046-C5C75B6E5297}"/>
              </a:ext>
            </a:extLst>
          </p:cNvPr>
          <p:cNvSpPr txBox="1"/>
          <p:nvPr/>
        </p:nvSpPr>
        <p:spPr>
          <a:xfrm>
            <a:off x="935887" y="4051990"/>
            <a:ext cx="4973685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文案生成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&amp;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翻譯 </a:t>
            </a:r>
            <a:r>
              <a:rPr lang="en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Agent</a:t>
            </a:r>
            <a:r>
              <a:rPr lang="zh-TW" altLang="en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：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填好產品名稱、材質、特色，自動生成中文、英文、日文、韓文商品名稱與描述。</a:t>
            </a:r>
          </a:p>
        </p:txBody>
      </p:sp>
      <p:sp>
        <p:nvSpPr>
          <p:cNvPr id="13" name="員工有高達 90% 的時間在和 Excel 搏鬥">
            <a:extLst>
              <a:ext uri="{FF2B5EF4-FFF2-40B4-BE49-F238E27FC236}">
                <a16:creationId xmlns:a16="http://schemas.microsoft.com/office/drawing/2014/main" id="{20532D3D-B49A-EDE3-EA57-C7400BAB261D}"/>
              </a:ext>
            </a:extLst>
          </p:cNvPr>
          <p:cNvSpPr txBox="1"/>
          <p:nvPr/>
        </p:nvSpPr>
        <p:spPr>
          <a:xfrm>
            <a:off x="7095227" y="4051990"/>
            <a:ext cx="4973685" cy="73866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客服自動化 </a:t>
            </a:r>
            <a:r>
              <a:rPr lang="en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Agent</a:t>
            </a:r>
            <a:r>
              <a:rPr lang="zh-TW" altLang="en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：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比對產品資訊與常見問題，自動生成建議回覆、指派對應負責人。敏感問題不亂答，超出範圍轉人工。</a:t>
            </a:r>
          </a:p>
        </p:txBody>
      </p:sp>
      <p:pic>
        <p:nvPicPr>
          <p:cNvPr id="9" name="1. 商品文案_中.mp4">
            <a:hlinkClick r:id="" action="ppaction://media"/>
            <a:extLst>
              <a:ext uri="{FF2B5EF4-FFF2-40B4-BE49-F238E27FC236}">
                <a16:creationId xmlns:a16="http://schemas.microsoft.com/office/drawing/2014/main" id="{1442FA88-244B-FF53-31F2-F34A602B303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71701" y="5069342"/>
            <a:ext cx="5900800" cy="3319200"/>
          </a:xfrm>
          <a:prstGeom prst="rect">
            <a:avLst/>
          </a:prstGeom>
        </p:spPr>
      </p:pic>
      <p:pic>
        <p:nvPicPr>
          <p:cNvPr id="14" name="3. 客服信_中.mp4">
            <a:hlinkClick r:id="" action="ppaction://media"/>
            <a:extLst>
              <a:ext uri="{FF2B5EF4-FFF2-40B4-BE49-F238E27FC236}">
                <a16:creationId xmlns:a16="http://schemas.microsoft.com/office/drawing/2014/main" id="{84DAC772-5EED-D8C3-6E12-1EF7EF51E65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632298" y="5069342"/>
            <a:ext cx="5900800" cy="331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2765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114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3047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5F17DC-29A4-0C37-A549-B449E384B2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DA94995E-C57F-5DB5-2697-0A99EDAB31BD}"/>
              </a:ext>
            </a:extLst>
          </p:cNvPr>
          <p:cNvSpPr/>
          <p:nvPr/>
        </p:nvSpPr>
        <p:spPr>
          <a:xfrm>
            <a:off x="-386523" y="-97372"/>
            <a:ext cx="13777846" cy="27574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清楚的版本記錄">
            <a:extLst>
              <a:ext uri="{FF2B5EF4-FFF2-40B4-BE49-F238E27FC236}">
                <a16:creationId xmlns:a16="http://schemas.microsoft.com/office/drawing/2014/main" id="{73E5C7C4-9137-8CBF-9F89-63B1C3EF153A}"/>
              </a:ext>
            </a:extLst>
          </p:cNvPr>
          <p:cNvSpPr txBox="1"/>
          <p:nvPr/>
        </p:nvSpPr>
        <p:spPr>
          <a:xfrm>
            <a:off x="3313386" y="614469"/>
            <a:ext cx="6378028" cy="1014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@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呼叫 </a:t>
            </a:r>
            <a:r>
              <a:rPr kumimoji="0" 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AI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自動執行工作</a:t>
            </a:r>
            <a:endParaRPr kumimoji="0" lang="zh-TW" altLang="zh-TW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AFB816A3-D876-BC6C-C524-00793F384786}"/>
              </a:ext>
            </a:extLst>
          </p:cNvPr>
          <p:cNvSpPr txBox="1"/>
          <p:nvPr/>
        </p:nvSpPr>
        <p:spPr>
          <a:xfrm>
            <a:off x="1694542" y="1631222"/>
            <a:ext cx="10006173" cy="571182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defTabSz="914400" eaLnBrk="1">
              <a:lnSpc>
                <a:spcPct val="150000"/>
              </a:lnSpc>
              <a:defRPr sz="2300" kern="0">
                <a:solidFill>
                  <a:srgbClr val="393939"/>
                </a:solidFill>
                <a:uLnTx/>
                <a:latin typeface="Source Han Sans TW Medium"/>
                <a:ea typeface="Source Han Sans TW Medium"/>
                <a:cs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Ragic AI 能協助分析表單資料、修改或新增資料、匯出文件以及寄送信件</a:t>
            </a:r>
            <a:endParaRPr kumimoji="0" lang="zh-TW" altLang="en-US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Neue Medium"/>
            </a:endParaRPr>
          </a:p>
        </p:txBody>
      </p:sp>
      <p:pic>
        <p:nvPicPr>
          <p:cNvPr id="3" name="@Ragic AI_中.mp4">
            <a:hlinkClick r:id="" action="ppaction://media"/>
            <a:extLst>
              <a:ext uri="{FF2B5EF4-FFF2-40B4-BE49-F238E27FC236}">
                <a16:creationId xmlns:a16="http://schemas.microsoft.com/office/drawing/2014/main" id="{F9260F55-0A56-2D07-5130-A07DF8D3278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2400" y="3337200"/>
            <a:ext cx="1024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463099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1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04DD4A-84F7-C055-C9C9-775A1FE63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1862DEF2-71DA-989D-CBD5-87DEBFC2C7E1}"/>
              </a:ext>
            </a:extLst>
          </p:cNvPr>
          <p:cNvSpPr/>
          <p:nvPr/>
        </p:nvSpPr>
        <p:spPr>
          <a:xfrm>
            <a:off x="-386523" y="-97372"/>
            <a:ext cx="13777846" cy="27574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清楚的版本記錄">
            <a:extLst>
              <a:ext uri="{FF2B5EF4-FFF2-40B4-BE49-F238E27FC236}">
                <a16:creationId xmlns:a16="http://schemas.microsoft.com/office/drawing/2014/main" id="{D3D8DABF-FAF1-BF43-88D4-733EC58C13FD}"/>
              </a:ext>
            </a:extLst>
          </p:cNvPr>
          <p:cNvSpPr txBox="1"/>
          <p:nvPr/>
        </p:nvSpPr>
        <p:spPr>
          <a:xfrm>
            <a:off x="1947638" y="858703"/>
            <a:ext cx="9109545" cy="10141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>
              <a:defRPr/>
            </a:pP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提問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Ragic 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相關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問題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&amp;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查詢資料庫</a:t>
            </a:r>
            <a:endParaRPr lang="zh-TW" altLang="zh-TW" b="1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AI 提問查詢資料庫.mp4">
            <a:hlinkClick r:id="" action="ppaction://media"/>
            <a:extLst>
              <a:ext uri="{FF2B5EF4-FFF2-40B4-BE49-F238E27FC236}">
                <a16:creationId xmlns:a16="http://schemas.microsoft.com/office/drawing/2014/main" id="{599A3019-93C5-FE0D-6B23-F218EF262CBD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2400" y="3337200"/>
            <a:ext cx="1024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22235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717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AA63742-180C-2EED-3EC4-8A3D2CC559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D346557C-5265-8CEE-881F-E976012EADE4}"/>
              </a:ext>
            </a:extLst>
          </p:cNvPr>
          <p:cNvSpPr/>
          <p:nvPr/>
        </p:nvSpPr>
        <p:spPr>
          <a:xfrm>
            <a:off x="-386523" y="-97372"/>
            <a:ext cx="13777846" cy="275744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清楚的版本記錄">
            <a:extLst>
              <a:ext uri="{FF2B5EF4-FFF2-40B4-BE49-F238E27FC236}">
                <a16:creationId xmlns:a16="http://schemas.microsoft.com/office/drawing/2014/main" id="{DC9EA93C-88C3-F5F4-2E12-32B179DF3F9E}"/>
              </a:ext>
            </a:extLst>
          </p:cNvPr>
          <p:cNvSpPr txBox="1"/>
          <p:nvPr/>
        </p:nvSpPr>
        <p:spPr>
          <a:xfrm>
            <a:off x="5305119" y="663862"/>
            <a:ext cx="2394566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Ragic AI</a:t>
            </a:r>
            <a:endParaRPr kumimoji="0" lang="zh-TW" altLang="zh-TW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16" name="圖片 15" descr="一張含有 文字, 數字, 螢幕擷取畫面 的圖片&#10;&#10;AI 產生的內容可能不正確。">
            <a:extLst>
              <a:ext uri="{FF2B5EF4-FFF2-40B4-BE49-F238E27FC236}">
                <a16:creationId xmlns:a16="http://schemas.microsoft.com/office/drawing/2014/main" id="{D9D94395-7F4E-40B8-6468-B69B093F46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27282" y="3665848"/>
            <a:ext cx="3278205" cy="5654904"/>
          </a:xfrm>
          <a:prstGeom prst="rect">
            <a:avLst/>
          </a:prstGeom>
        </p:spPr>
      </p:pic>
      <p:sp>
        <p:nvSpPr>
          <p:cNvPr id="3" name="員工有高達 90% 的時間在和 Excel 搏鬥">
            <a:extLst>
              <a:ext uri="{FF2B5EF4-FFF2-40B4-BE49-F238E27FC236}">
                <a16:creationId xmlns:a16="http://schemas.microsoft.com/office/drawing/2014/main" id="{A5FDB37D-1E54-ABD5-D30D-A19C017E5A4D}"/>
              </a:ext>
            </a:extLst>
          </p:cNvPr>
          <p:cNvSpPr txBox="1"/>
          <p:nvPr/>
        </p:nvSpPr>
        <p:spPr>
          <a:xfrm>
            <a:off x="8227281" y="3182274"/>
            <a:ext cx="3278206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可隨時確認現有 </a:t>
            </a:r>
            <a:r>
              <a:rPr lang="en-US" altLang="zh-TW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AI </a:t>
            </a:r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額度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FD87BD64-19FD-DB68-B4E1-2CC65A03D7B9}"/>
              </a:ext>
            </a:extLst>
          </p:cNvPr>
          <p:cNvSpPr txBox="1"/>
          <p:nvPr/>
        </p:nvSpPr>
        <p:spPr>
          <a:xfrm>
            <a:off x="1499314" y="1631222"/>
            <a:ext cx="10006173" cy="571182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defTabSz="914400" eaLnBrk="1">
              <a:lnSpc>
                <a:spcPct val="150000"/>
              </a:lnSpc>
              <a:defRPr sz="2300" kern="0">
                <a:solidFill>
                  <a:srgbClr val="393939"/>
                </a:solidFill>
                <a:uLnTx/>
                <a:latin typeface="Source Han Sans TW Medium"/>
                <a:ea typeface="Source Han Sans TW Medium"/>
                <a:cs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Ragic 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不會拿客戶資料做運算或平台優化</a:t>
            </a:r>
          </a:p>
        </p:txBody>
      </p:sp>
      <p:sp>
        <p:nvSpPr>
          <p:cNvPr id="6" name="員工有高達 90% 的時間在和 Excel 搏鬥">
            <a:extLst>
              <a:ext uri="{FF2B5EF4-FFF2-40B4-BE49-F238E27FC236}">
                <a16:creationId xmlns:a16="http://schemas.microsoft.com/office/drawing/2014/main" id="{089A7C98-1D26-8544-8755-CCEE4747DCF5}"/>
              </a:ext>
            </a:extLst>
          </p:cNvPr>
          <p:cNvSpPr txBox="1"/>
          <p:nvPr/>
        </p:nvSpPr>
        <p:spPr>
          <a:xfrm>
            <a:off x="2407895" y="3182274"/>
            <a:ext cx="3279600" cy="307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r>
              <a:rPr lang="zh-TW" altLang="en-US" sz="2000" b="1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模型自由切換</a:t>
            </a:r>
          </a:p>
        </p:txBody>
      </p:sp>
      <p:sp>
        <p:nvSpPr>
          <p:cNvPr id="7" name="員工有高達 90% 的時間在和 Excel 搏鬥">
            <a:extLst>
              <a:ext uri="{FF2B5EF4-FFF2-40B4-BE49-F238E27FC236}">
                <a16:creationId xmlns:a16="http://schemas.microsoft.com/office/drawing/2014/main" id="{B2CEF1D8-7D85-0B8E-F9D5-F943F095A5F4}"/>
              </a:ext>
            </a:extLst>
          </p:cNvPr>
          <p:cNvSpPr txBox="1"/>
          <p:nvPr/>
        </p:nvSpPr>
        <p:spPr>
          <a:xfrm>
            <a:off x="2407895" y="3654037"/>
            <a:ext cx="3279600" cy="49244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0" tIns="0" rIns="0" bIns="0" anchor="t">
            <a:spAutoFit/>
          </a:bodyPr>
          <a:lstStyle/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可針對需求任意切換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AI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模型。</a:t>
            </a:r>
            <a:endParaRPr lang="en-US" altLang="zh-TW" sz="1600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（持續更新，支援旗艦模型）</a:t>
            </a: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6231019A-64EA-1326-BDAC-1E2F774EAE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345" y="4494414"/>
            <a:ext cx="6184900" cy="353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291517"/>
      </p:ext>
    </p:extLst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5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25FFF5-E89C-9C8B-2AE4-61068C68B9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矩形">
            <a:extLst>
              <a:ext uri="{FF2B5EF4-FFF2-40B4-BE49-F238E27FC236}">
                <a16:creationId xmlns:a16="http://schemas.microsoft.com/office/drawing/2014/main" id="{18BAB015-C84B-C807-5008-8B593B62C5ED}"/>
              </a:ext>
            </a:extLst>
          </p:cNvPr>
          <p:cNvSpPr/>
          <p:nvPr/>
        </p:nvSpPr>
        <p:spPr>
          <a:xfrm>
            <a:off x="1470817" y="3615649"/>
            <a:ext cx="10063165" cy="25223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3E984918-F80B-D86B-59A7-61C1CBBF4F54}"/>
              </a:ext>
            </a:extLst>
          </p:cNvPr>
          <p:cNvGrpSpPr/>
          <p:nvPr/>
        </p:nvGrpSpPr>
        <p:grpSpPr>
          <a:xfrm>
            <a:off x="2455532" y="3628349"/>
            <a:ext cx="8093737" cy="2522303"/>
            <a:chOff x="1859732" y="3628349"/>
            <a:chExt cx="8093737" cy="2522303"/>
          </a:xfrm>
        </p:grpSpPr>
        <p:sp>
          <p:nvSpPr>
            <p:cNvPr id="232" name="哪裡不一樣？">
              <a:extLst>
                <a:ext uri="{FF2B5EF4-FFF2-40B4-BE49-F238E27FC236}">
                  <a16:creationId xmlns:a16="http://schemas.microsoft.com/office/drawing/2014/main" id="{B58D38FF-1B9B-72DC-A4B4-51A944E9D5E6}"/>
                </a:ext>
              </a:extLst>
            </p:cNvPr>
            <p:cNvSpPr txBox="1"/>
            <p:nvPr/>
          </p:nvSpPr>
          <p:spPr>
            <a:xfrm>
              <a:off x="6287049" y="4091545"/>
              <a:ext cx="3666420" cy="132497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 indent="39687" algn="l" defTabSz="914400">
                <a:lnSpc>
                  <a:spcPct val="150000"/>
                </a:lnSpc>
                <a:defRPr sz="60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1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功能介紹</a:t>
              </a:r>
              <a:endParaRPr kumimoji="0" sz="6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  <p:pic>
          <p:nvPicPr>
            <p:cNvPr id="233" name="ragic logo.png" descr="ragic logo.png">
              <a:extLst>
                <a:ext uri="{FF2B5EF4-FFF2-40B4-BE49-F238E27FC236}">
                  <a16:creationId xmlns:a16="http://schemas.microsoft.com/office/drawing/2014/main" id="{A2E3E018-1950-0B8D-8476-BABF491D9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9732" y="3628349"/>
              <a:ext cx="4484094" cy="2522303"/>
            </a:xfrm>
            <a:prstGeom prst="rect">
              <a:avLst/>
            </a:prstGeom>
            <a:ln w="12700">
              <a:miter lim="400000"/>
            </a:ln>
          </p:spPr>
        </p:pic>
      </p:grpSp>
      <p:sp>
        <p:nvSpPr>
          <p:cNvPr id="3" name="Ragic 一 個  系 統 便 能 管 理 您  所 有 的 作 業 流  程">
            <a:extLst>
              <a:ext uri="{FF2B5EF4-FFF2-40B4-BE49-F238E27FC236}">
                <a16:creationId xmlns:a16="http://schemas.microsoft.com/office/drawing/2014/main" id="{E86609B3-8395-8F1F-6CEB-1129892AE747}"/>
              </a:ext>
            </a:extLst>
          </p:cNvPr>
          <p:cNvSpPr txBox="1"/>
          <p:nvPr/>
        </p:nvSpPr>
        <p:spPr>
          <a:xfrm>
            <a:off x="1470817" y="6415906"/>
            <a:ext cx="10063165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ctr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"/>
                <a:ea typeface="Source Han Sans TW"/>
                <a:cs typeface="Source Han Sans TW"/>
                <a:sym typeface="Source Han Sans TW"/>
              </a:defRPr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擁有以下強大的功能，不必寫一行程式！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"/>
            </a:endParaRPr>
          </a:p>
        </p:txBody>
      </p:sp>
    </p:spTree>
    <p:extLst>
      <p:ext uri="{BB962C8B-B14F-4D97-AF65-F5344CB8AC3E}">
        <p14:creationId xmlns:p14="http://schemas.microsoft.com/office/powerpoint/2010/main" val="4251123363"/>
      </p:ext>
    </p:extLst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矩形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5" name="像 Excel簡潔易懂的介面，一個畫面就能看到所有資訊">
            <a:extLst>
              <a:ext uri="{FF2B5EF4-FFF2-40B4-BE49-F238E27FC236}">
                <a16:creationId xmlns:a16="http://schemas.microsoft.com/office/drawing/2014/main" id="{DCF67294-8787-9C89-DE3E-DBF041FE8218}"/>
              </a:ext>
            </a:extLst>
          </p:cNvPr>
          <p:cNvSpPr txBox="1"/>
          <p:nvPr/>
        </p:nvSpPr>
        <p:spPr>
          <a:xfrm>
            <a:off x="558599" y="1850090"/>
            <a:ext cx="11887601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用最簡單的方式，迅速找到資料</a:t>
            </a:r>
          </a:p>
        </p:txBody>
      </p:sp>
      <p:sp>
        <p:nvSpPr>
          <p:cNvPr id="6" name="簡潔介面">
            <a:extLst>
              <a:ext uri="{FF2B5EF4-FFF2-40B4-BE49-F238E27FC236}">
                <a16:creationId xmlns:a16="http://schemas.microsoft.com/office/drawing/2014/main" id="{367C6EB2-6CF1-59C7-CEA2-83D44D5099E9}"/>
              </a:ext>
            </a:extLst>
          </p:cNvPr>
          <p:cNvSpPr txBox="1"/>
          <p:nvPr/>
        </p:nvSpPr>
        <p:spPr>
          <a:xfrm>
            <a:off x="4307248" y="856587"/>
            <a:ext cx="4390305" cy="1018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全文檢索 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&amp;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查詢</a:t>
            </a:r>
          </a:p>
        </p:txBody>
      </p:sp>
      <p:pic>
        <p:nvPicPr>
          <p:cNvPr id="4" name="0626全文檢索 篩選.mp4">
            <a:hlinkClick r:id="" action="ppaction://media"/>
            <a:extLst>
              <a:ext uri="{FF2B5EF4-FFF2-40B4-BE49-F238E27FC236}">
                <a16:creationId xmlns:a16="http://schemas.microsoft.com/office/drawing/2014/main" id="{40371843-E80B-807B-17A4-B2185535825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214330" y="3743575"/>
            <a:ext cx="8576140" cy="5760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EA8CCE-4B02-40BC-4EF3-48B8E1C00B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矩形">
            <a:extLst>
              <a:ext uri="{FF2B5EF4-FFF2-40B4-BE49-F238E27FC236}">
                <a16:creationId xmlns:a16="http://schemas.microsoft.com/office/drawing/2014/main" id="{7B3BD407-D4E9-915D-3A80-1118AB4018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5" name="像 Excel簡潔易懂的介面，一個畫面就能看到所有資訊">
            <a:extLst>
              <a:ext uri="{FF2B5EF4-FFF2-40B4-BE49-F238E27FC236}">
                <a16:creationId xmlns:a16="http://schemas.microsoft.com/office/drawing/2014/main" id="{F42E82FA-790A-71BB-4100-2D87C25C7341}"/>
              </a:ext>
            </a:extLst>
          </p:cNvPr>
          <p:cNvSpPr txBox="1"/>
          <p:nvPr/>
        </p:nvSpPr>
        <p:spPr>
          <a:xfrm>
            <a:off x="558599" y="1850090"/>
            <a:ext cx="11887601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根據任何欄位的組合，自定的篩選條件</a:t>
            </a:r>
          </a:p>
        </p:txBody>
      </p:sp>
      <p:sp>
        <p:nvSpPr>
          <p:cNvPr id="6" name="簡潔介面">
            <a:extLst>
              <a:ext uri="{FF2B5EF4-FFF2-40B4-BE49-F238E27FC236}">
                <a16:creationId xmlns:a16="http://schemas.microsoft.com/office/drawing/2014/main" id="{78AA35CD-C204-747A-3442-0FA0B44458BD}"/>
              </a:ext>
            </a:extLst>
          </p:cNvPr>
          <p:cNvSpPr txBox="1"/>
          <p:nvPr/>
        </p:nvSpPr>
        <p:spPr>
          <a:xfrm>
            <a:off x="5277066" y="856074"/>
            <a:ext cx="2450671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快速篩選</a:t>
            </a: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5975F2D1-AFB2-84F6-7A70-9E01317D12B1}"/>
              </a:ext>
            </a:extLst>
          </p:cNvPr>
          <p:cNvGrpSpPr/>
          <p:nvPr/>
        </p:nvGrpSpPr>
        <p:grpSpPr>
          <a:xfrm>
            <a:off x="1950427" y="4016367"/>
            <a:ext cx="9103946" cy="5166682"/>
            <a:chOff x="2382697" y="3916351"/>
            <a:chExt cx="9103946" cy="5166682"/>
          </a:xfrm>
        </p:grpSpPr>
        <p:pic>
          <p:nvPicPr>
            <p:cNvPr id="25" name="圖片 5" descr="圖片 5">
              <a:extLst>
                <a:ext uri="{FF2B5EF4-FFF2-40B4-BE49-F238E27FC236}">
                  <a16:creationId xmlns:a16="http://schemas.microsoft.com/office/drawing/2014/main" id="{439367B9-A9F8-D4BB-9374-32E0B0908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409272" y="3971925"/>
              <a:ext cx="9077371" cy="5085869"/>
            </a:xfrm>
            <a:prstGeom prst="rect">
              <a:avLst/>
            </a:prstGeom>
            <a:ln w="12700">
              <a:miter lim="400000"/>
            </a:ln>
          </p:spPr>
        </p:pic>
        <p:pic>
          <p:nvPicPr>
            <p:cNvPr id="26" name="圖片 5" descr="圖片 5">
              <a:extLst>
                <a:ext uri="{FF2B5EF4-FFF2-40B4-BE49-F238E27FC236}">
                  <a16:creationId xmlns:a16="http://schemas.microsoft.com/office/drawing/2014/main" id="{31CD303B-414D-A80E-CFED-005B68897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423735" y="3960725"/>
              <a:ext cx="1300827" cy="5085867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27" name="矩形">
              <a:extLst>
                <a:ext uri="{FF2B5EF4-FFF2-40B4-BE49-F238E27FC236}">
                  <a16:creationId xmlns:a16="http://schemas.microsoft.com/office/drawing/2014/main" id="{0C607DDD-B2DF-F567-10E0-0BB9382EE09F}"/>
                </a:ext>
              </a:extLst>
            </p:cNvPr>
            <p:cNvSpPr/>
            <p:nvPr/>
          </p:nvSpPr>
          <p:spPr>
            <a:xfrm>
              <a:off x="2382697" y="3916351"/>
              <a:ext cx="1401764" cy="5166682"/>
            </a:xfrm>
            <a:prstGeom prst="rect">
              <a:avLst/>
            </a:prstGeom>
            <a:ln w="63500">
              <a:solidFill>
                <a:srgbClr val="F95D5D"/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200">
                  <a:solidFill>
                    <a:srgbClr val="FFFFFF"/>
                  </a:solidFill>
                </a:defRPr>
              </a:pP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91150064"/>
      </p:ext>
    </p:extLst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98" name="確保哪些人可以閱覽或修改哪些資料"/>
          <p:cNvSpPr txBox="1"/>
          <p:nvPr/>
        </p:nvSpPr>
        <p:spPr>
          <a:xfrm>
            <a:off x="558599" y="1850090"/>
            <a:ext cx="11887601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涵蓋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所有複雜的權限管理情境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，</a:t>
            </a: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確保哪些人可以閱覽或修改哪些資料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299" name="精細的權限管控"/>
          <p:cNvSpPr txBox="1"/>
          <p:nvPr/>
        </p:nvSpPr>
        <p:spPr>
          <a:xfrm>
            <a:off x="4411443" y="856074"/>
            <a:ext cx="4181914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精細的權限管控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D2A126CA-4ABF-DED7-C6DD-8660913A08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4841" b="17660"/>
          <a:stretch>
            <a:fillRect/>
          </a:stretch>
        </p:blipFill>
        <p:spPr>
          <a:xfrm>
            <a:off x="5009214" y="5257800"/>
            <a:ext cx="7424286" cy="2819982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4316B6FD-60C9-4C31-865C-E8663E0786C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1899" y="4312646"/>
            <a:ext cx="4164419" cy="467676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精細的權限管控">
            <a:extLst>
              <a:ext uri="{FF2B5EF4-FFF2-40B4-BE49-F238E27FC236}">
                <a16:creationId xmlns:a16="http://schemas.microsoft.com/office/drawing/2014/main" id="{2CF2C0B2-EAF3-DEDF-81CE-A969DA196786}"/>
              </a:ext>
            </a:extLst>
          </p:cNvPr>
          <p:cNvSpPr txBox="1"/>
          <p:nvPr/>
        </p:nvSpPr>
        <p:spPr>
          <a:xfrm>
            <a:off x="3234849" y="856074"/>
            <a:ext cx="6535122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僅閱覽 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vs.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問卷式使用者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</a:t>
            </a:r>
            <a:endParaRPr kumimoji="0" lang="zh-TW" altLang="en-US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5" name="0522 不同權限展示.mp4">
            <a:hlinkClick r:id="" action="ppaction://media"/>
            <a:extLst>
              <a:ext uri="{FF2B5EF4-FFF2-40B4-BE49-F238E27FC236}">
                <a16:creationId xmlns:a16="http://schemas.microsoft.com/office/drawing/2014/main" id="{3B08B997-3E17-76F1-CB1B-601EA8414A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t="570" b="570"/>
          <a:stretch>
            <a:fillRect/>
          </a:stretch>
        </p:blipFill>
        <p:spPr>
          <a:xfrm>
            <a:off x="910895" y="2474095"/>
            <a:ext cx="11183011" cy="62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463025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82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52" name="電子郵件線上簽核：快速方便、節省跑公文時間"/>
          <p:cNvSpPr txBox="1"/>
          <p:nvPr/>
        </p:nvSpPr>
        <p:spPr>
          <a:xfrm>
            <a:off x="558599" y="1850122"/>
            <a:ext cx="11887601" cy="571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網頁版、</a:t>
            </a:r>
            <a:r>
              <a:rPr lang="en-US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Ragic App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、</a:t>
            </a: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電子郵件線上簽核：快速方便、節省時間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53" name="簽核流程"/>
          <p:cNvSpPr txBox="1"/>
          <p:nvPr/>
        </p:nvSpPr>
        <p:spPr>
          <a:xfrm>
            <a:off x="5277065" y="856074"/>
            <a:ext cx="2450671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簽核流程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3" name="0901 簽核.mp4">
            <a:hlinkClick r:id="" action="ppaction://media"/>
            <a:extLst>
              <a:ext uri="{FF2B5EF4-FFF2-40B4-BE49-F238E27FC236}">
                <a16:creationId xmlns:a16="http://schemas.microsoft.com/office/drawing/2014/main" id="{03C890FA-BEE0-6017-93BD-636D8B1B24D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101150" y="3845333"/>
            <a:ext cx="6802500" cy="5400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6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15" name="不再是一張一張獨立的資料表，而是緊密連結的資料庫系統"/>
          <p:cNvSpPr txBox="1"/>
          <p:nvPr/>
        </p:nvSpPr>
        <p:spPr>
          <a:xfrm>
            <a:off x="558599" y="1917629"/>
            <a:ext cx="11887601" cy="11020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不再是一張一張獨立的資料表，而是緊密連結的</a:t>
            </a: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Bold"/>
                <a:sym typeface="Source Han Sans TW Bold"/>
              </a:rPr>
              <a:t>資料庫系統</a:t>
            </a:r>
            <a:endParaRPr kumimoji="0" lang="en-US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Source Han Sans TW Bold"/>
              <a:sym typeface="Source Han Sans TW Bold"/>
            </a:endParaRPr>
          </a:p>
          <a:p>
            <a: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lang="zh-TW" altLang="en-US" sz="2300" b="1" dirty="0">
                <a:solidFill>
                  <a:srgbClr val="3939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大幅減少資料輸入的時間及避免人工輸入錯誤</a:t>
            </a:r>
            <a:endParaRPr lang="zh-TW" altLang="en-US" sz="2300" b="1" dirty="0">
              <a:solidFill>
                <a:srgbClr val="393939"/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Source Han Sans TW Bold"/>
              <a:sym typeface="Source Han Sans TW Bold"/>
            </a:endParaRPr>
          </a:p>
        </p:txBody>
      </p:sp>
      <p:sp>
        <p:nvSpPr>
          <p:cNvPr id="316" name="表單緊密連結"/>
          <p:cNvSpPr txBox="1"/>
          <p:nvPr/>
        </p:nvSpPr>
        <p:spPr>
          <a:xfrm>
            <a:off x="4988527" y="856074"/>
            <a:ext cx="3027752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連結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與載入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3" name="4. 連結與載入.mp4">
            <a:hlinkClick r:id="" action="ppaction://media"/>
            <a:extLst>
              <a:ext uri="{FF2B5EF4-FFF2-40B4-BE49-F238E27FC236}">
                <a16:creationId xmlns:a16="http://schemas.microsoft.com/office/drawing/2014/main" id="{070092F3-AECE-75CD-D91B-EF8EB05BA72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2400" y="3668275"/>
            <a:ext cx="10240000" cy="5760000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1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DEC6A1-D2D3-6E41-6A31-7F73A4E2E1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矩形">
            <a:extLst>
              <a:ext uri="{FF2B5EF4-FFF2-40B4-BE49-F238E27FC236}">
                <a16:creationId xmlns:a16="http://schemas.microsoft.com/office/drawing/2014/main" id="{99225E9F-E64C-43FF-4B31-4A813D1AE282}"/>
              </a:ext>
            </a:extLst>
          </p:cNvPr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15" name="不再是一張一張獨立的資料表，而是緊密連結的資料庫系統">
            <a:extLst>
              <a:ext uri="{FF2B5EF4-FFF2-40B4-BE49-F238E27FC236}">
                <a16:creationId xmlns:a16="http://schemas.microsoft.com/office/drawing/2014/main" id="{1838A2F4-9C5B-2401-05A6-0C6781807096}"/>
              </a:ext>
            </a:extLst>
          </p:cNvPr>
          <p:cNvSpPr txBox="1"/>
          <p:nvPr/>
        </p:nvSpPr>
        <p:spPr>
          <a:xfrm>
            <a:off x="558599" y="1850090"/>
            <a:ext cx="11887601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不同使用者群組看到不同版本的表單欄位</a:t>
            </a:r>
            <a:endParaRPr kumimoji="0" lang="zh-TW" altLang="en-US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Source Han Sans TW Bold"/>
              <a:sym typeface="Source Han Sans TW Bold"/>
            </a:endParaRPr>
          </a:p>
        </p:txBody>
      </p:sp>
      <p:sp>
        <p:nvSpPr>
          <p:cNvPr id="316" name="表單緊密連結">
            <a:extLst>
              <a:ext uri="{FF2B5EF4-FFF2-40B4-BE49-F238E27FC236}">
                <a16:creationId xmlns:a16="http://schemas.microsoft.com/office/drawing/2014/main" id="{022F0304-D037-E4F0-6FE2-B073073C571B}"/>
              </a:ext>
            </a:extLst>
          </p:cNvPr>
          <p:cNvSpPr txBox="1"/>
          <p:nvPr/>
        </p:nvSpPr>
        <p:spPr>
          <a:xfrm>
            <a:off x="4699989" y="856074"/>
            <a:ext cx="3604833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多版本工作表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BBD9C26C-08FE-90B3-F693-EA967508AD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100" y="4473781"/>
            <a:ext cx="5328092" cy="3060000"/>
          </a:xfrm>
          <a:prstGeom prst="rect">
            <a:avLst/>
          </a:prstGeom>
          <a:ln w="12700">
            <a:solidFill>
              <a:srgbClr val="FFC0C2"/>
            </a:solidFill>
          </a:ln>
        </p:spPr>
      </p:pic>
      <p:pic>
        <p:nvPicPr>
          <p:cNvPr id="5" name="圖片 4">
            <a:extLst>
              <a:ext uri="{FF2B5EF4-FFF2-40B4-BE49-F238E27FC236}">
                <a16:creationId xmlns:a16="http://schemas.microsoft.com/office/drawing/2014/main" id="{C03E2EC6-ABD1-6628-524D-2D5F924CCA8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13551" y="4473781"/>
            <a:ext cx="5560150" cy="3060000"/>
          </a:xfrm>
          <a:prstGeom prst="rect">
            <a:avLst/>
          </a:prstGeom>
          <a:ln w="12700">
            <a:solidFill>
              <a:srgbClr val="FFC0C2"/>
            </a:solidFill>
          </a:ln>
        </p:spPr>
      </p:pic>
      <p:sp>
        <p:nvSpPr>
          <p:cNvPr id="7" name="像 Excel簡潔易懂的介面，一個畫面就能看到所有資訊">
            <a:extLst>
              <a:ext uri="{FF2B5EF4-FFF2-40B4-BE49-F238E27FC236}">
                <a16:creationId xmlns:a16="http://schemas.microsoft.com/office/drawing/2014/main" id="{D9A5273D-0A30-98D0-D5EB-7C0D377E75EA}"/>
              </a:ext>
            </a:extLst>
          </p:cNvPr>
          <p:cNvSpPr txBox="1"/>
          <p:nvPr/>
        </p:nvSpPr>
        <p:spPr>
          <a:xfrm>
            <a:off x="2842674" y="3861167"/>
            <a:ext cx="1304944" cy="474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給客戶看</a:t>
            </a:r>
          </a:p>
        </p:txBody>
      </p:sp>
      <p:sp>
        <p:nvSpPr>
          <p:cNvPr id="12" name="像 Excel簡潔易懂的介面，一個畫面就能看到所有資訊">
            <a:extLst>
              <a:ext uri="{FF2B5EF4-FFF2-40B4-BE49-F238E27FC236}">
                <a16:creationId xmlns:a16="http://schemas.microsoft.com/office/drawing/2014/main" id="{1CF2232E-2C8D-2222-B182-014CF2C95D63}"/>
              </a:ext>
            </a:extLst>
          </p:cNvPr>
          <p:cNvSpPr txBox="1"/>
          <p:nvPr/>
        </p:nvSpPr>
        <p:spPr>
          <a:xfrm>
            <a:off x="8741154" y="3861167"/>
            <a:ext cx="1304944" cy="474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內部查看</a:t>
            </a:r>
          </a:p>
        </p:txBody>
      </p:sp>
      <p:sp>
        <p:nvSpPr>
          <p:cNvPr id="14" name="像 Excel簡潔易懂的介面，一個畫面就能看到所有資訊">
            <a:extLst>
              <a:ext uri="{FF2B5EF4-FFF2-40B4-BE49-F238E27FC236}">
                <a16:creationId xmlns:a16="http://schemas.microsoft.com/office/drawing/2014/main" id="{525BC2D7-5DD7-4A4B-F1C1-41018266862D}"/>
              </a:ext>
            </a:extLst>
          </p:cNvPr>
          <p:cNvSpPr txBox="1"/>
          <p:nvPr/>
        </p:nvSpPr>
        <p:spPr>
          <a:xfrm>
            <a:off x="4205632" y="8013123"/>
            <a:ext cx="4593536" cy="8896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給客戶看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/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內部查看表單可設計不同欄位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填寫其中一張，另一張就自動更新</a:t>
            </a:r>
          </a:p>
        </p:txBody>
      </p:sp>
      <p:sp>
        <p:nvSpPr>
          <p:cNvPr id="15" name="線條">
            <a:extLst>
              <a:ext uri="{FF2B5EF4-FFF2-40B4-BE49-F238E27FC236}">
                <a16:creationId xmlns:a16="http://schemas.microsoft.com/office/drawing/2014/main" id="{9D70185C-D189-82E7-1507-7E191A551C18}"/>
              </a:ext>
            </a:extLst>
          </p:cNvPr>
          <p:cNvSpPr/>
          <p:nvPr/>
        </p:nvSpPr>
        <p:spPr>
          <a:xfrm rot="10800000">
            <a:off x="3464523" y="7563703"/>
            <a:ext cx="892324" cy="719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F95D5D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6" name="線條">
            <a:extLst>
              <a:ext uri="{FF2B5EF4-FFF2-40B4-BE49-F238E27FC236}">
                <a16:creationId xmlns:a16="http://schemas.microsoft.com/office/drawing/2014/main" id="{ABF931DF-C83C-4B60-F818-677972D14F28}"/>
              </a:ext>
            </a:extLst>
          </p:cNvPr>
          <p:cNvSpPr/>
          <p:nvPr/>
        </p:nvSpPr>
        <p:spPr>
          <a:xfrm rot="10800000" flipH="1">
            <a:off x="8647953" y="7563703"/>
            <a:ext cx="738094" cy="7196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F95D5D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646569305"/>
      </p:ext>
    </p:extLst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1AA068-FE2F-9398-B86F-D6E97B414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矩形">
            <a:extLst>
              <a:ext uri="{FF2B5EF4-FFF2-40B4-BE49-F238E27FC236}">
                <a16:creationId xmlns:a16="http://schemas.microsoft.com/office/drawing/2014/main" id="{C43A5597-3885-A635-4C81-2E8D9968AA3B}"/>
              </a:ext>
            </a:extLst>
          </p:cNvPr>
          <p:cNvSpPr/>
          <p:nvPr/>
        </p:nvSpPr>
        <p:spPr>
          <a:xfrm>
            <a:off x="-386523" y="-97372"/>
            <a:ext cx="13777846" cy="317745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04" name="報表">
            <a:extLst>
              <a:ext uri="{FF2B5EF4-FFF2-40B4-BE49-F238E27FC236}">
                <a16:creationId xmlns:a16="http://schemas.microsoft.com/office/drawing/2014/main" id="{08D61B2B-F3EE-686C-C06C-E8383AFFBF25}"/>
              </a:ext>
            </a:extLst>
          </p:cNvPr>
          <p:cNvSpPr txBox="1"/>
          <p:nvPr/>
        </p:nvSpPr>
        <p:spPr>
          <a:xfrm>
            <a:off x="1133316" y="856587"/>
            <a:ext cx="10738197" cy="1018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子表格產生新表單 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&amp;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顯示從其他表單連結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2" name="圖片 1" hidden="1">
            <a:extLst>
              <a:ext uri="{FF2B5EF4-FFF2-40B4-BE49-F238E27FC236}">
                <a16:creationId xmlns:a16="http://schemas.microsoft.com/office/drawing/2014/main" id="{E348441B-1A06-205C-FFB1-D86AA86FB2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70555" y="3586185"/>
            <a:ext cx="8522035" cy="5665487"/>
          </a:xfrm>
          <a:prstGeom prst="rect">
            <a:avLst/>
          </a:prstGeom>
        </p:spPr>
      </p:pic>
      <p:sp>
        <p:nvSpPr>
          <p:cNvPr id="8" name="不再是一張一張獨立的資料表，而是緊密連結的資料庫系統">
            <a:extLst>
              <a:ext uri="{FF2B5EF4-FFF2-40B4-BE49-F238E27FC236}">
                <a16:creationId xmlns:a16="http://schemas.microsoft.com/office/drawing/2014/main" id="{E4C5D259-E594-EC30-EE80-4055BB8D55CE}"/>
              </a:ext>
            </a:extLst>
          </p:cNvPr>
          <p:cNvSpPr txBox="1"/>
          <p:nvPr/>
        </p:nvSpPr>
        <p:spPr>
          <a:xfrm>
            <a:off x="558599" y="1850090"/>
            <a:ext cx="11887601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子表格與表單的雙向連結</a:t>
            </a:r>
            <a:endParaRPr kumimoji="0" lang="zh-TW" altLang="en-US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Source Han Sans TW Bold"/>
              <a:sym typeface="Source Han Sans TW Bold"/>
            </a:endParaRPr>
          </a:p>
        </p:txBody>
      </p:sp>
      <p:pic>
        <p:nvPicPr>
          <p:cNvPr id="4" name="5. 子表格產新表單.mp4">
            <a:hlinkClick r:id="" action="ppaction://media"/>
            <a:extLst>
              <a:ext uri="{FF2B5EF4-FFF2-40B4-BE49-F238E27FC236}">
                <a16:creationId xmlns:a16="http://schemas.microsoft.com/office/drawing/2014/main" id="{30553A8C-C844-88D8-C519-1A09F20421C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82400" y="3599793"/>
            <a:ext cx="1024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97094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32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03" name="有效分析、清晰掌握組織狀態"/>
          <p:cNvSpPr txBox="1"/>
          <p:nvPr/>
        </p:nvSpPr>
        <p:spPr>
          <a:xfrm>
            <a:off x="558599" y="1850122"/>
            <a:ext cx="11887601" cy="571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lvl="0">
              <a:defRPr/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有效分析、清晰掌握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趨勢、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占比</a:t>
            </a: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或排程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04" name="報表"/>
          <p:cNvSpPr txBox="1"/>
          <p:nvPr/>
        </p:nvSpPr>
        <p:spPr>
          <a:xfrm>
            <a:off x="4988527" y="856074"/>
            <a:ext cx="3027752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視覺化報表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grpSp>
        <p:nvGrpSpPr>
          <p:cNvPr id="21" name="群組 20">
            <a:extLst>
              <a:ext uri="{FF2B5EF4-FFF2-40B4-BE49-F238E27FC236}">
                <a16:creationId xmlns:a16="http://schemas.microsoft.com/office/drawing/2014/main" id="{119D3C71-A582-C3F6-7143-9D636108D48B}"/>
              </a:ext>
            </a:extLst>
          </p:cNvPr>
          <p:cNvGrpSpPr/>
          <p:nvPr/>
        </p:nvGrpSpPr>
        <p:grpSpPr>
          <a:xfrm>
            <a:off x="1378329" y="3587506"/>
            <a:ext cx="10248142" cy="5697284"/>
            <a:chOff x="889341" y="3587506"/>
            <a:chExt cx="10248142" cy="5697284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7079EDB5-2ED7-3B1F-C12B-3920A94FB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22782"/>
            <a:stretch>
              <a:fillRect/>
            </a:stretch>
          </p:blipFill>
          <p:spPr>
            <a:xfrm>
              <a:off x="889341" y="3587506"/>
              <a:ext cx="5403507" cy="1832584"/>
            </a:xfrm>
            <a:prstGeom prst="rect">
              <a:avLst/>
            </a:prstGeom>
          </p:spPr>
        </p:pic>
        <p:pic>
          <p:nvPicPr>
            <p:cNvPr id="9" name="圖片 8">
              <a:extLst>
                <a:ext uri="{FF2B5EF4-FFF2-40B4-BE49-F238E27FC236}">
                  <a16:creationId xmlns:a16="http://schemas.microsoft.com/office/drawing/2014/main" id="{3CFE16E0-6DD8-2319-3E5F-DA84050A24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89341" y="5499513"/>
              <a:ext cx="5409627" cy="1832584"/>
            </a:xfrm>
            <a:prstGeom prst="rect">
              <a:avLst/>
            </a:prstGeom>
          </p:spPr>
        </p:pic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A4822300-106B-C27F-BC98-BD35B7C3191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9341" y="7411520"/>
              <a:ext cx="5403507" cy="1873270"/>
            </a:xfrm>
            <a:prstGeom prst="rect">
              <a:avLst/>
            </a:prstGeom>
          </p:spPr>
        </p:pic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42B0BEAA-B9F8-3C5B-A9DE-D3ED5F862D10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25574"/>
            <a:stretch>
              <a:fillRect/>
            </a:stretch>
          </p:blipFill>
          <p:spPr>
            <a:xfrm>
              <a:off x="6705834" y="3587506"/>
              <a:ext cx="4431649" cy="2807916"/>
            </a:xfrm>
            <a:prstGeom prst="rect">
              <a:avLst/>
            </a:prstGeom>
          </p:spPr>
        </p:pic>
        <p:pic>
          <p:nvPicPr>
            <p:cNvPr id="18" name="圖片 17">
              <a:extLst>
                <a:ext uri="{FF2B5EF4-FFF2-40B4-BE49-F238E27FC236}">
                  <a16:creationId xmlns:a16="http://schemas.microsoft.com/office/drawing/2014/main" id="{F9DE53F8-36F9-749F-19D9-69A43270EF9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6003"/>
            <a:stretch>
              <a:fillRect/>
            </a:stretch>
          </p:blipFill>
          <p:spPr>
            <a:xfrm>
              <a:off x="6705833" y="6476875"/>
              <a:ext cx="4431650" cy="2807915"/>
            </a:xfrm>
            <a:prstGeom prst="rect">
              <a:avLst/>
            </a:prstGeom>
          </p:spPr>
        </p:pic>
      </p:grp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C33E72-F3CF-7C40-1AD9-35A154A9B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矩形">
            <a:extLst>
              <a:ext uri="{FF2B5EF4-FFF2-40B4-BE49-F238E27FC236}">
                <a16:creationId xmlns:a16="http://schemas.microsoft.com/office/drawing/2014/main" id="{9286D7E8-2F3C-7E34-7F25-EA26D1B2D77F}"/>
              </a:ext>
            </a:extLst>
          </p:cNvPr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03" name="有效分析、清晰掌握組織狀態">
            <a:extLst>
              <a:ext uri="{FF2B5EF4-FFF2-40B4-BE49-F238E27FC236}">
                <a16:creationId xmlns:a16="http://schemas.microsoft.com/office/drawing/2014/main" id="{E46DF484-42A3-AB3E-9E14-845D0A12C7DA}"/>
              </a:ext>
            </a:extLst>
          </p:cNvPr>
          <p:cNvSpPr txBox="1"/>
          <p:nvPr/>
        </p:nvSpPr>
        <p:spPr>
          <a:xfrm>
            <a:off x="558599" y="1850122"/>
            <a:ext cx="11887601" cy="571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有效管理流程、追蹤任務進度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04" name="報表">
            <a:extLst>
              <a:ext uri="{FF2B5EF4-FFF2-40B4-BE49-F238E27FC236}">
                <a16:creationId xmlns:a16="http://schemas.microsoft.com/office/drawing/2014/main" id="{3CA73771-E9C9-8D4C-F1AB-E0026E8970E5}"/>
              </a:ext>
            </a:extLst>
          </p:cNvPr>
          <p:cNvSpPr txBox="1"/>
          <p:nvPr/>
        </p:nvSpPr>
        <p:spPr>
          <a:xfrm>
            <a:off x="5277070" y="856074"/>
            <a:ext cx="2450671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互動報表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4" name="預約報表.mp4">
            <a:hlinkClick r:id="" action="ppaction://media"/>
            <a:extLst>
              <a:ext uri="{FF2B5EF4-FFF2-40B4-BE49-F238E27FC236}">
                <a16:creationId xmlns:a16="http://schemas.microsoft.com/office/drawing/2014/main" id="{746744CE-7304-AA85-E9AC-F518459A6F0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10917" t="4397" r="10917" b="11346"/>
          <a:stretch>
            <a:fillRect/>
          </a:stretch>
        </p:blipFill>
        <p:spPr>
          <a:xfrm>
            <a:off x="5922643" y="4533401"/>
            <a:ext cx="6413196" cy="3888000"/>
          </a:xfrm>
          <a:prstGeom prst="rect">
            <a:avLst/>
          </a:prstGeom>
        </p:spPr>
      </p:pic>
      <p:pic>
        <p:nvPicPr>
          <p:cNvPr id="6" name="看板任務板報表-使用影片.mp4">
            <a:hlinkClick r:id="" action="ppaction://media"/>
            <a:extLst>
              <a:ext uri="{FF2B5EF4-FFF2-40B4-BE49-F238E27FC236}">
                <a16:creationId xmlns:a16="http://schemas.microsoft.com/office/drawing/2014/main" id="{EB4D3A32-4155-EF2A-DB8B-7D3BB9D52D92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rcRect r="19984"/>
          <a:stretch>
            <a:fillRect/>
          </a:stretch>
        </p:blipFill>
        <p:spPr>
          <a:xfrm>
            <a:off x="668961" y="4533401"/>
            <a:ext cx="4908600" cy="38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5580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7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673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DAE460-8E38-7440-1FA1-1EFC0C9C93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矩形">
            <a:extLst>
              <a:ext uri="{FF2B5EF4-FFF2-40B4-BE49-F238E27FC236}">
                <a16:creationId xmlns:a16="http://schemas.microsoft.com/office/drawing/2014/main" id="{979053B8-0AA8-FBAD-3143-5091B7FD8E57}"/>
              </a:ext>
            </a:extLst>
          </p:cNvPr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03" name="有效分析、清晰掌握組織狀態">
            <a:extLst>
              <a:ext uri="{FF2B5EF4-FFF2-40B4-BE49-F238E27FC236}">
                <a16:creationId xmlns:a16="http://schemas.microsoft.com/office/drawing/2014/main" id="{0EED0341-1DAC-584C-08EC-B512328C5E35}"/>
              </a:ext>
            </a:extLst>
          </p:cNvPr>
          <p:cNvSpPr txBox="1"/>
          <p:nvPr/>
        </p:nvSpPr>
        <p:spPr>
          <a:xfrm>
            <a:off x="558599" y="1850122"/>
            <a:ext cx="11887601" cy="571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進階數據分析、交叉比對資料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04" name="報表">
            <a:extLst>
              <a:ext uri="{FF2B5EF4-FFF2-40B4-BE49-F238E27FC236}">
                <a16:creationId xmlns:a16="http://schemas.microsoft.com/office/drawing/2014/main" id="{9B432C96-B8D3-7A24-30AF-15D035EC2185}"/>
              </a:ext>
            </a:extLst>
          </p:cNvPr>
          <p:cNvSpPr txBox="1"/>
          <p:nvPr/>
        </p:nvSpPr>
        <p:spPr>
          <a:xfrm>
            <a:off x="5277065" y="856074"/>
            <a:ext cx="2450671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分析</a:t>
            </a: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報表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5611A94-6CD1-0546-29C9-F08902C8833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2911" y="3799616"/>
            <a:ext cx="6998978" cy="2466852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5F897DAF-A8AB-8F69-E5BD-001D212018A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2911" y="6460476"/>
            <a:ext cx="6998978" cy="2853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9891926"/>
      </p:ext>
    </p:extLst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BEABC4-10A6-10C3-49AE-E0C843B80F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矩形">
            <a:extLst>
              <a:ext uri="{FF2B5EF4-FFF2-40B4-BE49-F238E27FC236}">
                <a16:creationId xmlns:a16="http://schemas.microsoft.com/office/drawing/2014/main" id="{867FBEE1-1D10-3313-386A-5C2D90C02196}"/>
              </a:ext>
            </a:extLst>
          </p:cNvPr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03" name="有效分析、清晰掌握組織狀態">
            <a:extLst>
              <a:ext uri="{FF2B5EF4-FFF2-40B4-BE49-F238E27FC236}">
                <a16:creationId xmlns:a16="http://schemas.microsoft.com/office/drawing/2014/main" id="{0A837DB0-F6D9-C381-0678-6E9F08F1EBC9}"/>
              </a:ext>
            </a:extLst>
          </p:cNvPr>
          <p:cNvSpPr txBox="1"/>
          <p:nvPr/>
        </p:nvSpPr>
        <p:spPr>
          <a:xfrm>
            <a:off x="558599" y="1850090"/>
            <a:ext cx="11887601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lvl="0">
              <a:defRPr/>
            </a:pP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將表單資料、條碼整理成標籤並列印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04" name="報表">
            <a:extLst>
              <a:ext uri="{FF2B5EF4-FFF2-40B4-BE49-F238E27FC236}">
                <a16:creationId xmlns:a16="http://schemas.microsoft.com/office/drawing/2014/main" id="{422B44AC-91A4-584E-6E05-7066B7E862EB}"/>
              </a:ext>
            </a:extLst>
          </p:cNvPr>
          <p:cNvSpPr txBox="1"/>
          <p:nvPr/>
        </p:nvSpPr>
        <p:spPr>
          <a:xfrm>
            <a:off x="4988526" y="856074"/>
            <a:ext cx="3027752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標籤產生器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19B2DEB8-F413-AA15-777D-803C64427E98}"/>
              </a:ext>
            </a:extLst>
          </p:cNvPr>
          <p:cNvGrpSpPr/>
          <p:nvPr/>
        </p:nvGrpSpPr>
        <p:grpSpPr>
          <a:xfrm>
            <a:off x="517910" y="4922455"/>
            <a:ext cx="11968981" cy="3416002"/>
            <a:chOff x="368301" y="5074855"/>
            <a:chExt cx="11968981" cy="3416002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AC6BAB25-CEE4-96F1-2E9E-9A2AEE409B3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68301" y="5074855"/>
              <a:ext cx="7111999" cy="3416002"/>
            </a:xfrm>
            <a:prstGeom prst="rect">
              <a:avLst/>
            </a:prstGeom>
          </p:spPr>
        </p:pic>
        <p:pic>
          <p:nvPicPr>
            <p:cNvPr id="6" name="圖片 5">
              <a:extLst>
                <a:ext uri="{FF2B5EF4-FFF2-40B4-BE49-F238E27FC236}">
                  <a16:creationId xmlns:a16="http://schemas.microsoft.com/office/drawing/2014/main" id="{FF2B8AD2-DDCD-5D94-6618-885A8BA120F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727736" y="5074855"/>
              <a:ext cx="4609546" cy="341600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0592007"/>
      </p:ext>
    </p:extLst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23C36D-A66B-393F-19A7-009778E58A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矩形">
            <a:extLst>
              <a:ext uri="{FF2B5EF4-FFF2-40B4-BE49-F238E27FC236}">
                <a16:creationId xmlns:a16="http://schemas.microsoft.com/office/drawing/2014/main" id="{8101A9B3-5ACB-241E-EF70-A669862D17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386523" y="-97372"/>
            <a:ext cx="13777846" cy="291552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04" name="報表">
            <a:extLst>
              <a:ext uri="{FF2B5EF4-FFF2-40B4-BE49-F238E27FC236}">
                <a16:creationId xmlns:a16="http://schemas.microsoft.com/office/drawing/2014/main" id="{6159D773-2B11-5372-7DAC-F1C9AA4BFD62}"/>
              </a:ext>
            </a:extLst>
          </p:cNvPr>
          <p:cNvSpPr txBox="1"/>
          <p:nvPr/>
        </p:nvSpPr>
        <p:spPr>
          <a:xfrm>
            <a:off x="4699988" y="856074"/>
            <a:ext cx="3604833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客製列印報表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11" name="線條">
            <a:extLst>
              <a:ext uri="{FF2B5EF4-FFF2-40B4-BE49-F238E27FC236}">
                <a16:creationId xmlns:a16="http://schemas.microsoft.com/office/drawing/2014/main" id="{9E827909-F170-BE8A-D8D2-7D3A2A138D14}"/>
              </a:ext>
            </a:extLst>
          </p:cNvPr>
          <p:cNvSpPr/>
          <p:nvPr/>
        </p:nvSpPr>
        <p:spPr>
          <a:xfrm rot="16200000">
            <a:off x="5500987" y="1887306"/>
            <a:ext cx="373707" cy="34945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+mn-lt"/>
                <a:ea typeface="+mn-ea"/>
                <a:cs typeface="+mn-cs"/>
                <a:sym typeface="Helvetica Neue"/>
              </a:defRPr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Neue"/>
            </a:endParaRPr>
          </a:p>
        </p:txBody>
      </p:sp>
      <p:grpSp>
        <p:nvGrpSpPr>
          <p:cNvPr id="9" name="群組 8">
            <a:extLst>
              <a:ext uri="{FF2B5EF4-FFF2-40B4-BE49-F238E27FC236}">
                <a16:creationId xmlns:a16="http://schemas.microsoft.com/office/drawing/2014/main" id="{6539AA04-3B9A-3F3B-D0D3-C4C44BA43C37}"/>
              </a:ext>
            </a:extLst>
          </p:cNvPr>
          <p:cNvGrpSpPr/>
          <p:nvPr/>
        </p:nvGrpSpPr>
        <p:grpSpPr>
          <a:xfrm>
            <a:off x="753661" y="3821443"/>
            <a:ext cx="6373792" cy="6446041"/>
            <a:chOff x="1806731" y="1037023"/>
            <a:chExt cx="7772400" cy="7860503"/>
          </a:xfrm>
        </p:grpSpPr>
        <p:pic>
          <p:nvPicPr>
            <p:cNvPr id="5" name="圖片 4">
              <a:extLst>
                <a:ext uri="{FF2B5EF4-FFF2-40B4-BE49-F238E27FC236}">
                  <a16:creationId xmlns:a16="http://schemas.microsoft.com/office/drawing/2014/main" id="{AAE16AAC-F3F5-3AE9-434F-110EA008F35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8784"/>
            <a:stretch/>
          </p:blipFill>
          <p:spPr>
            <a:xfrm>
              <a:off x="1806731" y="1037023"/>
              <a:ext cx="7772400" cy="6365104"/>
            </a:xfrm>
            <a:prstGeom prst="rect">
              <a:avLst/>
            </a:prstGeom>
          </p:spPr>
        </p:pic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02D4688F-8309-5DA6-4F30-83AC22A30D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806731" y="5815934"/>
              <a:ext cx="7772400" cy="3081592"/>
            </a:xfrm>
            <a:prstGeom prst="rect">
              <a:avLst/>
            </a:prstGeom>
          </p:spPr>
        </p:pic>
      </p:grpSp>
      <p:pic>
        <p:nvPicPr>
          <p:cNvPr id="10" name="圖片 9">
            <a:extLst>
              <a:ext uri="{FF2B5EF4-FFF2-40B4-BE49-F238E27FC236}">
                <a16:creationId xmlns:a16="http://schemas.microsoft.com/office/drawing/2014/main" id="{24261362-BC7C-7C6E-8705-E86B1D7D496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422" b="2101"/>
          <a:stretch>
            <a:fillRect/>
          </a:stretch>
        </p:blipFill>
        <p:spPr>
          <a:xfrm>
            <a:off x="7580366" y="3447734"/>
            <a:ext cx="4418315" cy="5906127"/>
          </a:xfrm>
          <a:prstGeom prst="rect">
            <a:avLst/>
          </a:prstGeom>
          <a:ln w="12700">
            <a:solidFill>
              <a:srgbClr val="FFC0C2"/>
            </a:solidFill>
          </a:ln>
        </p:spPr>
      </p:pic>
      <p:sp>
        <p:nvSpPr>
          <p:cNvPr id="2" name="像 Excel簡潔易懂的介面，一個畫面就能看到所有資訊">
            <a:extLst>
              <a:ext uri="{FF2B5EF4-FFF2-40B4-BE49-F238E27FC236}">
                <a16:creationId xmlns:a16="http://schemas.microsoft.com/office/drawing/2014/main" id="{BDEDB575-228B-76AA-AB12-FD3B2D61CFF6}"/>
              </a:ext>
            </a:extLst>
          </p:cNvPr>
          <p:cNvSpPr txBox="1"/>
          <p:nvPr/>
        </p:nvSpPr>
        <p:spPr>
          <a:xfrm>
            <a:off x="7646866" y="2968204"/>
            <a:ext cx="4317497" cy="4285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報價單 </a:t>
            </a:r>
            <a:r>
              <a:rPr lang="en-US" altLang="zh-TW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PDF </a:t>
            </a:r>
            <a:r>
              <a:rPr lang="zh-TW" altLang="en-US" sz="16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檔</a:t>
            </a:r>
            <a:endParaRPr lang="zh-TW" altLang="en-US" sz="1600" b="1" u="none" strike="noStrike" dirty="0">
              <a:solidFill>
                <a:schemeClr val="tx1"/>
              </a:solidFill>
              <a:effectLst/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有效分析、清晰掌握組織狀態">
            <a:extLst>
              <a:ext uri="{FF2B5EF4-FFF2-40B4-BE49-F238E27FC236}">
                <a16:creationId xmlns:a16="http://schemas.microsoft.com/office/drawing/2014/main" id="{1F82F8A2-52E5-0D67-8CF9-ADDFC0A34D13}"/>
              </a:ext>
            </a:extLst>
          </p:cNvPr>
          <p:cNvSpPr txBox="1"/>
          <p:nvPr/>
        </p:nvSpPr>
        <p:spPr>
          <a:xfrm>
            <a:off x="558599" y="1850090"/>
            <a:ext cx="11887601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lvl="0">
              <a:defRPr/>
            </a:pPr>
            <a:r>
              <a:rPr lang="zh-TW" altLang="zh-TW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將表單資料匯出為自訂格式檔案，包括 PDF、DOCX、PNG、XLSX、PPTX 等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</p:spTree>
    <p:extLst>
      <p:ext uri="{BB962C8B-B14F-4D97-AF65-F5344CB8AC3E}">
        <p14:creationId xmlns:p14="http://schemas.microsoft.com/office/powerpoint/2010/main" val="2091842042"/>
      </p:ext>
    </p:extLst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D6AE68-B811-134C-3FA9-FB99E4DA4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矩形">
            <a:extLst>
              <a:ext uri="{FF2B5EF4-FFF2-40B4-BE49-F238E27FC236}">
                <a16:creationId xmlns:a16="http://schemas.microsoft.com/office/drawing/2014/main" id="{452C4D23-7B42-94BC-9951-304DC57B6476}"/>
              </a:ext>
            </a:extLst>
          </p:cNvPr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03" name="有效分析、清晰掌握組織狀態">
            <a:extLst>
              <a:ext uri="{FF2B5EF4-FFF2-40B4-BE49-F238E27FC236}">
                <a16:creationId xmlns:a16="http://schemas.microsoft.com/office/drawing/2014/main" id="{0256754F-63A9-1AB3-B1AB-F0B3EB74EA41}"/>
              </a:ext>
            </a:extLst>
          </p:cNvPr>
          <p:cNvSpPr txBox="1"/>
          <p:nvPr/>
        </p:nvSpPr>
        <p:spPr>
          <a:xfrm>
            <a:off x="558599" y="1850090"/>
            <a:ext cx="11887601" cy="5711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可編輯樣式的報表快照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04" name="報表">
            <a:extLst>
              <a:ext uri="{FF2B5EF4-FFF2-40B4-BE49-F238E27FC236}">
                <a16:creationId xmlns:a16="http://schemas.microsoft.com/office/drawing/2014/main" id="{0C5E3890-68E0-6A72-A5E8-17189269DD61}"/>
              </a:ext>
            </a:extLst>
          </p:cNvPr>
          <p:cNvSpPr txBox="1"/>
          <p:nvPr/>
        </p:nvSpPr>
        <p:spPr>
          <a:xfrm>
            <a:off x="3926540" y="856587"/>
            <a:ext cx="5151731" cy="1018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報表中心 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-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報表快照</a:t>
            </a:r>
          </a:p>
        </p:txBody>
      </p:sp>
      <p:pic>
        <p:nvPicPr>
          <p:cNvPr id="3" name="修改報表快照.mp4">
            <a:hlinkClick r:id="" action="ppaction://media"/>
            <a:extLst>
              <a:ext uri="{FF2B5EF4-FFF2-40B4-BE49-F238E27FC236}">
                <a16:creationId xmlns:a16="http://schemas.microsoft.com/office/drawing/2014/main" id="{BAE88936-AB5F-57C2-5E0E-AE74375410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2400" y="3672000"/>
            <a:ext cx="1024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861342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8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31" name="拋轉訂單：建立產生出貨單"/>
          <p:cNvSpPr txBox="1"/>
          <p:nvPr/>
        </p:nvSpPr>
        <p:spPr>
          <a:xfrm>
            <a:off x="558599" y="1850122"/>
            <a:ext cx="11887601" cy="571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拋轉訂單</a:t>
            </a:r>
            <a:r>
              <a:rPr kumimoji="0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：</a:t>
            </a:r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快速</a:t>
            </a: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建立產生出貨單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，不用重複輸入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32" name="動作按鈕：拋轉"/>
          <p:cNvSpPr txBox="1"/>
          <p:nvPr/>
        </p:nvSpPr>
        <p:spPr>
          <a:xfrm>
            <a:off x="4411443" y="856074"/>
            <a:ext cx="4181914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動作按鈕：拋轉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337" name="線條"/>
          <p:cNvSpPr/>
          <p:nvPr/>
        </p:nvSpPr>
        <p:spPr>
          <a:xfrm>
            <a:off x="6857384" y="4537530"/>
            <a:ext cx="2756516" cy="834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+mn-lt"/>
                <a:ea typeface="+mn-ea"/>
                <a:cs typeface="+mn-cs"/>
                <a:sym typeface="Helvetica Neue"/>
              </a:defRPr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Neue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B177179-1A69-BF5C-A202-03A75F5968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1294"/>
          <a:stretch>
            <a:fillRect/>
          </a:stretch>
        </p:blipFill>
        <p:spPr>
          <a:xfrm>
            <a:off x="824914" y="3822950"/>
            <a:ext cx="5845973" cy="5592945"/>
          </a:xfrm>
          <a:prstGeom prst="rect">
            <a:avLst/>
          </a:prstGeom>
        </p:spPr>
      </p:pic>
      <p:pic>
        <p:nvPicPr>
          <p:cNvPr id="6" name="圖片 5">
            <a:extLst>
              <a:ext uri="{FF2B5EF4-FFF2-40B4-BE49-F238E27FC236}">
                <a16:creationId xmlns:a16="http://schemas.microsoft.com/office/drawing/2014/main" id="{1A0FC683-8F75-BFE3-D440-521AF25AEB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29785" y="8238983"/>
            <a:ext cx="2641102" cy="1176912"/>
          </a:xfrm>
          <a:prstGeom prst="rect">
            <a:avLst/>
          </a:prstGeom>
        </p:spPr>
      </p:pic>
      <p:grpSp>
        <p:nvGrpSpPr>
          <p:cNvPr id="7" name="群組"/>
          <p:cNvGrpSpPr/>
          <p:nvPr/>
        </p:nvGrpSpPr>
        <p:grpSpPr>
          <a:xfrm>
            <a:off x="2337811" y="5607500"/>
            <a:ext cx="2959950" cy="1391682"/>
            <a:chOff x="0" y="0"/>
            <a:chExt cx="2959948" cy="1391680"/>
          </a:xfrm>
        </p:grpSpPr>
        <p:pic>
          <p:nvPicPr>
            <p:cNvPr id="8" name="影像" descr="影像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1" y="-1"/>
              <a:ext cx="2959950" cy="139168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影像" descr="影像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660156" y="97585"/>
              <a:ext cx="60502" cy="121701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1" name="矩形">
            <a:extLst>
              <a:ext uri="{FF2B5EF4-FFF2-40B4-BE49-F238E27FC236}">
                <a16:creationId xmlns:a16="http://schemas.microsoft.com/office/drawing/2014/main" id="{3D808C03-5C68-8A93-8AE7-596A9863BE5D}"/>
              </a:ext>
            </a:extLst>
          </p:cNvPr>
          <p:cNvSpPr/>
          <p:nvPr/>
        </p:nvSpPr>
        <p:spPr>
          <a:xfrm>
            <a:off x="5740077" y="8575289"/>
            <a:ext cx="930810" cy="304910"/>
          </a:xfrm>
          <a:prstGeom prst="rect">
            <a:avLst/>
          </a:prstGeom>
          <a:ln w="63500">
            <a:solidFill>
              <a:srgbClr val="F95D5D"/>
            </a:solidFill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5FD855FF-F353-CB0F-2A15-776C5492419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6929" y="5518976"/>
            <a:ext cx="5266888" cy="3896919"/>
          </a:xfrm>
          <a:prstGeom prst="rect">
            <a:avLst/>
          </a:prstGeom>
        </p:spPr>
      </p:pic>
      <p:pic>
        <p:nvPicPr>
          <p:cNvPr id="15" name="圖片 14">
            <a:extLst>
              <a:ext uri="{FF2B5EF4-FFF2-40B4-BE49-F238E27FC236}">
                <a16:creationId xmlns:a16="http://schemas.microsoft.com/office/drawing/2014/main" id="{4F839B3D-1C39-4C02-F0DA-3E0CE0D2036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41711" y="8564586"/>
            <a:ext cx="3398200" cy="851309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影像" descr="影像"/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10228" y="4272075"/>
            <a:ext cx="5878870" cy="5503131"/>
          </a:xfrm>
          <a:prstGeom prst="rect">
            <a:avLst/>
          </a:prstGeom>
          <a:ln w="12700">
            <a:miter lim="400000"/>
          </a:ln>
        </p:spPr>
      </p:pic>
      <p:pic>
        <p:nvPicPr>
          <p:cNvPr id="341" name="影像" descr="影像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91109" y="4272075"/>
            <a:ext cx="5289630" cy="5123901"/>
          </a:xfrm>
          <a:prstGeom prst="rect">
            <a:avLst/>
          </a:prstGeom>
          <a:ln w="12700">
            <a:miter lim="400000"/>
          </a:ln>
        </p:spPr>
      </p:pic>
      <p:sp>
        <p:nvSpPr>
          <p:cNvPr id="343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44" name="透過「更新別張表單欄位值」的動作按鈕執行「扣庫存」"/>
          <p:cNvSpPr txBox="1"/>
          <p:nvPr/>
        </p:nvSpPr>
        <p:spPr>
          <a:xfrm>
            <a:off x="558599" y="1850122"/>
            <a:ext cx="11887601" cy="571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透過「更新別張表單欄位值」的動作按鈕執行「扣庫存</a:t>
            </a:r>
            <a:r>
              <a:rPr kumimoji="0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」</a:t>
            </a:r>
          </a:p>
        </p:txBody>
      </p:sp>
      <p:sp>
        <p:nvSpPr>
          <p:cNvPr id="345" name="動作按鈕：更新別張表單欄位值"/>
          <p:cNvSpPr txBox="1"/>
          <p:nvPr/>
        </p:nvSpPr>
        <p:spPr>
          <a:xfrm>
            <a:off x="2391661" y="856074"/>
            <a:ext cx="8221481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動作按鈕：更新別張表單欄位值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grpSp>
        <p:nvGrpSpPr>
          <p:cNvPr id="349" name="群組"/>
          <p:cNvGrpSpPr/>
          <p:nvPr/>
        </p:nvGrpSpPr>
        <p:grpSpPr>
          <a:xfrm>
            <a:off x="2254650" y="5797114"/>
            <a:ext cx="2959950" cy="1391684"/>
            <a:chOff x="0" y="-1"/>
            <a:chExt cx="2959948" cy="1391683"/>
          </a:xfrm>
        </p:grpSpPr>
        <p:pic>
          <p:nvPicPr>
            <p:cNvPr id="346" name="影像" descr="影像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-1" y="-2"/>
              <a:ext cx="2959950" cy="139168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7" name="影像" descr="影像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660156" y="97585"/>
              <a:ext cx="60502" cy="121702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48" name="影像" descr="影像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202798" y="422789"/>
              <a:ext cx="2637173" cy="36713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2" name="矩形">
            <a:extLst>
              <a:ext uri="{FF2B5EF4-FFF2-40B4-BE49-F238E27FC236}">
                <a16:creationId xmlns:a16="http://schemas.microsoft.com/office/drawing/2014/main" id="{8A393EF0-855B-2F69-695E-7EDCB6396C4F}"/>
              </a:ext>
            </a:extLst>
          </p:cNvPr>
          <p:cNvSpPr/>
          <p:nvPr/>
        </p:nvSpPr>
        <p:spPr>
          <a:xfrm>
            <a:off x="5995686" y="7465671"/>
            <a:ext cx="663336" cy="1431855"/>
          </a:xfrm>
          <a:prstGeom prst="rect">
            <a:avLst/>
          </a:prstGeom>
          <a:ln w="63500">
            <a:solidFill>
              <a:srgbClr val="F95D5D"/>
            </a:solidFill>
            <a:miter lim="400000"/>
          </a:ln>
          <a:effectLst>
            <a:glow rad="76200">
              <a:schemeClr val="bg1">
                <a:alpha val="70000"/>
              </a:schemeClr>
            </a:glow>
          </a:effectLst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矩形">
            <a:extLst>
              <a:ext uri="{FF2B5EF4-FFF2-40B4-BE49-F238E27FC236}">
                <a16:creationId xmlns:a16="http://schemas.microsoft.com/office/drawing/2014/main" id="{BF0CF7CE-1624-77FB-F03C-7CDDCFB588A2}"/>
              </a:ext>
            </a:extLst>
          </p:cNvPr>
          <p:cNvSpPr/>
          <p:nvPr/>
        </p:nvSpPr>
        <p:spPr>
          <a:xfrm>
            <a:off x="10440366" y="7803909"/>
            <a:ext cx="567160" cy="716154"/>
          </a:xfrm>
          <a:prstGeom prst="rect">
            <a:avLst/>
          </a:prstGeom>
          <a:ln w="63500">
            <a:solidFill>
              <a:srgbClr val="D50E0E"/>
            </a:solidFill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5" name="矩形">
            <a:extLst>
              <a:ext uri="{FF2B5EF4-FFF2-40B4-BE49-F238E27FC236}">
                <a16:creationId xmlns:a16="http://schemas.microsoft.com/office/drawing/2014/main" id="{C45291DA-1368-F29D-57F6-0834538F9B66}"/>
              </a:ext>
            </a:extLst>
          </p:cNvPr>
          <p:cNvSpPr/>
          <p:nvPr/>
        </p:nvSpPr>
        <p:spPr>
          <a:xfrm>
            <a:off x="10440366" y="5655977"/>
            <a:ext cx="567160" cy="1397869"/>
          </a:xfrm>
          <a:prstGeom prst="rect">
            <a:avLst/>
          </a:prstGeom>
          <a:ln w="63500">
            <a:solidFill>
              <a:srgbClr val="F95D5D"/>
            </a:solidFill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6" name="線條">
            <a:extLst>
              <a:ext uri="{FF2B5EF4-FFF2-40B4-BE49-F238E27FC236}">
                <a16:creationId xmlns:a16="http://schemas.microsoft.com/office/drawing/2014/main" id="{E46C5559-4CDD-69DD-7E96-7A3F2767FCAE}"/>
              </a:ext>
            </a:extLst>
          </p:cNvPr>
          <p:cNvSpPr/>
          <p:nvPr/>
        </p:nvSpPr>
        <p:spPr>
          <a:xfrm rot="16200000">
            <a:off x="8744682" y="6557050"/>
            <a:ext cx="1840364" cy="14352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FF7971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+mn-lt"/>
                <a:ea typeface="+mn-ea"/>
                <a:cs typeface="+mn-cs"/>
                <a:sym typeface="Helvetica Neue"/>
              </a:defRPr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Neue"/>
            </a:endParaRPr>
          </a:p>
        </p:txBody>
      </p:sp>
      <p:cxnSp>
        <p:nvCxnSpPr>
          <p:cNvPr id="8" name="直線箭頭接點 7">
            <a:extLst>
              <a:ext uri="{FF2B5EF4-FFF2-40B4-BE49-F238E27FC236}">
                <a16:creationId xmlns:a16="http://schemas.microsoft.com/office/drawing/2014/main" id="{FFA0CD81-6B2E-2ED3-9D67-8A49C9AE1971}"/>
              </a:ext>
            </a:extLst>
          </p:cNvPr>
          <p:cNvCxnSpPr/>
          <p:nvPr/>
        </p:nvCxnSpPr>
        <p:spPr>
          <a:xfrm>
            <a:off x="6689098" y="8194875"/>
            <a:ext cx="3693397" cy="0"/>
          </a:xfrm>
          <a:prstGeom prst="straightConnector1">
            <a:avLst/>
          </a:prstGeom>
          <a:noFill/>
          <a:ln w="25400" cap="flat">
            <a:solidFill>
              <a:srgbClr val="FF7971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grpSp>
        <p:nvGrpSpPr>
          <p:cNvPr id="10" name="群組 9">
            <a:extLst>
              <a:ext uri="{FF2B5EF4-FFF2-40B4-BE49-F238E27FC236}">
                <a16:creationId xmlns:a16="http://schemas.microsoft.com/office/drawing/2014/main" id="{6038B191-83F6-9EC8-A3EB-0ADFD2DBFA96}"/>
              </a:ext>
            </a:extLst>
          </p:cNvPr>
          <p:cNvGrpSpPr/>
          <p:nvPr/>
        </p:nvGrpSpPr>
        <p:grpSpPr>
          <a:xfrm>
            <a:off x="10440366" y="5050482"/>
            <a:ext cx="563499" cy="573477"/>
            <a:chOff x="10440366" y="5030162"/>
            <a:chExt cx="563499" cy="573477"/>
          </a:xfrm>
        </p:grpSpPr>
        <p:pic>
          <p:nvPicPr>
            <p:cNvPr id="7" name="圖形 6">
              <a:extLst>
                <a:ext uri="{FF2B5EF4-FFF2-40B4-BE49-F238E27FC236}">
                  <a16:creationId xmlns:a16="http://schemas.microsoft.com/office/drawing/2014/main" id="{F2A2C774-5254-E599-D707-8C66F6B1DE0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10440366" y="5040140"/>
              <a:ext cx="563499" cy="563499"/>
            </a:xfrm>
            <a:prstGeom prst="rect">
              <a:avLst/>
            </a:prstGeom>
          </p:spPr>
        </p:pic>
        <p:sp>
          <p:nvSpPr>
            <p:cNvPr id="9" name="文字方塊 8">
              <a:extLst>
                <a:ext uri="{FF2B5EF4-FFF2-40B4-BE49-F238E27FC236}">
                  <a16:creationId xmlns:a16="http://schemas.microsoft.com/office/drawing/2014/main" id="{E773F79D-750E-E4F0-85D2-824147A9DD30}"/>
                </a:ext>
              </a:extLst>
            </p:cNvPr>
            <p:cNvSpPr txBox="1"/>
            <p:nvPr/>
          </p:nvSpPr>
          <p:spPr>
            <a:xfrm>
              <a:off x="10512923" y="5030162"/>
              <a:ext cx="418384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4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-1</a:t>
              </a:r>
              <a:endParaRPr kumimoji="0" lang="zh-TW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</p:grp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3DD63213-0D11-29CF-D702-9C6F27CFE8EB}"/>
              </a:ext>
            </a:extLst>
          </p:cNvPr>
          <p:cNvGrpSpPr/>
          <p:nvPr/>
        </p:nvGrpSpPr>
        <p:grpSpPr>
          <a:xfrm>
            <a:off x="10440366" y="7188799"/>
            <a:ext cx="563499" cy="573477"/>
            <a:chOff x="10440366" y="5030162"/>
            <a:chExt cx="563499" cy="573477"/>
          </a:xfrm>
        </p:grpSpPr>
        <p:pic>
          <p:nvPicPr>
            <p:cNvPr id="12" name="圖形 11">
              <a:extLst>
                <a:ext uri="{FF2B5EF4-FFF2-40B4-BE49-F238E27FC236}">
                  <a16:creationId xmlns:a16="http://schemas.microsoft.com/office/drawing/2014/main" id="{0EBA2A62-F58A-88AF-B761-C817695A951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0440366" y="5040140"/>
              <a:ext cx="563499" cy="563499"/>
            </a:xfrm>
            <a:prstGeom prst="rect">
              <a:avLst/>
            </a:prstGeom>
          </p:spPr>
        </p:pic>
        <p:sp>
          <p:nvSpPr>
            <p:cNvPr id="13" name="文字方塊 12">
              <a:extLst>
                <a:ext uri="{FF2B5EF4-FFF2-40B4-BE49-F238E27FC236}">
                  <a16:creationId xmlns:a16="http://schemas.microsoft.com/office/drawing/2014/main" id="{C959AA57-B4E2-7060-C0A7-81377B46F285}"/>
                </a:ext>
              </a:extLst>
            </p:cNvPr>
            <p:cNvSpPr txBox="1"/>
            <p:nvPr/>
          </p:nvSpPr>
          <p:spPr>
            <a:xfrm>
              <a:off x="10512923" y="5030162"/>
              <a:ext cx="418384" cy="47192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none" lIns="50800" tIns="50800" rIns="50800" bIns="50800" numCol="1" spcCol="38100" rtlCol="0" anchor="ctr">
              <a:spAutoFit/>
            </a:bodyPr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TW" sz="2400" b="1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  <a:sym typeface="Helvetica Neue Medium"/>
                </a:rPr>
                <a:t>-2</a:t>
              </a:r>
              <a:endParaRPr kumimoji="0" lang="zh-TW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</p:grpSp>
    </p:spTree>
  </p:cSld>
  <p:clrMapOvr>
    <a:masterClrMapping/>
  </p:clrMapOvr>
  <p:transition spd="med"/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矩形"/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386523" y="-97372"/>
            <a:ext cx="13777846" cy="293756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04" name="報表"/>
          <p:cNvSpPr txBox="1"/>
          <p:nvPr/>
        </p:nvSpPr>
        <p:spPr>
          <a:xfrm>
            <a:off x="4988526" y="856074"/>
            <a:ext cx="3027752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條件式格式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3" name="6. 條件式格式.mp4">
            <a:hlinkClick r:id="" action="ppaction://media"/>
            <a:extLst>
              <a:ext uri="{FF2B5EF4-FFF2-40B4-BE49-F238E27FC236}">
                <a16:creationId xmlns:a16="http://schemas.microsoft.com/office/drawing/2014/main" id="{C37EE275-BC73-29B2-3520-3588A0369E3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82400" y="3431796"/>
            <a:ext cx="10240000" cy="57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653928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9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6" name="影像" descr="影像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33166" y="4368734"/>
            <a:ext cx="6053984" cy="4602889"/>
          </a:xfrm>
          <a:prstGeom prst="rect">
            <a:avLst/>
          </a:prstGeom>
          <a:ln w="12700">
            <a:miter lim="400000"/>
          </a:ln>
        </p:spPr>
      </p:pic>
      <p:pic>
        <p:nvPicPr>
          <p:cNvPr id="378" name="影像" descr="影像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744636" y="4352211"/>
            <a:ext cx="8199381" cy="4616440"/>
          </a:xfrm>
          <a:prstGeom prst="rect">
            <a:avLst/>
          </a:prstGeom>
          <a:ln w="12700">
            <a:miter lim="400000"/>
          </a:ln>
        </p:spPr>
      </p:pic>
      <p:sp>
        <p:nvSpPr>
          <p:cNvPr id="379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80" name="自動電子郵件＆通知：不再漏掉任何到期日以及最新變更"/>
          <p:cNvSpPr txBox="1"/>
          <p:nvPr/>
        </p:nvSpPr>
        <p:spPr>
          <a:xfrm>
            <a:off x="558599" y="1850122"/>
            <a:ext cx="11887601" cy="571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自動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發</a:t>
            </a:r>
            <a:r>
              <a:rPr kumimoji="0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郵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件</a:t>
            </a: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通知：不再漏掉任何到期日以及最新變更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81" name="通知提醒"/>
          <p:cNvSpPr txBox="1"/>
          <p:nvPr/>
        </p:nvSpPr>
        <p:spPr>
          <a:xfrm>
            <a:off x="5277065" y="856074"/>
            <a:ext cx="2450671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通知提醒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382" name="影像" descr="影像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721994" y="4924307"/>
            <a:ext cx="3074820" cy="3320040"/>
          </a:xfrm>
          <a:prstGeom prst="rect">
            <a:avLst/>
          </a:prstGeom>
          <a:ln w="57150">
            <a:solidFill>
              <a:srgbClr val="F95D5D"/>
            </a:solidFill>
            <a:miter lim="400000"/>
          </a:ln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643E029B-8181-F50C-9EC1-896D5EE8E96B}"/>
              </a:ext>
            </a:extLst>
          </p:cNvPr>
          <p:cNvSpPr/>
          <p:nvPr/>
        </p:nvSpPr>
        <p:spPr>
          <a:xfrm>
            <a:off x="1033166" y="6432730"/>
            <a:ext cx="2711470" cy="471924"/>
          </a:xfrm>
          <a:prstGeom prst="rect">
            <a:avLst/>
          </a:prstGeom>
          <a:noFill/>
          <a:ln w="76200" cap="flat">
            <a:solidFill>
              <a:srgbClr val="F95D5D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584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zh-TW" altLang="en-US" sz="2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</p:spTree>
  </p:cSld>
  <p:clrMapOvr>
    <a:masterClrMapping/>
  </p:clrMapOvr>
  <p:transition spd="med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00" name="Excel 匯入 / 匯出"/>
          <p:cNvSpPr txBox="1"/>
          <p:nvPr/>
        </p:nvSpPr>
        <p:spPr>
          <a:xfrm>
            <a:off x="4219082" y="1100939"/>
            <a:ext cx="4566636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Excel </a:t>
            </a: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匯入</a:t>
            </a:r>
            <a:r>
              <a:rPr kumimoji="0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/ </a:t>
            </a: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匯出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402" name="影像" descr="影像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5690" y="4330433"/>
            <a:ext cx="5694545" cy="3212094"/>
          </a:xfrm>
          <a:prstGeom prst="rect">
            <a:avLst/>
          </a:prstGeom>
          <a:ln w="12700">
            <a:miter lim="400000"/>
          </a:ln>
        </p:spPr>
      </p:pic>
      <p:sp>
        <p:nvSpPr>
          <p:cNvPr id="404" name="把既有的 Excel 變成資料庫"/>
          <p:cNvSpPr txBox="1"/>
          <p:nvPr/>
        </p:nvSpPr>
        <p:spPr>
          <a:xfrm>
            <a:off x="8200743" y="4476598"/>
            <a:ext cx="3667350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把既有的</a:t>
            </a:r>
            <a:r>
              <a:rPr kumimoji="0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Excel </a:t>
            </a: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變成資料庫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405" name="線條"/>
          <p:cNvSpPr/>
          <p:nvPr/>
        </p:nvSpPr>
        <p:spPr>
          <a:xfrm>
            <a:off x="4550767" y="7756283"/>
            <a:ext cx="1190949" cy="731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0"/>
                </a:ln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+mn-lt"/>
                <a:ea typeface="+mn-ea"/>
                <a:cs typeface="+mn-cs"/>
                <a:sym typeface="Helvetica Neue"/>
              </a:defRPr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Neue"/>
            </a:endParaRPr>
          </a:p>
        </p:txBody>
      </p:sp>
      <p:sp>
        <p:nvSpPr>
          <p:cNvPr id="406" name="也能再匯出成EXCEL"/>
          <p:cNvSpPr txBox="1"/>
          <p:nvPr/>
        </p:nvSpPr>
        <p:spPr>
          <a:xfrm>
            <a:off x="1491864" y="7928312"/>
            <a:ext cx="2859437" cy="56848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也能再匯出成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</a:t>
            </a:r>
            <a:r>
              <a:rPr kumimoji="0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EXCEL</a:t>
            </a:r>
          </a:p>
        </p:txBody>
      </p:sp>
      <p:sp>
        <p:nvSpPr>
          <p:cNvPr id="407" name="線條"/>
          <p:cNvSpPr/>
          <p:nvPr/>
        </p:nvSpPr>
        <p:spPr>
          <a:xfrm>
            <a:off x="6517268" y="4462768"/>
            <a:ext cx="1372197" cy="7316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+mn-lt"/>
                <a:ea typeface="+mn-ea"/>
                <a:cs typeface="+mn-cs"/>
                <a:sym typeface="Helvetica Neue"/>
              </a:defRPr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Neue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1EBAD65A-3425-0A00-1A2C-3277727D62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86" b="8346"/>
          <a:stretch>
            <a:fillRect/>
          </a:stretch>
        </p:blipFill>
        <p:spPr>
          <a:xfrm>
            <a:off x="5845585" y="5288514"/>
            <a:ext cx="6714715" cy="3619499"/>
          </a:xfrm>
          <a:prstGeom prst="rect">
            <a:avLst/>
          </a:prstGeom>
          <a:effectLst>
            <a:outerShdw blurRad="50800" dist="38100" dir="5400000" algn="ctr" rotWithShape="0">
              <a:srgbClr val="000000">
                <a:alpha val="20000"/>
              </a:srgbClr>
            </a:outerShdw>
          </a:effectLst>
        </p:spPr>
      </p:pic>
    </p:spTree>
  </p:cSld>
  <p:clrMapOvr>
    <a:masterClrMapping/>
  </p:clrMapOvr>
  <p:transition spd="med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26" name="將資料庫的的各項優點帶到網站或部落格中"/>
          <p:cNvSpPr txBox="1"/>
          <p:nvPr/>
        </p:nvSpPr>
        <p:spPr>
          <a:xfrm>
            <a:off x="558599" y="1850122"/>
            <a:ext cx="11887601" cy="571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將資料庫的的各項優點帶到網站或部落格中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427" name="嵌入在你的網站中"/>
          <p:cNvSpPr txBox="1"/>
          <p:nvPr/>
        </p:nvSpPr>
        <p:spPr>
          <a:xfrm>
            <a:off x="4122903" y="856074"/>
            <a:ext cx="4758995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嵌入在你的網站中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428" name="圖片 4" descr="圖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247428" y="3745677"/>
            <a:ext cx="8509944" cy="53785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影像" descr="影像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63284" y="4107746"/>
            <a:ext cx="7882500" cy="4327046"/>
          </a:xfrm>
          <a:prstGeom prst="rect">
            <a:avLst/>
          </a:prstGeom>
          <a:ln w="12700">
            <a:miter lim="400000"/>
          </a:ln>
        </p:spPr>
      </p:pic>
      <p:sp>
        <p:nvSpPr>
          <p:cNvPr id="363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64" name="在你常用的行事曆上，追蹤資料庫中的各個日期"/>
          <p:cNvSpPr txBox="1"/>
          <p:nvPr/>
        </p:nvSpPr>
        <p:spPr>
          <a:xfrm>
            <a:off x="558599" y="1850122"/>
            <a:ext cx="11887601" cy="571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在你常用的行事曆上，追蹤資料庫中的各個日期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65" name="行事曆整合"/>
          <p:cNvSpPr txBox="1"/>
          <p:nvPr/>
        </p:nvSpPr>
        <p:spPr>
          <a:xfrm>
            <a:off x="4988524" y="856074"/>
            <a:ext cx="3027752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行事曆整合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366" name="矩形"/>
          <p:cNvSpPr/>
          <p:nvPr/>
        </p:nvSpPr>
        <p:spPr>
          <a:xfrm>
            <a:off x="7241928" y="4705350"/>
            <a:ext cx="1368672" cy="3729442"/>
          </a:xfrm>
          <a:prstGeom prst="rect">
            <a:avLst/>
          </a:prstGeom>
          <a:ln w="63500">
            <a:solidFill>
              <a:srgbClr val="F95D5D"/>
            </a:solidFill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370" name="群組"/>
          <p:cNvGrpSpPr/>
          <p:nvPr/>
        </p:nvGrpSpPr>
        <p:grpSpPr>
          <a:xfrm>
            <a:off x="9126179" y="4156180"/>
            <a:ext cx="2838896" cy="4635508"/>
            <a:chOff x="0" y="0"/>
            <a:chExt cx="2838894" cy="4635506"/>
          </a:xfrm>
        </p:grpSpPr>
        <p:pic>
          <p:nvPicPr>
            <p:cNvPr id="367" name="影像" descr="影像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02" y="-1"/>
              <a:ext cx="2838793" cy="421192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8" name="影像" descr="影像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0" y="3777837"/>
              <a:ext cx="2838793" cy="85767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369" name="影像" descr="影像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5679" y="382343"/>
              <a:ext cx="2667450" cy="367463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371" name="圓角矩形"/>
          <p:cNvSpPr/>
          <p:nvPr/>
        </p:nvSpPr>
        <p:spPr>
          <a:xfrm>
            <a:off x="9121285" y="4160663"/>
            <a:ext cx="2848679" cy="4626543"/>
          </a:xfrm>
          <a:prstGeom prst="roundRect">
            <a:avLst>
              <a:gd name="adj" fmla="val 5605"/>
            </a:avLst>
          </a:prstGeom>
          <a:ln w="25400">
            <a:solidFill>
              <a:srgbClr val="EF9FA1"/>
            </a:solidFill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</p:spTree>
  </p:cSld>
  <p:clrMapOvr>
    <a:masterClrMapping/>
  </p:clrMapOvr>
  <p:transition spd="med"/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86" name="誰？什麼時候？哪筆資料？做了哪些變更？讓組織有更完整的內控！"/>
          <p:cNvSpPr txBox="1"/>
          <p:nvPr/>
        </p:nvSpPr>
        <p:spPr>
          <a:xfrm>
            <a:off x="558599" y="1850122"/>
            <a:ext cx="11887601" cy="571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誰？什麼時候？哪筆資料？做了哪些變更？讓組織有更完整的內控</a:t>
            </a:r>
            <a:r>
              <a:rPr kumimoji="0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！</a:t>
            </a:r>
          </a:p>
        </p:txBody>
      </p:sp>
      <p:sp>
        <p:nvSpPr>
          <p:cNvPr id="387" name="清楚的版本記錄"/>
          <p:cNvSpPr txBox="1"/>
          <p:nvPr/>
        </p:nvSpPr>
        <p:spPr>
          <a:xfrm>
            <a:off x="4411443" y="856074"/>
            <a:ext cx="4181914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清楚的版本記錄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388" name="影像" descr="影像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0070" y="4593266"/>
            <a:ext cx="7454602" cy="4185741"/>
          </a:xfrm>
          <a:prstGeom prst="rect">
            <a:avLst/>
          </a:prstGeom>
          <a:ln w="12700">
            <a:miter lim="400000"/>
          </a:ln>
        </p:spPr>
      </p:pic>
      <p:sp>
        <p:nvSpPr>
          <p:cNvPr id="389" name="2020/04/30 10:01:18  Rex Ho 修改 了…"/>
          <p:cNvSpPr txBox="1"/>
          <p:nvPr/>
        </p:nvSpPr>
        <p:spPr>
          <a:xfrm>
            <a:off x="8587402" y="4122223"/>
            <a:ext cx="3255699" cy="854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AAAAA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sz="1400" b="1" u="none" strike="noStrike" kern="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Open Sans Semibold"/>
                <a:sym typeface="Open Sans Semibold"/>
              </a:rPr>
              <a:t>2020/04/30 10:01:18  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Rex Ho </a:t>
            </a: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修改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 </a:t>
            </a: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了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Normal"/>
                <a:sym typeface="Source Han Sans TW Normal"/>
              </a:rPr>
              <a:t> </a:t>
            </a:r>
          </a:p>
          <a:p>
            <a:pPr marL="0" marR="0" lvl="0" indent="0" algn="l" defTabSz="584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pP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專案管理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Normal"/>
                <a:sym typeface="Source Han Sans TW Normal"/>
              </a:rPr>
              <a:t> </a:t>
            </a: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上的資料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 </a:t>
            </a: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端午節活促銷活動</a:t>
            </a:r>
            <a:endParaRPr kumimoji="0" sz="1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Source Han Sans TW Normal"/>
              <a:sym typeface="Source Han Sans TW Normal"/>
            </a:endParaRPr>
          </a:p>
          <a:p>
            <a:pPr marL="0" marR="0" lvl="1" indent="457200" algn="l" defTabSz="584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附件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: </a:t>
            </a: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端午優惠活動.pdf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 </a:t>
            </a:r>
          </a:p>
        </p:txBody>
      </p:sp>
      <p:sp>
        <p:nvSpPr>
          <p:cNvPr id="390" name="2020/04/27 16:42:54  Gina Tsao 修改了…"/>
          <p:cNvSpPr txBox="1"/>
          <p:nvPr/>
        </p:nvSpPr>
        <p:spPr>
          <a:xfrm>
            <a:off x="8588589" y="5654426"/>
            <a:ext cx="3396764" cy="11173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AAAAA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sz="1400" b="1" u="none" strike="noStrike" kern="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Open Sans Semibold"/>
                <a:sym typeface="Open Sans Semibold"/>
              </a:rPr>
              <a:t>2020/04/27 16:42:54 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 Gina Tsao </a:t>
            </a: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修改了</a:t>
            </a:r>
            <a:endParaRPr kumimoji="0" sz="1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Source Han Sans TW Medium"/>
              <a:sym typeface="Source Han Sans TW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pP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專案管理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 </a:t>
            </a: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上的資料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 </a:t>
            </a:r>
            <a:r>
              <a:rPr kumimoji="0" sz="1400" b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Open Sans Semibold"/>
                <a:sym typeface="Open Sans Semibold"/>
              </a:rPr>
              <a:t>端午節活促銷活動</a:t>
            </a:r>
            <a:endParaRPr kumimoji="0" sz="14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Open Sans Semibold"/>
              <a:sym typeface="Open Sans Semibold"/>
            </a:endParaRPr>
          </a:p>
          <a:p>
            <a:pPr marL="0" marR="0" lvl="0" indent="0" algn="l" defTabSz="584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sz="1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Open Sans Semibold"/>
                <a:sym typeface="Open Sans Semibold"/>
              </a:rPr>
              <a:t>    </a:t>
            </a:r>
            <a:r>
              <a:rPr kumimoji="0" sz="1400" b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Open Sans Semibold"/>
                <a:sym typeface="Open Sans Semibold"/>
              </a:rPr>
              <a:t>子表格收入與支出</a:t>
            </a:r>
            <a:endParaRPr kumimoji="0" sz="14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Open Sans Semibold"/>
              <a:sym typeface="Open Sans Semibold"/>
            </a:endParaRPr>
          </a:p>
          <a:p>
            <a:pPr marL="0" marR="0" lvl="1" indent="457200" algn="l" defTabSz="584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sz="1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Open Sans Semibold"/>
                <a:sym typeface="Open Sans Semibold"/>
              </a:rPr>
              <a:t>     </a:t>
            </a:r>
            <a:r>
              <a:rPr kumimoji="0" sz="1400" b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Open Sans Semibold"/>
                <a:sym typeface="Open Sans Semibold"/>
              </a:rPr>
              <a:t>備註</a:t>
            </a:r>
            <a:r>
              <a:rPr kumimoji="0" sz="1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Open Sans Semibold"/>
                <a:sym typeface="Open Sans Semibold"/>
              </a:rPr>
              <a:t>: </a:t>
            </a:r>
            <a:r>
              <a:rPr kumimoji="0" sz="1400" b="1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Open Sans Semibold"/>
                <a:sym typeface="Open Sans Semibold"/>
              </a:rPr>
              <a:t>外包給設計師，以件計價</a:t>
            </a:r>
            <a:endParaRPr kumimoji="0" sz="14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Open Sans Semibold"/>
              <a:sym typeface="Open Sans Semibold"/>
            </a:endParaRPr>
          </a:p>
        </p:txBody>
      </p:sp>
      <p:sp>
        <p:nvSpPr>
          <p:cNvPr id="391" name="2020/04/27 16:10:59  Gina Tsao 修改了…"/>
          <p:cNvSpPr txBox="1"/>
          <p:nvPr/>
        </p:nvSpPr>
        <p:spPr>
          <a:xfrm>
            <a:off x="8575072" y="7478592"/>
            <a:ext cx="3484928" cy="12475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solidFill>
                  <a:srgbClr val="AAAAAA"/>
                </a:solidFill>
                <a:latin typeface="Open Sans Semibold"/>
                <a:ea typeface="Open Sans Semibold"/>
                <a:cs typeface="Open Sans Semibold"/>
                <a:sym typeface="Open Sans Semibold"/>
              </a:defRPr>
            </a:pPr>
            <a:r>
              <a:rPr kumimoji="0" sz="1400" b="1" u="none" strike="noStrike" kern="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Open Sans Semibold"/>
                <a:sym typeface="Open Sans Semibold"/>
              </a:rPr>
              <a:t>2020/04/27 16:10:59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AAAAAA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 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 Gina Tsao </a:t>
            </a: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修改了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 </a:t>
            </a:r>
          </a:p>
          <a:p>
            <a:pPr marL="0" marR="0" lvl="0" indent="0" algn="l" defTabSz="584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pP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專案管理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 </a:t>
            </a: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上的資料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 </a:t>
            </a: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Source Han Sans TW Medium"/>
                <a:sym typeface="Source Han Sans TW Medium"/>
              </a:rPr>
              <a:t>端午節活促銷活動</a:t>
            </a:r>
            <a:endParaRPr kumimoji="0" sz="14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Source Han Sans TW Medium"/>
              <a:sym typeface="Source Han Sans TW Medium"/>
            </a:endParaRPr>
          </a:p>
          <a:p>
            <a:pPr marL="0" marR="0" lvl="1" indent="457200" algn="l" defTabSz="584200" rtl="0" eaLnBrk="1" fontAlgn="auto" latinLnBrk="0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400"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sz="140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收支</a:t>
            </a:r>
            <a:r>
              <a:rPr kumimoji="0" sz="1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: 23740 → 57480</a:t>
            </a:r>
          </a:p>
          <a:p>
            <a:pPr marL="0" marR="0" lvl="1" indent="45720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808080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sz="1200" u="none" strike="noStrike" kern="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這次公式重算是由子表單</a:t>
            </a:r>
            <a:r>
              <a:rPr kumimoji="0" sz="120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 </a:t>
            </a:r>
            <a:r>
              <a:rPr kumimoji="0" sz="1200" u="none" strike="noStrike" kern="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收入與支出</a:t>
            </a:r>
            <a:r>
              <a:rPr kumimoji="0" sz="120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2020 </a:t>
            </a:r>
          </a:p>
          <a:p>
            <a:pPr marL="0" marR="0" lvl="1" indent="457200" algn="l" defTabSz="457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200">
                <a:solidFill>
                  <a:srgbClr val="808080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sz="1200" u="none" strike="noStrike" kern="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的</a:t>
            </a:r>
            <a:r>
              <a:rPr kumimoji="0" sz="1200" u="none" strike="noStrike" kern="0" cap="none" spc="0" normalizeH="0" baseline="0" noProof="0" dirty="0" err="1">
                <a:ln>
                  <a:noFill/>
                </a:ln>
                <a:solidFill>
                  <a:srgbClr val="0077CC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這筆資料</a:t>
            </a:r>
            <a:r>
              <a:rPr kumimoji="0" sz="1200" u="none" strike="noStrike" kern="0" cap="none" spc="0" normalizeH="0" baseline="0" noProof="0" dirty="0" err="1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觸發</a:t>
            </a:r>
            <a:endParaRPr kumimoji="0" sz="1200" u="none" strike="noStrike" kern="0" cap="none" spc="0" normalizeH="0" baseline="0" noProof="0" dirty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92" name="線條"/>
          <p:cNvSpPr/>
          <p:nvPr/>
        </p:nvSpPr>
        <p:spPr>
          <a:xfrm>
            <a:off x="8512884" y="5284775"/>
            <a:ext cx="3299735" cy="2"/>
          </a:xfrm>
          <a:prstGeom prst="line">
            <a:avLst/>
          </a:prstGeom>
          <a:ln w="12700">
            <a:solidFill>
              <a:srgbClr val="AAAAAA"/>
            </a:solidFill>
            <a:miter lim="400000"/>
          </a:ln>
        </p:spPr>
        <p:txBody>
          <a:bodyPr lIns="45718" tIns="45718" rIns="45718" bIns="45718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93" name="線條"/>
          <p:cNvSpPr/>
          <p:nvPr/>
        </p:nvSpPr>
        <p:spPr>
          <a:xfrm>
            <a:off x="8512884" y="7141433"/>
            <a:ext cx="3299735" cy="2"/>
          </a:xfrm>
          <a:prstGeom prst="line">
            <a:avLst/>
          </a:prstGeom>
          <a:ln w="12700">
            <a:solidFill>
              <a:srgbClr val="AAAAAA"/>
            </a:solidFill>
            <a:miter lim="400000"/>
          </a:ln>
        </p:spPr>
        <p:txBody>
          <a:bodyPr lIns="45718" tIns="45718" rIns="45718" bIns="45718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pic>
        <p:nvPicPr>
          <p:cNvPr id="394" name="影像" descr="影像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3077" y="4760810"/>
            <a:ext cx="195182" cy="195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395" name="影像" descr="影像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5910" y="6581144"/>
            <a:ext cx="195182" cy="195182"/>
          </a:xfrm>
          <a:prstGeom prst="rect">
            <a:avLst/>
          </a:prstGeom>
          <a:ln w="12700">
            <a:miter lim="400000"/>
          </a:ln>
        </p:spPr>
      </p:pic>
      <p:pic>
        <p:nvPicPr>
          <p:cNvPr id="396" name="影像" descr="影像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3077" y="8075510"/>
            <a:ext cx="195182" cy="195182"/>
          </a:xfrm>
          <a:prstGeom prst="rect">
            <a:avLst/>
          </a:prstGeom>
          <a:ln w="12700">
            <a:miter lim="400000"/>
          </a:ln>
        </p:spPr>
      </p:pic>
      <p:sp>
        <p:nvSpPr>
          <p:cNvPr id="397" name="!"/>
          <p:cNvSpPr txBox="1"/>
          <p:nvPr/>
        </p:nvSpPr>
        <p:spPr>
          <a:xfrm>
            <a:off x="8782885" y="8289796"/>
            <a:ext cx="195566" cy="3334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500" b="1">
                <a:solidFill>
                  <a:srgbClr val="808080"/>
                </a:solidFill>
                <a:latin typeface="+mn-lt"/>
                <a:ea typeface="+mn-ea"/>
                <a:cs typeface="+mn-cs"/>
                <a:sym typeface="Helvetica Neue"/>
              </a:defRPr>
            </a:lvl1pPr>
          </a:lstStyle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1500" b="1" i="0" u="none" strike="noStrike" kern="0" cap="none" spc="0" normalizeH="0" baseline="0" noProof="0" dirty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"/>
              </a:rPr>
              <a:t>!</a:t>
            </a:r>
          </a:p>
        </p:txBody>
      </p:sp>
    </p:spTree>
  </p:cSld>
  <p:clrMapOvr>
    <a:masterClrMapping/>
  </p:clrMapOvr>
  <p:transition spd="med"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5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589127-3E9C-2223-E767-4A4AE60225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矩形">
            <a:extLst>
              <a:ext uri="{FF2B5EF4-FFF2-40B4-BE49-F238E27FC236}">
                <a16:creationId xmlns:a16="http://schemas.microsoft.com/office/drawing/2014/main" id="{EED829D3-01BE-9D3C-94BC-9D3CD6F7BCF1}"/>
              </a:ext>
            </a:extLst>
          </p:cNvPr>
          <p:cNvSpPr/>
          <p:nvPr/>
        </p:nvSpPr>
        <p:spPr>
          <a:xfrm>
            <a:off x="1470817" y="3615649"/>
            <a:ext cx="10063165" cy="25223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98F53596-DB33-960C-E6A8-42993BB46316}"/>
              </a:ext>
            </a:extLst>
          </p:cNvPr>
          <p:cNvGrpSpPr/>
          <p:nvPr/>
        </p:nvGrpSpPr>
        <p:grpSpPr>
          <a:xfrm>
            <a:off x="2673521" y="3615649"/>
            <a:ext cx="7657759" cy="2522303"/>
            <a:chOff x="1522453" y="3615649"/>
            <a:chExt cx="7657759" cy="2522303"/>
          </a:xfrm>
        </p:grpSpPr>
        <p:sp>
          <p:nvSpPr>
            <p:cNvPr id="232" name="哪裡不一樣？">
              <a:extLst>
                <a:ext uri="{FF2B5EF4-FFF2-40B4-BE49-F238E27FC236}">
                  <a16:creationId xmlns:a16="http://schemas.microsoft.com/office/drawing/2014/main" id="{89203062-AF3B-9814-E7C5-622AF3CA2D0B}"/>
                </a:ext>
              </a:extLst>
            </p:cNvPr>
            <p:cNvSpPr txBox="1"/>
            <p:nvPr/>
          </p:nvSpPr>
          <p:spPr>
            <a:xfrm>
              <a:off x="5906599" y="4091545"/>
              <a:ext cx="3273613" cy="132497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 indent="39687" algn="l" defTabSz="914400">
                <a:lnSpc>
                  <a:spcPct val="150000"/>
                </a:lnSpc>
                <a:defRPr sz="60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1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學習資源</a:t>
              </a:r>
              <a:endParaRPr kumimoji="0" sz="6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  <p:pic>
          <p:nvPicPr>
            <p:cNvPr id="233" name="ragic logo.png" descr="ragic logo.png">
              <a:extLst>
                <a:ext uri="{FF2B5EF4-FFF2-40B4-BE49-F238E27FC236}">
                  <a16:creationId xmlns:a16="http://schemas.microsoft.com/office/drawing/2014/main" id="{B0EF31BB-E347-1496-49D6-9C261D3370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2453" y="3615649"/>
              <a:ext cx="4484094" cy="2522303"/>
            </a:xfrm>
            <a:prstGeom prst="rect">
              <a:avLst/>
            </a:prstGeom>
            <a:ln w="12700">
              <a:miter lim="400000"/>
            </a:ln>
          </p:spPr>
        </p:pic>
      </p:grpSp>
    </p:spTree>
    <p:extLst>
      <p:ext uri="{BB962C8B-B14F-4D97-AF65-F5344CB8AC3E}">
        <p14:creationId xmlns:p14="http://schemas.microsoft.com/office/powerpoint/2010/main" val="120938494"/>
      </p:ext>
    </p:extLst>
  </p:cSld>
  <p:clrMapOvr>
    <a:masterClrMapping/>
  </p:clrMapOvr>
  <p:transition spd="med"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6C13A1-BA76-C9EF-12F5-14384E443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6DB92774-A1DB-7229-D1EF-E3044CF557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386731" y="-46916"/>
            <a:ext cx="13777846" cy="300122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清楚的版本記錄">
            <a:extLst>
              <a:ext uri="{FF2B5EF4-FFF2-40B4-BE49-F238E27FC236}">
                <a16:creationId xmlns:a16="http://schemas.microsoft.com/office/drawing/2014/main" id="{6B60F062-81A8-728F-E801-6AE7F72694E0}"/>
              </a:ext>
            </a:extLst>
          </p:cNvPr>
          <p:cNvSpPr txBox="1"/>
          <p:nvPr/>
        </p:nvSpPr>
        <p:spPr>
          <a:xfrm>
            <a:off x="4699988" y="856074"/>
            <a:ext cx="3604833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豐富學習資源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5" name="員工有高達 90% 的時間在和 Excel 搏鬥">
            <a:extLst>
              <a:ext uri="{FF2B5EF4-FFF2-40B4-BE49-F238E27FC236}">
                <a16:creationId xmlns:a16="http://schemas.microsoft.com/office/drawing/2014/main" id="{CB6E4ECB-F7CE-4084-052D-4214817BDCC5}"/>
              </a:ext>
            </a:extLst>
          </p:cNvPr>
          <p:cNvSpPr txBox="1"/>
          <p:nvPr/>
        </p:nvSpPr>
        <p:spPr>
          <a:xfrm>
            <a:off x="845347" y="3252468"/>
            <a:ext cx="3516790" cy="474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algn="l" defTabSz="914400" eaLnBrk="1">
              <a:lnSpc>
                <a:spcPct val="150000"/>
              </a:lnSpc>
              <a:defRPr sz="1800" kern="0">
                <a:solidFill>
                  <a:srgbClr val="393939"/>
                </a:solidFill>
                <a:uLnTx/>
                <a:latin typeface="Noto Sans TC Medium" panose="020B0200000000000000" pitchFamily="34" charset="-128"/>
                <a:ea typeface="Noto Sans TC Medium" panose="020B0200000000000000" pitchFamily="34" charset="-128"/>
                <a:cs typeface="Source Han Sans TW Medium"/>
              </a:defRPr>
            </a:lvl1pPr>
          </a:lstStyle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學習中心</a:t>
            </a:r>
          </a:p>
        </p:txBody>
      </p:sp>
      <p:sp>
        <p:nvSpPr>
          <p:cNvPr id="7" name="員工有高達 90% 的時間在和 Excel 搏鬥">
            <a:extLst>
              <a:ext uri="{FF2B5EF4-FFF2-40B4-BE49-F238E27FC236}">
                <a16:creationId xmlns:a16="http://schemas.microsoft.com/office/drawing/2014/main" id="{DAC993D1-05A4-B9FB-F61E-B30E9D93EEFF}"/>
              </a:ext>
            </a:extLst>
          </p:cNvPr>
          <p:cNvSpPr txBox="1"/>
          <p:nvPr/>
        </p:nvSpPr>
        <p:spPr>
          <a:xfrm>
            <a:off x="4744005" y="3252468"/>
            <a:ext cx="3516790" cy="473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algn="l" defTabSz="914400" eaLnBrk="1">
              <a:lnSpc>
                <a:spcPct val="150000"/>
              </a:lnSpc>
              <a:defRPr sz="1800" kern="0">
                <a:solidFill>
                  <a:srgbClr val="393939"/>
                </a:solidFill>
                <a:uLnTx/>
                <a:latin typeface="Noto Sans TC Medium" panose="020B0200000000000000" pitchFamily="34" charset="-128"/>
                <a:ea typeface="Noto Sans TC Medium" panose="020B0200000000000000" pitchFamily="34" charset="-128"/>
                <a:cs typeface="Source Han Sans TW Medium"/>
              </a:defRPr>
            </a:lvl1pPr>
          </a:lstStyle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設計手冊＆使用手冊</a:t>
            </a:r>
          </a:p>
        </p:txBody>
      </p:sp>
      <p:sp>
        <p:nvSpPr>
          <p:cNvPr id="8" name="員工有高達 90% 的時間在和 Excel 搏鬥">
            <a:extLst>
              <a:ext uri="{FF2B5EF4-FFF2-40B4-BE49-F238E27FC236}">
                <a16:creationId xmlns:a16="http://schemas.microsoft.com/office/drawing/2014/main" id="{0E0CDD92-7EB1-5CB9-3CDF-86805E929807}"/>
              </a:ext>
            </a:extLst>
          </p:cNvPr>
          <p:cNvSpPr txBox="1"/>
          <p:nvPr/>
        </p:nvSpPr>
        <p:spPr>
          <a:xfrm>
            <a:off x="8642661" y="3252468"/>
            <a:ext cx="3516790" cy="474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常見問題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&amp; API 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開發指南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0" name="員工有高達 90% 的時間在和 Excel 搏鬥">
            <a:extLst>
              <a:ext uri="{FF2B5EF4-FFF2-40B4-BE49-F238E27FC236}">
                <a16:creationId xmlns:a16="http://schemas.microsoft.com/office/drawing/2014/main" id="{9D2B8D82-2DE8-58B1-7674-B32ADF6F0873}"/>
              </a:ext>
            </a:extLst>
          </p:cNvPr>
          <p:cNvSpPr txBox="1"/>
          <p:nvPr/>
        </p:nvSpPr>
        <p:spPr>
          <a:xfrm>
            <a:off x="845346" y="6285012"/>
            <a:ext cx="3516790" cy="474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YouTube 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頻道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12" name="員工有高達 90% 的時間在和 Excel 搏鬥">
            <a:extLst>
              <a:ext uri="{FF2B5EF4-FFF2-40B4-BE49-F238E27FC236}">
                <a16:creationId xmlns:a16="http://schemas.microsoft.com/office/drawing/2014/main" id="{6069493A-6BDA-640E-E577-873E08379977}"/>
              </a:ext>
            </a:extLst>
          </p:cNvPr>
          <p:cNvSpPr txBox="1"/>
          <p:nvPr/>
        </p:nvSpPr>
        <p:spPr>
          <a:xfrm>
            <a:off x="4744004" y="6285012"/>
            <a:ext cx="3516790" cy="47307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algn="l" defTabSz="914400" eaLnBrk="1">
              <a:lnSpc>
                <a:spcPct val="150000"/>
              </a:lnSpc>
              <a:defRPr sz="1800" kern="0">
                <a:solidFill>
                  <a:srgbClr val="393939"/>
                </a:solidFill>
                <a:uLnTx/>
                <a:latin typeface="Noto Sans TC Medium" panose="020B0200000000000000" pitchFamily="34" charset="-128"/>
                <a:ea typeface="Noto Sans TC Medium" panose="020B0200000000000000" pitchFamily="34" charset="-128"/>
                <a:cs typeface="Source Han Sans TW Medium"/>
              </a:defRPr>
            </a:lvl1pPr>
          </a:lstStyle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直播課程</a:t>
            </a:r>
          </a:p>
        </p:txBody>
      </p:sp>
      <p:sp>
        <p:nvSpPr>
          <p:cNvPr id="28" name="矩形 27">
            <a:hlinkClick r:id="rId3"/>
            <a:extLst>
              <a:ext uri="{FF2B5EF4-FFF2-40B4-BE49-F238E27FC236}">
                <a16:creationId xmlns:a16="http://schemas.microsoft.com/office/drawing/2014/main" id="{2636FF50-9EF3-B89D-DC8F-3C600DBDA54E}"/>
              </a:ext>
            </a:extLst>
          </p:cNvPr>
          <p:cNvSpPr>
            <a:spLocks/>
          </p:cNvSpPr>
          <p:nvPr/>
        </p:nvSpPr>
        <p:spPr>
          <a:xfrm>
            <a:off x="4743594" y="6799293"/>
            <a:ext cx="3517197" cy="1700292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no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4" name="員工有高達 90% 的時間在和 Excel 搏鬥">
            <a:extLst>
              <a:ext uri="{FF2B5EF4-FFF2-40B4-BE49-F238E27FC236}">
                <a16:creationId xmlns:a16="http://schemas.microsoft.com/office/drawing/2014/main" id="{93264CAE-E5F9-512A-1B05-26BF4B6E34D4}"/>
              </a:ext>
            </a:extLst>
          </p:cNvPr>
          <p:cNvSpPr txBox="1"/>
          <p:nvPr/>
        </p:nvSpPr>
        <p:spPr>
          <a:xfrm>
            <a:off x="8642660" y="6285012"/>
            <a:ext cx="3516790" cy="4741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/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部落格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pic>
        <p:nvPicPr>
          <p:cNvPr id="31" name="圖片 30">
            <a:hlinkClick r:id="rId4"/>
            <a:extLst>
              <a:ext uri="{FF2B5EF4-FFF2-40B4-BE49-F238E27FC236}">
                <a16:creationId xmlns:a16="http://schemas.microsoft.com/office/drawing/2014/main" id="{0CB83887-30CA-FF06-D5BA-DB426E9B062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47" y="3741146"/>
            <a:ext cx="3517200" cy="2124000"/>
          </a:xfrm>
          <a:prstGeom prst="rect">
            <a:avLst/>
          </a:prstGeom>
        </p:spPr>
      </p:pic>
      <p:pic>
        <p:nvPicPr>
          <p:cNvPr id="32" name="圖片 31">
            <a:hlinkClick r:id="rId6"/>
            <a:extLst>
              <a:ext uri="{FF2B5EF4-FFF2-40B4-BE49-F238E27FC236}">
                <a16:creationId xmlns:a16="http://schemas.microsoft.com/office/drawing/2014/main" id="{25BA0302-8AAE-F879-C08E-E44F322042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4006" y="3741146"/>
            <a:ext cx="3517200" cy="2124000"/>
          </a:xfrm>
          <a:prstGeom prst="rect">
            <a:avLst/>
          </a:prstGeom>
        </p:spPr>
      </p:pic>
      <p:pic>
        <p:nvPicPr>
          <p:cNvPr id="36" name="圖片 35">
            <a:hlinkClick r:id="rId8"/>
            <a:extLst>
              <a:ext uri="{FF2B5EF4-FFF2-40B4-BE49-F238E27FC236}">
                <a16:creationId xmlns:a16="http://schemas.microsoft.com/office/drawing/2014/main" id="{BF3BE225-4906-695E-A9FD-40B29172B6A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3594" y="6911501"/>
            <a:ext cx="3517200" cy="1923133"/>
          </a:xfrm>
          <a:prstGeom prst="rect">
            <a:avLst/>
          </a:prstGeom>
        </p:spPr>
      </p:pic>
      <p:pic>
        <p:nvPicPr>
          <p:cNvPr id="37" name="圖片 36">
            <a:hlinkClick r:id="rId10"/>
            <a:extLst>
              <a:ext uri="{FF2B5EF4-FFF2-40B4-BE49-F238E27FC236}">
                <a16:creationId xmlns:a16="http://schemas.microsoft.com/office/drawing/2014/main" id="{FE775A5B-3F7C-8657-6250-288B4056033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2660" y="6799291"/>
            <a:ext cx="3517200" cy="2124002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5BDBF880-9438-3192-667F-DFC7207AAECF}"/>
              </a:ext>
            </a:extLst>
          </p:cNvPr>
          <p:cNvSpPr/>
          <p:nvPr/>
        </p:nvSpPr>
        <p:spPr>
          <a:xfrm>
            <a:off x="845757" y="7034682"/>
            <a:ext cx="3516790" cy="471924"/>
          </a:xfrm>
          <a:prstGeom prst="rect">
            <a:avLst/>
          </a:prstGeom>
          <a:solidFill>
            <a:srgbClr val="FFFFFF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pic>
        <p:nvPicPr>
          <p:cNvPr id="22" name="圖片 21">
            <a:hlinkClick r:id="rId12"/>
            <a:extLst>
              <a:ext uri="{FF2B5EF4-FFF2-40B4-BE49-F238E27FC236}">
                <a16:creationId xmlns:a16="http://schemas.microsoft.com/office/drawing/2014/main" id="{2D62A13C-5339-BC25-8C32-2B8525B39FF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5347" y="6824897"/>
            <a:ext cx="3517200" cy="2098396"/>
          </a:xfrm>
          <a:prstGeom prst="rect">
            <a:avLst/>
          </a:prstGeom>
        </p:spPr>
      </p:pic>
      <p:pic>
        <p:nvPicPr>
          <p:cNvPr id="26" name="圖片 25">
            <a:extLst>
              <a:ext uri="{FF2B5EF4-FFF2-40B4-BE49-F238E27FC236}">
                <a16:creationId xmlns:a16="http://schemas.microsoft.com/office/drawing/2014/main" id="{B3665CAC-84EE-A33F-D51A-041F36DE42E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43594" y="8281583"/>
            <a:ext cx="3517200" cy="641711"/>
          </a:xfrm>
          <a:prstGeom prst="rect">
            <a:avLst/>
          </a:prstGeom>
        </p:spPr>
      </p:pic>
      <p:pic>
        <p:nvPicPr>
          <p:cNvPr id="27" name="圖片 26">
            <a:hlinkClick r:id="rId15"/>
            <a:extLst>
              <a:ext uri="{FF2B5EF4-FFF2-40B4-BE49-F238E27FC236}">
                <a16:creationId xmlns:a16="http://schemas.microsoft.com/office/drawing/2014/main" id="{0A71D00F-EA71-4C02-9C9F-C896F1F9855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2660" y="3741146"/>
            <a:ext cx="3517200" cy="21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263054"/>
      </p:ext>
    </p:extLst>
  </p:cSld>
  <p:clrMapOvr>
    <a:masterClrMapping/>
  </p:clrMapOvr>
  <p:transition spd="med"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BBF657-CFF8-0A23-55D6-E3D02EDB76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E77DEEF6-5C0B-31E2-C2B3-79328D04D8F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386731" y="-46916"/>
            <a:ext cx="13777846" cy="300122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清楚的版本記錄">
            <a:extLst>
              <a:ext uri="{FF2B5EF4-FFF2-40B4-BE49-F238E27FC236}">
                <a16:creationId xmlns:a16="http://schemas.microsoft.com/office/drawing/2014/main" id="{845683D4-914A-9989-7046-EC0E9A87B227}"/>
              </a:ext>
            </a:extLst>
          </p:cNvPr>
          <p:cNvSpPr txBox="1"/>
          <p:nvPr/>
        </p:nvSpPr>
        <p:spPr>
          <a:xfrm>
            <a:off x="4554429" y="520385"/>
            <a:ext cx="4141839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Ragic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技術客服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13" name="即時調整、不用寫任何程式">
            <a:extLst>
              <a:ext uri="{FF2B5EF4-FFF2-40B4-BE49-F238E27FC236}">
                <a16:creationId xmlns:a16="http://schemas.microsoft.com/office/drawing/2014/main" id="{EBF277FF-4545-75DF-AC7F-04095C64D3F8}"/>
              </a:ext>
            </a:extLst>
          </p:cNvPr>
          <p:cNvSpPr txBox="1"/>
          <p:nvPr/>
        </p:nvSpPr>
        <p:spPr>
          <a:xfrm>
            <a:off x="2066041" y="1510540"/>
            <a:ext cx="9334499" cy="971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右上角的「</a:t>
            </a: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專人協助</a:t>
            </a: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」功能提交問題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，</a:t>
            </a: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客服團隊會在工作日內 24 小時內回覆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您</a:t>
            </a:r>
            <a:endParaRPr kumimoji="0" lang="en-US" altLang="zh-TW" sz="2000" b="1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想確認簡單的功能問題，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可</a:t>
            </a: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在上班時段透過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即時對話</a:t>
            </a: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取得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真人</a:t>
            </a: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客服協助</a:t>
            </a:r>
            <a:endParaRPr kumimoji="0" lang="zh-TW" altLang="en-US" sz="1900" b="1" u="none" strike="noStrike" kern="0" cap="none" spc="0" normalizeH="0" baseline="0" noProof="0" dirty="0">
              <a:ln>
                <a:noFill/>
              </a:ln>
              <a:solidFill>
                <a:srgbClr val="F95D5D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pic>
        <p:nvPicPr>
          <p:cNvPr id="25" name="圖片 24">
            <a:extLst>
              <a:ext uri="{FF2B5EF4-FFF2-40B4-BE49-F238E27FC236}">
                <a16:creationId xmlns:a16="http://schemas.microsoft.com/office/drawing/2014/main" id="{9A64FB58-60AC-F221-6A0D-F0F8A66F08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7366" y="4385081"/>
            <a:ext cx="7772400" cy="4277360"/>
          </a:xfrm>
          <a:prstGeom prst="roundRect">
            <a:avLst>
              <a:gd name="adj" fmla="val 1703"/>
            </a:avLst>
          </a:prstGeom>
        </p:spPr>
      </p:pic>
      <p:pic>
        <p:nvPicPr>
          <p:cNvPr id="17" name="圖片 16" descr="一張含有 文字, 螢幕擷取畫面, 字型, 數字 的圖片&#10;&#10;AI 產生的內容可能不正確。">
            <a:extLst>
              <a:ext uri="{FF2B5EF4-FFF2-40B4-BE49-F238E27FC236}">
                <a16:creationId xmlns:a16="http://schemas.microsoft.com/office/drawing/2014/main" id="{A21A98F9-E2E3-F1BB-AECD-F1758A802E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910"/>
          <a:stretch>
            <a:fillRect/>
          </a:stretch>
        </p:blipFill>
        <p:spPr>
          <a:xfrm>
            <a:off x="8696268" y="4116049"/>
            <a:ext cx="3929152" cy="5117166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C4AD7156-4ECA-B169-69DA-5CBB32A0784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850" r="-728"/>
          <a:stretch>
            <a:fillRect/>
          </a:stretch>
        </p:blipFill>
        <p:spPr>
          <a:xfrm>
            <a:off x="-1801906" y="4295572"/>
            <a:ext cx="4587489" cy="4366869"/>
          </a:xfrm>
          <a:prstGeom prst="roundRect">
            <a:avLst>
              <a:gd name="adj" fmla="val 3173"/>
            </a:avLst>
          </a:prstGeom>
        </p:spPr>
      </p:pic>
      <p:sp>
        <p:nvSpPr>
          <p:cNvPr id="36" name="矩形">
            <a:extLst>
              <a:ext uri="{FF2B5EF4-FFF2-40B4-BE49-F238E27FC236}">
                <a16:creationId xmlns:a16="http://schemas.microsoft.com/office/drawing/2014/main" id="{0FCA0F7D-D8C0-1614-F055-90706768D528}"/>
              </a:ext>
            </a:extLst>
          </p:cNvPr>
          <p:cNvSpPr/>
          <p:nvPr/>
        </p:nvSpPr>
        <p:spPr>
          <a:xfrm>
            <a:off x="1980839" y="4371591"/>
            <a:ext cx="750956" cy="334879"/>
          </a:xfrm>
          <a:prstGeom prst="rect">
            <a:avLst/>
          </a:prstGeom>
          <a:ln w="63500">
            <a:solidFill>
              <a:srgbClr val="F95D5D"/>
            </a:solidFill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7" name="線條">
            <a:extLst>
              <a:ext uri="{FF2B5EF4-FFF2-40B4-BE49-F238E27FC236}">
                <a16:creationId xmlns:a16="http://schemas.microsoft.com/office/drawing/2014/main" id="{A7728F0E-2319-E673-85EB-C28ED8E5C592}"/>
              </a:ext>
            </a:extLst>
          </p:cNvPr>
          <p:cNvSpPr/>
          <p:nvPr/>
        </p:nvSpPr>
        <p:spPr>
          <a:xfrm>
            <a:off x="2376078" y="3468542"/>
            <a:ext cx="4587482" cy="8539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929292"/>
            </a:solidFill>
            <a:miter lim="400000"/>
            <a:tailEnd type="triangle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+mn-lt"/>
                <a:ea typeface="+mn-ea"/>
                <a:cs typeface="+mn-cs"/>
                <a:sym typeface="Helvetica Neue"/>
              </a:defRPr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Neue"/>
            </a:endParaRPr>
          </a:p>
        </p:txBody>
      </p:sp>
      <p:cxnSp>
        <p:nvCxnSpPr>
          <p:cNvPr id="39" name="直線接點 38">
            <a:extLst>
              <a:ext uri="{FF2B5EF4-FFF2-40B4-BE49-F238E27FC236}">
                <a16:creationId xmlns:a16="http://schemas.microsoft.com/office/drawing/2014/main" id="{E2F81879-9FF3-9D2F-DDDB-8AE61FCCD0B7}"/>
              </a:ext>
            </a:extLst>
          </p:cNvPr>
          <p:cNvCxnSpPr/>
          <p:nvPr/>
        </p:nvCxnSpPr>
        <p:spPr>
          <a:xfrm>
            <a:off x="2366683" y="3455894"/>
            <a:ext cx="0" cy="866572"/>
          </a:xfrm>
          <a:prstGeom prst="line">
            <a:avLst/>
          </a:prstGeom>
          <a:noFill/>
          <a:ln w="25400" cap="flat">
            <a:solidFill>
              <a:srgbClr val="929292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  <p:extLst>
      <p:ext uri="{BB962C8B-B14F-4D97-AF65-F5344CB8AC3E}">
        <p14:creationId xmlns:p14="http://schemas.microsoft.com/office/powerpoint/2010/main" val="2375190934"/>
      </p:ext>
    </p:extLst>
  </p:cSld>
  <p:clrMapOvr>
    <a:masterClrMapping/>
  </p:clrMapOvr>
  <p:transition spd="med"/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5666A4-1FDE-92F3-9E5A-3C1A56E8BA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9751D57D-320F-DB94-A96A-6E4E64961E5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386731" y="-46916"/>
            <a:ext cx="13777846" cy="300122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清楚的版本記錄">
            <a:extLst>
              <a:ext uri="{FF2B5EF4-FFF2-40B4-BE49-F238E27FC236}">
                <a16:creationId xmlns:a16="http://schemas.microsoft.com/office/drawing/2014/main" id="{110D6CD7-6C1D-B0E8-5CF4-E80B8FE00A94}"/>
              </a:ext>
            </a:extLst>
          </p:cNvPr>
          <p:cNvSpPr txBox="1"/>
          <p:nvPr/>
        </p:nvSpPr>
        <p:spPr>
          <a:xfrm>
            <a:off x="4554429" y="520385"/>
            <a:ext cx="4141839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Ragic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線上社群</a:t>
            </a:r>
          </a:p>
        </p:txBody>
      </p:sp>
      <p:sp>
        <p:nvSpPr>
          <p:cNvPr id="13" name="即時調整、不用寫任何程式">
            <a:extLst>
              <a:ext uri="{FF2B5EF4-FFF2-40B4-BE49-F238E27FC236}">
                <a16:creationId xmlns:a16="http://schemas.microsoft.com/office/drawing/2014/main" id="{D1A9B31E-5E06-6355-FDC5-A7ED8DBFF42F}"/>
              </a:ext>
            </a:extLst>
          </p:cNvPr>
          <p:cNvSpPr txBox="1"/>
          <p:nvPr/>
        </p:nvSpPr>
        <p:spPr>
          <a:xfrm>
            <a:off x="1958098" y="1621486"/>
            <a:ext cx="9334499" cy="971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線上的使用者論壇、討論區，在上面問問題不僅有專業客服協助您</a:t>
            </a:r>
            <a:endParaRPr kumimoji="0" lang="en-US" altLang="zh-TW" sz="2000" b="1" u="none" strike="noStrike" kern="0" cap="none" spc="0" normalizeH="0" baseline="0" noProof="0" dirty="0">
              <a:ln>
                <a:noFill/>
              </a:ln>
              <a:solidFill>
                <a:srgbClr val="222222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其他使用者也可能回答您的問題</a:t>
            </a:r>
            <a:endParaRPr kumimoji="0" lang="zh-TW" altLang="en-US" sz="1900" b="1" u="none" strike="noStrike" kern="0" cap="none" spc="0" normalizeH="0" baseline="0" noProof="0" dirty="0">
              <a:ln>
                <a:noFill/>
              </a:ln>
              <a:solidFill>
                <a:srgbClr val="F95D5D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EFA5805-DB21-B4EB-8E68-B5AC926272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1740" y="3365500"/>
            <a:ext cx="9696927" cy="573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9499312"/>
      </p:ext>
    </p:extLst>
  </p:cSld>
  <p:clrMapOvr>
    <a:masterClrMapping/>
  </p:clrMapOvr>
  <p:transition spd="med"/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7A5BB6-4267-88C7-ADCC-85ED5580A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6A69DCE1-990F-C44D-4E60-028F3A42D1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386731" y="-46916"/>
            <a:ext cx="13777846" cy="300122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清楚的版本記錄">
            <a:extLst>
              <a:ext uri="{FF2B5EF4-FFF2-40B4-BE49-F238E27FC236}">
                <a16:creationId xmlns:a16="http://schemas.microsoft.com/office/drawing/2014/main" id="{B07F7632-BFC9-3554-D212-8762B6F13413}"/>
              </a:ext>
            </a:extLst>
          </p:cNvPr>
          <p:cNvSpPr txBox="1"/>
          <p:nvPr/>
        </p:nvSpPr>
        <p:spPr>
          <a:xfrm>
            <a:off x="4554433" y="520385"/>
            <a:ext cx="4141839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Ragic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免費講座</a:t>
            </a:r>
          </a:p>
        </p:txBody>
      </p:sp>
      <p:sp>
        <p:nvSpPr>
          <p:cNvPr id="13" name="即時調整、不用寫任何程式">
            <a:extLst>
              <a:ext uri="{FF2B5EF4-FFF2-40B4-BE49-F238E27FC236}">
                <a16:creationId xmlns:a16="http://schemas.microsoft.com/office/drawing/2014/main" id="{5F52A966-0376-42DC-DC5A-A59036AB48C9}"/>
              </a:ext>
            </a:extLst>
          </p:cNvPr>
          <p:cNvSpPr txBox="1"/>
          <p:nvPr/>
        </p:nvSpPr>
        <p:spPr>
          <a:xfrm>
            <a:off x="1958098" y="1675622"/>
            <a:ext cx="9583415" cy="971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不管是要導入 </a:t>
            </a: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不知道該如何學習或是想納入更多部門及成員一起使用 </a:t>
            </a: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，都歡迎來信申請，讓專業講師手把手教你用！</a:t>
            </a:r>
            <a:endParaRPr kumimoji="0" lang="zh-TW" altLang="en-US" sz="1900" b="1" u="none" strike="noStrike" kern="0" cap="none" spc="0" normalizeH="0" baseline="0" noProof="0" dirty="0">
              <a:ln>
                <a:noFill/>
              </a:ln>
              <a:solidFill>
                <a:srgbClr val="F95D5D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grpSp>
        <p:nvGrpSpPr>
          <p:cNvPr id="6" name="群組 5">
            <a:extLst>
              <a:ext uri="{FF2B5EF4-FFF2-40B4-BE49-F238E27FC236}">
                <a16:creationId xmlns:a16="http://schemas.microsoft.com/office/drawing/2014/main" id="{C2859818-2169-9E37-DE70-B3F5F29BA1DF}"/>
              </a:ext>
            </a:extLst>
          </p:cNvPr>
          <p:cNvGrpSpPr/>
          <p:nvPr/>
        </p:nvGrpSpPr>
        <p:grpSpPr>
          <a:xfrm>
            <a:off x="8586325" y="4616674"/>
            <a:ext cx="347128" cy="471924"/>
            <a:chOff x="6723798" y="-1271754"/>
            <a:chExt cx="471474" cy="802084"/>
          </a:xfrm>
        </p:grpSpPr>
        <p:sp>
          <p:nvSpPr>
            <p:cNvPr id="7" name="圓角矩形">
              <a:extLst>
                <a:ext uri="{FF2B5EF4-FFF2-40B4-BE49-F238E27FC236}">
                  <a16:creationId xmlns:a16="http://schemas.microsoft.com/office/drawing/2014/main" id="{A1F52D3C-74E2-92B9-00A0-F8CD65614480}"/>
                </a:ext>
              </a:extLst>
            </p:cNvPr>
            <p:cNvSpPr/>
            <p:nvPr/>
          </p:nvSpPr>
          <p:spPr>
            <a:xfrm>
              <a:off x="6730589" y="-1103051"/>
              <a:ext cx="464683" cy="464682"/>
            </a:xfrm>
            <a:prstGeom prst="roundRect">
              <a:avLst>
                <a:gd name="adj" fmla="val 15000"/>
              </a:avLst>
            </a:prstGeom>
            <a:solidFill>
              <a:srgbClr val="8BBEFF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200">
                  <a:solidFill>
                    <a:srgbClr val="FFFFFF"/>
                  </a:solidFill>
                </a:defRPr>
              </a:pP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8" name="✓">
              <a:extLst>
                <a:ext uri="{FF2B5EF4-FFF2-40B4-BE49-F238E27FC236}">
                  <a16:creationId xmlns:a16="http://schemas.microsoft.com/office/drawing/2014/main" id="{EE191C56-D618-10F4-F3D9-6D6312C098DD}"/>
                </a:ext>
              </a:extLst>
            </p:cNvPr>
            <p:cNvSpPr txBox="1"/>
            <p:nvPr/>
          </p:nvSpPr>
          <p:spPr>
            <a:xfrm>
              <a:off x="6723798" y="-1271754"/>
              <a:ext cx="452864" cy="8020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Helvetica Neue"/>
                </a:rPr>
                <a:t>✓</a:t>
              </a:r>
            </a:p>
          </p:txBody>
        </p:sp>
      </p:grpSp>
      <p:grpSp>
        <p:nvGrpSpPr>
          <p:cNvPr id="9" name="群組 8">
            <a:extLst>
              <a:ext uri="{FF2B5EF4-FFF2-40B4-BE49-F238E27FC236}">
                <a16:creationId xmlns:a16="http://schemas.microsoft.com/office/drawing/2014/main" id="{C78CE9B2-18F2-4ADB-8426-E878439752CD}"/>
              </a:ext>
            </a:extLst>
          </p:cNvPr>
          <p:cNvGrpSpPr/>
          <p:nvPr/>
        </p:nvGrpSpPr>
        <p:grpSpPr>
          <a:xfrm>
            <a:off x="8572068" y="5339415"/>
            <a:ext cx="347128" cy="471924"/>
            <a:chOff x="6723798" y="-1271754"/>
            <a:chExt cx="471474" cy="802084"/>
          </a:xfrm>
        </p:grpSpPr>
        <p:sp>
          <p:nvSpPr>
            <p:cNvPr id="10" name="圓角矩形">
              <a:extLst>
                <a:ext uri="{FF2B5EF4-FFF2-40B4-BE49-F238E27FC236}">
                  <a16:creationId xmlns:a16="http://schemas.microsoft.com/office/drawing/2014/main" id="{837B6F0F-B106-842B-0E83-7073642A205F}"/>
                </a:ext>
              </a:extLst>
            </p:cNvPr>
            <p:cNvSpPr/>
            <p:nvPr/>
          </p:nvSpPr>
          <p:spPr>
            <a:xfrm>
              <a:off x="6730589" y="-1103051"/>
              <a:ext cx="464683" cy="464682"/>
            </a:xfrm>
            <a:prstGeom prst="roundRect">
              <a:avLst>
                <a:gd name="adj" fmla="val 15000"/>
              </a:avLst>
            </a:prstGeom>
            <a:solidFill>
              <a:srgbClr val="8BBEFF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200">
                  <a:solidFill>
                    <a:srgbClr val="FFFFFF"/>
                  </a:solidFill>
                </a:defRPr>
              </a:pP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11" name="✓">
              <a:extLst>
                <a:ext uri="{FF2B5EF4-FFF2-40B4-BE49-F238E27FC236}">
                  <a16:creationId xmlns:a16="http://schemas.microsoft.com/office/drawing/2014/main" id="{A242089F-B37F-8839-52AE-0A372D4140CF}"/>
                </a:ext>
              </a:extLst>
            </p:cNvPr>
            <p:cNvSpPr txBox="1"/>
            <p:nvPr/>
          </p:nvSpPr>
          <p:spPr>
            <a:xfrm>
              <a:off x="6723798" y="-1271754"/>
              <a:ext cx="452864" cy="8020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Helvetica Neue"/>
                </a:rPr>
                <a:t>✓</a:t>
              </a:r>
            </a:p>
          </p:txBody>
        </p:sp>
      </p:grpSp>
      <p:grpSp>
        <p:nvGrpSpPr>
          <p:cNvPr id="12" name="群組 11">
            <a:extLst>
              <a:ext uri="{FF2B5EF4-FFF2-40B4-BE49-F238E27FC236}">
                <a16:creationId xmlns:a16="http://schemas.microsoft.com/office/drawing/2014/main" id="{12A65E67-E865-1D66-ED71-FE3EE54F8B76}"/>
              </a:ext>
            </a:extLst>
          </p:cNvPr>
          <p:cNvGrpSpPr/>
          <p:nvPr/>
        </p:nvGrpSpPr>
        <p:grpSpPr>
          <a:xfrm>
            <a:off x="8562717" y="6062156"/>
            <a:ext cx="347128" cy="471924"/>
            <a:chOff x="6723798" y="-1271754"/>
            <a:chExt cx="471474" cy="802084"/>
          </a:xfrm>
        </p:grpSpPr>
        <p:sp>
          <p:nvSpPr>
            <p:cNvPr id="14" name="圓角矩形">
              <a:extLst>
                <a:ext uri="{FF2B5EF4-FFF2-40B4-BE49-F238E27FC236}">
                  <a16:creationId xmlns:a16="http://schemas.microsoft.com/office/drawing/2014/main" id="{6E4DA2D2-5A78-7BC0-1AAB-FCCC9D6C5C0F}"/>
                </a:ext>
              </a:extLst>
            </p:cNvPr>
            <p:cNvSpPr/>
            <p:nvPr/>
          </p:nvSpPr>
          <p:spPr>
            <a:xfrm>
              <a:off x="6730589" y="-1103051"/>
              <a:ext cx="464683" cy="464682"/>
            </a:xfrm>
            <a:prstGeom prst="roundRect">
              <a:avLst>
                <a:gd name="adj" fmla="val 15000"/>
              </a:avLst>
            </a:prstGeom>
            <a:solidFill>
              <a:srgbClr val="8BBEFF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200">
                  <a:solidFill>
                    <a:srgbClr val="FFFFFF"/>
                  </a:solidFill>
                </a:defRPr>
              </a:pP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15" name="✓">
              <a:extLst>
                <a:ext uri="{FF2B5EF4-FFF2-40B4-BE49-F238E27FC236}">
                  <a16:creationId xmlns:a16="http://schemas.microsoft.com/office/drawing/2014/main" id="{0544EF70-D181-92B8-0437-3C1588EB7F41}"/>
                </a:ext>
              </a:extLst>
            </p:cNvPr>
            <p:cNvSpPr txBox="1"/>
            <p:nvPr/>
          </p:nvSpPr>
          <p:spPr>
            <a:xfrm>
              <a:off x="6723798" y="-1271754"/>
              <a:ext cx="452864" cy="8020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Helvetica Neue"/>
                </a:rPr>
                <a:t>✓</a:t>
              </a:r>
            </a:p>
          </p:txBody>
        </p:sp>
      </p:grp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DADED9CF-DB75-B5A2-1522-6053C173E7A2}"/>
              </a:ext>
            </a:extLst>
          </p:cNvPr>
          <p:cNvGrpSpPr/>
          <p:nvPr/>
        </p:nvGrpSpPr>
        <p:grpSpPr>
          <a:xfrm>
            <a:off x="8562717" y="6784897"/>
            <a:ext cx="347128" cy="471924"/>
            <a:chOff x="6723798" y="-1271754"/>
            <a:chExt cx="471474" cy="802084"/>
          </a:xfrm>
        </p:grpSpPr>
        <p:sp>
          <p:nvSpPr>
            <p:cNvPr id="17" name="圓角矩形">
              <a:extLst>
                <a:ext uri="{FF2B5EF4-FFF2-40B4-BE49-F238E27FC236}">
                  <a16:creationId xmlns:a16="http://schemas.microsoft.com/office/drawing/2014/main" id="{A07AFAAA-97AE-046A-D9B4-807E76BB8DBE}"/>
                </a:ext>
              </a:extLst>
            </p:cNvPr>
            <p:cNvSpPr/>
            <p:nvPr/>
          </p:nvSpPr>
          <p:spPr>
            <a:xfrm>
              <a:off x="6730589" y="-1103051"/>
              <a:ext cx="464683" cy="464682"/>
            </a:xfrm>
            <a:prstGeom prst="roundRect">
              <a:avLst>
                <a:gd name="adj" fmla="val 15000"/>
              </a:avLst>
            </a:prstGeom>
            <a:solidFill>
              <a:srgbClr val="8BBEFF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200">
                  <a:solidFill>
                    <a:srgbClr val="FFFFFF"/>
                  </a:solidFill>
                </a:defRPr>
              </a:pP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18" name="✓">
              <a:extLst>
                <a:ext uri="{FF2B5EF4-FFF2-40B4-BE49-F238E27FC236}">
                  <a16:creationId xmlns:a16="http://schemas.microsoft.com/office/drawing/2014/main" id="{3375952B-EA38-76CB-0604-ADD31ED82A35}"/>
                </a:ext>
              </a:extLst>
            </p:cNvPr>
            <p:cNvSpPr txBox="1"/>
            <p:nvPr/>
          </p:nvSpPr>
          <p:spPr>
            <a:xfrm>
              <a:off x="6723798" y="-1271754"/>
              <a:ext cx="452864" cy="8020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Helvetica Neue"/>
                </a:rPr>
                <a:t>✓</a:t>
              </a:r>
            </a:p>
          </p:txBody>
        </p:sp>
      </p:grpSp>
      <p:grpSp>
        <p:nvGrpSpPr>
          <p:cNvPr id="19" name="群組 18">
            <a:extLst>
              <a:ext uri="{FF2B5EF4-FFF2-40B4-BE49-F238E27FC236}">
                <a16:creationId xmlns:a16="http://schemas.microsoft.com/office/drawing/2014/main" id="{A79DD73D-F409-43B1-E664-EB4E680DA456}"/>
              </a:ext>
            </a:extLst>
          </p:cNvPr>
          <p:cNvGrpSpPr/>
          <p:nvPr/>
        </p:nvGrpSpPr>
        <p:grpSpPr>
          <a:xfrm>
            <a:off x="8562717" y="7507637"/>
            <a:ext cx="347128" cy="471924"/>
            <a:chOff x="6723798" y="-1271754"/>
            <a:chExt cx="471474" cy="802084"/>
          </a:xfrm>
        </p:grpSpPr>
        <p:sp>
          <p:nvSpPr>
            <p:cNvPr id="20" name="圓角矩形">
              <a:extLst>
                <a:ext uri="{FF2B5EF4-FFF2-40B4-BE49-F238E27FC236}">
                  <a16:creationId xmlns:a16="http://schemas.microsoft.com/office/drawing/2014/main" id="{9657EEC5-67DB-B358-93CF-B8B1EEA3980F}"/>
                </a:ext>
              </a:extLst>
            </p:cNvPr>
            <p:cNvSpPr/>
            <p:nvPr/>
          </p:nvSpPr>
          <p:spPr>
            <a:xfrm>
              <a:off x="6730589" y="-1103051"/>
              <a:ext cx="464683" cy="464682"/>
            </a:xfrm>
            <a:prstGeom prst="roundRect">
              <a:avLst>
                <a:gd name="adj" fmla="val 15000"/>
              </a:avLst>
            </a:prstGeom>
            <a:solidFill>
              <a:srgbClr val="8BBEFF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2200">
                  <a:solidFill>
                    <a:srgbClr val="FFFFFF"/>
                  </a:solidFill>
                </a:defRPr>
              </a:pPr>
              <a:endParaRPr kumimoji="0" sz="2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21" name="✓">
              <a:extLst>
                <a:ext uri="{FF2B5EF4-FFF2-40B4-BE49-F238E27FC236}">
                  <a16:creationId xmlns:a16="http://schemas.microsoft.com/office/drawing/2014/main" id="{7E1B9A85-4C51-1FD9-1604-AC3CC924630A}"/>
                </a:ext>
              </a:extLst>
            </p:cNvPr>
            <p:cNvSpPr txBox="1"/>
            <p:nvPr/>
          </p:nvSpPr>
          <p:spPr>
            <a:xfrm>
              <a:off x="6723798" y="-1271754"/>
              <a:ext cx="452864" cy="80208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none" lIns="50800" tIns="50800" rIns="50800" bIns="50800" anchor="ctr">
              <a:spAutoFit/>
            </a:bodyPr>
            <a:lstStyle>
              <a:lvl1pPr>
                <a:defRPr b="1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Neue"/>
                </a:defRPr>
              </a:lvl1pPr>
            </a:lstStyle>
            <a:p>
              <a:pPr marL="0" marR="0" lvl="0" indent="0" algn="ctr" defTabSz="584200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24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Helvetica Neue"/>
                </a:rPr>
                <a:t>✓</a:t>
              </a:r>
            </a:p>
          </p:txBody>
        </p:sp>
      </p:grp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D3721956-89BA-DF96-1198-362367F02DD1}"/>
              </a:ext>
            </a:extLst>
          </p:cNvPr>
          <p:cNvSpPr txBox="1"/>
          <p:nvPr/>
        </p:nvSpPr>
        <p:spPr>
          <a:xfrm>
            <a:off x="9129804" y="4660900"/>
            <a:ext cx="1937710" cy="41036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algn="l" defTabSz="914400" eaLnBrk="1">
              <a:lnSpc>
                <a:spcPct val="80000"/>
              </a:lnSpc>
              <a:defRPr sz="2300" kern="0">
                <a:solidFill>
                  <a:srgbClr val="393939"/>
                </a:solidFill>
                <a:uLnTx/>
                <a:latin typeface="Source Han Sans TW Medium"/>
                <a:ea typeface="Source Han Sans TW Medium"/>
                <a:cs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由客戶提供場地</a:t>
            </a:r>
            <a:endParaRPr kumimoji="0" lang="zh-TW" altLang="en-US" sz="20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Neue Medium"/>
            </a:endParaRPr>
          </a:p>
        </p:txBody>
      </p:sp>
      <p:sp>
        <p:nvSpPr>
          <p:cNvPr id="25" name="文字方塊 24">
            <a:extLst>
              <a:ext uri="{FF2B5EF4-FFF2-40B4-BE49-F238E27FC236}">
                <a16:creationId xmlns:a16="http://schemas.microsoft.com/office/drawing/2014/main" id="{EA2759EC-3AEE-350A-038E-E673CDE5FF87}"/>
              </a:ext>
            </a:extLst>
          </p:cNvPr>
          <p:cNvSpPr txBox="1"/>
          <p:nvPr/>
        </p:nvSpPr>
        <p:spPr>
          <a:xfrm>
            <a:off x="9129804" y="5360127"/>
            <a:ext cx="2370521" cy="41036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algn="l" defTabSz="914400" eaLnBrk="1">
              <a:lnSpc>
                <a:spcPct val="80000"/>
              </a:lnSpc>
              <a:defRPr sz="2300" kern="0">
                <a:solidFill>
                  <a:srgbClr val="393939"/>
                </a:solidFill>
                <a:uLnTx/>
                <a:latin typeface="Source Han Sans TW Medium"/>
                <a:ea typeface="Source Han Sans TW Medium"/>
                <a:cs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至少 20 名以上學員</a:t>
            </a:r>
            <a:endParaRPr kumimoji="0" lang="zh-TW" altLang="en-US" sz="20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Neue Medium"/>
            </a:endParaRPr>
          </a:p>
        </p:txBody>
      </p:sp>
      <p:sp>
        <p:nvSpPr>
          <p:cNvPr id="27" name="文字方塊 26">
            <a:extLst>
              <a:ext uri="{FF2B5EF4-FFF2-40B4-BE49-F238E27FC236}">
                <a16:creationId xmlns:a16="http://schemas.microsoft.com/office/drawing/2014/main" id="{0D506FC7-F091-38D6-9366-103C5A2E8CE6}"/>
              </a:ext>
            </a:extLst>
          </p:cNvPr>
          <p:cNvSpPr txBox="1"/>
          <p:nvPr/>
        </p:nvSpPr>
        <p:spPr>
          <a:xfrm>
            <a:off x="9129804" y="6105350"/>
            <a:ext cx="2235868" cy="41036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algn="l" defTabSz="914400" eaLnBrk="1">
              <a:lnSpc>
                <a:spcPct val="80000"/>
              </a:lnSpc>
              <a:defRPr sz="2300" kern="0">
                <a:solidFill>
                  <a:srgbClr val="393939"/>
                </a:solidFill>
                <a:uLnTx/>
                <a:latin typeface="Source Han Sans TW Medium"/>
                <a:ea typeface="Source Han Sans TW Medium"/>
                <a:cs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由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 </a:t>
            </a: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Ragic </a:t>
            </a: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規劃課程</a:t>
            </a:r>
            <a:endParaRPr kumimoji="0" lang="zh-TW" altLang="en-US" sz="20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Neue Medium"/>
            </a:endParaRPr>
          </a:p>
        </p:txBody>
      </p:sp>
      <p:sp>
        <p:nvSpPr>
          <p:cNvPr id="29" name="文字方塊 28">
            <a:extLst>
              <a:ext uri="{FF2B5EF4-FFF2-40B4-BE49-F238E27FC236}">
                <a16:creationId xmlns:a16="http://schemas.microsoft.com/office/drawing/2014/main" id="{60DCF07A-7061-37F6-6486-218B8D13D2AC}"/>
              </a:ext>
            </a:extLst>
          </p:cNvPr>
          <p:cNvSpPr txBox="1"/>
          <p:nvPr/>
        </p:nvSpPr>
        <p:spPr>
          <a:xfrm>
            <a:off x="9129804" y="6831245"/>
            <a:ext cx="1681229" cy="41036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algn="l" defTabSz="914400" eaLnBrk="1">
              <a:lnSpc>
                <a:spcPct val="80000"/>
              </a:lnSpc>
              <a:defRPr sz="2300" kern="0">
                <a:solidFill>
                  <a:srgbClr val="393939"/>
                </a:solidFill>
                <a:uLnTx/>
                <a:latin typeface="Source Han Sans TW Medium"/>
                <a:ea typeface="Source Han Sans TW Medium"/>
                <a:cs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允許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課程</a:t>
            </a: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錄影</a:t>
            </a:r>
            <a:endParaRPr kumimoji="0" lang="zh-TW" altLang="en-US" sz="20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Neue Medium"/>
            </a:endParaRPr>
          </a:p>
        </p:txBody>
      </p:sp>
      <p:sp>
        <p:nvSpPr>
          <p:cNvPr id="31" name="文字方塊 30">
            <a:extLst>
              <a:ext uri="{FF2B5EF4-FFF2-40B4-BE49-F238E27FC236}">
                <a16:creationId xmlns:a16="http://schemas.microsoft.com/office/drawing/2014/main" id="{7BA52639-643D-9D04-193A-5CBBB55DF3F8}"/>
              </a:ext>
            </a:extLst>
          </p:cNvPr>
          <p:cNvSpPr txBox="1"/>
          <p:nvPr/>
        </p:nvSpPr>
        <p:spPr>
          <a:xfrm>
            <a:off x="9129805" y="7545922"/>
            <a:ext cx="2744696" cy="718145"/>
          </a:xfrm>
          <a:prstGeom prst="rect">
            <a:avLst/>
          </a:prstGeom>
          <a:ln w="12700">
            <a:miter lim="400000"/>
          </a:ln>
        </p:spPr>
        <p:txBody>
          <a:bodyPr wrap="square" lIns="50800" tIns="50800" rIns="50800" bIns="50800" anchor="t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algn="l" defTabSz="914400" eaLnBrk="1">
              <a:lnSpc>
                <a:spcPct val="80000"/>
              </a:lnSpc>
              <a:defRPr sz="2300" kern="0">
                <a:solidFill>
                  <a:srgbClr val="393939"/>
                </a:solidFill>
                <a:uLnTx/>
                <a:latin typeface="Source Han Sans TW Medium"/>
                <a:ea typeface="Source Han Sans TW Medium"/>
                <a:cs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雙北、中部地區為主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，</a:t>
            </a:r>
            <a:endParaRPr kumimoji="0" lang="en-US" altLang="zh-TW" sz="20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Neue Medium"/>
            </a:endParaRPr>
          </a:p>
          <a:p>
            <a:pPr marL="0" marR="0" lvl="0" indent="39687" algn="l" defTabSz="9144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Neue Medium"/>
              </a:rPr>
              <a:t>其他地區線上進行</a:t>
            </a:r>
            <a:endParaRPr kumimoji="0" lang="zh-TW" altLang="en-US" sz="20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Neue Medium"/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5D9672E6-CB98-7128-B2C6-7B76BC1CE8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14085" y="4460945"/>
            <a:ext cx="6731000" cy="3857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405423"/>
      </p:ext>
    </p:extLst>
  </p:cSld>
  <p:clrMapOvr>
    <a:masterClrMapping/>
  </p:clrMapOvr>
  <p:transition spd="med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5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D0CCEC-5AF9-7834-68C0-CD6BA8DF3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矩形">
            <a:extLst>
              <a:ext uri="{FF2B5EF4-FFF2-40B4-BE49-F238E27FC236}">
                <a16:creationId xmlns:a16="http://schemas.microsoft.com/office/drawing/2014/main" id="{F9A7E2E4-37CE-9462-34CE-49B38791DC31}"/>
              </a:ext>
            </a:extLst>
          </p:cNvPr>
          <p:cNvSpPr/>
          <p:nvPr/>
        </p:nvSpPr>
        <p:spPr>
          <a:xfrm>
            <a:off x="1470817" y="3615649"/>
            <a:ext cx="10063165" cy="25223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851A31D0-40EE-680E-8D86-63F6DDA8A69D}"/>
              </a:ext>
            </a:extLst>
          </p:cNvPr>
          <p:cNvGrpSpPr/>
          <p:nvPr/>
        </p:nvGrpSpPr>
        <p:grpSpPr>
          <a:xfrm>
            <a:off x="2118253" y="3615649"/>
            <a:ext cx="8653979" cy="2522303"/>
            <a:chOff x="1522453" y="3615649"/>
            <a:chExt cx="8653979" cy="2522303"/>
          </a:xfrm>
        </p:grpSpPr>
        <p:sp>
          <p:nvSpPr>
            <p:cNvPr id="232" name="哪裡不一樣？">
              <a:extLst>
                <a:ext uri="{FF2B5EF4-FFF2-40B4-BE49-F238E27FC236}">
                  <a16:creationId xmlns:a16="http://schemas.microsoft.com/office/drawing/2014/main" id="{B671E219-785E-E307-D630-B87B407CA348}"/>
                </a:ext>
              </a:extLst>
            </p:cNvPr>
            <p:cNvSpPr txBox="1"/>
            <p:nvPr/>
          </p:nvSpPr>
          <p:spPr>
            <a:xfrm>
              <a:off x="5906599" y="4084652"/>
              <a:ext cx="4269833" cy="133876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 indent="39687" algn="l" defTabSz="914400">
                <a:lnSpc>
                  <a:spcPct val="150000"/>
                </a:lnSpc>
                <a:defRPr sz="60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1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費用與方案</a:t>
              </a:r>
              <a:endParaRPr kumimoji="0" sz="6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  <p:pic>
          <p:nvPicPr>
            <p:cNvPr id="233" name="ragic logo.png" descr="ragic logo.png">
              <a:extLst>
                <a:ext uri="{FF2B5EF4-FFF2-40B4-BE49-F238E27FC236}">
                  <a16:creationId xmlns:a16="http://schemas.microsoft.com/office/drawing/2014/main" id="{B04D2EA1-692D-4F25-9DA4-6E12A79D7E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522453" y="3615649"/>
              <a:ext cx="4484094" cy="2522303"/>
            </a:xfrm>
            <a:prstGeom prst="rect">
              <a:avLst/>
            </a:prstGeom>
            <a:ln w="12700">
              <a:miter lim="400000"/>
            </a:ln>
          </p:spPr>
        </p:pic>
      </p:grpSp>
    </p:spTree>
    <p:extLst>
      <p:ext uri="{BB962C8B-B14F-4D97-AF65-F5344CB8AC3E}">
        <p14:creationId xmlns:p14="http://schemas.microsoft.com/office/powerpoint/2010/main" val="3607720111"/>
      </p:ext>
    </p:extLst>
  </p:cSld>
  <p:clrMapOvr>
    <a:masterClrMapping/>
  </p:clrMapOvr>
  <p:transition spd="med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F62599-2D19-DC3E-3471-FF659966C4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矩形">
            <a:extLst>
              <a:ext uri="{FF2B5EF4-FFF2-40B4-BE49-F238E27FC236}">
                <a16:creationId xmlns:a16="http://schemas.microsoft.com/office/drawing/2014/main" id="{0F9AC828-B2D5-8AB0-2874-7A8BDD140580}"/>
              </a:ext>
            </a:extLst>
          </p:cNvPr>
          <p:cNvSpPr>
            <a:spLocks/>
          </p:cNvSpPr>
          <p:nvPr/>
        </p:nvSpPr>
        <p:spPr>
          <a:xfrm>
            <a:off x="-386523" y="8387"/>
            <a:ext cx="13777846" cy="254149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l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69" name="簡潔介面">
            <a:extLst>
              <a:ext uri="{FF2B5EF4-FFF2-40B4-BE49-F238E27FC236}">
                <a16:creationId xmlns:a16="http://schemas.microsoft.com/office/drawing/2014/main" id="{A68CE178-4894-5CD5-7F01-CF61689D098F}"/>
              </a:ext>
            </a:extLst>
          </p:cNvPr>
          <p:cNvSpPr txBox="1"/>
          <p:nvPr/>
        </p:nvSpPr>
        <p:spPr>
          <a:xfrm>
            <a:off x="650858" y="744356"/>
            <a:ext cx="3027752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費用與方案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12" name="像 Excel簡潔易懂的介面，一個畫面就能看到所有資訊">
            <a:extLst>
              <a:ext uri="{FF2B5EF4-FFF2-40B4-BE49-F238E27FC236}">
                <a16:creationId xmlns:a16="http://schemas.microsoft.com/office/drawing/2014/main" id="{2C67453D-FC01-3EDC-9E52-4B5BFB21D58F}"/>
              </a:ext>
            </a:extLst>
          </p:cNvPr>
          <p:cNvSpPr txBox="1"/>
          <p:nvPr/>
        </p:nvSpPr>
        <p:spPr>
          <a:xfrm>
            <a:off x="9083453" y="1015893"/>
            <a:ext cx="3270488" cy="468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「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客製化表單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」是什麼？</a:t>
            </a:r>
          </a:p>
        </p:txBody>
      </p:sp>
      <p:sp>
        <p:nvSpPr>
          <p:cNvPr id="14" name="像 Excel簡潔易懂的介面，一個畫面就能看到所有資訊">
            <a:extLst>
              <a:ext uri="{FF2B5EF4-FFF2-40B4-BE49-F238E27FC236}">
                <a16:creationId xmlns:a16="http://schemas.microsoft.com/office/drawing/2014/main" id="{FD78B296-4E65-02D0-41AD-A263E940661B}"/>
              </a:ext>
            </a:extLst>
          </p:cNvPr>
          <p:cNvSpPr txBox="1"/>
          <p:nvPr/>
        </p:nvSpPr>
        <p:spPr>
          <a:xfrm>
            <a:off x="9098117" y="1741406"/>
            <a:ext cx="3255824" cy="4685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0" tIns="0" rIns="0" bIns="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「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使用者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」是什麼意思？</a:t>
            </a:r>
          </a:p>
        </p:txBody>
      </p:sp>
      <p:sp>
        <p:nvSpPr>
          <p:cNvPr id="21" name="像 Excel簡潔易懂的介面，一個畫面就能看到所有資訊">
            <a:extLst>
              <a:ext uri="{FF2B5EF4-FFF2-40B4-BE49-F238E27FC236}">
                <a16:creationId xmlns:a16="http://schemas.microsoft.com/office/drawing/2014/main" id="{64C8766E-72EC-2B98-43CE-272A5D0573C3}"/>
              </a:ext>
            </a:extLst>
          </p:cNvPr>
          <p:cNvSpPr txBox="1"/>
          <p:nvPr/>
        </p:nvSpPr>
        <p:spPr>
          <a:xfrm>
            <a:off x="650858" y="1756293"/>
            <a:ext cx="7283773" cy="5100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所有版本皆有免費範本可供下載、範本的資料比數不受限制。</a:t>
            </a:r>
            <a:endParaRPr kumimoji="0" sz="20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2" name="像 Excel簡潔易懂的介面，一個畫面就能看到所有資訊">
            <a:extLst>
              <a:ext uri="{FF2B5EF4-FFF2-40B4-BE49-F238E27FC236}">
                <a16:creationId xmlns:a16="http://schemas.microsoft.com/office/drawing/2014/main" id="{08215BF8-E179-A0B1-7730-ABD2E7FECCC7}"/>
              </a:ext>
            </a:extLst>
          </p:cNvPr>
          <p:cNvSpPr txBox="1"/>
          <p:nvPr/>
        </p:nvSpPr>
        <p:spPr>
          <a:xfrm>
            <a:off x="5380383" y="3082935"/>
            <a:ext cx="1749288" cy="34708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2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 </a:t>
            </a:r>
            <a:r>
              <a:rPr kumimoji="0" lang="zh-TW" altLang="en-US" sz="12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最多企業使用！</a:t>
            </a:r>
            <a:endParaRPr kumimoji="0" sz="1200" b="1" u="none" strike="noStrike" kern="0" cap="none" spc="0" normalizeH="0" baseline="0" noProof="0" dirty="0">
              <a:ln>
                <a:noFill/>
              </a:ln>
              <a:solidFill>
                <a:srgbClr val="F95D5D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pic>
        <p:nvPicPr>
          <p:cNvPr id="5" name="圖片 4" descr="一張含有 文字, 螢幕擷取畫面, 字型, 數字 的圖片&#10;&#10;AI 產生的內容可能不正確。">
            <a:extLst>
              <a:ext uri="{FF2B5EF4-FFF2-40B4-BE49-F238E27FC236}">
                <a16:creationId xmlns:a16="http://schemas.microsoft.com/office/drawing/2014/main" id="{0753912B-413C-5008-C4BB-3A929A0899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491" y="3469873"/>
            <a:ext cx="11765818" cy="5003753"/>
          </a:xfrm>
          <a:prstGeom prst="rect">
            <a:avLst/>
          </a:prstGeom>
        </p:spPr>
      </p:pic>
      <p:pic>
        <p:nvPicPr>
          <p:cNvPr id="4" name="圖形 3">
            <a:extLst>
              <a:ext uri="{FF2B5EF4-FFF2-40B4-BE49-F238E27FC236}">
                <a16:creationId xmlns:a16="http://schemas.microsoft.com/office/drawing/2014/main" id="{E5DB5C68-C33B-E139-20E1-5086EE81EA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94117" y="1027135"/>
            <a:ext cx="503999" cy="503999"/>
          </a:xfrm>
          <a:prstGeom prst="rect">
            <a:avLst/>
          </a:prstGeom>
        </p:spPr>
      </p:pic>
      <p:pic>
        <p:nvPicPr>
          <p:cNvPr id="6" name="圖形 5">
            <a:extLst>
              <a:ext uri="{FF2B5EF4-FFF2-40B4-BE49-F238E27FC236}">
                <a16:creationId xmlns:a16="http://schemas.microsoft.com/office/drawing/2014/main" id="{F840C12A-D555-33BA-B3BA-2AD5A7237A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594117" y="1753748"/>
            <a:ext cx="503999" cy="503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9874164"/>
      </p:ext>
    </p:extLst>
  </p:cSld>
  <p:clrMapOvr>
    <a:masterClrMapping/>
  </p:clrMapOvr>
  <p:transition spd="med"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">
            <a:extLst>
              <a:ext uri="{FF2B5EF4-FFF2-40B4-BE49-F238E27FC236}">
                <a16:creationId xmlns:a16="http://schemas.microsoft.com/office/drawing/2014/main" id="{E79B623F-EAEB-87B0-D099-E25B79C7F31C}"/>
              </a:ext>
            </a:extLst>
          </p:cNvPr>
          <p:cNvSpPr/>
          <p:nvPr/>
        </p:nvSpPr>
        <p:spPr>
          <a:xfrm>
            <a:off x="-1" y="24153"/>
            <a:ext cx="13004801" cy="4557799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" name="簡潔介面">
            <a:extLst>
              <a:ext uri="{FF2B5EF4-FFF2-40B4-BE49-F238E27FC236}">
                <a16:creationId xmlns:a16="http://schemas.microsoft.com/office/drawing/2014/main" id="{9D5B8AC7-6247-89FB-E9E0-EC3751044205}"/>
              </a:ext>
            </a:extLst>
          </p:cNvPr>
          <p:cNvSpPr txBox="1"/>
          <p:nvPr/>
        </p:nvSpPr>
        <p:spPr>
          <a:xfrm>
            <a:off x="1263623" y="863464"/>
            <a:ext cx="3652622" cy="59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信用卡付款 </a:t>
            </a:r>
            <a:r>
              <a:rPr kumimoji="0" lang="en-US" altLang="zh-TW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(</a:t>
            </a:r>
            <a:r>
              <a:rPr kumimoji="0" lang="zh-TW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美金計價</a:t>
            </a:r>
            <a:r>
              <a:rPr kumimoji="0" lang="en-US" altLang="zh-TW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)</a:t>
            </a:r>
            <a:endParaRPr kumimoji="0" sz="24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3" name="像 Excel簡潔易懂的介面，一個畫面就能看到所有資訊">
            <a:extLst>
              <a:ext uri="{FF2B5EF4-FFF2-40B4-BE49-F238E27FC236}">
                <a16:creationId xmlns:a16="http://schemas.microsoft.com/office/drawing/2014/main" id="{EF7F8CA8-90AE-8634-8BDD-1A9CF893453F}"/>
              </a:ext>
            </a:extLst>
          </p:cNvPr>
          <p:cNvSpPr txBox="1"/>
          <p:nvPr/>
        </p:nvSpPr>
        <p:spPr>
          <a:xfrm>
            <a:off x="1263624" y="1460551"/>
            <a:ext cx="4925482" cy="38369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285750" marR="0" lvl="0" indent="-28575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隨時增減授權人數</a:t>
            </a:r>
          </a:p>
          <a:p>
            <a:pPr marL="285750" marR="0" lvl="0" indent="-28575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開立收據 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(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金流服務商 </a:t>
            </a:r>
            <a:r>
              <a:rPr kumimoji="0" lang="en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Stripe &amp; Ragic 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收據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)  </a:t>
            </a:r>
          </a:p>
          <a:p>
            <a:pPr marL="0" marR="0" lvl="0" indent="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     &gt; 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可以報帳給公司扣抵「營利事業所得稅」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    </a:t>
            </a:r>
          </a:p>
          <a:p>
            <a:pPr marL="0" marR="0" lvl="0" indent="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    但不能扣抵「營業稅」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285750" indent="-285750" algn="l" fontAlgn="base">
              <a:buSzPct val="100000"/>
              <a:buFont typeface="Arial" panose="020B0604020202020204" pitchFamily="34" charset="0"/>
              <a:buChar char="•"/>
              <a:defRPr/>
            </a:pPr>
            <a:r>
              <a:rPr lang="zh-TW" altLang="en-US" sz="18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可選擇</a:t>
            </a:r>
            <a:r>
              <a:rPr lang="zh-TW" altLang="en-US" sz="1900" b="1" dirty="0">
                <a:solidFill>
                  <a:srgbClr val="F95D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月付</a:t>
            </a:r>
            <a:r>
              <a:rPr lang="zh-TW" altLang="en-US" sz="18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</a:t>
            </a:r>
            <a:r>
              <a:rPr lang="zh-TW" altLang="en-US" sz="1900" b="1" dirty="0">
                <a:solidFill>
                  <a:srgbClr val="F95D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年付</a:t>
            </a:r>
            <a:r>
              <a:rPr lang="zh-TW" altLang="en-US" sz="1800" b="1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r>
              <a:rPr lang="zh-TW" altLang="en-US" sz="1900" b="1" dirty="0">
                <a:solidFill>
                  <a:srgbClr val="F95D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選擇年付</a:t>
            </a:r>
            <a:r>
              <a:rPr lang="zh-TW" altLang="en-US" sz="1900" b="1" dirty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，</a:t>
            </a:r>
            <a:r>
              <a:rPr lang="zh-TW" altLang="en-US" sz="1900" b="1" dirty="0">
                <a:solidFill>
                  <a:srgbClr val="F95D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免費贈送 一個月授權！</a:t>
            </a:r>
            <a:endParaRPr lang="zh-TW" altLang="en-US" sz="1900" b="1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marR="0" lvl="0" indent="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0" marR="0" lvl="0" indent="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0" marR="0" lvl="0" indent="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4" name="簡潔介面">
            <a:extLst>
              <a:ext uri="{FF2B5EF4-FFF2-40B4-BE49-F238E27FC236}">
                <a16:creationId xmlns:a16="http://schemas.microsoft.com/office/drawing/2014/main" id="{2B445721-93FC-9100-F96E-FFF928B1FF85}"/>
              </a:ext>
            </a:extLst>
          </p:cNvPr>
          <p:cNvSpPr txBox="1"/>
          <p:nvPr/>
        </p:nvSpPr>
        <p:spPr>
          <a:xfrm>
            <a:off x="7085517" y="863464"/>
            <a:ext cx="5178201" cy="59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</a:t>
            </a:r>
            <a:r>
              <a:rPr kumimoji="0" lang="zh-TW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台幣手動匯款</a:t>
            </a:r>
            <a:endParaRPr kumimoji="0" sz="24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5" name="像 Excel簡潔易懂的介面，一個畫面就能看到所有資訊">
            <a:extLst>
              <a:ext uri="{FF2B5EF4-FFF2-40B4-BE49-F238E27FC236}">
                <a16:creationId xmlns:a16="http://schemas.microsoft.com/office/drawing/2014/main" id="{E6BDC90C-7945-50DA-2CD7-A460C1154E38}"/>
              </a:ext>
            </a:extLst>
          </p:cNvPr>
          <p:cNvSpPr txBox="1"/>
          <p:nvPr/>
        </p:nvSpPr>
        <p:spPr>
          <a:xfrm>
            <a:off x="7085517" y="1460551"/>
            <a:ext cx="5285777" cy="21291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285750" marR="0" lvl="0" indent="-28575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需以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一年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為單位購買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285750" marR="0" lvl="0" indent="-28575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中途減少人數、降轉方案或終止授權，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0" marR="0" lvl="0" indent="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    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將無法退費。</a:t>
            </a:r>
          </a:p>
          <a:p>
            <a:pPr marL="285750" marR="0" lvl="0" indent="-28575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開立報價單 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&amp;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台灣統一發票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285750" marR="0" lvl="0" indent="-28575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當天的匯率換算成台幣後 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+ 5%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的營業稅來報價</a:t>
            </a:r>
          </a:p>
        </p:txBody>
      </p:sp>
      <p:sp>
        <p:nvSpPr>
          <p:cNvPr id="16" name="文字方塊 15">
            <a:extLst>
              <a:ext uri="{FF2B5EF4-FFF2-40B4-BE49-F238E27FC236}">
                <a16:creationId xmlns:a16="http://schemas.microsoft.com/office/drawing/2014/main" id="{FA130593-68A8-317C-2562-6CA868DDD96A}"/>
              </a:ext>
            </a:extLst>
          </p:cNvPr>
          <p:cNvSpPr txBox="1"/>
          <p:nvPr/>
        </p:nvSpPr>
        <p:spPr>
          <a:xfrm>
            <a:off x="7085517" y="6246043"/>
            <a:ext cx="4948840" cy="226921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2. 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使用台幣匯款</a:t>
            </a:r>
            <a:endParaRPr kumimoji="0" lang="en-US" altLang="zh-TW" sz="20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$19 </a:t>
            </a:r>
            <a:r>
              <a:rPr kumimoji="0" lang="en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USD </a:t>
            </a:r>
            <a:r>
              <a:rPr kumimoji="0" lang="en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╳</a:t>
            </a:r>
            <a:r>
              <a:rPr kumimoji="0" lang="en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5 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名使用者 </a:t>
            </a: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╳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12 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個月</a:t>
            </a:r>
          </a:p>
          <a:p>
            <a:pPr marL="0" marR="0" lvl="0" indent="0" algn="l" defTabSz="5842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= $1,140 </a:t>
            </a:r>
            <a:r>
              <a:rPr kumimoji="0" lang="en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USD </a:t>
            </a:r>
          </a:p>
          <a:p>
            <a:pPr marL="0" marR="0" lvl="0" indent="0" algn="l" defTabSz="5842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TW" sz="24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= $33,773 NTD + 5% </a:t>
            </a:r>
            <a:r>
              <a:rPr kumimoji="0" lang="zh-TW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營業稅</a:t>
            </a:r>
            <a:endParaRPr kumimoji="0" lang="en-US" altLang="zh-TW" sz="2400" b="1" u="none" strike="noStrike" kern="0" cap="none" spc="0" normalizeH="0" baseline="0" noProof="0" dirty="0">
              <a:ln>
                <a:noFill/>
              </a:ln>
              <a:solidFill>
                <a:srgbClr val="F95D5D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</a:t>
            </a: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(2025/06/19 </a:t>
            </a: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匯率</a:t>
            </a: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)</a:t>
            </a:r>
            <a:endParaRPr kumimoji="0" lang="zh-TW" altLang="en-US" sz="16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6E811193-98C1-2F31-2DCD-A63568DC8CC6}"/>
              </a:ext>
            </a:extLst>
          </p:cNvPr>
          <p:cNvSpPr txBox="1"/>
          <p:nvPr/>
        </p:nvSpPr>
        <p:spPr>
          <a:xfrm>
            <a:off x="1263623" y="6246043"/>
            <a:ext cx="4089818" cy="27354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1. 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使用信用卡付款</a:t>
            </a:r>
            <a:endParaRPr kumimoji="0" lang="en-US" altLang="zh-TW" sz="20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$19 </a:t>
            </a:r>
            <a:r>
              <a:rPr kumimoji="0" lang="en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USD </a:t>
            </a:r>
            <a:r>
              <a:rPr kumimoji="0" lang="en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╳</a:t>
            </a:r>
            <a:r>
              <a:rPr kumimoji="0" lang="en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5 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名使用者 </a:t>
            </a: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╳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12 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個月</a:t>
            </a:r>
          </a:p>
          <a:p>
            <a:pPr marL="0" marR="0" lvl="0" indent="0" algn="l" defTabSz="5842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−</a:t>
            </a:r>
            <a:r>
              <a:rPr kumimoji="0" lang="zh-TW" altLang="en-US" sz="11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年付方案優惠一個月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l" defTabSz="5842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= $1</a:t>
            </a:r>
            <a:r>
              <a:rPr lang="en-US" altLang="zh-TW" sz="2000" b="1" dirty="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,</a:t>
            </a: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045 </a:t>
            </a:r>
            <a:r>
              <a:rPr kumimoji="0" lang="en" altLang="zh-TW" sz="20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USD (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少 </a:t>
            </a: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$95 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美金</a:t>
            </a: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)</a:t>
            </a:r>
          </a:p>
          <a:p>
            <a:pPr marL="0" marR="0" lvl="0" indent="0" algn="l" defTabSz="5842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TW" b="1" dirty="0">
                <a:solidFill>
                  <a:srgbClr val="F95D5D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= $30,959 NTD</a:t>
            </a:r>
          </a:p>
          <a:p>
            <a:pPr marL="0" marR="0" lvl="0" indent="0" algn="l" defTabSz="5842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</a:t>
            </a: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(2025/06/19 </a:t>
            </a:r>
            <a:r>
              <a:rPr kumimoji="0" lang="zh-TW" altLang="en-US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匯率</a:t>
            </a:r>
            <a:r>
              <a:rPr kumimoji="0" lang="en-US" altLang="zh-TW" sz="16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)</a:t>
            </a:r>
            <a:endParaRPr kumimoji="0" lang="zh-TW" altLang="en-US" sz="16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CAC4B9A6-6830-9EC1-1DA6-776D08155352}"/>
              </a:ext>
            </a:extLst>
          </p:cNvPr>
          <p:cNvSpPr/>
          <p:nvPr/>
        </p:nvSpPr>
        <p:spPr>
          <a:xfrm>
            <a:off x="1263623" y="5306517"/>
            <a:ext cx="9569327" cy="468000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id="{7170C024-2FAB-A2C1-1906-ECE2EC1DF722}"/>
              </a:ext>
            </a:extLst>
          </p:cNvPr>
          <p:cNvSpPr txBox="1"/>
          <p:nvPr/>
        </p:nvSpPr>
        <p:spPr>
          <a:xfrm>
            <a:off x="1323585" y="5258251"/>
            <a:ext cx="9348001" cy="51065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0" marR="0" lvl="0" indent="0" algn="l" defTabSz="5842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費用試算：</a:t>
            </a: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2025/06/19~2026/06/19 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專業版</a:t>
            </a: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</a:t>
            </a: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+ </a:t>
            </a: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5 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名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內部使用者</a:t>
            </a: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 + 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rPr>
              <a:t>一年的授權</a:t>
            </a:r>
          </a:p>
        </p:txBody>
      </p:sp>
    </p:spTree>
    <p:extLst>
      <p:ext uri="{BB962C8B-B14F-4D97-AF65-F5344CB8AC3E}">
        <p14:creationId xmlns:p14="http://schemas.microsoft.com/office/powerpoint/2010/main" val="1165227423"/>
      </p:ext>
    </p:extLst>
  </p:cSld>
  <p:clrMapOvr>
    <a:masterClrMapping/>
  </p:clrMapOvr>
  <p:transition spd="med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5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D2D0F4E-130C-8EEA-9245-185139898F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矩形">
            <a:extLst>
              <a:ext uri="{FF2B5EF4-FFF2-40B4-BE49-F238E27FC236}">
                <a16:creationId xmlns:a16="http://schemas.microsoft.com/office/drawing/2014/main" id="{D79FFCEC-65C7-C8A6-07E9-AC265CE2AD3E}"/>
              </a:ext>
            </a:extLst>
          </p:cNvPr>
          <p:cNvSpPr/>
          <p:nvPr/>
        </p:nvSpPr>
        <p:spPr>
          <a:xfrm>
            <a:off x="1470817" y="3615649"/>
            <a:ext cx="10063165" cy="25223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2C434980-9486-0977-D49C-C69DC07EE124}"/>
              </a:ext>
            </a:extLst>
          </p:cNvPr>
          <p:cNvGrpSpPr/>
          <p:nvPr/>
        </p:nvGrpSpPr>
        <p:grpSpPr>
          <a:xfrm>
            <a:off x="2455532" y="3628349"/>
            <a:ext cx="8093737" cy="2522303"/>
            <a:chOff x="1859732" y="3628349"/>
            <a:chExt cx="8093737" cy="2522303"/>
          </a:xfrm>
        </p:grpSpPr>
        <p:sp>
          <p:nvSpPr>
            <p:cNvPr id="232" name="哪裡不一樣？">
              <a:extLst>
                <a:ext uri="{FF2B5EF4-FFF2-40B4-BE49-F238E27FC236}">
                  <a16:creationId xmlns:a16="http://schemas.microsoft.com/office/drawing/2014/main" id="{15F255A7-9C56-03CD-B012-1531E429256B}"/>
                </a:ext>
              </a:extLst>
            </p:cNvPr>
            <p:cNvSpPr txBox="1"/>
            <p:nvPr/>
          </p:nvSpPr>
          <p:spPr>
            <a:xfrm>
              <a:off x="6287049" y="4091545"/>
              <a:ext cx="3666420" cy="1324978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 indent="39687" algn="l" defTabSz="914400">
                <a:lnSpc>
                  <a:spcPct val="150000"/>
                </a:lnSpc>
                <a:defRPr sz="60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1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技術相關</a:t>
              </a:r>
              <a:endParaRPr kumimoji="0" sz="6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  <p:pic>
          <p:nvPicPr>
            <p:cNvPr id="233" name="ragic logo.png" descr="ragic logo.png">
              <a:extLst>
                <a:ext uri="{FF2B5EF4-FFF2-40B4-BE49-F238E27FC236}">
                  <a16:creationId xmlns:a16="http://schemas.microsoft.com/office/drawing/2014/main" id="{1325A179-2795-D1CE-3192-BEFC78E732B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9732" y="3628349"/>
              <a:ext cx="4484094" cy="2522303"/>
            </a:xfrm>
            <a:prstGeom prst="rect">
              <a:avLst/>
            </a:prstGeom>
            <a:ln w="12700">
              <a:miter lim="400000"/>
            </a:ln>
          </p:spPr>
        </p:pic>
      </p:grpSp>
    </p:spTree>
    <p:extLst>
      <p:ext uri="{BB962C8B-B14F-4D97-AF65-F5344CB8AC3E}">
        <p14:creationId xmlns:p14="http://schemas.microsoft.com/office/powerpoint/2010/main" val="3059155359"/>
      </p:ext>
    </p:extLst>
  </p:cSld>
  <p:clrMapOvr>
    <a:masterClrMapping/>
  </p:clrMapOvr>
  <p:transition spd="med"/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47" name="跨平台，安裝容易的 Java-based 產品"/>
          <p:cNvSpPr txBox="1"/>
          <p:nvPr/>
        </p:nvSpPr>
        <p:spPr>
          <a:xfrm>
            <a:off x="558599" y="1850122"/>
            <a:ext cx="11887601" cy="571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跨平台，安裝容易的</a:t>
            </a:r>
            <a:r>
              <a:rPr kumimoji="0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Java-based </a:t>
            </a: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產品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448" name="使用技術"/>
          <p:cNvSpPr txBox="1"/>
          <p:nvPr/>
        </p:nvSpPr>
        <p:spPr>
          <a:xfrm>
            <a:off x="5277065" y="856074"/>
            <a:ext cx="2450671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使用技術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2CDBA581-3095-1535-ED8F-87C4ECE6A148}"/>
              </a:ext>
            </a:extLst>
          </p:cNvPr>
          <p:cNvGrpSpPr/>
          <p:nvPr/>
        </p:nvGrpSpPr>
        <p:grpSpPr>
          <a:xfrm>
            <a:off x="3433400" y="3795667"/>
            <a:ext cx="6138000" cy="1454400"/>
            <a:chOff x="2715414" y="3472937"/>
            <a:chExt cx="6138000" cy="1454400"/>
          </a:xfrm>
        </p:grpSpPr>
        <p:sp>
          <p:nvSpPr>
            <p:cNvPr id="449" name="矩形"/>
            <p:cNvSpPr/>
            <p:nvPr/>
          </p:nvSpPr>
          <p:spPr>
            <a:xfrm>
              <a:off x="2800015" y="3570137"/>
              <a:ext cx="5968799" cy="1260000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410764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>
                  <a:solidFill>
                    <a:srgbClr val="FFFFFF"/>
                  </a:solidFill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450" name="以 Java 開發"/>
            <p:cNvSpPr txBox="1"/>
            <p:nvPr/>
          </p:nvSpPr>
          <p:spPr>
            <a:xfrm>
              <a:off x="5066129" y="3844981"/>
              <a:ext cx="1436570" cy="3242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35717" tIns="35717" rIns="35717" bIns="35717" anchor="ctr">
              <a:spAutoFit/>
            </a:bodyPr>
            <a:lstStyle>
              <a:lvl1pPr indent="27905" defTabSz="642937">
                <a:lnSpc>
                  <a:spcPct val="110000"/>
                </a:lnSpc>
                <a:defRPr sz="16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27905" algn="ctr" defTabSz="642937" rtl="0" eaLnBrk="1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以</a:t>
              </a:r>
              <a:r>
                <a:rPr kumimoji="0" sz="1600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 Java </a:t>
              </a: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開發</a:t>
              </a:r>
              <a:endParaRPr kumimoji="0" sz="16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  <p:sp>
          <p:nvSpPr>
            <p:cNvPr id="451" name="在 Linux 或 Windows…"/>
            <p:cNvSpPr txBox="1"/>
            <p:nvPr/>
          </p:nvSpPr>
          <p:spPr>
            <a:xfrm>
              <a:off x="3102181" y="4268936"/>
              <a:ext cx="5364466" cy="3242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35717" tIns="35717" rIns="35717" bIns="35717" anchor="ctr">
              <a:spAutoFit/>
            </a:bodyPr>
            <a:lstStyle/>
            <a:p>
              <a:pPr marL="0" marR="0" lvl="0" indent="27905" algn="ctr" defTabSz="642937" rtl="0" eaLnBrk="1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393939"/>
                  </a:solidFill>
                  <a:latin typeface="Source Han Sans TW"/>
                  <a:ea typeface="Source Han Sans TW"/>
                  <a:cs typeface="Source Han Sans TW"/>
                  <a:sym typeface="Source Han Sans TW"/>
                </a:defRPr>
              </a:pP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在</a:t>
              </a:r>
              <a:r>
                <a:rPr kumimoji="0" sz="1600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 Linux </a:t>
              </a: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或</a:t>
              </a:r>
              <a:r>
                <a:rPr kumimoji="0" sz="1600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 Windows </a:t>
              </a: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的環境都可以安裝</a:t>
              </a:r>
              <a:endParaRPr kumimoji="0" sz="16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endParaRPr>
            </a:p>
          </p:txBody>
        </p:sp>
        <p:sp>
          <p:nvSpPr>
            <p:cNvPr id="469" name="矩形"/>
            <p:cNvSpPr/>
            <p:nvPr/>
          </p:nvSpPr>
          <p:spPr>
            <a:xfrm>
              <a:off x="2715414" y="3472937"/>
              <a:ext cx="6138000" cy="1454400"/>
            </a:xfrm>
            <a:prstGeom prst="rect">
              <a:avLst/>
            </a:prstGeom>
            <a:ln w="25400">
              <a:solidFill>
                <a:srgbClr val="FFFFFF"/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410764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>
                  <a:solidFill>
                    <a:srgbClr val="FFFFFF"/>
                  </a:solidFill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ED4D5BE9-18AF-5B00-D6FF-2F677BBFFA9F}"/>
              </a:ext>
            </a:extLst>
          </p:cNvPr>
          <p:cNvGrpSpPr/>
          <p:nvPr/>
        </p:nvGrpSpPr>
        <p:grpSpPr>
          <a:xfrm>
            <a:off x="3433400" y="5507166"/>
            <a:ext cx="6138000" cy="1944000"/>
            <a:chOff x="2738621" y="5493033"/>
            <a:chExt cx="6138000" cy="1944000"/>
          </a:xfrm>
        </p:grpSpPr>
        <p:sp>
          <p:nvSpPr>
            <p:cNvPr id="453" name="矩形"/>
            <p:cNvSpPr/>
            <p:nvPr/>
          </p:nvSpPr>
          <p:spPr>
            <a:xfrm>
              <a:off x="2823222" y="5571610"/>
              <a:ext cx="5968799" cy="1786846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410764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>
                  <a:solidFill>
                    <a:srgbClr val="FFFFFF"/>
                  </a:solidFill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454" name="內嵌應用程式伺服器 (Jetty)…"/>
            <p:cNvSpPr txBox="1"/>
            <p:nvPr/>
          </p:nvSpPr>
          <p:spPr>
            <a:xfrm>
              <a:off x="4105160" y="5789805"/>
              <a:ext cx="3404922" cy="59509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35717" tIns="35717" rIns="35717" bIns="35717" anchor="ctr">
              <a:spAutoFit/>
            </a:bodyPr>
            <a:lstStyle/>
            <a:p>
              <a:pPr marL="0" marR="0" lvl="0" indent="27905" algn="ctr" defTabSz="642937" rtl="0" eaLnBrk="1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pP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內嵌應用程式伺服器</a:t>
              </a:r>
              <a:r>
                <a:rPr kumimoji="0" sz="1600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 (Jetty)</a:t>
              </a:r>
            </a:p>
            <a:p>
              <a:pPr marL="0" marR="0" lvl="0" indent="27905" algn="ctr" defTabSz="642937" rtl="0" eaLnBrk="1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6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pP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內嵌資料庫</a:t>
              </a:r>
              <a:r>
                <a:rPr kumimoji="0" sz="1600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 (Berkeley DB)</a:t>
              </a:r>
            </a:p>
          </p:txBody>
        </p:sp>
        <p:sp>
          <p:nvSpPr>
            <p:cNvPr id="455" name="容易安裝，不需獨立裝 AP Server 或資料庫…"/>
            <p:cNvSpPr txBox="1"/>
            <p:nvPr/>
          </p:nvSpPr>
          <p:spPr>
            <a:xfrm>
              <a:off x="3713576" y="6544709"/>
              <a:ext cx="4188090" cy="595095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35717" tIns="35717" rIns="35717" bIns="35717" anchor="ctr">
              <a:spAutoFit/>
            </a:bodyPr>
            <a:lstStyle/>
            <a:p>
              <a:pPr marL="226025" marR="0" lvl="0" indent="-160020" algn="l" defTabSz="642937" rtl="0" eaLnBrk="1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-"/>
                <a:tabLst/>
                <a:defRPr sz="1600">
                  <a:solidFill>
                    <a:srgbClr val="393939"/>
                  </a:solidFill>
                  <a:latin typeface="Source Han Sans TW"/>
                  <a:ea typeface="Source Han Sans TW"/>
                  <a:cs typeface="Source Han Sans TW"/>
                  <a:sym typeface="Source Han Sans TW"/>
                </a:defRPr>
              </a:pP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容易安裝，不需獨立裝</a:t>
              </a:r>
              <a:r>
                <a:rPr kumimoji="0" sz="1600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 AP Server </a:t>
              </a: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或資料庫</a:t>
              </a:r>
              <a:endParaRPr kumimoji="0" sz="16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endParaRPr>
            </a:p>
            <a:p>
              <a:pPr marL="226025" marR="0" lvl="0" indent="-160020" algn="l" defTabSz="642937" rtl="0" eaLnBrk="1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100000"/>
                <a:buFontTx/>
                <a:buChar char="-"/>
                <a:tabLst/>
                <a:defRPr sz="1600">
                  <a:solidFill>
                    <a:srgbClr val="393939"/>
                  </a:solidFill>
                  <a:latin typeface="Source Han Sans TW"/>
                  <a:ea typeface="Source Han Sans TW"/>
                  <a:cs typeface="Source Han Sans TW"/>
                  <a:sym typeface="Source Han Sans TW"/>
                </a:defRPr>
              </a:pPr>
              <a:r>
                <a:rPr kumimoji="0" sz="1600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NoSQL </a:t>
              </a: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資料庫提供高存取效能以及彈性</a:t>
              </a:r>
              <a:endParaRPr kumimoji="0" sz="16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endParaRPr>
            </a:p>
          </p:txBody>
        </p:sp>
        <p:sp>
          <p:nvSpPr>
            <p:cNvPr id="470" name="矩形"/>
            <p:cNvSpPr/>
            <p:nvPr/>
          </p:nvSpPr>
          <p:spPr>
            <a:xfrm>
              <a:off x="2738621" y="5493033"/>
              <a:ext cx="6138000" cy="1944000"/>
            </a:xfrm>
            <a:prstGeom prst="rect">
              <a:avLst/>
            </a:prstGeom>
            <a:ln w="25400">
              <a:solidFill>
                <a:srgbClr val="FFFFFF"/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410764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>
                  <a:solidFill>
                    <a:srgbClr val="FFFFFF"/>
                  </a:solidFill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</p:grpSp>
      <p:grpSp>
        <p:nvGrpSpPr>
          <p:cNvPr id="4" name="群組 3">
            <a:extLst>
              <a:ext uri="{FF2B5EF4-FFF2-40B4-BE49-F238E27FC236}">
                <a16:creationId xmlns:a16="http://schemas.microsoft.com/office/drawing/2014/main" id="{C71346DD-7CBA-B92B-C057-97899800CD60}"/>
              </a:ext>
            </a:extLst>
          </p:cNvPr>
          <p:cNvGrpSpPr/>
          <p:nvPr/>
        </p:nvGrpSpPr>
        <p:grpSpPr>
          <a:xfrm>
            <a:off x="3433400" y="7708265"/>
            <a:ext cx="6138000" cy="1453453"/>
            <a:chOff x="2738621" y="7615002"/>
            <a:chExt cx="6138000" cy="1453453"/>
          </a:xfrm>
        </p:grpSpPr>
        <p:sp>
          <p:nvSpPr>
            <p:cNvPr id="465" name="矩形"/>
            <p:cNvSpPr/>
            <p:nvPr/>
          </p:nvSpPr>
          <p:spPr>
            <a:xfrm>
              <a:off x="2823120" y="7711728"/>
              <a:ext cx="5969003" cy="1260000"/>
            </a:xfrm>
            <a:prstGeom prst="rect">
              <a:avLst/>
            </a:prstGeom>
            <a:solidFill>
              <a:srgbClr val="FFFFFF"/>
            </a:solidFill>
            <a:ln w="12700"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410764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>
                  <a:solidFill>
                    <a:srgbClr val="FFFFFF"/>
                  </a:solidFill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sp>
          <p:nvSpPr>
            <p:cNvPr id="466" name="純 Javascript AJAX 介面"/>
            <p:cNvSpPr txBox="1"/>
            <p:nvPr/>
          </p:nvSpPr>
          <p:spPr>
            <a:xfrm>
              <a:off x="3482489" y="7974601"/>
              <a:ext cx="4650264" cy="3242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35717" tIns="35717" rIns="35717" bIns="35717" anchor="ctr">
              <a:spAutoFit/>
            </a:bodyPr>
            <a:lstStyle>
              <a:lvl1pPr indent="27905" defTabSz="642937">
                <a:lnSpc>
                  <a:spcPct val="110000"/>
                </a:lnSpc>
                <a:defRPr sz="16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27905" algn="ctr" defTabSz="642937" rtl="0" eaLnBrk="1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Javascript</a:t>
              </a:r>
              <a:r>
                <a:rPr kumimoji="0" lang="en-US" sz="1600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/HTML/CSS</a:t>
              </a:r>
              <a:r>
                <a:rPr kumimoji="0" sz="1600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 </a:t>
              </a: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介面</a:t>
              </a:r>
              <a:endParaRPr kumimoji="0" sz="16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  <p:sp>
          <p:nvSpPr>
            <p:cNvPr id="467" name="不需安裝任何 Flash/Applet/Silverlight，所有瀏覽器都能執行"/>
            <p:cNvSpPr txBox="1"/>
            <p:nvPr/>
          </p:nvSpPr>
          <p:spPr>
            <a:xfrm>
              <a:off x="2937420" y="8429380"/>
              <a:ext cx="5740403" cy="324252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35717" tIns="35717" rIns="35717" bIns="35717" anchor="ctr">
              <a:spAutoFit/>
            </a:bodyPr>
            <a:lstStyle>
              <a:lvl1pPr indent="27905" defTabSz="642937">
                <a:lnSpc>
                  <a:spcPct val="110000"/>
                </a:lnSpc>
                <a:defRPr sz="1600">
                  <a:solidFill>
                    <a:srgbClr val="393939"/>
                  </a:solidFill>
                  <a:latin typeface="Source Han Sans TW"/>
                  <a:ea typeface="Source Han Sans TW"/>
                  <a:cs typeface="Source Han Sans TW"/>
                  <a:sym typeface="Source Han Sans TW"/>
                </a:defRPr>
              </a:lvl1pPr>
            </a:lstStyle>
            <a:p>
              <a:pPr marL="0" marR="0" lvl="0" indent="27905" algn="ctr" defTabSz="642937" rtl="0" eaLnBrk="1" fontAlgn="auto" latinLnBrk="0" hangingPunct="0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不</a:t>
              </a:r>
              <a:r>
                <a:rPr kumimoji="0" lang="zh-TW" altLang="en-US" sz="1600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用</a:t>
              </a: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安裝任何</a:t>
              </a:r>
              <a:r>
                <a:rPr kumimoji="0" lang="zh-TW" altLang="en-US" sz="1600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擴充元件</a:t>
              </a:r>
              <a:r>
                <a:rPr kumimoji="0" sz="1600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，</a:t>
              </a:r>
              <a:r>
                <a:rPr kumimoji="0" sz="1600" u="none" strike="noStrike" kern="0" cap="none" spc="0" normalizeH="0" baseline="0" noProof="0" dirty="0" err="1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"/>
                </a:rPr>
                <a:t>所有瀏覽器都能執行</a:t>
              </a:r>
              <a:endParaRPr kumimoji="0" sz="16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endParaRPr>
            </a:p>
          </p:txBody>
        </p:sp>
        <p:sp>
          <p:nvSpPr>
            <p:cNvPr id="473" name="矩形"/>
            <p:cNvSpPr/>
            <p:nvPr/>
          </p:nvSpPr>
          <p:spPr>
            <a:xfrm>
              <a:off x="2738621" y="7615002"/>
              <a:ext cx="6138000" cy="1453453"/>
            </a:xfrm>
            <a:prstGeom prst="rect">
              <a:avLst/>
            </a:prstGeom>
            <a:ln w="25400">
              <a:solidFill>
                <a:srgbClr val="FFFFFF"/>
              </a:solidFill>
              <a:miter lim="400000"/>
            </a:ln>
          </p:spPr>
          <p:txBody>
            <a:bodyPr lIns="50800" tIns="50800" rIns="50800" bIns="50800" anchor="ctr"/>
            <a:lstStyle/>
            <a:p>
              <a:pPr marL="0" marR="0" lvl="0" indent="0" algn="ctr" defTabSz="410764" rtl="0" eaLnBrk="1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400">
                  <a:solidFill>
                    <a:srgbClr val="FFFFFF"/>
                  </a:solidFill>
                </a:defRPr>
              </a:pPr>
              <a:endParaRPr kumimoji="0" sz="1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</p:grpSp>
    </p:spTree>
  </p:cSld>
  <p:clrMapOvr>
    <a:masterClrMapping/>
  </p:clrMapOvr>
  <p:transition spd="med"/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DCB424-7D31-978D-CD5D-673966C54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矩形">
            <a:extLst>
              <a:ext uri="{FF2B5EF4-FFF2-40B4-BE49-F238E27FC236}">
                <a16:creationId xmlns:a16="http://schemas.microsoft.com/office/drawing/2014/main" id="{8503F9C9-F358-AEA8-47B8-A4DA5AF417A4}"/>
              </a:ext>
            </a:extLst>
          </p:cNvPr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54" name="Ragic 一 個  系 統 便 能 管 理 您  所 有 的 作 業 流  程">
            <a:extLst>
              <a:ext uri="{FF2B5EF4-FFF2-40B4-BE49-F238E27FC236}">
                <a16:creationId xmlns:a16="http://schemas.microsoft.com/office/drawing/2014/main" id="{C1F1DD99-C6FE-81E5-3DB6-2C48EF627572}"/>
              </a:ext>
            </a:extLst>
          </p:cNvPr>
          <p:cNvSpPr txBox="1"/>
          <p:nvPr/>
        </p:nvSpPr>
        <p:spPr>
          <a:xfrm>
            <a:off x="558599" y="1850409"/>
            <a:ext cx="11887601" cy="57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"/>
                <a:ea typeface="Source Han Sans TW"/>
                <a:cs typeface="Source Han Sans TW"/>
                <a:sym typeface="Source Han Sans TW"/>
              </a:defRPr>
            </a:pPr>
            <a:r>
              <a:rPr kumimoji="0" lang="en" altLang="zh-TW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Ragic 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提供 </a:t>
            </a:r>
            <a:r>
              <a:rPr kumimoji="0" lang="en" altLang="zh-TW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RESTful HTTP API 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任何程式開發人員都能用程式存取、整合 </a:t>
            </a:r>
            <a:r>
              <a:rPr kumimoji="0" lang="en" altLang="zh-TW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Ragic 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資料庫</a:t>
            </a:r>
            <a:endParaRPr kumimoji="0" lang="en-US" altLang="zh-TW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"/>
            </a:endParaRPr>
          </a:p>
        </p:txBody>
      </p:sp>
      <p:sp>
        <p:nvSpPr>
          <p:cNvPr id="255" name="充分整合">
            <a:extLst>
              <a:ext uri="{FF2B5EF4-FFF2-40B4-BE49-F238E27FC236}">
                <a16:creationId xmlns:a16="http://schemas.microsoft.com/office/drawing/2014/main" id="{DC64CDBD-AF29-8123-55A2-B52C47952968}"/>
              </a:ext>
            </a:extLst>
          </p:cNvPr>
          <p:cNvSpPr txBox="1"/>
          <p:nvPr/>
        </p:nvSpPr>
        <p:spPr>
          <a:xfrm>
            <a:off x="4161376" y="856074"/>
            <a:ext cx="4682052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簡單而完整的 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API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5" name="圖片 4" descr="一張含有 文字, 螢幕擷取畫面, 圓形, 標誌 的圖片&#10;&#10;AI 產生的內容可能不正確。">
            <a:extLst>
              <a:ext uri="{FF2B5EF4-FFF2-40B4-BE49-F238E27FC236}">
                <a16:creationId xmlns:a16="http://schemas.microsoft.com/office/drawing/2014/main" id="{C27AA755-5108-7939-5B2C-5AC51D1CF36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7802" y="3643475"/>
            <a:ext cx="10909197" cy="5829459"/>
          </a:xfrm>
          <a:prstGeom prst="rect">
            <a:avLst/>
          </a:prstGeom>
        </p:spPr>
      </p:pic>
      <p:grpSp>
        <p:nvGrpSpPr>
          <p:cNvPr id="2" name="案例故事連結">
            <a:extLst>
              <a:ext uri="{FF2B5EF4-FFF2-40B4-BE49-F238E27FC236}">
                <a16:creationId xmlns:a16="http://schemas.microsoft.com/office/drawing/2014/main" id="{96309D5B-BBC9-AE3F-6A99-BEADDA113C6A}"/>
              </a:ext>
            </a:extLst>
          </p:cNvPr>
          <p:cNvGrpSpPr/>
          <p:nvPr/>
        </p:nvGrpSpPr>
        <p:grpSpPr>
          <a:xfrm>
            <a:off x="1232098" y="7577416"/>
            <a:ext cx="1201820" cy="216000"/>
            <a:chOff x="11021557" y="5681381"/>
            <a:chExt cx="1201820" cy="216000"/>
          </a:xfrm>
        </p:grpSpPr>
        <p:pic>
          <p:nvPicPr>
            <p:cNvPr id="4" name="圖形 3">
              <a:extLst>
                <a:ext uri="{FF2B5EF4-FFF2-40B4-BE49-F238E27FC236}">
                  <a16:creationId xmlns:a16="http://schemas.microsoft.com/office/drawing/2014/main" id="{019CD1A4-42D1-0C3F-C223-9B36A1F4D45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1021557" y="5681381"/>
              <a:ext cx="216000" cy="216000"/>
            </a:xfrm>
            <a:prstGeom prst="rect">
              <a:avLst/>
            </a:prstGeom>
          </p:spPr>
        </p:pic>
        <p:sp>
          <p:nvSpPr>
            <p:cNvPr id="6" name="文字方塊 5">
              <a:hlinkClick r:id="rId5"/>
              <a:extLst>
                <a:ext uri="{FF2B5EF4-FFF2-40B4-BE49-F238E27FC236}">
                  <a16:creationId xmlns:a16="http://schemas.microsoft.com/office/drawing/2014/main" id="{16A01FC9-8E72-48D5-D87A-AB1C2DF1A36F}"/>
                </a:ext>
              </a:extLst>
            </p:cNvPr>
            <p:cNvSpPr txBox="1"/>
            <p:nvPr/>
          </p:nvSpPr>
          <p:spPr>
            <a:xfrm>
              <a:off x="11320593" y="5701297"/>
              <a:ext cx="902784" cy="18466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wrap="square" lIns="0" tIns="0" rIns="0" bIns="0">
              <a:spAutoFit/>
            </a:bodyPr>
            <a:lstStyle/>
            <a:p>
              <a:pPr algn="l"/>
              <a:r>
                <a:rPr lang="en-US" altLang="zh-TW" sz="1200" u="sng" dirty="0">
                  <a:solidFill>
                    <a:srgbClr val="0077C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API </a:t>
              </a:r>
              <a:r>
                <a:rPr lang="zh-TW" altLang="en-US" sz="1200" u="sng" dirty="0">
                  <a:solidFill>
                    <a:srgbClr val="0077CC"/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Calibri" panose="020F0502020204030204" pitchFamily="34" charset="0"/>
                </a:rPr>
                <a:t>開發手冊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237991"/>
      </p:ext>
    </p:extLst>
  </p:cSld>
  <p:clrMapOvr>
    <a:masterClrMapping/>
  </p:clrMapOvr>
  <p:transition spd="med"/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CEB9CA-EDB1-5C7B-43A6-17FE872B03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矩形">
            <a:extLst>
              <a:ext uri="{FF2B5EF4-FFF2-40B4-BE49-F238E27FC236}">
                <a16:creationId xmlns:a16="http://schemas.microsoft.com/office/drawing/2014/main" id="{33AA81F1-4B87-0245-29AB-DB8CB57F1397}"/>
              </a:ext>
            </a:extLst>
          </p:cNvPr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55" name="充分整合">
            <a:extLst>
              <a:ext uri="{FF2B5EF4-FFF2-40B4-BE49-F238E27FC236}">
                <a16:creationId xmlns:a16="http://schemas.microsoft.com/office/drawing/2014/main" id="{881BB3F7-4C30-D869-D300-8EB36D6A0F7C}"/>
              </a:ext>
            </a:extLst>
          </p:cNvPr>
          <p:cNvSpPr txBox="1"/>
          <p:nvPr/>
        </p:nvSpPr>
        <p:spPr>
          <a:xfrm>
            <a:off x="2993591" y="856587"/>
            <a:ext cx="7017627" cy="101835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透過 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MCP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讀取 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Ragic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資料</a:t>
            </a:r>
            <a:endParaRPr kumimoji="0" lang="en-US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6" name="Ragic 一 個  系 統 便 能 管 理 您  所 有 的 作 業 流  程">
            <a:extLst>
              <a:ext uri="{FF2B5EF4-FFF2-40B4-BE49-F238E27FC236}">
                <a16:creationId xmlns:a16="http://schemas.microsoft.com/office/drawing/2014/main" id="{C1A20A44-3225-44B3-1736-98794F693684}"/>
              </a:ext>
            </a:extLst>
          </p:cNvPr>
          <p:cNvSpPr txBox="1"/>
          <p:nvPr/>
        </p:nvSpPr>
        <p:spPr>
          <a:xfrm>
            <a:off x="558599" y="1952009"/>
            <a:ext cx="11887601" cy="570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"/>
                <a:ea typeface="Source Han Sans TW"/>
                <a:cs typeface="Source Han Sans TW"/>
                <a:sym typeface="Source Han Sans TW"/>
              </a:defRPr>
            </a:pP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在授權後讓第三方 </a:t>
            </a:r>
            <a:r>
              <a:rPr kumimoji="0" lang="en-US" altLang="zh-TW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AI 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工具讀取你自己 </a:t>
            </a:r>
            <a:r>
              <a:rPr kumimoji="0" lang="en-US" altLang="zh-TW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Ragic </a:t>
            </a:r>
            <a:r>
              <a:rPr kumimoji="0" lang="zh-TW" altLang="en-US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帳號裡的資料</a:t>
            </a:r>
            <a:endParaRPr kumimoji="0" lang="en-US" altLang="zh-TW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"/>
            </a:endParaRPr>
          </a:p>
        </p:txBody>
      </p: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50F0B2A2-9448-BF26-64B7-6A502DD5C384}"/>
              </a:ext>
            </a:extLst>
          </p:cNvPr>
          <p:cNvGrpSpPr/>
          <p:nvPr/>
        </p:nvGrpSpPr>
        <p:grpSpPr>
          <a:xfrm>
            <a:off x="1021944" y="4272076"/>
            <a:ext cx="10960913" cy="4368382"/>
            <a:chOff x="1479175" y="4272076"/>
            <a:chExt cx="10960913" cy="4368382"/>
          </a:xfrm>
        </p:grpSpPr>
        <p:pic>
          <p:nvPicPr>
            <p:cNvPr id="3" name="圖片 2" descr="一張含有 文字, 螢幕擷取畫面 的圖片&#10;&#10;AI 產生的內容可能不正確。">
              <a:extLst>
                <a:ext uri="{FF2B5EF4-FFF2-40B4-BE49-F238E27FC236}">
                  <a16:creationId xmlns:a16="http://schemas.microsoft.com/office/drawing/2014/main" id="{5C4BBFF3-2A21-B7CD-FB72-A53C6EF05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1479175" y="4272076"/>
              <a:ext cx="6851823" cy="4368382"/>
            </a:xfrm>
            <a:prstGeom prst="rect">
              <a:avLst/>
            </a:prstGeom>
          </p:spPr>
        </p:pic>
        <p:pic>
          <p:nvPicPr>
            <p:cNvPr id="7" name="圖片 6" descr="一張含有 螢幕擷取畫面, 文字 的圖片&#10;&#10;AI 產生的內容可能不正確。">
              <a:extLst>
                <a:ext uri="{FF2B5EF4-FFF2-40B4-BE49-F238E27FC236}">
                  <a16:creationId xmlns:a16="http://schemas.microsoft.com/office/drawing/2014/main" id="{D7AA5CC3-0035-B092-4F48-804C03E72B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7282530" y="4272076"/>
              <a:ext cx="5157558" cy="4366800"/>
            </a:xfrm>
            <a:prstGeom prst="rect">
              <a:avLst/>
            </a:prstGeom>
          </p:spPr>
        </p:pic>
        <p:cxnSp>
          <p:nvCxnSpPr>
            <p:cNvPr id="10" name="直線箭頭接點 9">
              <a:extLst>
                <a:ext uri="{FF2B5EF4-FFF2-40B4-BE49-F238E27FC236}">
                  <a16:creationId xmlns:a16="http://schemas.microsoft.com/office/drawing/2014/main" id="{B2D8E949-AC49-8733-A012-06EF0767C44B}"/>
                </a:ext>
              </a:extLst>
            </p:cNvPr>
            <p:cNvCxnSpPr/>
            <p:nvPr/>
          </p:nvCxnSpPr>
          <p:spPr>
            <a:xfrm>
              <a:off x="6804212" y="6455476"/>
              <a:ext cx="712694" cy="0"/>
            </a:xfrm>
            <a:prstGeom prst="straightConnector1">
              <a:avLst/>
            </a:prstGeom>
            <a:noFill/>
            <a:ln w="25400" cap="flat">
              <a:solidFill>
                <a:schemeClr val="bg1"/>
              </a:solidFill>
              <a:prstDash val="solid"/>
              <a:round/>
              <a:tailEnd type="triangle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</p:spTree>
    <p:extLst>
      <p:ext uri="{BB962C8B-B14F-4D97-AF65-F5344CB8AC3E}">
        <p14:creationId xmlns:p14="http://schemas.microsoft.com/office/powerpoint/2010/main" val="747761566"/>
      </p:ext>
    </p:extLst>
  </p:cSld>
  <p:clrMapOvr>
    <a:masterClrMapping/>
  </p:clrMapOvr>
  <p:transition spd="med"/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120C62-2F69-F4B1-8FC6-F1B4EDFA7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矩形">
            <a:extLst>
              <a:ext uri="{FF2B5EF4-FFF2-40B4-BE49-F238E27FC236}">
                <a16:creationId xmlns:a16="http://schemas.microsoft.com/office/drawing/2014/main" id="{B5345A06-F7D4-6363-5629-EB1F09E48304}"/>
              </a:ext>
            </a:extLst>
          </p:cNvPr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255" name="充分整合">
            <a:extLst>
              <a:ext uri="{FF2B5EF4-FFF2-40B4-BE49-F238E27FC236}">
                <a16:creationId xmlns:a16="http://schemas.microsoft.com/office/drawing/2014/main" id="{166C0575-6E59-11F4-3D2B-C287DF1D83BD}"/>
              </a:ext>
            </a:extLst>
          </p:cNvPr>
          <p:cNvSpPr txBox="1"/>
          <p:nvPr/>
        </p:nvSpPr>
        <p:spPr>
          <a:xfrm>
            <a:off x="5277071" y="856074"/>
            <a:ext cx="2450671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服務帳戶</a:t>
            </a:r>
            <a:endParaRPr kumimoji="0" lang="en-US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5" name="圖片 4" descr="一張含有 文字, 數字, 行, 字型 的圖片&#10;&#10;AI 產生的內容可能不正確。">
            <a:extLst>
              <a:ext uri="{FF2B5EF4-FFF2-40B4-BE49-F238E27FC236}">
                <a16:creationId xmlns:a16="http://schemas.microsoft.com/office/drawing/2014/main" id="{6A902846-1849-6D01-974A-ECF2B92FDB9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12783"/>
          <a:stretch>
            <a:fillRect/>
          </a:stretch>
        </p:blipFill>
        <p:spPr>
          <a:xfrm>
            <a:off x="1376106" y="4242854"/>
            <a:ext cx="10252589" cy="4008718"/>
          </a:xfrm>
          <a:prstGeom prst="rect">
            <a:avLst/>
          </a:prstGeom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6009E7B5-288E-32B7-85B4-25040BEBB12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9630" y="6951754"/>
            <a:ext cx="4164278" cy="2108591"/>
          </a:xfrm>
          <a:prstGeom prst="roundRect">
            <a:avLst>
              <a:gd name="adj" fmla="val 1668"/>
            </a:avLst>
          </a:prstGeom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spPr>
      </p:pic>
      <p:sp>
        <p:nvSpPr>
          <p:cNvPr id="13" name="矩形">
            <a:extLst>
              <a:ext uri="{FF2B5EF4-FFF2-40B4-BE49-F238E27FC236}">
                <a16:creationId xmlns:a16="http://schemas.microsoft.com/office/drawing/2014/main" id="{04319A4B-5090-3001-2DE0-A4C2F8F58C74}"/>
              </a:ext>
            </a:extLst>
          </p:cNvPr>
          <p:cNvSpPr/>
          <p:nvPr/>
        </p:nvSpPr>
        <p:spPr>
          <a:xfrm>
            <a:off x="3099630" y="6385790"/>
            <a:ext cx="8259249" cy="235875"/>
          </a:xfrm>
          <a:prstGeom prst="rect">
            <a:avLst/>
          </a:prstGeom>
          <a:ln w="63500">
            <a:solidFill>
              <a:srgbClr val="F95D5D"/>
            </a:solidFill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14" name="線條">
            <a:extLst>
              <a:ext uri="{FF2B5EF4-FFF2-40B4-BE49-F238E27FC236}">
                <a16:creationId xmlns:a16="http://schemas.microsoft.com/office/drawing/2014/main" id="{D8D87D07-9F61-BAB9-4997-61A66C8C6D41}"/>
              </a:ext>
            </a:extLst>
          </p:cNvPr>
          <p:cNvSpPr/>
          <p:nvPr/>
        </p:nvSpPr>
        <p:spPr>
          <a:xfrm flipH="1">
            <a:off x="2748208" y="6503727"/>
            <a:ext cx="320294" cy="11684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</a:path>
            </a:pathLst>
          </a:custGeom>
          <a:ln w="25400">
            <a:solidFill>
              <a:srgbClr val="929292"/>
            </a:solidFill>
            <a:miter lim="400000"/>
            <a:tailEnd type="none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b="1">
                <a:latin typeface="+mn-lt"/>
                <a:ea typeface="+mn-ea"/>
                <a:cs typeface="+mn-cs"/>
                <a:sym typeface="Helvetica Neue"/>
              </a:defRPr>
            </a:pPr>
            <a:endParaRPr kumimoji="0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Neue"/>
            </a:endParaRPr>
          </a:p>
        </p:txBody>
      </p: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505CD438-7936-0BD0-A170-3D40AE72BD63}"/>
              </a:ext>
            </a:extLst>
          </p:cNvPr>
          <p:cNvGrpSpPr>
            <a:grpSpLocks noGrp="1" noUngrp="1" noRot="1" noMove="1" noResize="1"/>
          </p:cNvGrpSpPr>
          <p:nvPr/>
        </p:nvGrpSpPr>
        <p:grpSpPr>
          <a:xfrm>
            <a:off x="7727742" y="7040066"/>
            <a:ext cx="3041858" cy="1263376"/>
            <a:chOff x="7727742" y="7040066"/>
            <a:chExt cx="3041858" cy="1263376"/>
          </a:xfrm>
          <a:effectLst>
            <a:outerShdw blurRad="50800" dist="38100" dir="5400000" algn="t" rotWithShape="0">
              <a:prstClr val="black">
                <a:alpha val="20000"/>
              </a:prstClr>
            </a:outerShdw>
          </a:effectLst>
        </p:grpSpPr>
        <p:sp>
          <p:nvSpPr>
            <p:cNvPr id="11" name="圓角矩形 10">
              <a:extLst>
                <a:ext uri="{FF2B5EF4-FFF2-40B4-BE49-F238E27FC236}">
                  <a16:creationId xmlns:a16="http://schemas.microsoft.com/office/drawing/2014/main" id="{4A85A716-3A93-7713-E747-B34919B6728A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7727742" y="7426664"/>
              <a:ext cx="3041858" cy="490180"/>
            </a:xfrm>
            <a:prstGeom prst="roundRect">
              <a:avLst>
                <a:gd name="adj" fmla="val 7568"/>
              </a:avLst>
            </a:prstGeom>
            <a:solidFill>
              <a:srgbClr val="FFFFFF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50800" tIns="50800" rIns="50800" bIns="50800" numCol="1" spcCol="38100" rtlCol="0" anchor="ctr">
              <a:spAutoFit/>
            </a:bodyPr>
            <a:lstStyle/>
            <a:p>
              <a:pPr marL="0" marR="0" indent="0" algn="ctr" defTabSz="5842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zh-TW" altLang="en-US" sz="24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  <a:sym typeface="Helvetica Neue Medium"/>
              </a:endParaRPr>
            </a:p>
          </p:txBody>
        </p:sp>
        <p:pic>
          <p:nvPicPr>
            <p:cNvPr id="16" name="圖片 15" descr="一張含有 文字, 螢幕擷取畫面, 字型 的圖片&#10;&#10;AI 產生的內容可能不正確。">
              <a:extLst>
                <a:ext uri="{FF2B5EF4-FFF2-40B4-BE49-F238E27FC236}">
                  <a16:creationId xmlns:a16="http://schemas.microsoft.com/office/drawing/2014/main" id="{F11A1781-C32A-8E90-CF34-2B1927C0155D}"/>
                </a:ext>
              </a:extLst>
            </p:cNvPr>
            <p:cNvPicPr>
              <a:picLocks noGrp="1" noRot="1" noChangeAspect="1" noMove="1" noResize="1" noEditPoints="1" noAdjustHandles="1" noChangeArrowheads="1" noChangeShapeType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1551" y="7040066"/>
              <a:ext cx="2834241" cy="1263376"/>
            </a:xfrm>
            <a:prstGeom prst="rect">
              <a:avLst/>
            </a:prstGeom>
          </p:spPr>
        </p:pic>
      </p:grpSp>
      <p:cxnSp>
        <p:nvCxnSpPr>
          <p:cNvPr id="19" name="直線箭頭接點 18">
            <a:extLst>
              <a:ext uri="{FF2B5EF4-FFF2-40B4-BE49-F238E27FC236}">
                <a16:creationId xmlns:a16="http://schemas.microsoft.com/office/drawing/2014/main" id="{8C07AA04-049F-41D2-958A-10CAD2E1D27A}"/>
              </a:ext>
            </a:extLst>
          </p:cNvPr>
          <p:cNvCxnSpPr>
            <a:cxnSpLocks/>
          </p:cNvCxnSpPr>
          <p:nvPr/>
        </p:nvCxnSpPr>
        <p:spPr>
          <a:xfrm>
            <a:off x="2748208" y="7672198"/>
            <a:ext cx="320294" cy="0"/>
          </a:xfrm>
          <a:prstGeom prst="straightConnector1">
            <a:avLst/>
          </a:prstGeom>
          <a:noFill/>
          <a:ln w="25400" cap="flat">
            <a:solidFill>
              <a:srgbClr val="929292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1" name="直線箭頭接點 20">
            <a:extLst>
              <a:ext uri="{FF2B5EF4-FFF2-40B4-BE49-F238E27FC236}">
                <a16:creationId xmlns:a16="http://schemas.microsoft.com/office/drawing/2014/main" id="{0EDE745F-2159-8027-0F69-BFF6B3CAC26B}"/>
              </a:ext>
            </a:extLst>
          </p:cNvPr>
          <p:cNvCxnSpPr>
            <a:cxnSpLocks/>
          </p:cNvCxnSpPr>
          <p:nvPr/>
        </p:nvCxnSpPr>
        <p:spPr>
          <a:xfrm>
            <a:off x="7263909" y="7672198"/>
            <a:ext cx="463833" cy="0"/>
          </a:xfrm>
          <a:prstGeom prst="straightConnector1">
            <a:avLst/>
          </a:prstGeom>
          <a:noFill/>
          <a:ln w="25400" cap="flat">
            <a:solidFill>
              <a:srgbClr val="929292"/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6" name="圖片 5">
            <a:extLst>
              <a:ext uri="{FF2B5EF4-FFF2-40B4-BE49-F238E27FC236}">
                <a16:creationId xmlns:a16="http://schemas.microsoft.com/office/drawing/2014/main" id="{98DD1D6F-801D-5947-FB4B-2B34CBFD92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40" t="1" b="-1"/>
          <a:stretch>
            <a:fillRect/>
          </a:stretch>
        </p:blipFill>
        <p:spPr>
          <a:xfrm>
            <a:off x="7934325" y="7662669"/>
            <a:ext cx="885825" cy="157129"/>
          </a:xfrm>
          <a:prstGeom prst="rect">
            <a:avLst/>
          </a:prstGeom>
        </p:spPr>
      </p:pic>
      <p:pic>
        <p:nvPicPr>
          <p:cNvPr id="8" name="圖片 7">
            <a:extLst>
              <a:ext uri="{FF2B5EF4-FFF2-40B4-BE49-F238E27FC236}">
                <a16:creationId xmlns:a16="http://schemas.microsoft.com/office/drawing/2014/main" id="{0719DD80-19ED-9885-7945-35C4C05CF3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40" t="1" b="-1"/>
          <a:stretch>
            <a:fillRect/>
          </a:stretch>
        </p:blipFill>
        <p:spPr>
          <a:xfrm>
            <a:off x="8715375" y="7671754"/>
            <a:ext cx="885825" cy="157129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43D1285A-2D3C-CC05-2361-7E68FFC2E22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40" t="1" b="-1"/>
          <a:stretch>
            <a:fillRect/>
          </a:stretch>
        </p:blipFill>
        <p:spPr>
          <a:xfrm>
            <a:off x="9492768" y="7671755"/>
            <a:ext cx="834608" cy="148044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0247A881-C681-DB2A-B66A-F4376898D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>
            <a:fillRect/>
          </a:stretch>
        </p:blipFill>
        <p:spPr>
          <a:xfrm>
            <a:off x="10221709" y="7671754"/>
            <a:ext cx="351041" cy="148044"/>
          </a:xfrm>
          <a:prstGeom prst="rect">
            <a:avLst/>
          </a:prstGeom>
        </p:spPr>
      </p:pic>
      <p:sp>
        <p:nvSpPr>
          <p:cNvPr id="7" name="無論你的商業邏輯有多複雜，都能夠透過 Ragic 的伺服器端 Javascript 流程引擎完成">
            <a:extLst>
              <a:ext uri="{FF2B5EF4-FFF2-40B4-BE49-F238E27FC236}">
                <a16:creationId xmlns:a16="http://schemas.microsoft.com/office/drawing/2014/main" id="{E8493800-49F9-0F35-E264-B580A5D170C7}"/>
              </a:ext>
            </a:extLst>
          </p:cNvPr>
          <p:cNvSpPr txBox="1"/>
          <p:nvPr/>
        </p:nvSpPr>
        <p:spPr>
          <a:xfrm>
            <a:off x="558599" y="1977277"/>
            <a:ext cx="11887601" cy="45653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lvl="1" indent="39687" defTabSz="914400"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lang="zh-TW" altLang="zh-TW" sz="2300" b="1" dirty="0">
                <a:solidFill>
                  <a:srgbClr val="393939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以固定身份進行 API 存取或自動化流程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84908447"/>
      </p:ext>
    </p:extLst>
  </p:cSld>
  <p:clrMapOvr>
    <a:masterClrMapping/>
  </p:clrMapOvr>
  <p:transition spd="med"/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矩形"/>
          <p:cNvSpPr/>
          <p:nvPr/>
        </p:nvSpPr>
        <p:spPr>
          <a:xfrm>
            <a:off x="-386523" y="-97372"/>
            <a:ext cx="13777846" cy="341600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42" name="無論你的商業邏輯有多複雜，都能夠透過 Ragic 的伺服器端 Javascript 流程引擎完成"/>
          <p:cNvSpPr txBox="1"/>
          <p:nvPr/>
        </p:nvSpPr>
        <p:spPr>
          <a:xfrm>
            <a:off x="558599" y="1850122"/>
            <a:ext cx="11887601" cy="5711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0" marR="0" lvl="1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pP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無論你的商業邏輯有多複雜，都能夠透過</a:t>
            </a:r>
            <a:r>
              <a:rPr kumimoji="0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Ragic </a:t>
            </a: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的伺服器端</a:t>
            </a:r>
            <a:r>
              <a:rPr kumimoji="0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Java</a:t>
            </a:r>
            <a:r>
              <a:rPr kumimoji="0" lang="en-US" altLang="zh-TW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S</a:t>
            </a:r>
            <a:r>
              <a:rPr kumimoji="0" sz="23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cript </a:t>
            </a:r>
            <a:r>
              <a:rPr kumimoji="0" sz="23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流程引擎完成</a:t>
            </a:r>
            <a:endParaRPr kumimoji="0" sz="23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443" name="客製化 Scripting 引擎"/>
          <p:cNvSpPr txBox="1"/>
          <p:nvPr/>
        </p:nvSpPr>
        <p:spPr>
          <a:xfrm>
            <a:off x="3558645" y="856074"/>
            <a:ext cx="5887510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客製化</a:t>
            </a:r>
            <a:r>
              <a:rPr kumimoji="0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Scripting </a:t>
            </a:r>
            <a:r>
              <a:rPr kumimoji="0" sz="4500" b="1" u="none" strike="noStrike" kern="0" cap="none" spc="0" normalizeH="0" baseline="0" noProof="0" dirty="0" err="1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引擎</a:t>
            </a:r>
            <a:endParaRPr kumimoji="0" sz="45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08AF691B-1312-9030-014A-0BFB6721002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7" r="11471"/>
          <a:stretch>
            <a:fillRect/>
          </a:stretch>
        </p:blipFill>
        <p:spPr>
          <a:xfrm>
            <a:off x="2135276" y="3791380"/>
            <a:ext cx="8734248" cy="5515782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5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EBC558-1805-F7B2-79E0-E32796598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矩形">
            <a:extLst>
              <a:ext uri="{FF2B5EF4-FFF2-40B4-BE49-F238E27FC236}">
                <a16:creationId xmlns:a16="http://schemas.microsoft.com/office/drawing/2014/main" id="{0EF4A5BE-60E4-E118-008D-9BB5E37D3335}"/>
              </a:ext>
            </a:extLst>
          </p:cNvPr>
          <p:cNvSpPr/>
          <p:nvPr/>
        </p:nvSpPr>
        <p:spPr>
          <a:xfrm>
            <a:off x="1470817" y="3615649"/>
            <a:ext cx="10063165" cy="2522303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grpSp>
        <p:nvGrpSpPr>
          <p:cNvPr id="2" name="群組 1">
            <a:extLst>
              <a:ext uri="{FF2B5EF4-FFF2-40B4-BE49-F238E27FC236}">
                <a16:creationId xmlns:a16="http://schemas.microsoft.com/office/drawing/2014/main" id="{3BA33321-18E3-AF93-728E-A2FD8357B044}"/>
              </a:ext>
            </a:extLst>
          </p:cNvPr>
          <p:cNvGrpSpPr/>
          <p:nvPr/>
        </p:nvGrpSpPr>
        <p:grpSpPr>
          <a:xfrm>
            <a:off x="2455532" y="3628349"/>
            <a:ext cx="8093737" cy="2522303"/>
            <a:chOff x="1859732" y="3628349"/>
            <a:chExt cx="8093737" cy="2522303"/>
          </a:xfrm>
        </p:grpSpPr>
        <p:sp>
          <p:nvSpPr>
            <p:cNvPr id="232" name="哪裡不一樣？">
              <a:extLst>
                <a:ext uri="{FF2B5EF4-FFF2-40B4-BE49-F238E27FC236}">
                  <a16:creationId xmlns:a16="http://schemas.microsoft.com/office/drawing/2014/main" id="{B673BF8B-30FC-DFCC-AD93-577F93E27793}"/>
                </a:ext>
              </a:extLst>
            </p:cNvPr>
            <p:cNvSpPr txBox="1"/>
            <p:nvPr/>
          </p:nvSpPr>
          <p:spPr>
            <a:xfrm>
              <a:off x="6287049" y="4084652"/>
              <a:ext cx="3666420" cy="1338764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ctr">
              <a:spAutoFit/>
            </a:bodyPr>
            <a:lstStyle>
              <a:lvl1pPr indent="39687" algn="l" defTabSz="914400">
                <a:lnSpc>
                  <a:spcPct val="150000"/>
                </a:lnSpc>
                <a:defRPr sz="60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6000" b="1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資安措施</a:t>
              </a:r>
              <a:endParaRPr kumimoji="0" sz="60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  <p:pic>
          <p:nvPicPr>
            <p:cNvPr id="233" name="ragic logo.png" descr="ragic logo.png">
              <a:extLst>
                <a:ext uri="{FF2B5EF4-FFF2-40B4-BE49-F238E27FC236}">
                  <a16:creationId xmlns:a16="http://schemas.microsoft.com/office/drawing/2014/main" id="{C1AB0169-3F63-CE39-43E6-B4840174EB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59732" y="3628349"/>
              <a:ext cx="4484094" cy="2522303"/>
            </a:xfrm>
            <a:prstGeom prst="rect">
              <a:avLst/>
            </a:prstGeom>
            <a:ln w="12700">
              <a:miter lim="400000"/>
            </a:ln>
          </p:spPr>
        </p:pic>
      </p:grpSp>
    </p:spTree>
    <p:extLst>
      <p:ext uri="{BB962C8B-B14F-4D97-AF65-F5344CB8AC3E}">
        <p14:creationId xmlns:p14="http://schemas.microsoft.com/office/powerpoint/2010/main" val="2109818144"/>
      </p:ext>
    </p:extLst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0A5B11-9EC8-BD67-4E8F-69919992C1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B7E0E61E-14C3-3196-8EC8-1DB4EF46AEF3}"/>
              </a:ext>
            </a:extLst>
          </p:cNvPr>
          <p:cNvSpPr/>
          <p:nvPr/>
        </p:nvSpPr>
        <p:spPr>
          <a:xfrm>
            <a:off x="-386523" y="-168035"/>
            <a:ext cx="13777846" cy="34866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充分整合">
            <a:extLst>
              <a:ext uri="{FF2B5EF4-FFF2-40B4-BE49-F238E27FC236}">
                <a16:creationId xmlns:a16="http://schemas.microsoft.com/office/drawing/2014/main" id="{B0CDDAA2-6ECA-90E8-F8DE-A5C833BBFEF7}"/>
              </a:ext>
            </a:extLst>
          </p:cNvPr>
          <p:cNvSpPr txBox="1"/>
          <p:nvPr/>
        </p:nvSpPr>
        <p:spPr>
          <a:xfrm>
            <a:off x="4122909" y="856074"/>
            <a:ext cx="4758995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資訊安全措施概要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01B50274-6D8D-777B-4DEE-ED207A4940FE}"/>
              </a:ext>
            </a:extLst>
          </p:cNvPr>
          <p:cNvGrpSpPr/>
          <p:nvPr/>
        </p:nvGrpSpPr>
        <p:grpSpPr>
          <a:xfrm>
            <a:off x="1849846" y="4439395"/>
            <a:ext cx="3967917" cy="618751"/>
            <a:chOff x="1533473" y="3889842"/>
            <a:chExt cx="3967917" cy="618751"/>
          </a:xfrm>
        </p:grpSpPr>
        <p:pic>
          <p:nvPicPr>
            <p:cNvPr id="6" name="Picture 2" descr="影像">
              <a:extLst>
                <a:ext uri="{FF2B5EF4-FFF2-40B4-BE49-F238E27FC236}">
                  <a16:creationId xmlns:a16="http://schemas.microsoft.com/office/drawing/2014/main" id="{D2FBC691-1888-048A-631A-41F5BBD99EE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3473" y="3968593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簡潔介面">
              <a:extLst>
                <a:ext uri="{FF2B5EF4-FFF2-40B4-BE49-F238E27FC236}">
                  <a16:creationId xmlns:a16="http://schemas.microsoft.com/office/drawing/2014/main" id="{F825EE6E-A6DB-8AE2-BA0D-FEFC3217CAF7}"/>
                </a:ext>
              </a:extLst>
            </p:cNvPr>
            <p:cNvSpPr txBox="1"/>
            <p:nvPr/>
          </p:nvSpPr>
          <p:spPr>
            <a:xfrm>
              <a:off x="2196818" y="3889842"/>
              <a:ext cx="3304572" cy="5979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t">
              <a:spAutoFit/>
            </a:bodyPr>
            <a:lstStyle>
              <a:lvl1pPr indent="39687" defTabSz="914400">
                <a:lnSpc>
                  <a:spcPct val="150000"/>
                </a:lnSpc>
                <a:defRPr sz="45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" altLang="zh-TW" sz="2400" b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ISO 27001 </a:t>
              </a:r>
              <a:r>
                <a:rPr kumimoji="0" lang="zh-TW" altLang="en-US" sz="2400" b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與合規資訊</a:t>
              </a:r>
              <a:endParaRPr kumimoji="0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</p:grpSp>
      <p:grpSp>
        <p:nvGrpSpPr>
          <p:cNvPr id="8" name="群組 7">
            <a:extLst>
              <a:ext uri="{FF2B5EF4-FFF2-40B4-BE49-F238E27FC236}">
                <a16:creationId xmlns:a16="http://schemas.microsoft.com/office/drawing/2014/main" id="{118BFC78-A13B-A06F-C910-090B8473103C}"/>
              </a:ext>
            </a:extLst>
          </p:cNvPr>
          <p:cNvGrpSpPr/>
          <p:nvPr/>
        </p:nvGrpSpPr>
        <p:grpSpPr>
          <a:xfrm>
            <a:off x="1849846" y="5605119"/>
            <a:ext cx="3967917" cy="618751"/>
            <a:chOff x="1533473" y="3889842"/>
            <a:chExt cx="3967917" cy="618751"/>
          </a:xfrm>
        </p:grpSpPr>
        <p:pic>
          <p:nvPicPr>
            <p:cNvPr id="9" name="Picture 2" descr="影像">
              <a:extLst>
                <a:ext uri="{FF2B5EF4-FFF2-40B4-BE49-F238E27FC236}">
                  <a16:creationId xmlns:a16="http://schemas.microsoft.com/office/drawing/2014/main" id="{1A3EF6CD-0992-8BA4-5B51-297F891A93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3473" y="3968593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簡潔介面">
              <a:extLst>
                <a:ext uri="{FF2B5EF4-FFF2-40B4-BE49-F238E27FC236}">
                  <a16:creationId xmlns:a16="http://schemas.microsoft.com/office/drawing/2014/main" id="{FBC14C1A-70B0-99AD-2FF1-89D871628CB7}"/>
                </a:ext>
              </a:extLst>
            </p:cNvPr>
            <p:cNvSpPr txBox="1"/>
            <p:nvPr/>
          </p:nvSpPr>
          <p:spPr>
            <a:xfrm>
              <a:off x="2196818" y="3889842"/>
              <a:ext cx="3304572" cy="5979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t">
              <a:spAutoFit/>
            </a:bodyPr>
            <a:lstStyle>
              <a:lvl1pPr indent="39687" defTabSz="914400">
                <a:lnSpc>
                  <a:spcPct val="150000"/>
                </a:lnSpc>
                <a:defRPr sz="45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主機實體安全性</a:t>
              </a:r>
              <a:endParaRPr kumimoji="0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</p:grpSp>
      <p:grpSp>
        <p:nvGrpSpPr>
          <p:cNvPr id="11" name="群組 10">
            <a:extLst>
              <a:ext uri="{FF2B5EF4-FFF2-40B4-BE49-F238E27FC236}">
                <a16:creationId xmlns:a16="http://schemas.microsoft.com/office/drawing/2014/main" id="{5508026E-54E0-71EF-E874-E88C8F925D55}"/>
              </a:ext>
            </a:extLst>
          </p:cNvPr>
          <p:cNvGrpSpPr/>
          <p:nvPr/>
        </p:nvGrpSpPr>
        <p:grpSpPr>
          <a:xfrm>
            <a:off x="1849846" y="6770843"/>
            <a:ext cx="3967917" cy="618751"/>
            <a:chOff x="1533473" y="3889842"/>
            <a:chExt cx="3967917" cy="618751"/>
          </a:xfrm>
        </p:grpSpPr>
        <p:pic>
          <p:nvPicPr>
            <p:cNvPr id="12" name="Picture 2" descr="影像">
              <a:extLst>
                <a:ext uri="{FF2B5EF4-FFF2-40B4-BE49-F238E27FC236}">
                  <a16:creationId xmlns:a16="http://schemas.microsoft.com/office/drawing/2014/main" id="{7BA312B7-3F69-C4EA-7D1B-05AFCFBB6DD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3473" y="3968593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簡潔介面">
              <a:extLst>
                <a:ext uri="{FF2B5EF4-FFF2-40B4-BE49-F238E27FC236}">
                  <a16:creationId xmlns:a16="http://schemas.microsoft.com/office/drawing/2014/main" id="{03CFA303-0E88-4745-257D-9F02807D5EE4}"/>
                </a:ext>
              </a:extLst>
            </p:cNvPr>
            <p:cNvSpPr txBox="1"/>
            <p:nvPr/>
          </p:nvSpPr>
          <p:spPr>
            <a:xfrm>
              <a:off x="2196818" y="3889842"/>
              <a:ext cx="3304572" cy="5979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t">
              <a:spAutoFit/>
            </a:bodyPr>
            <a:lstStyle>
              <a:lvl1pPr indent="39687" defTabSz="914400">
                <a:lnSpc>
                  <a:spcPct val="150000"/>
                </a:lnSpc>
                <a:defRPr sz="45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資料儲存安全性</a:t>
              </a:r>
              <a:endParaRPr kumimoji="0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</p:grpSp>
      <p:grpSp>
        <p:nvGrpSpPr>
          <p:cNvPr id="14" name="群組 13">
            <a:extLst>
              <a:ext uri="{FF2B5EF4-FFF2-40B4-BE49-F238E27FC236}">
                <a16:creationId xmlns:a16="http://schemas.microsoft.com/office/drawing/2014/main" id="{81B49DE4-5470-A2A7-890C-6A6047FC8624}"/>
              </a:ext>
            </a:extLst>
          </p:cNvPr>
          <p:cNvGrpSpPr/>
          <p:nvPr/>
        </p:nvGrpSpPr>
        <p:grpSpPr>
          <a:xfrm>
            <a:off x="1849846" y="7936567"/>
            <a:ext cx="3967917" cy="618751"/>
            <a:chOff x="1533473" y="3889842"/>
            <a:chExt cx="3967917" cy="618751"/>
          </a:xfrm>
        </p:grpSpPr>
        <p:pic>
          <p:nvPicPr>
            <p:cNvPr id="15" name="Picture 2" descr="影像">
              <a:extLst>
                <a:ext uri="{FF2B5EF4-FFF2-40B4-BE49-F238E27FC236}">
                  <a16:creationId xmlns:a16="http://schemas.microsoft.com/office/drawing/2014/main" id="{BF0B13B4-83C7-4629-C42A-B0B4FA597C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3473" y="3968593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簡潔介面">
              <a:extLst>
                <a:ext uri="{FF2B5EF4-FFF2-40B4-BE49-F238E27FC236}">
                  <a16:creationId xmlns:a16="http://schemas.microsoft.com/office/drawing/2014/main" id="{D678C5EC-E42D-6F8C-0D30-6C8F17AA2CC8}"/>
                </a:ext>
              </a:extLst>
            </p:cNvPr>
            <p:cNvSpPr txBox="1"/>
            <p:nvPr/>
          </p:nvSpPr>
          <p:spPr>
            <a:xfrm>
              <a:off x="2196818" y="3889842"/>
              <a:ext cx="3304572" cy="5979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t">
              <a:spAutoFit/>
            </a:bodyPr>
            <a:lstStyle>
              <a:lvl1pPr indent="39687" defTabSz="914400">
                <a:lnSpc>
                  <a:spcPct val="150000"/>
                </a:lnSpc>
                <a:defRPr sz="45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網路與系統安全性</a:t>
              </a:r>
              <a:endParaRPr kumimoji="0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</p:grpSp>
      <p:grpSp>
        <p:nvGrpSpPr>
          <p:cNvPr id="17" name="群組 16">
            <a:extLst>
              <a:ext uri="{FF2B5EF4-FFF2-40B4-BE49-F238E27FC236}">
                <a16:creationId xmlns:a16="http://schemas.microsoft.com/office/drawing/2014/main" id="{99099A10-E181-1318-B6E0-9B58CE8C116D}"/>
              </a:ext>
            </a:extLst>
          </p:cNvPr>
          <p:cNvGrpSpPr/>
          <p:nvPr/>
        </p:nvGrpSpPr>
        <p:grpSpPr>
          <a:xfrm>
            <a:off x="7187037" y="4439395"/>
            <a:ext cx="3967917" cy="618751"/>
            <a:chOff x="1533473" y="3889842"/>
            <a:chExt cx="3967917" cy="618751"/>
          </a:xfrm>
        </p:grpSpPr>
        <p:pic>
          <p:nvPicPr>
            <p:cNvPr id="18" name="Picture 2" descr="影像">
              <a:extLst>
                <a:ext uri="{FF2B5EF4-FFF2-40B4-BE49-F238E27FC236}">
                  <a16:creationId xmlns:a16="http://schemas.microsoft.com/office/drawing/2014/main" id="{38F01035-D1AE-EE95-8B3A-7DFDAD271EC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3473" y="3968593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9" name="簡潔介面">
              <a:extLst>
                <a:ext uri="{FF2B5EF4-FFF2-40B4-BE49-F238E27FC236}">
                  <a16:creationId xmlns:a16="http://schemas.microsoft.com/office/drawing/2014/main" id="{1409F733-814A-C535-A58C-34F7F1768533}"/>
                </a:ext>
              </a:extLst>
            </p:cNvPr>
            <p:cNvSpPr txBox="1"/>
            <p:nvPr/>
          </p:nvSpPr>
          <p:spPr>
            <a:xfrm>
              <a:off x="2196818" y="3889842"/>
              <a:ext cx="3304572" cy="5979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t">
              <a:spAutoFit/>
            </a:bodyPr>
            <a:lstStyle>
              <a:lvl1pPr indent="39687" defTabSz="914400">
                <a:lnSpc>
                  <a:spcPct val="150000"/>
                </a:lnSpc>
                <a:defRPr sz="45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程式架構安全性</a:t>
              </a:r>
              <a:endParaRPr kumimoji="0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</p:grpSp>
      <p:grpSp>
        <p:nvGrpSpPr>
          <p:cNvPr id="20" name="群組 19">
            <a:extLst>
              <a:ext uri="{FF2B5EF4-FFF2-40B4-BE49-F238E27FC236}">
                <a16:creationId xmlns:a16="http://schemas.microsoft.com/office/drawing/2014/main" id="{C2387342-EC86-91CF-677B-7BEC11CCB3C0}"/>
              </a:ext>
            </a:extLst>
          </p:cNvPr>
          <p:cNvGrpSpPr/>
          <p:nvPr/>
        </p:nvGrpSpPr>
        <p:grpSpPr>
          <a:xfrm>
            <a:off x="7187037" y="5605119"/>
            <a:ext cx="3967917" cy="618751"/>
            <a:chOff x="1533473" y="3889842"/>
            <a:chExt cx="3967917" cy="618751"/>
          </a:xfrm>
        </p:grpSpPr>
        <p:pic>
          <p:nvPicPr>
            <p:cNvPr id="21" name="Picture 2" descr="影像">
              <a:extLst>
                <a:ext uri="{FF2B5EF4-FFF2-40B4-BE49-F238E27FC236}">
                  <a16:creationId xmlns:a16="http://schemas.microsoft.com/office/drawing/2014/main" id="{DF489F21-D550-6E9C-9FAD-1D532730E8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3473" y="3968593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簡潔介面">
              <a:extLst>
                <a:ext uri="{FF2B5EF4-FFF2-40B4-BE49-F238E27FC236}">
                  <a16:creationId xmlns:a16="http://schemas.microsoft.com/office/drawing/2014/main" id="{CE3C5363-C863-2090-D075-F2C8E3C4A10C}"/>
                </a:ext>
              </a:extLst>
            </p:cNvPr>
            <p:cNvSpPr txBox="1"/>
            <p:nvPr/>
          </p:nvSpPr>
          <p:spPr>
            <a:xfrm>
              <a:off x="2196818" y="3889842"/>
              <a:ext cx="3304572" cy="5979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t">
              <a:spAutoFit/>
            </a:bodyPr>
            <a:lstStyle>
              <a:lvl1pPr indent="39687" defTabSz="914400">
                <a:lnSpc>
                  <a:spcPct val="150000"/>
                </a:lnSpc>
                <a:defRPr sz="45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人員安全性</a:t>
              </a:r>
              <a:endParaRPr kumimoji="0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C418F677-F447-622B-2F8E-3449047BF4BC}"/>
              </a:ext>
            </a:extLst>
          </p:cNvPr>
          <p:cNvGrpSpPr/>
          <p:nvPr/>
        </p:nvGrpSpPr>
        <p:grpSpPr>
          <a:xfrm>
            <a:off x="7187037" y="6770843"/>
            <a:ext cx="3967917" cy="618751"/>
            <a:chOff x="1533473" y="3889842"/>
            <a:chExt cx="3967917" cy="618751"/>
          </a:xfrm>
        </p:grpSpPr>
        <p:pic>
          <p:nvPicPr>
            <p:cNvPr id="24" name="Picture 2" descr="影像">
              <a:extLst>
                <a:ext uri="{FF2B5EF4-FFF2-40B4-BE49-F238E27FC236}">
                  <a16:creationId xmlns:a16="http://schemas.microsoft.com/office/drawing/2014/main" id="{9398BEFE-D368-E23B-BBDA-6EE7A09C43D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3473" y="3968593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5" name="簡潔介面">
              <a:extLst>
                <a:ext uri="{FF2B5EF4-FFF2-40B4-BE49-F238E27FC236}">
                  <a16:creationId xmlns:a16="http://schemas.microsoft.com/office/drawing/2014/main" id="{EF5E35CA-87AB-1D29-7758-137374E8ABC2}"/>
                </a:ext>
              </a:extLst>
            </p:cNvPr>
            <p:cNvSpPr txBox="1"/>
            <p:nvPr/>
          </p:nvSpPr>
          <p:spPr>
            <a:xfrm>
              <a:off x="2196818" y="3889842"/>
              <a:ext cx="3304572" cy="5979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t">
              <a:spAutoFit/>
            </a:bodyPr>
            <a:lstStyle>
              <a:lvl1pPr indent="39687" defTabSz="914400">
                <a:lnSpc>
                  <a:spcPct val="150000"/>
                </a:lnSpc>
                <a:defRPr sz="45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備份與防災</a:t>
              </a:r>
              <a:endParaRPr kumimoji="0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</p:grpSp>
      <p:grpSp>
        <p:nvGrpSpPr>
          <p:cNvPr id="26" name="群組 25">
            <a:extLst>
              <a:ext uri="{FF2B5EF4-FFF2-40B4-BE49-F238E27FC236}">
                <a16:creationId xmlns:a16="http://schemas.microsoft.com/office/drawing/2014/main" id="{846B3D76-D24B-E20C-7C12-B21B93ECDE6B}"/>
              </a:ext>
            </a:extLst>
          </p:cNvPr>
          <p:cNvGrpSpPr/>
          <p:nvPr/>
        </p:nvGrpSpPr>
        <p:grpSpPr>
          <a:xfrm>
            <a:off x="7187037" y="7936567"/>
            <a:ext cx="3967917" cy="618751"/>
            <a:chOff x="1533473" y="3889842"/>
            <a:chExt cx="3967917" cy="618751"/>
          </a:xfrm>
        </p:grpSpPr>
        <p:pic>
          <p:nvPicPr>
            <p:cNvPr id="27" name="Picture 2" descr="影像">
              <a:extLst>
                <a:ext uri="{FF2B5EF4-FFF2-40B4-BE49-F238E27FC236}">
                  <a16:creationId xmlns:a16="http://schemas.microsoft.com/office/drawing/2014/main" id="{DD44E739-8320-0248-FE92-178E81B7069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3473" y="3968593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簡潔介面">
              <a:extLst>
                <a:ext uri="{FF2B5EF4-FFF2-40B4-BE49-F238E27FC236}">
                  <a16:creationId xmlns:a16="http://schemas.microsoft.com/office/drawing/2014/main" id="{3E2C4E2C-ADE0-95D0-2B48-019A579E68B1}"/>
                </a:ext>
              </a:extLst>
            </p:cNvPr>
            <p:cNvSpPr txBox="1"/>
            <p:nvPr/>
          </p:nvSpPr>
          <p:spPr>
            <a:xfrm>
              <a:off x="2196818" y="3889842"/>
              <a:ext cx="3304572" cy="5979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50800" tIns="50800" rIns="50800" bIns="50800" anchor="t">
              <a:spAutoFit/>
            </a:bodyPr>
            <a:lstStyle>
              <a:lvl1pPr indent="39687" defTabSz="914400">
                <a:lnSpc>
                  <a:spcPct val="150000"/>
                </a:lnSpc>
                <a:defRPr sz="45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私有主機</a:t>
              </a:r>
              <a:endParaRPr kumimoji="0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1169169"/>
      </p:ext>
    </p:extLst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980CCF-2910-86BB-7F13-42F226CC91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簡潔介面">
            <a:extLst>
              <a:ext uri="{FF2B5EF4-FFF2-40B4-BE49-F238E27FC236}">
                <a16:creationId xmlns:a16="http://schemas.microsoft.com/office/drawing/2014/main" id="{CBE3E729-2660-6179-075E-190494748F98}"/>
              </a:ext>
            </a:extLst>
          </p:cNvPr>
          <p:cNvSpPr txBox="1"/>
          <p:nvPr/>
        </p:nvSpPr>
        <p:spPr>
          <a:xfrm>
            <a:off x="1094317" y="5470755"/>
            <a:ext cx="4925482" cy="5970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ISO 27001 </a:t>
            </a:r>
            <a:r>
              <a:rPr kumimoji="0" lang="zh-TW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認證</a:t>
            </a:r>
          </a:p>
        </p:txBody>
      </p:sp>
      <p:sp>
        <p:nvSpPr>
          <p:cNvPr id="3" name="像 Excel簡潔易懂的介面，一個畫面就能看到所有資訊">
            <a:extLst>
              <a:ext uri="{FF2B5EF4-FFF2-40B4-BE49-F238E27FC236}">
                <a16:creationId xmlns:a16="http://schemas.microsoft.com/office/drawing/2014/main" id="{0C9A46CA-A741-2F38-CE8E-64462F3928C9}"/>
              </a:ext>
            </a:extLst>
          </p:cNvPr>
          <p:cNvSpPr txBox="1"/>
          <p:nvPr/>
        </p:nvSpPr>
        <p:spPr>
          <a:xfrm>
            <a:off x="1094318" y="6067842"/>
            <a:ext cx="4925482" cy="3018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ISO/IEC 27001《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資訊科技</a:t>
            </a:r>
            <a:r>
              <a:rPr kumimoji="0" lang="en-US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—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安全技術</a:t>
            </a:r>
            <a:r>
              <a:rPr kumimoji="0" lang="en-US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—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資訊安全管理系統</a:t>
            </a:r>
            <a:r>
              <a:rPr kumimoji="0" lang="en-US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—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要求</a:t>
            </a:r>
            <a:r>
              <a:rPr kumimoji="0" lang="en-US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》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是國際上最廣泛使用的資安標準，其列出有關資訊安全管理系統架構、實施、維護以及持續改善上的要求，目的是幫助組織可以使其保管的資訊資產更加安全。</a:t>
            </a:r>
            <a:endParaRPr kumimoji="0" lang="zh-TW" altLang="en-US" sz="16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</a:b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已取得 </a:t>
            </a: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ISO/IEC 27001</a:t>
            </a:r>
            <a:r>
              <a:rPr kumimoji="0" lang="zh-TW" altLang="en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：</a:t>
            </a: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2022 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認證，並依循相關治理方法施行資訊安全保護防治</a:t>
            </a:r>
            <a:endParaRPr kumimoji="0" lang="zh-TW" altLang="en-US" sz="16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4" name="矩形">
            <a:extLst>
              <a:ext uri="{FF2B5EF4-FFF2-40B4-BE49-F238E27FC236}">
                <a16:creationId xmlns:a16="http://schemas.microsoft.com/office/drawing/2014/main" id="{6F728B96-046B-38C1-FD28-40C45BDD5110}"/>
              </a:ext>
            </a:extLst>
          </p:cNvPr>
          <p:cNvSpPr/>
          <p:nvPr/>
        </p:nvSpPr>
        <p:spPr>
          <a:xfrm>
            <a:off x="-386523" y="-168035"/>
            <a:ext cx="13777846" cy="28604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5" name="充分整合">
            <a:extLst>
              <a:ext uri="{FF2B5EF4-FFF2-40B4-BE49-F238E27FC236}">
                <a16:creationId xmlns:a16="http://schemas.microsoft.com/office/drawing/2014/main" id="{183AAF3D-C8B6-511E-3F6A-2FE5B4D72D23}"/>
              </a:ext>
            </a:extLst>
          </p:cNvPr>
          <p:cNvSpPr txBox="1"/>
          <p:nvPr/>
        </p:nvSpPr>
        <p:spPr>
          <a:xfrm>
            <a:off x="3509765" y="737543"/>
            <a:ext cx="5985293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ISO 27001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 與合規資訊</a:t>
            </a:r>
          </a:p>
        </p:txBody>
      </p:sp>
      <p:sp>
        <p:nvSpPr>
          <p:cNvPr id="9" name="簡潔介面">
            <a:extLst>
              <a:ext uri="{FF2B5EF4-FFF2-40B4-BE49-F238E27FC236}">
                <a16:creationId xmlns:a16="http://schemas.microsoft.com/office/drawing/2014/main" id="{C543FE41-0B97-594E-2DF8-353BD6415478}"/>
              </a:ext>
            </a:extLst>
          </p:cNvPr>
          <p:cNvSpPr txBox="1"/>
          <p:nvPr/>
        </p:nvSpPr>
        <p:spPr>
          <a:xfrm>
            <a:off x="6985002" y="5470755"/>
            <a:ext cx="4925482" cy="5979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TW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Privacy Shield </a:t>
            </a:r>
            <a:r>
              <a:rPr kumimoji="0" lang="zh-TW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美國歐盟隱私盾</a:t>
            </a:r>
            <a:endParaRPr kumimoji="0" lang="zh-TW" altLang="en-US" sz="24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10" name="像 Excel簡潔易懂的介面，一個畫面就能看到所有資訊">
            <a:extLst>
              <a:ext uri="{FF2B5EF4-FFF2-40B4-BE49-F238E27FC236}">
                <a16:creationId xmlns:a16="http://schemas.microsoft.com/office/drawing/2014/main" id="{17DA05DD-4611-FE1A-BF1F-C8534F504D24}"/>
              </a:ext>
            </a:extLst>
          </p:cNvPr>
          <p:cNvSpPr txBox="1"/>
          <p:nvPr/>
        </p:nvSpPr>
        <p:spPr>
          <a:xfrm>
            <a:off x="6985002" y="6067842"/>
            <a:ext cx="4925482" cy="30181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Data Privacy Framework 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美國歐盟隱私盾認證</a:t>
            </a:r>
            <a:r>
              <a:rPr kumimoji="0" lang="en-US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《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美國歐盟隱私盾框架</a:t>
            </a:r>
            <a:r>
              <a:rPr kumimoji="0" lang="en-US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》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與</a:t>
            </a:r>
            <a:r>
              <a:rPr kumimoji="0" lang="en-US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《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美國瑞士隱私盾框架</a:t>
            </a:r>
            <a:r>
              <a:rPr kumimoji="0" lang="en-US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》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簡稱隱私盾（</a:t>
            </a: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Data Privacy Framework</a:t>
            </a:r>
            <a:r>
              <a:rPr kumimoji="0" lang="zh-TW" altLang="en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），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提供符合歐洲資料保護要求的資訊傳輸處理方式。</a:t>
            </a:r>
            <a:endParaRPr kumimoji="0" lang="zh-TW" altLang="en-US" sz="16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</a:b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已取得上述隱私盾認證，從歐洲經濟區、英國、瑞士轉移到美國的個人數據的收集、使用和保存均遵循相關框架。</a:t>
            </a:r>
            <a:endParaRPr kumimoji="0" lang="zh-TW" altLang="en-US" sz="16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FB05AE4A-3731-9ECD-9FCC-5D98C631EB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0036" y="3322862"/>
            <a:ext cx="2984500" cy="1832933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F673549-864A-5049-130C-0892CB2065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5068" y="3555735"/>
            <a:ext cx="4620584" cy="1485674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BA052C1C-AE27-9732-2E24-938D277FF8E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2" y="3555735"/>
            <a:ext cx="2336800" cy="1338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903197"/>
      </p:ext>
    </p:extLst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3AAE9D-F49E-9ABE-99A0-D951E3B00E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簡潔介面">
            <a:extLst>
              <a:ext uri="{FF2B5EF4-FFF2-40B4-BE49-F238E27FC236}">
                <a16:creationId xmlns:a16="http://schemas.microsoft.com/office/drawing/2014/main" id="{F2EBE779-E06C-07EC-7E93-0EBA7A0C09DB}"/>
              </a:ext>
            </a:extLst>
          </p:cNvPr>
          <p:cNvSpPr txBox="1"/>
          <p:nvPr/>
        </p:nvSpPr>
        <p:spPr>
          <a:xfrm>
            <a:off x="1094316" y="4522477"/>
            <a:ext cx="5242983" cy="106862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TW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GDPR </a:t>
            </a:r>
            <a:r>
              <a:rPr kumimoji="0" lang="zh-TW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合規</a:t>
            </a:r>
            <a:r>
              <a:rPr kumimoji="0" lang="en-US" altLang="zh-TW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《</a:t>
            </a:r>
            <a:r>
              <a:rPr kumimoji="0" lang="zh-TW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一般資料保護規則</a:t>
            </a:r>
            <a:r>
              <a:rPr kumimoji="0" lang="en-US" altLang="zh-TW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》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（</a:t>
            </a:r>
            <a:r>
              <a:rPr kumimoji="0" lang="en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General Data Protection Regulation</a:t>
            </a:r>
            <a:r>
              <a:rPr kumimoji="0" lang="zh-TW" altLang="en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）</a:t>
            </a:r>
            <a:endParaRPr kumimoji="0" lang="zh-TW" altLang="en-US" sz="20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3" name="像 Excel簡潔易懂的介面，一個畫面就能看到所有資訊">
            <a:extLst>
              <a:ext uri="{FF2B5EF4-FFF2-40B4-BE49-F238E27FC236}">
                <a16:creationId xmlns:a16="http://schemas.microsoft.com/office/drawing/2014/main" id="{51DA9551-2F66-1C71-686E-00D87703693D}"/>
              </a:ext>
            </a:extLst>
          </p:cNvPr>
          <p:cNvSpPr txBox="1"/>
          <p:nvPr/>
        </p:nvSpPr>
        <p:spPr>
          <a:xfrm>
            <a:off x="1094318" y="5733065"/>
            <a:ext cx="4925482" cy="33874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歐盟法律中針對歐盟個人資料保護和隱私的規範。</a:t>
            </a:r>
            <a:endParaRPr kumimoji="0" lang="zh-TW" altLang="en-US" sz="16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</a:b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符合 </a:t>
            </a: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GDPR 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規範，實施資料刪除請求處理程序、軟體個人身份資訊保護審查程序、用戶資料庫資料傳輸程序，保障刪除、拒絕追蹤、資料可攜權。同時，</a:t>
            </a: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定期評估風險、具有完整資安措施，</a:t>
            </a: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的隱私政策頁面亦詳述個人資料處理原則。 另外，</a:t>
            </a: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歐洲用戶資料庫位於歐洲伺服器，其他區域用戶若有特殊需求亦可洽詢將資料庫移至歐洲伺服器。</a:t>
            </a:r>
            <a:endParaRPr kumimoji="0" lang="zh-TW" altLang="en-US" sz="16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9" name="簡潔介面">
            <a:extLst>
              <a:ext uri="{FF2B5EF4-FFF2-40B4-BE49-F238E27FC236}">
                <a16:creationId xmlns:a16="http://schemas.microsoft.com/office/drawing/2014/main" id="{4646E196-F85C-44D6-1A4E-F31A018F4286}"/>
              </a:ext>
            </a:extLst>
          </p:cNvPr>
          <p:cNvSpPr txBox="1"/>
          <p:nvPr/>
        </p:nvSpPr>
        <p:spPr>
          <a:xfrm>
            <a:off x="6985002" y="4420879"/>
            <a:ext cx="4925482" cy="67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TW" sz="2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HIPAA </a:t>
            </a:r>
            <a:r>
              <a:rPr kumimoji="0" lang="zh-TW" altLang="en-US" sz="2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合規</a:t>
            </a:r>
          </a:p>
        </p:txBody>
      </p:sp>
      <p:sp>
        <p:nvSpPr>
          <p:cNvPr id="10" name="像 Excel簡潔易懂的介面，一個畫面就能看到所有資訊">
            <a:extLst>
              <a:ext uri="{FF2B5EF4-FFF2-40B4-BE49-F238E27FC236}">
                <a16:creationId xmlns:a16="http://schemas.microsoft.com/office/drawing/2014/main" id="{F36D5856-1C81-E293-9C3A-ECA13500E737}"/>
              </a:ext>
            </a:extLst>
          </p:cNvPr>
          <p:cNvSpPr txBox="1"/>
          <p:nvPr/>
        </p:nvSpPr>
        <p:spPr>
          <a:xfrm>
            <a:off x="6985002" y="5232193"/>
            <a:ext cx="4925482" cy="26488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資安規範亦遵循美國</a:t>
            </a:r>
            <a:r>
              <a:rPr kumimoji="0" lang="en-US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《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健康保險便利及責任法案</a:t>
            </a:r>
            <a:r>
              <a:rPr kumimoji="0" lang="en-US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》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（</a:t>
            </a: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Health Insurance Portability and Accountability Act</a:t>
            </a:r>
            <a:r>
              <a:rPr kumimoji="0" lang="zh-TW" altLang="en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，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簡稱 </a:t>
            </a: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HIPAA</a:t>
            </a:r>
            <a:r>
              <a:rPr kumimoji="0" lang="zh-TW" altLang="en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），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保障處理、存放和傳輸受保護醫療資訊 </a:t>
            </a:r>
            <a:r>
              <a:rPr kumimoji="0" lang="en-US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(</a:t>
            </a: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PHI) 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流程。</a:t>
            </a:r>
            <a:endParaRPr kumimoji="0" lang="zh-TW" altLang="en-US" sz="16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</a:b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的主機服務提供商 </a:t>
            </a: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AWS</a:t>
            </a:r>
            <a:r>
              <a:rPr kumimoji="0" lang="zh-TW" altLang="en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、</a:t>
            </a: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GCP </a:t>
            </a:r>
            <a:r>
              <a:rPr kumimoji="0" lang="zh-TW" altLang="en-US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資安流程亦遵循相關規範，有需要時可簽署業務合作協議（</a:t>
            </a:r>
            <a:r>
              <a:rPr kumimoji="0" lang="en" altLang="zh-TW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BAA</a:t>
            </a:r>
            <a:r>
              <a:rPr kumimoji="0" lang="zh-TW" altLang="en" sz="16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）</a:t>
            </a:r>
            <a:endParaRPr kumimoji="0" lang="en" altLang="zh-TW" sz="16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EA7E655D-66BB-B479-3DC5-BC1D69556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0837" y="905776"/>
            <a:ext cx="3074496" cy="3089207"/>
          </a:xfrm>
          <a:prstGeom prst="rect">
            <a:avLst/>
          </a:prstGeom>
        </p:spPr>
      </p:pic>
      <p:pic>
        <p:nvPicPr>
          <p:cNvPr id="12" name="圖片 11">
            <a:extLst>
              <a:ext uri="{FF2B5EF4-FFF2-40B4-BE49-F238E27FC236}">
                <a16:creationId xmlns:a16="http://schemas.microsoft.com/office/drawing/2014/main" id="{2BFFE330-8D16-2C70-D9F5-5A1AC79967E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713" b="13077"/>
          <a:stretch>
            <a:fillRect/>
          </a:stretch>
        </p:blipFill>
        <p:spPr>
          <a:xfrm>
            <a:off x="7345695" y="1937440"/>
            <a:ext cx="4064850" cy="1487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4008154"/>
      </p:ext>
    </p:extLst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E3A21B-8476-17A3-C535-8BE3409F98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3F1AF817-039B-9E50-E493-ACE32D08D3C9}"/>
              </a:ext>
            </a:extLst>
          </p:cNvPr>
          <p:cNvSpPr/>
          <p:nvPr/>
        </p:nvSpPr>
        <p:spPr>
          <a:xfrm>
            <a:off x="-386523" y="-168035"/>
            <a:ext cx="13777846" cy="33684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充分整合">
            <a:extLst>
              <a:ext uri="{FF2B5EF4-FFF2-40B4-BE49-F238E27FC236}">
                <a16:creationId xmlns:a16="http://schemas.microsoft.com/office/drawing/2014/main" id="{84F80CBF-15F9-091E-B3D6-B197369AB536}"/>
              </a:ext>
            </a:extLst>
          </p:cNvPr>
          <p:cNvSpPr txBox="1"/>
          <p:nvPr/>
        </p:nvSpPr>
        <p:spPr>
          <a:xfrm>
            <a:off x="4988531" y="856074"/>
            <a:ext cx="3027752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備份與防災</a:t>
            </a: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CB837A98-AC03-803B-5675-C138E484E6C4}"/>
              </a:ext>
            </a:extLst>
          </p:cNvPr>
          <p:cNvGrpSpPr/>
          <p:nvPr/>
        </p:nvGrpSpPr>
        <p:grpSpPr>
          <a:xfrm>
            <a:off x="1849846" y="3524998"/>
            <a:ext cx="3967917" cy="618751"/>
            <a:chOff x="1533473" y="3889842"/>
            <a:chExt cx="3967917" cy="618751"/>
          </a:xfrm>
        </p:grpSpPr>
        <p:pic>
          <p:nvPicPr>
            <p:cNvPr id="6" name="Picture 2" descr="影像">
              <a:extLst>
                <a:ext uri="{FF2B5EF4-FFF2-40B4-BE49-F238E27FC236}">
                  <a16:creationId xmlns:a16="http://schemas.microsoft.com/office/drawing/2014/main" id="{59D41B0F-D530-49C1-392A-7E52AAA669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3473" y="3968593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簡潔介面">
              <a:extLst>
                <a:ext uri="{FF2B5EF4-FFF2-40B4-BE49-F238E27FC236}">
                  <a16:creationId xmlns:a16="http://schemas.microsoft.com/office/drawing/2014/main" id="{6EFA9855-ED06-5884-B602-D12AD5E5DBD1}"/>
                </a:ext>
              </a:extLst>
            </p:cNvPr>
            <p:cNvSpPr txBox="1"/>
            <p:nvPr/>
          </p:nvSpPr>
          <p:spPr>
            <a:xfrm>
              <a:off x="2196818" y="3889842"/>
              <a:ext cx="3304572" cy="5979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t">
              <a:spAutoFit/>
            </a:bodyPr>
            <a:lstStyle>
              <a:lvl1pPr indent="39687" defTabSz="914400">
                <a:lnSpc>
                  <a:spcPct val="150000"/>
                </a:lnSpc>
                <a:defRPr sz="45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系統整體定期備份</a:t>
              </a:r>
              <a:endParaRPr kumimoji="0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</p:grpSp>
      <p:sp>
        <p:nvSpPr>
          <p:cNvPr id="3" name="Ragic 一 個  系 統 便 能 管 理 您  所 有 的 作 業 流  程">
            <a:extLst>
              <a:ext uri="{FF2B5EF4-FFF2-40B4-BE49-F238E27FC236}">
                <a16:creationId xmlns:a16="http://schemas.microsoft.com/office/drawing/2014/main" id="{AE2BC884-9C48-82A3-D557-689F13B3ABDD}"/>
              </a:ext>
            </a:extLst>
          </p:cNvPr>
          <p:cNvSpPr txBox="1"/>
          <p:nvPr/>
        </p:nvSpPr>
        <p:spPr>
          <a:xfrm>
            <a:off x="558599" y="1861566"/>
            <a:ext cx="11887601" cy="5482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300">
                <a:solidFill>
                  <a:srgbClr val="393939"/>
                </a:solidFill>
                <a:latin typeface="Source Han Sans TW"/>
                <a:ea typeface="Source Han Sans TW"/>
                <a:cs typeface="Source Han Sans TW"/>
                <a:sym typeface="Source Han Sans TW"/>
              </a:defRPr>
            </a:pPr>
            <a:r>
              <a:rPr kumimoji="0" lang="zh-TW" altLang="en-US" sz="22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多種備份方式，確保資料的永續保存</a:t>
            </a:r>
            <a:endParaRPr kumimoji="0" sz="22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"/>
            </a:endParaRPr>
          </a:p>
        </p:txBody>
      </p:sp>
      <p:sp>
        <p:nvSpPr>
          <p:cNvPr id="29" name="像 Excel簡潔易懂的介面，一個畫面就能看到所有資訊">
            <a:extLst>
              <a:ext uri="{FF2B5EF4-FFF2-40B4-BE49-F238E27FC236}">
                <a16:creationId xmlns:a16="http://schemas.microsoft.com/office/drawing/2014/main" id="{750D7E66-B5DB-931E-CF49-8712C6BB769F}"/>
              </a:ext>
            </a:extLst>
          </p:cNvPr>
          <p:cNvSpPr txBox="1"/>
          <p:nvPr/>
        </p:nvSpPr>
        <p:spPr>
          <a:xfrm>
            <a:off x="2513191" y="4143749"/>
            <a:ext cx="9106312" cy="4787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285750" marR="0" lvl="0" indent="-28575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每台伺服器都有完整的每天以及每週整體備份，確保任何災難下資料都能夠還原</a:t>
            </a:r>
            <a:endParaRPr kumimoji="0" lang="zh-TW" altLang="en-US" sz="18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grpSp>
        <p:nvGrpSpPr>
          <p:cNvPr id="30" name="群組 29">
            <a:extLst>
              <a:ext uri="{FF2B5EF4-FFF2-40B4-BE49-F238E27FC236}">
                <a16:creationId xmlns:a16="http://schemas.microsoft.com/office/drawing/2014/main" id="{30293E4D-EF8B-5E79-7FB5-B644743B8106}"/>
              </a:ext>
            </a:extLst>
          </p:cNvPr>
          <p:cNvGrpSpPr/>
          <p:nvPr/>
        </p:nvGrpSpPr>
        <p:grpSpPr>
          <a:xfrm>
            <a:off x="1849846" y="4886066"/>
            <a:ext cx="3967917" cy="618751"/>
            <a:chOff x="1533473" y="3889842"/>
            <a:chExt cx="3967917" cy="618751"/>
          </a:xfrm>
        </p:grpSpPr>
        <p:pic>
          <p:nvPicPr>
            <p:cNvPr id="31" name="Picture 2" descr="影像">
              <a:extLst>
                <a:ext uri="{FF2B5EF4-FFF2-40B4-BE49-F238E27FC236}">
                  <a16:creationId xmlns:a16="http://schemas.microsoft.com/office/drawing/2014/main" id="{4800C8C8-06BC-1D37-A5C0-D62762D53A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3473" y="3968593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簡潔介面">
              <a:extLst>
                <a:ext uri="{FF2B5EF4-FFF2-40B4-BE49-F238E27FC236}">
                  <a16:creationId xmlns:a16="http://schemas.microsoft.com/office/drawing/2014/main" id="{423A4918-FD70-D64D-143E-102A278CA9DA}"/>
                </a:ext>
              </a:extLst>
            </p:cNvPr>
            <p:cNvSpPr txBox="1"/>
            <p:nvPr/>
          </p:nvSpPr>
          <p:spPr>
            <a:xfrm>
              <a:off x="2196818" y="3889842"/>
              <a:ext cx="3304572" cy="5979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t">
              <a:spAutoFit/>
            </a:bodyPr>
            <a:lstStyle>
              <a:lvl1pPr indent="39687" defTabSz="914400">
                <a:lnSpc>
                  <a:spcPct val="150000"/>
                </a:lnSpc>
                <a:defRPr sz="45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帳號資料庫定期備份</a:t>
              </a:r>
              <a:endParaRPr kumimoji="0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</p:grpSp>
      <p:sp>
        <p:nvSpPr>
          <p:cNvPr id="33" name="像 Excel簡潔易懂的介面，一個畫面就能看到所有資訊">
            <a:extLst>
              <a:ext uri="{FF2B5EF4-FFF2-40B4-BE49-F238E27FC236}">
                <a16:creationId xmlns:a16="http://schemas.microsoft.com/office/drawing/2014/main" id="{F539D44F-664A-FE59-4163-3DDA38F245C2}"/>
              </a:ext>
            </a:extLst>
          </p:cNvPr>
          <p:cNvSpPr txBox="1"/>
          <p:nvPr/>
        </p:nvSpPr>
        <p:spPr>
          <a:xfrm>
            <a:off x="2513191" y="5504817"/>
            <a:ext cx="9106312" cy="130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285750" marR="0" lvl="0" indent="-28575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專業版以上的用戶，另外還有自己帳號資料庫的「每日」「</a:t>
            </a:r>
            <a:r>
              <a:rPr lang="zh-TW" altLang="en-US" sz="1800" dirty="0">
                <a:solidFill>
                  <a:srgbClr val="0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每周</a:t>
            </a: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」「每雙週」的自動異地、 異廠商備份，確保任何情況都能夠找回自己的資料</a:t>
            </a:r>
            <a:endParaRPr kumimoji="0" lang="en-US" altLang="zh-TW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285750" marR="0" lvl="0" indent="-28575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帳號資料庫的自動備份也提供您隨時手動下載或是進行還原</a:t>
            </a:r>
            <a:endParaRPr kumimoji="0" lang="zh-TW" altLang="en-US" sz="18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grpSp>
        <p:nvGrpSpPr>
          <p:cNvPr id="38" name="群組 37">
            <a:extLst>
              <a:ext uri="{FF2B5EF4-FFF2-40B4-BE49-F238E27FC236}">
                <a16:creationId xmlns:a16="http://schemas.microsoft.com/office/drawing/2014/main" id="{79FB6B5C-7516-0539-6628-42698338C370}"/>
              </a:ext>
            </a:extLst>
          </p:cNvPr>
          <p:cNvGrpSpPr/>
          <p:nvPr/>
        </p:nvGrpSpPr>
        <p:grpSpPr>
          <a:xfrm>
            <a:off x="1849846" y="7000078"/>
            <a:ext cx="3967917" cy="618751"/>
            <a:chOff x="1533473" y="3889842"/>
            <a:chExt cx="3967917" cy="618751"/>
          </a:xfrm>
        </p:grpSpPr>
        <p:pic>
          <p:nvPicPr>
            <p:cNvPr id="39" name="Picture 2" descr="影像">
              <a:extLst>
                <a:ext uri="{FF2B5EF4-FFF2-40B4-BE49-F238E27FC236}">
                  <a16:creationId xmlns:a16="http://schemas.microsoft.com/office/drawing/2014/main" id="{71810EFF-50F7-C68E-C0FD-F9B2B411592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33473" y="3968593"/>
              <a:ext cx="540000" cy="540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0" name="簡潔介面">
              <a:extLst>
                <a:ext uri="{FF2B5EF4-FFF2-40B4-BE49-F238E27FC236}">
                  <a16:creationId xmlns:a16="http://schemas.microsoft.com/office/drawing/2014/main" id="{1C1E8358-B640-9479-5599-5E5CADFBAB46}"/>
                </a:ext>
              </a:extLst>
            </p:cNvPr>
            <p:cNvSpPr txBox="1"/>
            <p:nvPr/>
          </p:nvSpPr>
          <p:spPr>
            <a:xfrm>
              <a:off x="2196818" y="3889842"/>
              <a:ext cx="3304572" cy="59792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50800" tIns="50800" rIns="50800" bIns="50800" anchor="t">
              <a:spAutoFit/>
            </a:bodyPr>
            <a:lstStyle>
              <a:lvl1pPr indent="39687" defTabSz="914400">
                <a:lnSpc>
                  <a:spcPct val="150000"/>
                </a:lnSpc>
                <a:defRPr sz="4500">
                  <a:solidFill>
                    <a:srgbClr val="393939"/>
                  </a:solidFill>
                  <a:latin typeface="Source Han Sans TW Bold"/>
                  <a:ea typeface="Source Han Sans TW Bold"/>
                  <a:cs typeface="Source Han Sans TW Bold"/>
                  <a:sym typeface="Source Han Sans TW Bold"/>
                </a:defRPr>
              </a:lvl1pPr>
            </a:lstStyle>
            <a:p>
              <a:pPr marL="0" marR="0" lvl="0" indent="39687" algn="l" defTabSz="914400" rtl="0" eaLnBrk="1" fontAlgn="auto" latinLnBrk="0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TW" altLang="en-US" sz="2400" b="1" u="none" strike="noStrike" kern="0" cap="none" spc="0" normalizeH="0" baseline="0" noProof="0" dirty="0">
                  <a:ln>
                    <a:noFill/>
                  </a:ln>
                  <a:solidFill>
                    <a:srgbClr val="393939"/>
                  </a:solidFill>
                  <a:effectLst/>
                  <a:uLnTx/>
                  <a:uFillTx/>
                  <a:latin typeface="微軟正黑體" panose="020B0604030504040204" pitchFamily="34" charset="-120"/>
                  <a:ea typeface="微軟正黑體" panose="020B0604030504040204" pitchFamily="34" charset="-120"/>
                  <a:sym typeface="Source Han Sans TW Bold"/>
                </a:rPr>
                <a:t>手動備份</a:t>
              </a:r>
              <a:endParaRPr kumimoji="0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endParaRPr>
            </a:p>
          </p:txBody>
        </p:sp>
      </p:grpSp>
      <p:sp>
        <p:nvSpPr>
          <p:cNvPr id="41" name="像 Excel簡潔易懂的介面，一個畫面就能看到所有資訊">
            <a:extLst>
              <a:ext uri="{FF2B5EF4-FFF2-40B4-BE49-F238E27FC236}">
                <a16:creationId xmlns:a16="http://schemas.microsoft.com/office/drawing/2014/main" id="{1032A47F-B144-EB62-6554-B2826C626D30}"/>
              </a:ext>
            </a:extLst>
          </p:cNvPr>
          <p:cNvSpPr txBox="1"/>
          <p:nvPr/>
        </p:nvSpPr>
        <p:spPr>
          <a:xfrm>
            <a:off x="2513191" y="7618829"/>
            <a:ext cx="9106312" cy="1310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285750" marR="0" lvl="0" indent="-28575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也提供用戶手動資料庫備份的功能，讓您可以隨時下載您的資料庫完整備份</a:t>
            </a:r>
            <a:endParaRPr kumimoji="0" lang="en-US" altLang="zh-TW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285750" marR="0" lvl="0" indent="-28575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zh-TW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也提供專業版以上用戶手動異地備份功能，讓您隨時可以把整個資料庫，備份到另一個不同地點的不同雲端廠商的備份系統上</a:t>
            </a:r>
            <a:endParaRPr kumimoji="0" lang="zh-TW" altLang="en-US" sz="18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</p:spTree>
    <p:extLst>
      <p:ext uri="{BB962C8B-B14F-4D97-AF65-F5344CB8AC3E}">
        <p14:creationId xmlns:p14="http://schemas.microsoft.com/office/powerpoint/2010/main" val="4040309197"/>
      </p:ext>
    </p:extLst>
  </p:cSld>
  <p:clrMapOvr>
    <a:masterClrMapping/>
  </p:clrMapOvr>
  <p:transition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66DEA9-5554-1D86-D4B2-C603C92B8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id="{544868EA-4AC2-D47C-94BE-001E00F81146}"/>
              </a:ext>
            </a:extLst>
          </p:cNvPr>
          <p:cNvSpPr/>
          <p:nvPr/>
        </p:nvSpPr>
        <p:spPr>
          <a:xfrm>
            <a:off x="-386523" y="-137761"/>
            <a:ext cx="13777846" cy="28604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5" name="充分整合">
            <a:extLst>
              <a:ext uri="{FF2B5EF4-FFF2-40B4-BE49-F238E27FC236}">
                <a16:creationId xmlns:a16="http://schemas.microsoft.com/office/drawing/2014/main" id="{28ED4193-5383-2B19-93CE-AEE8A1F44937}"/>
              </a:ext>
            </a:extLst>
          </p:cNvPr>
          <p:cNvSpPr txBox="1"/>
          <p:nvPr/>
        </p:nvSpPr>
        <p:spPr>
          <a:xfrm>
            <a:off x="4411455" y="732350"/>
            <a:ext cx="4181914" cy="1029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資料儲存安全性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B89F7F84-4CC8-F556-F889-4B3597B5BAB0}"/>
              </a:ext>
            </a:extLst>
          </p:cNvPr>
          <p:cNvSpPr txBox="1"/>
          <p:nvPr/>
        </p:nvSpPr>
        <p:spPr>
          <a:xfrm>
            <a:off x="3557058" y="1676514"/>
            <a:ext cx="6262513" cy="5502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defTabSz="914400" eaLnBrk="1">
              <a:lnSpc>
                <a:spcPct val="150000"/>
              </a:lnSpc>
              <a:defRPr sz="2200" kern="0">
                <a:solidFill>
                  <a:srgbClr val="393939"/>
                </a:solidFill>
                <a:uLnTx/>
                <a:latin typeface="Arial" panose="020B0604020202020204" pitchFamily="34" charset="0"/>
                <a:ea typeface="Noto Sans TC Medium" panose="020B0200000000000000" pitchFamily="34" charset="-128"/>
                <a:cs typeface="Source Han Sans TW"/>
              </a:defRPr>
            </a:lvl1pPr>
          </a:lstStyle>
          <a:p>
            <a:r>
              <a:rPr b="1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資料儲存加密、RAID</a:t>
            </a:r>
            <a:r>
              <a:rPr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 </a:t>
            </a:r>
            <a:r>
              <a:rPr b="1" dirty="0" err="1"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硬碟、備份機制</a:t>
            </a:r>
            <a:endParaRPr b="1" dirty="0">
              <a:latin typeface="微軟正黑體" panose="020B0604030504040204" pitchFamily="34" charset="-120"/>
              <a:ea typeface="微軟正黑體" panose="020B0604030504040204" pitchFamily="34" charset="-120"/>
              <a:sym typeface="Source Han Sans TW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698A5571-6AF7-9C6D-D028-109DFAF884E9}"/>
              </a:ext>
            </a:extLst>
          </p:cNvPr>
          <p:cNvSpPr txBox="1">
            <a:spLocks/>
          </p:cNvSpPr>
          <p:nvPr/>
        </p:nvSpPr>
        <p:spPr>
          <a:xfrm>
            <a:off x="938476" y="3954011"/>
            <a:ext cx="11127848" cy="45071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19" rIns="45719" bIns="45719">
            <a:noAutofit/>
          </a:bodyPr>
          <a:lstStyle>
            <a:lvl1pPr marL="487672" marR="0" indent="-487672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1pPr>
            <a:lvl2pPr marL="1114679" marR="0" indent="-464449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2pPr>
            <a:lvl3pPr marL="1733946" marR="0" indent="-433487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3pPr>
            <a:lvl4pPr marL="2470873" marR="0" indent="-520184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4pPr>
            <a:lvl5pPr marL="3121103" marR="0" indent="-520184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5pPr>
            <a:lvl6pPr marL="3755530" marR="0" indent="-520184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05759" marR="0" indent="-520184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55988" marR="0" indent="-520182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06218" marR="0" indent="-520182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487672" marR="0" lvl="0" indent="-487672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427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資料儲存加密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427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所有寫入硬碟的資料，都經過加密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427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符合 </a:t>
            </a: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ISO 27001, SOC 1, SOC 2, 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和 </a:t>
            </a: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SOC 3</a:t>
            </a:r>
          </a:p>
          <a:p>
            <a:pPr marL="487672" marR="0" lvl="0" indent="-487672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427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RAID 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硬碟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427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所有資料即時存到多顆 </a:t>
            </a: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RAID 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硬碟上，不會因為硬碟損毀造成任何資料的消失</a:t>
            </a:r>
          </a:p>
          <a:p>
            <a:pPr marL="487672" marR="0" lvl="0" indent="-487672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427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伺服器備份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427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每一台伺服器每天都會固定自動做完整備份</a:t>
            </a:r>
          </a:p>
          <a:p>
            <a:pPr marL="487672" marR="0" lvl="0" indent="-487672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427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資料庫備份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427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每位客戶的資料庫，每天另外會自動單獨異地備份到不同區域的儲存空間，確保資料安全</a:t>
            </a:r>
          </a:p>
        </p:txBody>
      </p:sp>
    </p:spTree>
    <p:extLst>
      <p:ext uri="{BB962C8B-B14F-4D97-AF65-F5344CB8AC3E}">
        <p14:creationId xmlns:p14="http://schemas.microsoft.com/office/powerpoint/2010/main" val="1901291784"/>
      </p:ext>
    </p:extLst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01D1CC-0DD9-5C77-70A2-5C1C7F8FE7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id="{2EB45563-B015-1D8D-5059-A905CB296287}"/>
              </a:ext>
            </a:extLst>
          </p:cNvPr>
          <p:cNvSpPr/>
          <p:nvPr/>
        </p:nvSpPr>
        <p:spPr>
          <a:xfrm>
            <a:off x="-386523" y="-168035"/>
            <a:ext cx="13777846" cy="28604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5" name="充分整合">
            <a:extLst>
              <a:ext uri="{FF2B5EF4-FFF2-40B4-BE49-F238E27FC236}">
                <a16:creationId xmlns:a16="http://schemas.microsoft.com/office/drawing/2014/main" id="{42FE2F71-731C-9A96-085E-B08572E7FEA0}"/>
              </a:ext>
            </a:extLst>
          </p:cNvPr>
          <p:cNvSpPr txBox="1"/>
          <p:nvPr/>
        </p:nvSpPr>
        <p:spPr>
          <a:xfrm>
            <a:off x="4122914" y="732350"/>
            <a:ext cx="4758996" cy="1029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網路與系統安全性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8A6D711C-F7F3-CEF0-C80F-B141467CA110}"/>
              </a:ext>
            </a:extLst>
          </p:cNvPr>
          <p:cNvSpPr txBox="1"/>
          <p:nvPr/>
        </p:nvSpPr>
        <p:spPr>
          <a:xfrm>
            <a:off x="3589332" y="1703513"/>
            <a:ext cx="6006490" cy="548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defTabSz="914400" eaLnBrk="1">
              <a:lnSpc>
                <a:spcPct val="150000"/>
              </a:lnSpc>
              <a:defRPr sz="2200" kern="0">
                <a:solidFill>
                  <a:srgbClr val="393939"/>
                </a:solidFill>
                <a:uLnTx/>
                <a:latin typeface="Arial" panose="020B0604020202020204" pitchFamily="34" charset="0"/>
                <a:ea typeface="Noto Sans TC Medium" panose="020B0200000000000000" pitchFamily="34" charset="-128"/>
                <a:cs typeface="Source Han Sans TW"/>
              </a:defRPr>
            </a:lvl1pPr>
          </a:lstStyle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傳輸加密，入侵偵測，完整內控紀錄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28B89-986D-FA1E-EFAB-AB340FCBC159}"/>
              </a:ext>
            </a:extLst>
          </p:cNvPr>
          <p:cNvSpPr txBox="1">
            <a:spLocks/>
          </p:cNvSpPr>
          <p:nvPr/>
        </p:nvSpPr>
        <p:spPr>
          <a:xfrm>
            <a:off x="903111" y="3692273"/>
            <a:ext cx="11198578" cy="513629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19" rIns="45719" bIns="45719">
            <a:noAutofit/>
          </a:bodyPr>
          <a:lstStyle>
            <a:lvl1pPr marL="487672" marR="0" indent="-487672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1pPr>
            <a:lvl2pPr marL="1114679" marR="0" indent="-464449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2pPr>
            <a:lvl3pPr marL="1733946" marR="0" indent="-433487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3pPr>
            <a:lvl4pPr marL="2470873" marR="0" indent="-520184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4pPr>
            <a:lvl5pPr marL="3121103" marR="0" indent="-520184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5pPr>
            <a:lvl6pPr marL="3755530" marR="0" indent="-520184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05759" marR="0" indent="-520184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55988" marR="0" indent="-520182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06218" marR="0" indent="-520182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487672" marR="0" lvl="0" indent="-487672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853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傳輸 </a:t>
            </a:r>
            <a:r>
              <a:rPr kumimoji="0" lang="en-US" altLang="zh-TW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SSL </a:t>
            </a: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加密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853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所有傳輸都支援 </a:t>
            </a: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HTTPS/SSL 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加密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853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敏感資料傳輸時自動強迫使用加密傳輸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853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支援 </a:t>
            </a: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TLS 1.2 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及 </a:t>
            </a: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TLS 1.3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，詳細報告請參閱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  <a:hlinkClick r:id="rId3"/>
              </a:rPr>
              <a:t>此網址</a:t>
            </a:r>
            <a:endParaRPr kumimoji="0" lang="zh-TW" altLang="en-US" sz="20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Helvetica LT Std"/>
            </a:endParaRPr>
          </a:p>
          <a:p>
            <a:pPr marL="487672" marR="0" lvl="0" indent="-487672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853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應用層入侵偵測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853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進入主機的封包，都會經過嚴格的防火牆設定，以及特殊的入侵偵測程式，即時阻擋惡意的連線</a:t>
            </a:r>
          </a:p>
          <a:p>
            <a:pPr marL="487672" marR="0" lvl="0" indent="-487672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853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完整內控紀錄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853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所有連線都有完整的內控紀錄，隨時供資訊安全人員查閱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853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定期分析可能的惡意行為，調整防止入侵策略</a:t>
            </a:r>
          </a:p>
        </p:txBody>
      </p:sp>
    </p:spTree>
    <p:extLst>
      <p:ext uri="{BB962C8B-B14F-4D97-AF65-F5344CB8AC3E}">
        <p14:creationId xmlns:p14="http://schemas.microsoft.com/office/powerpoint/2010/main" val="4144240332"/>
      </p:ext>
    </p:extLst>
  </p:cSld>
  <p:clrMapOvr>
    <a:masterClrMapping/>
  </p:clrMapOvr>
  <p:transition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61EE32-8E4D-1DD1-B5B7-1BF517BC2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id="{30BEEF52-FD13-B948-5C10-D7B09FBCB968}"/>
              </a:ext>
            </a:extLst>
          </p:cNvPr>
          <p:cNvSpPr/>
          <p:nvPr/>
        </p:nvSpPr>
        <p:spPr>
          <a:xfrm>
            <a:off x="-386523" y="-168035"/>
            <a:ext cx="13777846" cy="28604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5" name="充分整合">
            <a:extLst>
              <a:ext uri="{FF2B5EF4-FFF2-40B4-BE49-F238E27FC236}">
                <a16:creationId xmlns:a16="http://schemas.microsoft.com/office/drawing/2014/main" id="{82F090EC-D59C-D290-4F44-DB3805E8AA35}"/>
              </a:ext>
            </a:extLst>
          </p:cNvPr>
          <p:cNvSpPr txBox="1"/>
          <p:nvPr/>
        </p:nvSpPr>
        <p:spPr>
          <a:xfrm>
            <a:off x="4411455" y="732350"/>
            <a:ext cx="4181914" cy="1029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程式架構安全性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606C8390-0F2D-5109-3F82-C1B0104A7B59}"/>
              </a:ext>
            </a:extLst>
          </p:cNvPr>
          <p:cNvSpPr txBox="1"/>
          <p:nvPr/>
        </p:nvSpPr>
        <p:spPr>
          <a:xfrm>
            <a:off x="3058091" y="1703513"/>
            <a:ext cx="6888617" cy="548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defTabSz="914400" eaLnBrk="1">
              <a:lnSpc>
                <a:spcPct val="150000"/>
              </a:lnSpc>
              <a:defRPr sz="2200" kern="0">
                <a:solidFill>
                  <a:srgbClr val="393939"/>
                </a:solidFill>
                <a:uLnTx/>
                <a:latin typeface="Arial" panose="020B0604020202020204" pitchFamily="34" charset="0"/>
                <a:ea typeface="Noto Sans TC Medium" panose="020B0200000000000000" pitchFamily="34" charset="-128"/>
                <a:cs typeface="Source Han Sans TW"/>
              </a:defRPr>
            </a:lvl1pPr>
          </a:lstStyle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良好的程式架構，是最大的資訊安全保障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77AC7C-D15F-CB9D-6983-E3EBED9FAB90}"/>
              </a:ext>
            </a:extLst>
          </p:cNvPr>
          <p:cNvSpPr txBox="1">
            <a:spLocks/>
          </p:cNvSpPr>
          <p:nvPr/>
        </p:nvSpPr>
        <p:spPr>
          <a:xfrm>
            <a:off x="1057420" y="4153938"/>
            <a:ext cx="10889960" cy="45830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19" rIns="45719" bIns="45719">
            <a:normAutofit/>
          </a:bodyPr>
          <a:lstStyle>
            <a:lvl1pPr marL="487672" marR="0" indent="-487672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1pPr>
            <a:lvl2pPr marL="1114679" marR="0" indent="-464449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2pPr>
            <a:lvl3pPr marL="1733946" marR="0" indent="-433487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3pPr>
            <a:lvl4pPr marL="2470873" marR="0" indent="-520184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4pPr>
            <a:lvl5pPr marL="3121103" marR="0" indent="-520184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5pPr>
            <a:lvl6pPr marL="3755530" marR="0" indent="-520184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05759" marR="0" indent="-520184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55988" marR="0" indent="-520182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06218" marR="0" indent="-520182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487672" marR="0" lvl="0" indent="-487672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284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資料庫安全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284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Ragic 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資料庫特殊的設計，完全不支援 </a:t>
            </a: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SQL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。因此絕對沒有任何 </a:t>
            </a: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SQL 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相關的</a:t>
            </a: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 injection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 安全性問題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284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Ragic 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不同客戶的資料庫，都存在於完全分離的資料庫檔案上，確保沒有任何資料庫應用面上的資料漏洞</a:t>
            </a:r>
          </a:p>
          <a:p>
            <a:pPr marL="487672" marR="0" lvl="0" indent="-487672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284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定期弱點掃描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284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Ragic 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與配合廠商，會針對主機進行整體的定期安全性妨駭弱點偵測掃描，確保系統防護狀態良好</a:t>
            </a:r>
          </a:p>
          <a:p>
            <a:pPr marL="487672" marR="0" lvl="0" indent="-487672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284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定期安全更新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284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Ragic 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系統管理員隨時會根據最新的資訊安全通報，進行系統安全更新，確保您的主機不受最新發現的漏洞影響安全性</a:t>
            </a:r>
          </a:p>
        </p:txBody>
      </p:sp>
    </p:spTree>
    <p:extLst>
      <p:ext uri="{BB962C8B-B14F-4D97-AF65-F5344CB8AC3E}">
        <p14:creationId xmlns:p14="http://schemas.microsoft.com/office/powerpoint/2010/main" val="3136381472"/>
      </p:ext>
    </p:extLst>
  </p:cSld>
  <p:clrMapOvr>
    <a:masterClrMapping/>
  </p:clrMapOvr>
  <p:transition spd="med"/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5A1A2A9-2853-86A8-24F6-78B75A634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id="{7460359F-7BD3-F948-0EF5-BEF04AD9ACDA}"/>
              </a:ext>
            </a:extLst>
          </p:cNvPr>
          <p:cNvSpPr/>
          <p:nvPr/>
        </p:nvSpPr>
        <p:spPr>
          <a:xfrm>
            <a:off x="-386523" y="-168035"/>
            <a:ext cx="13777846" cy="28604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5" name="充分整合">
            <a:extLst>
              <a:ext uri="{FF2B5EF4-FFF2-40B4-BE49-F238E27FC236}">
                <a16:creationId xmlns:a16="http://schemas.microsoft.com/office/drawing/2014/main" id="{5E5306CE-DD7D-CD84-D063-7D43DBF85316}"/>
              </a:ext>
            </a:extLst>
          </p:cNvPr>
          <p:cNvSpPr txBox="1"/>
          <p:nvPr/>
        </p:nvSpPr>
        <p:spPr>
          <a:xfrm>
            <a:off x="4988536" y="732350"/>
            <a:ext cx="3027752" cy="1029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人員安全性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8054CBE4-E890-C37E-00F3-3B6A75450775}"/>
              </a:ext>
            </a:extLst>
          </p:cNvPr>
          <p:cNvSpPr txBox="1"/>
          <p:nvPr/>
        </p:nvSpPr>
        <p:spPr>
          <a:xfrm>
            <a:off x="3420933" y="1703513"/>
            <a:ext cx="6484700" cy="5480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lvl="0" indent="39687" defTabSz="914400" eaLnBrk="1">
              <a:lnSpc>
                <a:spcPct val="150000"/>
              </a:lnSpc>
              <a:defRPr sz="2200" kern="0">
                <a:solidFill>
                  <a:srgbClr val="393939"/>
                </a:solidFill>
                <a:uLnTx/>
                <a:latin typeface="Arial" panose="020B0604020202020204" pitchFamily="34" charset="0"/>
                <a:ea typeface="Noto Sans TC Medium" panose="020B0200000000000000" pitchFamily="34" charset="-128"/>
                <a:cs typeface="Source Han Sans TW"/>
              </a:defRPr>
            </a:lvl1pPr>
          </a:lstStyle>
          <a:p>
            <a:r>
              <a:rPr lang="zh-TW" altLang="en-US" b="1" dirty="0"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未經授權，任何人都不能存取您的資料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C6358-B7A6-1478-7198-02AF3CAB5EF6}"/>
              </a:ext>
            </a:extLst>
          </p:cNvPr>
          <p:cNvSpPr txBox="1">
            <a:spLocks/>
          </p:cNvSpPr>
          <p:nvPr/>
        </p:nvSpPr>
        <p:spPr>
          <a:xfrm>
            <a:off x="903111" y="4391519"/>
            <a:ext cx="11198578" cy="3959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19" rIns="45719" bIns="45719">
            <a:normAutofit/>
          </a:bodyPr>
          <a:lstStyle>
            <a:lvl1pPr marL="487672" marR="0" indent="-487672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1pPr>
            <a:lvl2pPr marL="1114679" marR="0" indent="-464449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2pPr>
            <a:lvl3pPr marL="1733946" marR="0" indent="-433487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3pPr>
            <a:lvl4pPr marL="2470873" marR="0" indent="-520184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4pPr>
            <a:lvl5pPr marL="3121103" marR="0" indent="-520184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5pPr>
            <a:lvl6pPr marL="3755530" marR="0" indent="-520184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05759" marR="0" indent="-520184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55988" marR="0" indent="-520182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06218" marR="0" indent="-520182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487672" marR="0" lvl="0" indent="-487672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284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資料授權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284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若沒有經過您的授權，任何人包括 </a:t>
            </a: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Ragic 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的技術人員都不能存取您資料庫中的資料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284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如需提供技術支援，只有在獲得您的授權後，我們才能協助查看資料庫設計及資料</a:t>
            </a:r>
          </a:p>
          <a:p>
            <a:pPr marL="487672" marR="0" lvl="0" indent="-487672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284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無資料庫介面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284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en-US" altLang="zh-TW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Ragic </a:t>
            </a: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使用的資料庫型態特殊，完全沒有任何一般資料庫的查詢維護介面。因此沒有任何透過資料庫後端，在您不知道的形況下存取資料庫的可能性</a:t>
            </a:r>
          </a:p>
          <a:p>
            <a:pPr marL="487672" marR="0" lvl="0" indent="-487672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284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0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完整內控紀錄</a:t>
            </a:r>
          </a:p>
          <a:p>
            <a:pPr marL="1114679" marR="0" lvl="1" indent="-464449" algn="l" defTabSz="1300460" rtl="0" eaLnBrk="1" fontAlgn="auto" latinLnBrk="0" hangingPunct="1">
              <a:lnSpc>
                <a:spcPct val="100000"/>
              </a:lnSpc>
              <a:spcBef>
                <a:spcPts val="996"/>
              </a:spcBef>
              <a:spcAft>
                <a:spcPts val="284"/>
              </a:spcAft>
              <a:buClrTx/>
              <a:buSzPct val="100000"/>
              <a:buFontTx/>
              <a:buChar char="–"/>
              <a:tabLst/>
              <a:defRPr/>
            </a:pPr>
            <a:r>
              <a:rPr kumimoji="0" lang="zh-TW" altLang="en-US" sz="20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所有資料存取都有完整的內控紀錄，隨時供資訊安全人員查閱</a:t>
            </a:r>
          </a:p>
        </p:txBody>
      </p:sp>
    </p:spTree>
    <p:extLst>
      <p:ext uri="{BB962C8B-B14F-4D97-AF65-F5344CB8AC3E}">
        <p14:creationId xmlns:p14="http://schemas.microsoft.com/office/powerpoint/2010/main" val="2237581975"/>
      </p:ext>
    </p:extLst>
  </p:cSld>
  <p:clrMapOvr>
    <a:masterClrMapping/>
  </p:clrMapOvr>
  <p:transition spd="med"/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85E002-8119-B395-0B9A-97A41F5ED7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">
            <a:extLst>
              <a:ext uri="{FF2B5EF4-FFF2-40B4-BE49-F238E27FC236}">
                <a16:creationId xmlns:a16="http://schemas.microsoft.com/office/drawing/2014/main" id="{5344ECF9-F5D7-DB45-A6A8-C835A6CF4529}"/>
              </a:ext>
            </a:extLst>
          </p:cNvPr>
          <p:cNvSpPr/>
          <p:nvPr/>
        </p:nvSpPr>
        <p:spPr>
          <a:xfrm>
            <a:off x="-386523" y="-168035"/>
            <a:ext cx="13777846" cy="28604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5" name="充分整合">
            <a:extLst>
              <a:ext uri="{FF2B5EF4-FFF2-40B4-BE49-F238E27FC236}">
                <a16:creationId xmlns:a16="http://schemas.microsoft.com/office/drawing/2014/main" id="{B86529DA-5B21-49CC-C7AA-84BBE0D7F9F4}"/>
              </a:ext>
            </a:extLst>
          </p:cNvPr>
          <p:cNvSpPr txBox="1"/>
          <p:nvPr/>
        </p:nvSpPr>
        <p:spPr>
          <a:xfrm>
            <a:off x="4411455" y="732350"/>
            <a:ext cx="4181914" cy="10297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主機實體安全性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58A312CF-CFA1-7FCE-2E43-ED19F99CFD0D}"/>
              </a:ext>
            </a:extLst>
          </p:cNvPr>
          <p:cNvSpPr txBox="1"/>
          <p:nvPr/>
        </p:nvSpPr>
        <p:spPr>
          <a:xfrm>
            <a:off x="2490878" y="1792257"/>
            <a:ext cx="8023044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5023" rIns="65023">
            <a:spAutoFit/>
          </a:bodyPr>
          <a:lstStyle>
            <a:lvl1pPr>
              <a:defRPr sz="2000">
                <a:solidFill>
                  <a:srgbClr val="7F7F7F"/>
                </a:solidFill>
                <a:latin typeface="Source Han Sans TW"/>
                <a:ea typeface="Source Han Sans TW"/>
                <a:cs typeface="Source Han Sans TW"/>
                <a:sym typeface="Source Han Sans TW"/>
              </a:defRPr>
            </a:lvl1pPr>
          </a:lstStyle>
          <a:p>
            <a:pPr marL="0" marR="0" lvl="0" indent="0" defTabSz="130046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>
                <a:solidFill>
                  <a:srgbClr val="7F7F7F"/>
                </a:solidFill>
                <a:latin typeface="Source Han Sans TW"/>
                <a:ea typeface="Source Han Sans TW"/>
                <a:cs typeface="Source Han Sans TW"/>
                <a:sym typeface="Source Han Sans TW"/>
              </a:defRPr>
            </a:pPr>
            <a:r>
              <a:rPr kumimoji="0" lang="zh-TW" altLang="en-US" sz="2200" b="1" u="none" strike="noStrike" kern="0" cap="none" spc="0" normalizeH="0" baseline="0" noProof="0" dirty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"/>
              </a:rPr>
              <a:t>世界級雲端平台服務供應商，確保主機實體安全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1F7DAE9B-347C-5070-264C-F2946F2F445F}"/>
              </a:ext>
            </a:extLst>
          </p:cNvPr>
          <p:cNvSpPr txBox="1">
            <a:spLocks/>
          </p:cNvSpPr>
          <p:nvPr/>
        </p:nvSpPr>
        <p:spPr>
          <a:xfrm>
            <a:off x="1478098" y="4282566"/>
            <a:ext cx="10048605" cy="35150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2722" y="0"/>
                </a:lnTo>
                <a:lnTo>
                  <a:pt x="12744" y="5296"/>
                </a:lnTo>
                <a:lnTo>
                  <a:pt x="21600" y="5306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tIns="45719" rIns="45719" bIns="45719">
            <a:normAutofit/>
          </a:bodyPr>
          <a:lstStyle>
            <a:lvl1pPr marL="487672" marR="0" indent="-487672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1pPr>
            <a:lvl2pPr marL="1114679" marR="0" indent="-464449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2pPr>
            <a:lvl3pPr marL="1733946" marR="0" indent="-433487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3pPr>
            <a:lvl4pPr marL="2470873" marR="0" indent="-520184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4pPr>
            <a:lvl5pPr marL="3121103" marR="0" indent="-520184" algn="l" defTabSz="1300460" rtl="0" latinLnBrk="0">
              <a:lnSpc>
                <a:spcPct val="10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4551" b="0" i="0" u="none" strike="noStrike" cap="none" spc="0" baseline="0">
                <a:solidFill>
                  <a:srgbClr val="000000"/>
                </a:solidFill>
                <a:uFillTx/>
                <a:latin typeface="Helvetica LT Std"/>
                <a:ea typeface="Helvetica LT Std"/>
                <a:cs typeface="Helvetica LT Std"/>
                <a:sym typeface="Helvetica LT Std"/>
              </a:defRPr>
            </a:lvl5pPr>
            <a:lvl6pPr marL="3755530" marR="0" indent="-520184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4405759" marR="0" indent="-520184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5055988" marR="0" indent="-520182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5706218" marR="0" indent="-520182" algn="l" defTabSz="1300460" rtl="0" latinLnBrk="0">
              <a:lnSpc>
                <a:spcPct val="100000"/>
              </a:lnSpc>
              <a:spcBef>
                <a:spcPts val="1138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4551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487672" marR="0" lvl="0" indent="-487672" algn="l" defTabSz="1300460" rtl="0" eaLnBrk="1" fontAlgn="auto" latinLnBrk="0" hangingPunct="1">
              <a:lnSpc>
                <a:spcPct val="15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通過 </a:t>
            </a:r>
            <a:r>
              <a:rPr kumimoji="0" lang="en-US" altLang="zh-TW" sz="2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ISO 27001, SOC1, SOC 2, SOC 3, PCI DSS v3.0 </a:t>
            </a:r>
            <a:r>
              <a:rPr kumimoji="0" lang="zh-TW" altLang="en-US" sz="2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等認證</a:t>
            </a:r>
          </a:p>
          <a:p>
            <a:pPr marL="487672" marR="0" lvl="0" indent="-487672" algn="l" defTabSz="1300460" rtl="0" eaLnBrk="1" fontAlgn="auto" latinLnBrk="0" hangingPunct="1">
              <a:lnSpc>
                <a:spcPct val="15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超過五百人的專業資安團隊</a:t>
            </a:r>
          </a:p>
          <a:p>
            <a:pPr marL="487672" marR="0" lvl="0" indent="-487672" algn="l" defTabSz="1300460" rtl="0" eaLnBrk="1" fontAlgn="auto" latinLnBrk="0" hangingPunct="1">
              <a:lnSpc>
                <a:spcPct val="15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en-US" altLang="zh-TW" sz="2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24/7 </a:t>
            </a:r>
            <a:r>
              <a:rPr kumimoji="0" lang="zh-TW" altLang="en-US" sz="2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全年無休實體主機影像監控、電子化門禁、生化認證、實體柵欄、金屬偵測器偵測</a:t>
            </a:r>
          </a:p>
          <a:p>
            <a:pPr marL="487672" marR="0" lvl="0" indent="-487672" algn="l" defTabSz="1300460" rtl="0" eaLnBrk="1" fontAlgn="auto" latinLnBrk="0" hangingPunct="1">
              <a:lnSpc>
                <a:spcPct val="150000"/>
              </a:lnSpc>
              <a:spcBef>
                <a:spcPts val="996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/>
            </a:pPr>
            <a:r>
              <a:rPr kumimoji="0" lang="zh-TW" altLang="en-US" sz="24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Helvetica LT Std"/>
              </a:rPr>
              <a:t>定期雲端軟體弱點掃描服務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5B3B55E-21C6-1E47-8226-D5293914A194}"/>
              </a:ext>
            </a:extLst>
          </p:cNvPr>
          <p:cNvSpPr txBox="1">
            <a:spLocks/>
          </p:cNvSpPr>
          <p:nvPr/>
        </p:nvSpPr>
        <p:spPr>
          <a:xfrm>
            <a:off x="1478098" y="3225715"/>
            <a:ext cx="10048605" cy="62023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2722" y="0"/>
                </a:lnTo>
                <a:lnTo>
                  <a:pt x="12744" y="5296"/>
                </a:lnTo>
                <a:lnTo>
                  <a:pt x="21600" y="5306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65023" tIns="65023" rIns="65023" bIns="65023">
            <a:spAutoFit/>
          </a:bodyPr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800" b="0" i="0" u="none" strike="noStrike" cap="none" spc="0" baseline="0">
                <a:solidFill>
                  <a:srgbClr val="000000"/>
                </a:solidFill>
                <a:uFillTx/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600" b="0" i="0" u="none" strike="noStrike" cap="none" spc="0" baseline="0">
                <a:solidFill>
                  <a:srgbClr val="000000"/>
                </a:solidFill>
                <a:uFillTx/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1400" b="0" i="0" u="none" strike="noStrike" cap="none" spc="0" baseline="0">
                <a:solidFill>
                  <a:srgbClr val="000000"/>
                </a:solidFill>
                <a:uFillTx/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1200" b="0" i="0" u="none" strike="noStrike" cap="none" spc="0" baseline="0">
                <a:solidFill>
                  <a:srgbClr val="000000"/>
                </a:solidFill>
                <a:uFillTx/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1000" b="0" i="0" u="none" strike="noStrike" cap="none" spc="0" baseline="0">
                <a:solidFill>
                  <a:srgbClr val="000000"/>
                </a:solidFill>
                <a:uFillTx/>
                <a:latin typeface="Source Han Sans TW Normal"/>
                <a:ea typeface="Source Han Sans TW Normal"/>
                <a:cs typeface="Source Han Sans TW Normal"/>
                <a:sym typeface="Source Han Sans TW Normal"/>
              </a:defRPr>
            </a:lvl5pPr>
            <a:lvl6pPr marL="2640648" marR="0" indent="-365760" algn="l" defTabSz="914400" rtl="0" latinLnBrk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097848" marR="0" indent="-365760" algn="l" defTabSz="914400" rtl="0" latinLnBrk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555047" marR="0" indent="-365759" algn="l" defTabSz="914400" rtl="0" latinLnBrk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012247" marR="0" indent="-365759" algn="l" defTabSz="914400" rtl="0" latinLnBrk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Pct val="100000"/>
              <a:buFont typeface="Helvetica Neue"/>
              <a:buChar char="»"/>
              <a:tabLst/>
              <a:defRPr sz="3200" b="1" i="0" u="none" strike="noStrike" cap="none" spc="0" baseline="0">
                <a:solidFill>
                  <a:srgbClr val="000000"/>
                </a:solidFill>
                <a:uFillTx/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marL="0" marR="0" lvl="0" indent="0" algn="l" defTabSz="1300460" rtl="0" eaLnBrk="1" fontAlgn="auto" latinLnBrk="0" hangingPunct="1">
              <a:lnSpc>
                <a:spcPct val="150000"/>
              </a:lnSpc>
              <a:spcBef>
                <a:spcPts val="996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/>
            </a:pPr>
            <a:r>
              <a:rPr kumimoji="0" lang="zh-TW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我們的主機是由知名公有雲（</a:t>
            </a:r>
            <a:r>
              <a:rPr kumimoji="0" lang="en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Google、AWS）</a:t>
            </a:r>
            <a:r>
              <a:rPr kumimoji="0" lang="zh-TW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提供，特色包括：</a:t>
            </a:r>
          </a:p>
        </p:txBody>
      </p:sp>
      <p:pic>
        <p:nvPicPr>
          <p:cNvPr id="9" name="AICPC-SOC-051216-a.png" descr="AICPC-SOC-051216-a.png">
            <a:extLst>
              <a:ext uri="{FF2B5EF4-FFF2-40B4-BE49-F238E27FC236}">
                <a16:creationId xmlns:a16="http://schemas.microsoft.com/office/drawing/2014/main" id="{E9F81278-F474-12D9-78A0-D613A57E91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8221" y="7721847"/>
            <a:ext cx="1440555" cy="14333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SO-logo.png" descr="ISO-logo.png">
            <a:extLst>
              <a:ext uri="{FF2B5EF4-FFF2-40B4-BE49-F238E27FC236}">
                <a16:creationId xmlns:a16="http://schemas.microsoft.com/office/drawing/2014/main" id="{A3EF25CE-2009-DA32-508A-6B5F9B279F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1113" t="3643" r="21113" b="1860"/>
          <a:stretch>
            <a:fillRect/>
          </a:stretch>
        </p:blipFill>
        <p:spPr>
          <a:xfrm>
            <a:off x="11003569" y="7674935"/>
            <a:ext cx="1459908" cy="1469459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SOC-3-Graphic.jpeg" descr="SOC-3-Graphic.jpeg">
            <a:extLst>
              <a:ext uri="{FF2B5EF4-FFF2-40B4-BE49-F238E27FC236}">
                <a16:creationId xmlns:a16="http://schemas.microsoft.com/office/drawing/2014/main" id="{242336A2-2E22-5455-2935-7D026752F8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66669" y="7732651"/>
            <a:ext cx="1405910" cy="141174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ci-dss-1.png" descr="pci-dss-1.png">
            <a:extLst>
              <a:ext uri="{FF2B5EF4-FFF2-40B4-BE49-F238E27FC236}">
                <a16:creationId xmlns:a16="http://schemas.microsoft.com/office/drawing/2014/main" id="{FF0EDBF1-5FD3-8062-831D-3C73065F749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63407" y="7732651"/>
            <a:ext cx="1549334" cy="123106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6260604"/>
      </p:ext>
    </p:extLst>
  </p:cSld>
  <p:clrMapOvr>
    <a:masterClrMapping/>
  </p:clrMapOvr>
  <p:transition spd="med"/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0E6FF">
            <a:alpha val="30000"/>
          </a:srgb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D5239D2-715C-5BF7-57F2-DFA894BFD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">
            <a:extLst>
              <a:ext uri="{FF2B5EF4-FFF2-40B4-BE49-F238E27FC236}">
                <a16:creationId xmlns:a16="http://schemas.microsoft.com/office/drawing/2014/main" id="{DFEB5146-6AEF-0C62-C117-D81C3B77E00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386523" y="-168035"/>
            <a:ext cx="13777846" cy="348666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200">
                <a:solidFill>
                  <a:srgbClr val="FFFFFF"/>
                </a:solidFill>
              </a:defRPr>
            </a:pPr>
            <a:endParaRPr kumimoji="0" sz="22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4" name="充分整合">
            <a:extLst>
              <a:ext uri="{FF2B5EF4-FFF2-40B4-BE49-F238E27FC236}">
                <a16:creationId xmlns:a16="http://schemas.microsoft.com/office/drawing/2014/main" id="{9D81313F-B7EF-A081-DE9E-13EDE213FF87}"/>
              </a:ext>
            </a:extLst>
          </p:cNvPr>
          <p:cNvSpPr txBox="1"/>
          <p:nvPr/>
        </p:nvSpPr>
        <p:spPr>
          <a:xfrm>
            <a:off x="3633195" y="721164"/>
            <a:ext cx="5738429" cy="101938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私有主機版 </a:t>
            </a:r>
            <a:r>
              <a:rPr kumimoji="0" lang="en-US" altLang="zh-TW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VS </a:t>
            </a:r>
            <a:r>
              <a:rPr kumimoji="0" lang="zh-TW" altLang="en-US" sz="45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雲端版</a:t>
            </a:r>
          </a:p>
        </p:txBody>
      </p:sp>
      <p:sp>
        <p:nvSpPr>
          <p:cNvPr id="3" name="像 Excel簡潔易懂的介面，一個畫面就能看到所有資訊">
            <a:extLst>
              <a:ext uri="{FF2B5EF4-FFF2-40B4-BE49-F238E27FC236}">
                <a16:creationId xmlns:a16="http://schemas.microsoft.com/office/drawing/2014/main" id="{C2DC81DB-6892-FDD8-E700-2FA382B279A6}"/>
              </a:ext>
            </a:extLst>
          </p:cNvPr>
          <p:cNvSpPr txBox="1"/>
          <p:nvPr/>
        </p:nvSpPr>
        <p:spPr>
          <a:xfrm>
            <a:off x="558599" y="1746770"/>
            <a:ext cx="11887601" cy="10586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若公司有特殊的資安考量，並且具備良好的主機維護能力以及資訊安全知識，</a:t>
            </a:r>
            <a:endParaRPr kumimoji="0" lang="en-US" altLang="zh-TW" sz="22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0" marR="0" lvl="0" indent="39687" algn="ctr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2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也可以選擇將 </a:t>
            </a:r>
            <a:r>
              <a:rPr kumimoji="0" lang="en" altLang="zh-TW" sz="22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Ragic </a:t>
            </a:r>
            <a:r>
              <a:rPr kumimoji="0" lang="zh-TW" altLang="en-US" sz="22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安裝在公司內部的伺服器上使用。</a:t>
            </a:r>
            <a:endParaRPr kumimoji="0" lang="zh-TW" altLang="en-US" sz="22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93C38E14-D873-23EA-134F-ACCDFD9827CD}"/>
              </a:ext>
            </a:extLst>
          </p:cNvPr>
          <p:cNvSpPr>
            <a:spLocks/>
          </p:cNvSpPr>
          <p:nvPr/>
        </p:nvSpPr>
        <p:spPr>
          <a:xfrm>
            <a:off x="3658400" y="4182443"/>
            <a:ext cx="5688000" cy="2687915"/>
          </a:xfrm>
          <a:prstGeom prst="rect">
            <a:avLst/>
          </a:prstGeom>
          <a:solidFill>
            <a:schemeClr val="bg1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TW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</a:endParaRPr>
          </a:p>
          <a:p>
            <a:pPr marL="0" marR="0" lvl="0" indent="0" algn="ctr" defTabSz="584200" rtl="0" eaLnBrk="1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TW" altLang="en-US" sz="2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cs typeface="Calibri" panose="020F0502020204030204" pitchFamily="34" charset="0"/>
              <a:sym typeface="Helvetica Neue Medium"/>
            </a:endParaRPr>
          </a:p>
        </p:txBody>
      </p:sp>
      <p:sp>
        <p:nvSpPr>
          <p:cNvPr id="31" name="簡潔介面">
            <a:extLst>
              <a:ext uri="{FF2B5EF4-FFF2-40B4-BE49-F238E27FC236}">
                <a16:creationId xmlns:a16="http://schemas.microsoft.com/office/drawing/2014/main" id="{9578B0FD-E470-1A35-2394-CC22462F68F8}"/>
              </a:ext>
            </a:extLst>
          </p:cNvPr>
          <p:cNvSpPr txBox="1"/>
          <p:nvPr/>
        </p:nvSpPr>
        <p:spPr>
          <a:xfrm>
            <a:off x="4064777" y="4117403"/>
            <a:ext cx="1296509" cy="591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4500">
                <a:solidFill>
                  <a:srgbClr val="393939"/>
                </a:solidFill>
                <a:latin typeface="Source Han Sans TW Bold"/>
                <a:ea typeface="Source Han Sans TW Bold"/>
                <a:cs typeface="Source Han Sans TW Bold"/>
                <a:sym typeface="Source Han Sans TW Bold"/>
              </a:defRPr>
            </a:lvl1pPr>
          </a:lstStyle>
          <a:p>
            <a:pPr marL="0" marR="0" lvl="0" indent="39687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2400" b="1" u="none" strike="noStrike" kern="0" cap="none" spc="0" normalizeH="0" baseline="0" noProof="0" dirty="0">
                <a:ln>
                  <a:noFill/>
                </a:ln>
                <a:solidFill>
                  <a:srgbClr val="393939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Bold"/>
              </a:rPr>
              <a:t>需求</a:t>
            </a:r>
            <a:endParaRPr kumimoji="0" sz="2400" b="1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Bold"/>
            </a:endParaRPr>
          </a:p>
        </p:txBody>
      </p:sp>
      <p:sp>
        <p:nvSpPr>
          <p:cNvPr id="32" name="像 Excel簡潔易懂的介面，一個畫面就能看到所有資訊">
            <a:extLst>
              <a:ext uri="{FF2B5EF4-FFF2-40B4-BE49-F238E27FC236}">
                <a16:creationId xmlns:a16="http://schemas.microsoft.com/office/drawing/2014/main" id="{B8B65669-CD28-B900-821B-5FE41E0C0ADB}"/>
              </a:ext>
            </a:extLst>
          </p:cNvPr>
          <p:cNvSpPr txBox="1"/>
          <p:nvPr/>
        </p:nvSpPr>
        <p:spPr>
          <a:xfrm>
            <a:off x="4064777" y="4714490"/>
            <a:ext cx="5032245" cy="2126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L="285750" marR="0" lvl="0" indent="-28575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公司內部有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專業的資訊人員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，具備網路伺服器維護經驗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285750" marR="0" lvl="0" indent="-28575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方案的最低人數限制為 </a:t>
            </a:r>
            <a:r>
              <a:rPr kumimoji="0" lang="en-US" altLang="zh-TW" sz="18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10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 名使用者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F95D5D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285750" marR="0" lvl="0" indent="-28575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年付</a:t>
            </a: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為單位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L="285750" marR="0" lvl="0" indent="-285750" algn="l" defTabSz="914400" rtl="0" eaLnBrk="1" fontAlgn="base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zh-TW" altLang="en-US" sz="1800" b="1" u="none" strike="noStrike" kern="0" cap="none" spc="0" normalizeH="0" baseline="0" noProof="0" dirty="0">
                <a:ln>
                  <a:noFill/>
                </a:ln>
                <a:solidFill>
                  <a:srgbClr val="F95D5D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專業版以上方案</a:t>
            </a:r>
            <a:endParaRPr kumimoji="0" lang="en-US" altLang="zh-TW" sz="1800" b="1" u="none" strike="noStrike" kern="0" cap="none" spc="0" normalizeH="0" baseline="0" noProof="0" dirty="0">
              <a:ln>
                <a:noFill/>
              </a:ln>
              <a:solidFill>
                <a:srgbClr val="F95D5D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35" name="像 Excel簡潔易懂的介面，一個畫面就能看到所有資訊">
            <a:extLst>
              <a:ext uri="{FF2B5EF4-FFF2-40B4-BE49-F238E27FC236}">
                <a16:creationId xmlns:a16="http://schemas.microsoft.com/office/drawing/2014/main" id="{748A9F16-E017-990D-BC53-5DA67C157C38}"/>
              </a:ext>
            </a:extLst>
          </p:cNvPr>
          <p:cNvSpPr txBox="1"/>
          <p:nvPr/>
        </p:nvSpPr>
        <p:spPr>
          <a:xfrm>
            <a:off x="2227105" y="7529044"/>
            <a:ext cx="8550590" cy="13102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50800" tIns="50800" rIns="50800" bIns="50800" anchor="t">
            <a:spAutoFit/>
          </a:bodyPr>
          <a:lstStyle>
            <a:lvl1pPr indent="39687" defTabSz="914400">
              <a:lnSpc>
                <a:spcPct val="150000"/>
              </a:lnSpc>
              <a:defRPr sz="2300">
                <a:solidFill>
                  <a:srgbClr val="393939"/>
                </a:solidFill>
                <a:latin typeface="Source Han Sans TW Medium"/>
                <a:ea typeface="Source Han Sans TW Medium"/>
                <a:cs typeface="Source Han Sans TW Medium"/>
                <a:sym typeface="Source Han Sans TW Medium"/>
              </a:defRPr>
            </a:lvl1pPr>
          </a:lstStyle>
          <a:p>
            <a:pPr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若選用私有伺服器，您需自行維護的部分：</a:t>
            </a:r>
            <a:endParaRPr lang="en-US" altLang="zh-TW" sz="1800" dirty="0">
              <a:solidFill>
                <a:srgbClr val="0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更新 </a:t>
            </a:r>
            <a:r>
              <a:rPr kumimoji="0" lang="en" altLang="zh-TW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SSL </a:t>
            </a:r>
            <a:r>
              <a:rPr kumimoji="0" lang="zh-TW" altLang="en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、</a:t>
            </a: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設定備份、設定伺服器防火牆、調整系統參數以及分配資源確保效能</a:t>
            </a:r>
            <a:endParaRPr kumimoji="0" lang="en-US" altLang="zh-TW" sz="180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  <a:p>
            <a:pPr marR="0" lvl="0" indent="0" algn="l" defTabSz="914400" rtl="0" eaLnBrk="1" fontAlgn="auto" latinLnBrk="0" hangingPunct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（記憶體</a:t>
            </a:r>
            <a:r>
              <a:rPr kumimoji="0" lang="en-US" altLang="zh-TW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/</a:t>
            </a:r>
            <a:r>
              <a:rPr kumimoji="0" lang="en" altLang="zh-TW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Swap/</a:t>
            </a: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硬碟 </a:t>
            </a:r>
            <a:r>
              <a:rPr kumimoji="0" lang="en" altLang="zh-TW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IO</a:t>
            </a:r>
            <a:r>
              <a:rPr kumimoji="0" lang="zh-TW" altLang="en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）、</a:t>
            </a:r>
            <a:r>
              <a:rPr kumimoji="0" lang="zh-TW" altLang="en-US" sz="180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軟正黑體" panose="020B0604030504040204" pitchFamily="34" charset="-120"/>
                <a:ea typeface="微軟正黑體" panose="020B0604030504040204" pitchFamily="34" charset="-120"/>
                <a:sym typeface="Source Han Sans TW Medium"/>
              </a:rPr>
              <a:t>更新伺服器作業系統、確保作業系統層級安全設定合規</a:t>
            </a:r>
            <a:endParaRPr kumimoji="0" lang="zh-TW" altLang="en-US" sz="1800" u="none" strike="noStrike" kern="0" cap="none" spc="0" normalizeH="0" baseline="0" noProof="0" dirty="0">
              <a:ln>
                <a:noFill/>
              </a:ln>
              <a:solidFill>
                <a:srgbClr val="393939"/>
              </a:solidFill>
              <a:effectLst/>
              <a:uLnTx/>
              <a:uFillTx/>
              <a:latin typeface="微軟正黑體" panose="020B0604030504040204" pitchFamily="34" charset="-120"/>
              <a:ea typeface="微軟正黑體" panose="020B0604030504040204" pitchFamily="34" charset="-120"/>
              <a:sym typeface="Source Han Sans TW Medium"/>
            </a:endParaRP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B8E26DAA-00E7-1936-5D3E-27CA9D69BFD6}"/>
              </a:ext>
            </a:extLst>
          </p:cNvPr>
          <p:cNvSpPr txBox="1"/>
          <p:nvPr/>
        </p:nvSpPr>
        <p:spPr>
          <a:xfrm>
            <a:off x="371812" y="9221918"/>
            <a:ext cx="12261172" cy="338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>
              <a:defRPr/>
            </a:pP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*透過 </a:t>
            </a:r>
            <a:r>
              <a:rPr lang="en-US" altLang="zh-TW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Ragic </a:t>
            </a:r>
            <a:r>
              <a:rPr lang="zh-TW" altLang="en-US" sz="1600" dirty="0">
                <a:latin typeface="微軟正黑體" panose="020B0604030504040204" pitchFamily="34" charset="-120"/>
                <a:ea typeface="微軟正黑體" panose="020B0604030504040204" pitchFamily="34" charset="-120"/>
                <a:cs typeface="Calibri" panose="020F0502020204030204" pitchFamily="34" charset="0"/>
              </a:rPr>
              <a:t>備份還原的功能，您隨時可以將線上專業版的帳號，搬移到私有主機，或是將您私有主機的帳號，搬移到線上專業版</a:t>
            </a:r>
          </a:p>
        </p:txBody>
      </p:sp>
    </p:spTree>
    <p:extLst>
      <p:ext uri="{BB962C8B-B14F-4D97-AF65-F5344CB8AC3E}">
        <p14:creationId xmlns:p14="http://schemas.microsoft.com/office/powerpoint/2010/main" val="979568245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128886</TotalTime>
  <Words>4720</Words>
  <Application>Microsoft Office PowerPoint</Application>
  <PresentationFormat>自訂</PresentationFormat>
  <Paragraphs>623</Paragraphs>
  <Slides>89</Slides>
  <Notes>88</Notes>
  <HiddenSlides>0</HiddenSlides>
  <MMClips>20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89</vt:i4>
      </vt:variant>
    </vt:vector>
  </HeadingPairs>
  <TitlesOfParts>
    <vt:vector size="94" baseType="lpstr">
      <vt:lpstr>Arial</vt:lpstr>
      <vt:lpstr>Helvetica Neue Medium</vt:lpstr>
      <vt:lpstr>微軟正黑體</vt:lpstr>
      <vt:lpstr>Calibri</vt:lpstr>
      <vt:lpstr>White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Hanna</dc:creator>
  <cp:lastModifiedBy>Ragic Sales</cp:lastModifiedBy>
  <cp:revision>419</cp:revision>
  <dcterms:modified xsi:type="dcterms:W3CDTF">2026-10-28T05:47:50Z</dcterms:modified>
</cp:coreProperties>
</file>