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heme/themeOverride1.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58"/>
  </p:notesMasterIdLst>
  <p:sldIdLst>
    <p:sldId id="306" r:id="rId2"/>
    <p:sldId id="373" r:id="rId3"/>
    <p:sldId id="374" r:id="rId4"/>
    <p:sldId id="309" r:id="rId5"/>
    <p:sldId id="375" r:id="rId6"/>
    <p:sldId id="376" r:id="rId7"/>
    <p:sldId id="377" r:id="rId8"/>
    <p:sldId id="352" r:id="rId9"/>
    <p:sldId id="378" r:id="rId10"/>
    <p:sldId id="271" r:id="rId11"/>
    <p:sldId id="379" r:id="rId12"/>
    <p:sldId id="274" r:id="rId13"/>
    <p:sldId id="380" r:id="rId14"/>
    <p:sldId id="381" r:id="rId15"/>
    <p:sldId id="330" r:id="rId16"/>
    <p:sldId id="331" r:id="rId17"/>
    <p:sldId id="382" r:id="rId18"/>
    <p:sldId id="329" r:id="rId19"/>
    <p:sldId id="391" r:id="rId20"/>
    <p:sldId id="335" r:id="rId21"/>
    <p:sldId id="383" r:id="rId22"/>
    <p:sldId id="337" r:id="rId23"/>
    <p:sldId id="385" r:id="rId24"/>
    <p:sldId id="392" r:id="rId25"/>
    <p:sldId id="386" r:id="rId26"/>
    <p:sldId id="389" r:id="rId27"/>
    <p:sldId id="387" r:id="rId28"/>
    <p:sldId id="388" r:id="rId29"/>
    <p:sldId id="284" r:id="rId30"/>
    <p:sldId id="346" r:id="rId31"/>
    <p:sldId id="345" r:id="rId32"/>
    <p:sldId id="393" r:id="rId33"/>
    <p:sldId id="348" r:id="rId34"/>
    <p:sldId id="394" r:id="rId35"/>
    <p:sldId id="289" r:id="rId36"/>
    <p:sldId id="396" r:id="rId37"/>
    <p:sldId id="395" r:id="rId38"/>
    <p:sldId id="397" r:id="rId39"/>
    <p:sldId id="320" r:id="rId40"/>
    <p:sldId id="359" r:id="rId41"/>
    <p:sldId id="371" r:id="rId42"/>
    <p:sldId id="398" r:id="rId43"/>
    <p:sldId id="399" r:id="rId44"/>
    <p:sldId id="400" r:id="rId45"/>
    <p:sldId id="401" r:id="rId46"/>
    <p:sldId id="402" r:id="rId47"/>
    <p:sldId id="403" r:id="rId48"/>
    <p:sldId id="404" r:id="rId49"/>
    <p:sldId id="405" r:id="rId50"/>
    <p:sldId id="406" r:id="rId51"/>
    <p:sldId id="407" r:id="rId52"/>
    <p:sldId id="408" r:id="rId53"/>
    <p:sldId id="409" r:id="rId54"/>
    <p:sldId id="410" r:id="rId55"/>
    <p:sldId id="411" r:id="rId56"/>
    <p:sldId id="412" r:id="rId5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1pPr>
    <a:lvl2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2pPr>
    <a:lvl3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3pPr>
    <a:lvl4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4pPr>
    <a:lvl5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5pPr>
    <a:lvl6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6pPr>
    <a:lvl7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7pPr>
    <a:lvl8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8pPr>
    <a:lvl9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9pPr>
  </p:defaultTextStyle>
  <p:extLst>
    <p:ext uri="{EFAFB233-063F-42B5-8137-9DF3F51BA10A}">
      <p15:sldGuideLst xmlns:p15="http://schemas.microsoft.com/office/powerpoint/2012/main">
        <p15:guide id="1" orient="horz" pos="3072" userDrawn="1">
          <p15:clr>
            <a:srgbClr val="A4A3A4"/>
          </p15:clr>
        </p15:guide>
        <p15:guide id="2" pos="409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5D5D"/>
    <a:srgbClr val="FAFAFA"/>
    <a:srgbClr val="F1F7FF"/>
    <a:srgbClr val="65A4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FFF"/>
          </a:solidFill>
        </a:fill>
      </a:tcStyle>
    </a:wholeTbl>
    <a:band2H>
      <a:tcTxStyle/>
      <a:tcStyle>
        <a:tcBdr/>
        <a:fill>
          <a:solidFill>
            <a:srgbClr val="E6F0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F0CC"/>
          </a:solidFill>
        </a:fill>
      </a:tcStyle>
    </a:wholeTbl>
    <a:band2H>
      <a:tcTxStyle/>
      <a:tcStyle>
        <a:tcBdr/>
        <a:fill>
          <a:solidFill>
            <a:srgbClr val="EAF8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D1E1"/>
          </a:solidFill>
        </a:fill>
      </a:tcStyle>
    </a:wholeTbl>
    <a:band2H>
      <a:tcTxStyle/>
      <a:tcStyle>
        <a:tcBdr/>
        <a:fill>
          <a:solidFill>
            <a:srgbClr val="FCE9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Helvetica Neue Medium"/>
          <a:ea typeface="Helvetica Neue Medium"/>
          <a:cs typeface="Helvetica Neue Medium"/>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Helvetica Neue Medium"/>
          <a:ea typeface="Helvetica Neue Medium"/>
          <a:cs typeface="Helvetica Neue Medium"/>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63" autoAdjust="0"/>
    <p:restoredTop sz="93734" autoAdjust="0"/>
  </p:normalViewPr>
  <p:slideViewPr>
    <p:cSldViewPr snapToGrid="0">
      <p:cViewPr varScale="1">
        <p:scale>
          <a:sx n="76" d="100"/>
          <a:sy n="76" d="100"/>
        </p:scale>
        <p:origin x="1572" y="90"/>
      </p:cViewPr>
      <p:guideLst>
        <p:guide orient="horz" pos="3072"/>
        <p:guide pos="4096"/>
      </p:guideLst>
    </p:cSldViewPr>
  </p:slideViewPr>
  <p:notesTextViewPr>
    <p:cViewPr>
      <p:scale>
        <a:sx n="90" d="100"/>
        <a:sy n="9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40432101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20844555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540C6B-C868-D858-917E-69D0BBB699B7}"/>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352B7131-D6ED-0CD5-CADC-3D6AABBBBC3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B30A6CE2-F1A3-C44E-1D69-0AFEB1BA98D5}"/>
              </a:ext>
            </a:extLst>
          </p:cNvPr>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endParaRPr lang="zh-TW" altLang="en-US" dirty="0"/>
          </a:p>
        </p:txBody>
      </p:sp>
    </p:spTree>
    <p:extLst>
      <p:ext uri="{BB962C8B-B14F-4D97-AF65-F5344CB8AC3E}">
        <p14:creationId xmlns:p14="http://schemas.microsoft.com/office/powerpoint/2010/main" val="2296885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endParaRPr lang="en-US" altLang="zh-TW" dirty="0"/>
          </a:p>
        </p:txBody>
      </p:sp>
    </p:spTree>
    <p:extLst>
      <p:ext uri="{BB962C8B-B14F-4D97-AF65-F5344CB8AC3E}">
        <p14:creationId xmlns:p14="http://schemas.microsoft.com/office/powerpoint/2010/main" val="1423524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B9D56-611D-6728-5DC6-558662307071}"/>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4F20DB9E-4060-6079-8312-77A71D95E358}"/>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6B955833-4BA4-46C9-B884-6FD975162937}"/>
              </a:ext>
            </a:extLst>
          </p:cNvPr>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2530522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2984633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endParaRPr lang="en-US" altLang="zh-TW" dirty="0"/>
          </a:p>
        </p:txBody>
      </p:sp>
    </p:spTree>
    <p:extLst>
      <p:ext uri="{BB962C8B-B14F-4D97-AF65-F5344CB8AC3E}">
        <p14:creationId xmlns:p14="http://schemas.microsoft.com/office/powerpoint/2010/main" val="2506229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18463445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30028486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8681A-D00F-DCAA-E08A-5DAD57CB4FB7}"/>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289D8C43-CFD6-9DA2-268D-39A3F0073C71}"/>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08B7042F-0157-95A2-8973-61685138FE8B}"/>
              </a:ext>
            </a:extLst>
          </p:cNvPr>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39058243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2F803-AFE6-FBC6-8830-8C46F6B4FB52}"/>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752F7201-5F35-09FD-7060-BEFCE4322633}"/>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8773DFC9-409A-303D-8B76-FD8113DA211E}"/>
              </a:ext>
            </a:extLst>
          </p:cNvPr>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3248401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0772803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29673329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29200601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934103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3416800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36383-4614-9EFE-342A-818059B9BE53}"/>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4FE7ED32-B9F4-CE4F-B111-702532F0F51C}"/>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4CD2999D-323B-9E06-79FC-6032515EC344}"/>
              </a:ext>
            </a:extLst>
          </p:cNvPr>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4226036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15645454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3483837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1284201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27631240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498801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8681B-6079-ED6F-58D8-49754E8CFD06}"/>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2EFCFEB8-F9AD-C310-0DDE-9A572985399D}"/>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E9FAD9D9-1AA7-122A-B017-71C6C99A884C}"/>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5676297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2067058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0114543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8609269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284CAE-BA8E-0C56-210D-6043EC43C2A0}"/>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BF387DB9-C8EF-F96A-727F-C31444C603AC}"/>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69CEB017-204B-05CB-C820-A092F904E3DD}"/>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071959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2C3CA4-D8CC-0CAF-D010-684A9CF8AF59}"/>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AD43B147-B365-F060-140E-BAF49758DAEF}"/>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5CAF3E1A-29BB-1C57-B3E8-602C802F594B}"/>
              </a:ext>
            </a:extLst>
          </p:cNvPr>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26029621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23780397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561254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38979020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0545AA-820A-20C1-8A4C-B22AA2B800D5}"/>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E91FB0C0-0875-E92C-5946-6892FB8C1D31}"/>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DDDF693F-BB8E-B493-B0AD-207540C6934C}"/>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22540966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068742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CA903-23BB-7A02-CB57-E24CAF840B17}"/>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CAAF6537-4904-840C-0450-899CD874433C}"/>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FD7B33BB-DBF8-4BA3-96B6-BA31E5FBF646}"/>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8400874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26271324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300486-F670-3177-AD64-831447BAAF85}"/>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35BF3869-A730-B0F7-CABE-D77EB79CA511}"/>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A8F53FB6-07B2-1252-2F10-F68E531DEB16}"/>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4026094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7D3E28-B97B-2E9D-8FB0-D9C93CDDC13D}"/>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0D01430F-F0E2-2DBA-D31A-69081D8C9782}"/>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CFB42521-4B39-05AA-9B82-3861A16FA935}"/>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7561906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332B31-091D-B03B-B186-A30DC79AAA86}"/>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BED1F549-9D91-1EC8-AFC7-C8438195FDEB}"/>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65652BFE-DE20-A86F-6512-65366D03BF69}"/>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7273919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8717E-56B4-9FA2-0FB3-FBC60B3BFF81}"/>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4BE13A27-6850-01DE-E1D4-378E3F7F8E74}"/>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BFDB081B-02F5-FEBD-44ED-B22BB9D7B98B}"/>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75867581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5E8D2-2B55-7146-2EBD-2E70B7C68622}"/>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B0CBDD7A-340B-DC0C-B2D9-E378F416F94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DFD348C1-E657-A8E0-A03B-08CF327293BC}"/>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22222551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4224611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6C6AB-ADE3-6006-717D-F8FA7EAE6908}"/>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DB2C6681-2E92-A60E-CDE2-4CA62E886971}"/>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E38823BB-BFE2-9CAB-F345-2FB37999B31C}"/>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3250296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0352604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3413979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F0EC5-3FB4-5D80-9237-F80E7C144857}"/>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AAEABCC4-5A16-0586-F13B-3198048756C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14759367-0696-7E3F-0F2E-6EB32358A2A0}"/>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4021320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7AD472-F533-9B4C-1CCD-F091330497F3}"/>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DDED63B3-E44D-9423-E79B-4BE611995A83}"/>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4901A608-AB44-EAB3-3879-18E713F8FDC1}"/>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45064413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BB5F61-0EBA-E5D9-4EBC-D8503A0771FB}"/>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700D6C99-A3A9-31BF-54B1-0C5C0B9617BF}"/>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89EB7A31-46BA-84D1-69DD-3EA5C82261C8}"/>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246681832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7F891B-F72E-6C8A-FB31-DFBF3D428A3E}"/>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78EEC215-8747-DF35-05FB-1A00286568B5}"/>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2A167255-2ED0-4ED1-E123-39EB94A9D938}"/>
              </a:ext>
            </a:extLst>
          </p:cNvPr>
          <p:cNvSpPr>
            <a:spLocks noGrp="1"/>
          </p:cNvSpPr>
          <p:nvPr>
            <p:ph type="body" idx="1"/>
          </p:nvPr>
        </p:nvSpPr>
        <p:spPr/>
        <p:txBody>
          <a:bodyPr/>
          <a:lstStyle/>
          <a:p>
            <a:endParaRPr kumimoji="1" lang="zh-TW" altLang="en-US" dirty="0"/>
          </a:p>
        </p:txBody>
      </p:sp>
    </p:spTree>
    <p:extLst>
      <p:ext uri="{BB962C8B-B14F-4D97-AF65-F5344CB8AC3E}">
        <p14:creationId xmlns:p14="http://schemas.microsoft.com/office/powerpoint/2010/main" val="65332739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0F8D2-B7C5-2014-FF52-5CEEF6BA8DD2}"/>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096631D2-95DB-E61E-21C6-2AA5545EBB7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B97393EE-5CE8-728C-55E2-2F8A237CBCAC}"/>
              </a:ext>
            </a:extLst>
          </p:cNvPr>
          <p:cNvSpPr>
            <a:spLocks noGrp="1"/>
          </p:cNvSpPr>
          <p:nvPr>
            <p:ph type="body" idx="1"/>
          </p:nvPr>
        </p:nvSpPr>
        <p:spPr/>
        <p:txBody>
          <a:bodyPr/>
          <a:lstStyle/>
          <a:p>
            <a:endParaRPr kumimoji="1" lang="zh-TW" altLang="en-US" dirty="0"/>
          </a:p>
        </p:txBody>
      </p:sp>
    </p:spTree>
    <p:extLst>
      <p:ext uri="{BB962C8B-B14F-4D97-AF65-F5344CB8AC3E}">
        <p14:creationId xmlns:p14="http://schemas.microsoft.com/office/powerpoint/2010/main" val="38356234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16D5CC-91ED-97AF-0801-18B4BF632F09}"/>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F9D74A8B-6D5C-3DE9-A411-BC94D8C25F46}"/>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BA01E796-8226-5097-5B6B-912A320A7AA0}"/>
              </a:ext>
            </a:extLst>
          </p:cNvPr>
          <p:cNvSpPr>
            <a:spLocks noGrp="1"/>
          </p:cNvSpPr>
          <p:nvPr>
            <p:ph type="body" idx="1"/>
          </p:nvPr>
        </p:nvSpPr>
        <p:spPr/>
        <p:txBody>
          <a:bodyPr/>
          <a:lstStyle/>
          <a:p>
            <a:endParaRPr kumimoji="1" lang="zh-TW" altLang="en-US" dirty="0"/>
          </a:p>
        </p:txBody>
      </p:sp>
    </p:spTree>
    <p:extLst>
      <p:ext uri="{BB962C8B-B14F-4D97-AF65-F5344CB8AC3E}">
        <p14:creationId xmlns:p14="http://schemas.microsoft.com/office/powerpoint/2010/main" val="49902711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C5794-DF8C-54DF-41FF-82206FDB608D}"/>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44A563B5-E7FE-7805-C381-74B1982B9D23}"/>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28634275-A542-9DCB-5FC9-BB64EF3506D3}"/>
              </a:ext>
            </a:extLst>
          </p:cNvPr>
          <p:cNvSpPr>
            <a:spLocks noGrp="1"/>
          </p:cNvSpPr>
          <p:nvPr>
            <p:ph type="body" idx="1"/>
          </p:nvPr>
        </p:nvSpPr>
        <p:spPr/>
        <p:txBody>
          <a:bodyPr/>
          <a:lstStyle/>
          <a:p>
            <a:endParaRPr kumimoji="1" lang="zh-TW" altLang="en-US" dirty="0"/>
          </a:p>
        </p:txBody>
      </p:sp>
    </p:spTree>
    <p:extLst>
      <p:ext uri="{BB962C8B-B14F-4D97-AF65-F5344CB8AC3E}">
        <p14:creationId xmlns:p14="http://schemas.microsoft.com/office/powerpoint/2010/main" val="420540275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E13DA7-6B13-2F49-21A2-8327B6C8CB7F}"/>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F476469B-9747-6E01-B3E1-734BDE5C2CB1}"/>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957E5B3C-EF32-A5AD-9ECE-A0E15BB0C62D}"/>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791935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A1FC43-F02B-DC1C-4100-D8F6C3D4B0DA}"/>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C33FE5B0-80A7-3116-7F57-21BC4DE468FC}"/>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F2D5765C-C75A-1DEC-4C0B-A02A36DCF034}"/>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030323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930383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521722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a:p>
        </p:txBody>
      </p:sp>
    </p:spTree>
    <p:extLst>
      <p:ext uri="{BB962C8B-B14F-4D97-AF65-F5344CB8AC3E}">
        <p14:creationId xmlns:p14="http://schemas.microsoft.com/office/powerpoint/2010/main" val="2869564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532241774_2880x1920.jpeg"/>
          <p:cNvSpPr>
            <a:spLocks noGrp="1"/>
          </p:cNvSpPr>
          <p:nvPr>
            <p:ph type="pic" idx="21"/>
          </p:nvPr>
        </p:nvSpPr>
        <p:spPr>
          <a:xfrm>
            <a:off x="1625600" y="374650"/>
            <a:ext cx="9753600" cy="6502400"/>
          </a:xfrm>
          <a:prstGeom prst="rect">
            <a:avLst/>
          </a:prstGeom>
        </p:spPr>
        <p:txBody>
          <a:bodyPr lIns="91439" tIns="45719" rIns="91439" bIns="45719" anchor="t">
            <a:noAutofit/>
          </a:bodyPr>
          <a:lstStyle/>
          <a:p>
            <a:endParaRPr/>
          </a:p>
        </p:txBody>
      </p:sp>
      <p:sp>
        <p:nvSpPr>
          <p:cNvPr id="21" name="大標題文字"/>
          <p:cNvSpPr txBox="1">
            <a:spLocks noGrp="1"/>
          </p:cNvSpPr>
          <p:nvPr>
            <p:ph type="title"/>
          </p:nvPr>
        </p:nvSpPr>
        <p:spPr>
          <a:xfrm>
            <a:off x="1270000" y="6718300"/>
            <a:ext cx="10464800" cy="1422400"/>
          </a:xfrm>
          <a:prstGeom prst="rect">
            <a:avLst/>
          </a:prstGeom>
        </p:spPr>
        <p:txBody>
          <a:bodyPr anchor="b"/>
          <a:lstStyle/>
          <a:p>
            <a:r>
              <a:t>大標題文字</a:t>
            </a:r>
          </a:p>
        </p:txBody>
      </p:sp>
      <p:sp>
        <p:nvSpPr>
          <p:cNvPr id="22" name="內文層級一…"/>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內文層級一</a:t>
            </a:r>
          </a:p>
          <a:p>
            <a:pPr lvl="1"/>
            <a:r>
              <a:t>內文層級二</a:t>
            </a:r>
          </a:p>
          <a:p>
            <a:pPr lvl="2"/>
            <a:r>
              <a:t>內文層級三</a:t>
            </a:r>
          </a:p>
          <a:p>
            <a:pPr lvl="3"/>
            <a:r>
              <a:t>內文層級四</a:t>
            </a:r>
          </a:p>
          <a:p>
            <a:pPr lvl="4"/>
            <a:r>
              <a:t>內文層級五</a:t>
            </a:r>
          </a:p>
        </p:txBody>
      </p:sp>
      <p:sp>
        <p:nvSpPr>
          <p:cNvPr id="2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大標題 - 中央">
    <p:spTree>
      <p:nvGrpSpPr>
        <p:cNvPr id="1" name=""/>
        <p:cNvGrpSpPr/>
        <p:nvPr/>
      </p:nvGrpSpPr>
      <p:grpSpPr>
        <a:xfrm>
          <a:off x="0" y="0"/>
          <a:ext cx="0" cy="0"/>
          <a:chOff x="0" y="0"/>
          <a:chExt cx="0" cy="0"/>
        </a:xfrm>
      </p:grpSpPr>
      <p:sp>
        <p:nvSpPr>
          <p:cNvPr id="30" name="大標題文字"/>
          <p:cNvSpPr txBox="1">
            <a:spLocks noGrp="1"/>
          </p:cNvSpPr>
          <p:nvPr>
            <p:ph type="title"/>
          </p:nvPr>
        </p:nvSpPr>
        <p:spPr>
          <a:xfrm>
            <a:off x="1270000" y="3225800"/>
            <a:ext cx="10464800" cy="3302000"/>
          </a:xfrm>
          <a:prstGeom prst="rect">
            <a:avLst/>
          </a:prstGeom>
        </p:spPr>
        <p:txBody>
          <a:bodyPr/>
          <a:lstStyle/>
          <a:p>
            <a:r>
              <a:t>大標題文字</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照片 - 直式">
    <p:spTree>
      <p:nvGrpSpPr>
        <p:cNvPr id="1" name=""/>
        <p:cNvGrpSpPr/>
        <p:nvPr/>
      </p:nvGrpSpPr>
      <p:grpSpPr>
        <a:xfrm>
          <a:off x="0" y="0"/>
          <a:ext cx="0" cy="0"/>
          <a:chOff x="0" y="0"/>
          <a:chExt cx="0" cy="0"/>
        </a:xfrm>
      </p:grpSpPr>
      <p:sp>
        <p:nvSpPr>
          <p:cNvPr id="38" name="532204087_1355x1355.jpeg"/>
          <p:cNvSpPr>
            <a:spLocks noGrp="1"/>
          </p:cNvSpPr>
          <p:nvPr>
            <p:ph type="pic" idx="21"/>
          </p:nvPr>
        </p:nvSpPr>
        <p:spPr>
          <a:xfrm>
            <a:off x="6375400" y="635000"/>
            <a:ext cx="8216900" cy="8216900"/>
          </a:xfrm>
          <a:prstGeom prst="rect">
            <a:avLst/>
          </a:prstGeom>
        </p:spPr>
        <p:txBody>
          <a:bodyPr lIns="91439" tIns="45719" rIns="91439" bIns="45719" anchor="t">
            <a:noAutofit/>
          </a:bodyPr>
          <a:lstStyle/>
          <a:p>
            <a:endParaRPr/>
          </a:p>
        </p:txBody>
      </p:sp>
      <p:sp>
        <p:nvSpPr>
          <p:cNvPr id="39" name="大標題文字"/>
          <p:cNvSpPr txBox="1">
            <a:spLocks noGrp="1"/>
          </p:cNvSpPr>
          <p:nvPr>
            <p:ph type="title"/>
          </p:nvPr>
        </p:nvSpPr>
        <p:spPr>
          <a:xfrm>
            <a:off x="952500" y="635000"/>
            <a:ext cx="5334000" cy="3987800"/>
          </a:xfrm>
          <a:prstGeom prst="rect">
            <a:avLst/>
          </a:prstGeom>
        </p:spPr>
        <p:txBody>
          <a:bodyPr anchor="b"/>
          <a:lstStyle>
            <a:lvl1pPr>
              <a:defRPr sz="6000"/>
            </a:lvl1pPr>
          </a:lstStyle>
          <a:p>
            <a:r>
              <a:t>大標題文字</a:t>
            </a:r>
          </a:p>
        </p:txBody>
      </p:sp>
      <p:sp>
        <p:nvSpPr>
          <p:cNvPr id="40" name="內文層級一…"/>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內文層級一</a:t>
            </a:r>
          </a:p>
          <a:p>
            <a:pPr lvl="1"/>
            <a:r>
              <a:t>內文層級二</a:t>
            </a:r>
          </a:p>
          <a:p>
            <a:pPr lvl="2"/>
            <a:r>
              <a:t>內文層級三</a:t>
            </a:r>
          </a:p>
          <a:p>
            <a:pPr lvl="3"/>
            <a:r>
              <a:t>內文層級四</a:t>
            </a:r>
          </a:p>
          <a:p>
            <a:pPr lvl="4"/>
            <a:r>
              <a:t>內文層級五</a:t>
            </a:r>
          </a:p>
        </p:txBody>
      </p:sp>
      <p:sp>
        <p:nvSpPr>
          <p:cNvPr id="41"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大標題、項目符號與照片">
    <p:spTree>
      <p:nvGrpSpPr>
        <p:cNvPr id="1" name=""/>
        <p:cNvGrpSpPr/>
        <p:nvPr/>
      </p:nvGrpSpPr>
      <p:grpSpPr>
        <a:xfrm>
          <a:off x="0" y="0"/>
          <a:ext cx="0" cy="0"/>
          <a:chOff x="0" y="0"/>
          <a:chExt cx="0" cy="0"/>
        </a:xfrm>
      </p:grpSpPr>
      <p:sp>
        <p:nvSpPr>
          <p:cNvPr id="65" name="532205080_1647x1098.jpeg"/>
          <p:cNvSpPr>
            <a:spLocks noGrp="1"/>
          </p:cNvSpPr>
          <p:nvPr>
            <p:ph type="pic" idx="21"/>
          </p:nvPr>
        </p:nvSpPr>
        <p:spPr>
          <a:xfrm>
            <a:off x="3810000" y="2590800"/>
            <a:ext cx="9429750" cy="6286500"/>
          </a:xfrm>
          <a:prstGeom prst="rect">
            <a:avLst/>
          </a:prstGeom>
        </p:spPr>
        <p:txBody>
          <a:bodyPr lIns="91439" tIns="45719" rIns="91439" bIns="45719" anchor="t">
            <a:noAutofit/>
          </a:bodyPr>
          <a:lstStyle/>
          <a:p>
            <a:endParaRPr/>
          </a:p>
        </p:txBody>
      </p:sp>
      <p:sp>
        <p:nvSpPr>
          <p:cNvPr id="66" name="大標題文字"/>
          <p:cNvSpPr txBox="1">
            <a:spLocks noGrp="1"/>
          </p:cNvSpPr>
          <p:nvPr>
            <p:ph type="title"/>
          </p:nvPr>
        </p:nvSpPr>
        <p:spPr>
          <a:prstGeom prst="rect">
            <a:avLst/>
          </a:prstGeom>
        </p:spPr>
        <p:txBody>
          <a:bodyPr/>
          <a:lstStyle/>
          <a:p>
            <a:r>
              <a:t>大標題文字</a:t>
            </a:r>
          </a:p>
        </p:txBody>
      </p:sp>
      <p:sp>
        <p:nvSpPr>
          <p:cNvPr id="67" name="內文層級一…"/>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內文層級一</a:t>
            </a:r>
          </a:p>
          <a:p>
            <a:pPr lvl="1"/>
            <a:r>
              <a:t>內文層級二</a:t>
            </a:r>
          </a:p>
          <a:p>
            <a:pPr lvl="2"/>
            <a:r>
              <a:t>內文層級三</a:t>
            </a:r>
          </a:p>
          <a:p>
            <a:pPr lvl="3"/>
            <a:r>
              <a:t>內文層級四</a:t>
            </a:r>
          </a:p>
          <a:p>
            <a:pPr lvl="4"/>
            <a:r>
              <a:t>內文層級五</a:t>
            </a:r>
          </a:p>
        </p:txBody>
      </p:sp>
      <p:sp>
        <p:nvSpPr>
          <p:cNvPr id="68" name="幻燈片編號"/>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項目符號">
    <p:spTree>
      <p:nvGrpSpPr>
        <p:cNvPr id="1" name=""/>
        <p:cNvGrpSpPr/>
        <p:nvPr/>
      </p:nvGrpSpPr>
      <p:grpSpPr>
        <a:xfrm>
          <a:off x="0" y="0"/>
          <a:ext cx="0" cy="0"/>
          <a:chOff x="0" y="0"/>
          <a:chExt cx="0" cy="0"/>
        </a:xfrm>
      </p:grpSpPr>
      <p:sp>
        <p:nvSpPr>
          <p:cNvPr id="75" name="內文層級一…"/>
          <p:cNvSpPr txBox="1">
            <a:spLocks noGrp="1"/>
          </p:cNvSpPr>
          <p:nvPr>
            <p:ph type="body" idx="1"/>
          </p:nvPr>
        </p:nvSpPr>
        <p:spPr>
          <a:xfrm>
            <a:off x="952500" y="1270000"/>
            <a:ext cx="11099800" cy="7213600"/>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6"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照片 - 一頁三張">
    <p:spTree>
      <p:nvGrpSpPr>
        <p:cNvPr id="1" name=""/>
        <p:cNvGrpSpPr/>
        <p:nvPr/>
      </p:nvGrpSpPr>
      <p:grpSpPr>
        <a:xfrm>
          <a:off x="0" y="0"/>
          <a:ext cx="0" cy="0"/>
          <a:chOff x="0" y="0"/>
          <a:chExt cx="0" cy="0"/>
        </a:xfrm>
      </p:grpSpPr>
      <p:sp>
        <p:nvSpPr>
          <p:cNvPr id="83" name="532205080_1647x1098.jpeg"/>
          <p:cNvSpPr>
            <a:spLocks noGrp="1"/>
          </p:cNvSpPr>
          <p:nvPr>
            <p:ph type="pic" sz="quarter" idx="21"/>
          </p:nvPr>
        </p:nvSpPr>
        <p:spPr>
          <a:xfrm>
            <a:off x="6556375" y="5092700"/>
            <a:ext cx="5657850" cy="3771900"/>
          </a:xfrm>
          <a:prstGeom prst="rect">
            <a:avLst/>
          </a:prstGeom>
        </p:spPr>
        <p:txBody>
          <a:bodyPr lIns="91439" tIns="45719" rIns="91439" bIns="45719" anchor="t">
            <a:noAutofit/>
          </a:bodyPr>
          <a:lstStyle/>
          <a:p>
            <a:endParaRPr/>
          </a:p>
        </p:txBody>
      </p:sp>
      <p:sp>
        <p:nvSpPr>
          <p:cNvPr id="84" name="532204087_1355x1355.jpeg"/>
          <p:cNvSpPr>
            <a:spLocks noGrp="1"/>
          </p:cNvSpPr>
          <p:nvPr>
            <p:ph type="pic" sz="half" idx="22"/>
          </p:nvPr>
        </p:nvSpPr>
        <p:spPr>
          <a:xfrm>
            <a:off x="6718300" y="749300"/>
            <a:ext cx="5334000" cy="5334000"/>
          </a:xfrm>
          <a:prstGeom prst="rect">
            <a:avLst/>
          </a:prstGeom>
        </p:spPr>
        <p:txBody>
          <a:bodyPr lIns="91439" tIns="45719" rIns="91439" bIns="45719" anchor="t">
            <a:noAutofit/>
          </a:bodyPr>
          <a:lstStyle/>
          <a:p>
            <a:endParaRPr/>
          </a:p>
        </p:txBody>
      </p:sp>
      <p:sp>
        <p:nvSpPr>
          <p:cNvPr id="85" name="532241774_2880x1920.jpeg"/>
          <p:cNvSpPr>
            <a:spLocks noGrp="1"/>
          </p:cNvSpPr>
          <p:nvPr>
            <p:ph type="pic" idx="23"/>
          </p:nvPr>
        </p:nvSpPr>
        <p:spPr>
          <a:xfrm>
            <a:off x="-2832100" y="889000"/>
            <a:ext cx="11963400" cy="7975600"/>
          </a:xfrm>
          <a:prstGeom prst="rect">
            <a:avLst/>
          </a:prstGeom>
        </p:spPr>
        <p:txBody>
          <a:bodyPr lIns="91439" tIns="45719" rIns="91439" bIns="45719" anchor="t">
            <a:noAutofit/>
          </a:bodyPr>
          <a:lstStyle/>
          <a:p>
            <a:endParaRPr/>
          </a:p>
        </p:txBody>
      </p:sp>
      <p:sp>
        <p:nvSpPr>
          <p:cNvPr id="86"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名言語錄">
    <p:spTree>
      <p:nvGrpSpPr>
        <p:cNvPr id="1" name=""/>
        <p:cNvGrpSpPr/>
        <p:nvPr/>
      </p:nvGrpSpPr>
      <p:grpSpPr>
        <a:xfrm>
          <a:off x="0" y="0"/>
          <a:ext cx="0" cy="0"/>
          <a:chOff x="0" y="0"/>
          <a:chExt cx="0" cy="0"/>
        </a:xfrm>
      </p:grpSpPr>
      <p:sp>
        <p:nvSpPr>
          <p:cNvPr id="93" name="內文層級一…"/>
          <p:cNvSpPr txBox="1">
            <a:spLocks noGrp="1"/>
          </p:cNvSpPr>
          <p:nvPr>
            <p:ph type="body" sz="quarter" idx="1"/>
          </p:nvPr>
        </p:nvSpPr>
        <p:spPr>
          <a:xfrm>
            <a:off x="1270000" y="6362700"/>
            <a:ext cx="10464800" cy="520700"/>
          </a:xfrm>
          <a:prstGeom prst="rect">
            <a:avLst/>
          </a:prstGeom>
        </p:spPr>
        <p:txBody>
          <a:bodyPr anchor="t"/>
          <a:lstStyle>
            <a:lvl1pPr marL="0" indent="0" algn="ctr">
              <a:spcBef>
                <a:spcPts val="0"/>
              </a:spcBef>
              <a:buSzTx/>
              <a:buNone/>
              <a:defRPr sz="2400" i="1"/>
            </a:lvl1pPr>
            <a:lvl2pPr marL="777875" indent="-333375" algn="ctr">
              <a:spcBef>
                <a:spcPts val="0"/>
              </a:spcBef>
              <a:defRPr sz="2400" i="1"/>
            </a:lvl2pPr>
            <a:lvl3pPr marL="1222375" indent="-333375" algn="ctr">
              <a:spcBef>
                <a:spcPts val="0"/>
              </a:spcBef>
              <a:defRPr sz="2400" i="1"/>
            </a:lvl3pPr>
            <a:lvl4pPr marL="1666875" indent="-333375" algn="ctr">
              <a:spcBef>
                <a:spcPts val="0"/>
              </a:spcBef>
              <a:defRPr sz="2400" i="1"/>
            </a:lvl4pPr>
            <a:lvl5pPr marL="2111375" indent="-333375" algn="ctr">
              <a:spcBef>
                <a:spcPts val="0"/>
              </a:spcBef>
              <a:defRPr sz="2400" i="1"/>
            </a:lvl5pPr>
          </a:lstStyle>
          <a:p>
            <a:r>
              <a:t>內文層級一</a:t>
            </a:r>
          </a:p>
          <a:p>
            <a:pPr lvl="1"/>
            <a:r>
              <a:t>內文層級二</a:t>
            </a:r>
          </a:p>
          <a:p>
            <a:pPr lvl="2"/>
            <a:r>
              <a:t>內文層級三</a:t>
            </a:r>
          </a:p>
          <a:p>
            <a:pPr lvl="3"/>
            <a:r>
              <a:t>內文層級四</a:t>
            </a:r>
          </a:p>
          <a:p>
            <a:pPr lvl="4"/>
            <a:r>
              <a:t>內文層級五</a:t>
            </a:r>
          </a:p>
        </p:txBody>
      </p:sp>
      <p:sp>
        <p:nvSpPr>
          <p:cNvPr id="94" name="「在此輸入名言語錄。」"/>
          <p:cNvSpPr txBox="1">
            <a:spLocks noGrp="1"/>
          </p:cNvSpPr>
          <p:nvPr>
            <p:ph type="body" sz="quarter" idx="21"/>
          </p:nvPr>
        </p:nvSpPr>
        <p:spPr>
          <a:xfrm>
            <a:off x="1270000" y="4216399"/>
            <a:ext cx="10464800" cy="711203"/>
          </a:xfrm>
          <a:prstGeom prst="rect">
            <a:avLst/>
          </a:prstGeom>
        </p:spPr>
        <p:txBody>
          <a:bodyPr/>
          <a:lstStyle/>
          <a:p>
            <a:pPr marL="0" indent="0" algn="ctr">
              <a:spcBef>
                <a:spcPts val="0"/>
              </a:spcBef>
              <a:buSzTx/>
              <a:buNone/>
              <a:defRPr sz="3400">
                <a:latin typeface="Helvetica Neue Medium"/>
                <a:ea typeface="Helvetica Neue Medium"/>
                <a:cs typeface="Helvetica Neue Medium"/>
                <a:sym typeface="Helvetica Neue Medium"/>
              </a:defRPr>
            </a:pPr>
            <a:endParaRPr/>
          </a:p>
        </p:txBody>
      </p:sp>
      <p:sp>
        <p:nvSpPr>
          <p:cNvPr id="9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532241774_2880x1920.jpeg"/>
          <p:cNvSpPr>
            <a:spLocks noGrp="1"/>
          </p:cNvSpPr>
          <p:nvPr>
            <p:ph type="pic" idx="21"/>
          </p:nvPr>
        </p:nvSpPr>
        <p:spPr>
          <a:xfrm>
            <a:off x="-1308100" y="-50800"/>
            <a:ext cx="14782800" cy="9855200"/>
          </a:xfrm>
          <a:prstGeom prst="rect">
            <a:avLst/>
          </a:prstGeom>
        </p:spPr>
        <p:txBody>
          <a:bodyPr lIns="91439" tIns="45719" rIns="91439" bIns="45719" anchor="t">
            <a:noAutofit/>
          </a:bodyPr>
          <a:lstStyle/>
          <a:p>
            <a:endParaRP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空白">
    <p:bg>
      <p:bgPr>
        <a:solidFill>
          <a:srgbClr val="FFF8F8"/>
        </a:solidFill>
        <a:effectLst/>
      </p:bgPr>
    </p:bg>
    <p:spTree>
      <p:nvGrpSpPr>
        <p:cNvPr id="1" name=""/>
        <p:cNvGrpSpPr/>
        <p:nvPr/>
      </p:nvGrpSpPr>
      <p:grpSpPr>
        <a:xfrm>
          <a:off x="0" y="0"/>
          <a:ext cx="0" cy="0"/>
          <a:chOff x="0" y="0"/>
          <a:chExt cx="0" cy="0"/>
        </a:xfrm>
      </p:grpSpPr>
      <p:sp>
        <p:nvSpPr>
          <p:cNvPr id="11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大標題文字</a:t>
            </a:r>
          </a:p>
        </p:txBody>
      </p:sp>
      <p:sp>
        <p:nvSpPr>
          <p:cNvPr id="3" name="內文層級一…"/>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5" r:id="rId4"/>
    <p:sldLayoutId id="2147483656" r:id="rId5"/>
    <p:sldLayoutId id="2147483657" r:id="rId6"/>
    <p:sldLayoutId id="2147483658" r:id="rId7"/>
    <p:sldLayoutId id="2147483659" r:id="rId8"/>
    <p:sldLayoutId id="2147483660" r:id="rId9"/>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Medium"/>
          <a:ea typeface="Helvetica Neue Medium"/>
          <a:cs typeface="Helvetica Neue Medium"/>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Medium"/>
          <a:ea typeface="Helvetica Neue Medium"/>
          <a:cs typeface="Helvetica Neue Medium"/>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Medium"/>
          <a:ea typeface="Helvetica Neue Medium"/>
          <a:cs typeface="Helvetica Neue Medium"/>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Medium"/>
          <a:ea typeface="Helvetica Neue Medium"/>
          <a:cs typeface="Helvetica Neue Medium"/>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Medium"/>
          <a:ea typeface="Helvetica Neue Medium"/>
          <a:cs typeface="Helvetica Neue Medium"/>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Medium"/>
          <a:ea typeface="Helvetica Neue Medium"/>
          <a:cs typeface="Helvetica Neue Medium"/>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Medium"/>
          <a:ea typeface="Helvetica Neue Medium"/>
          <a:cs typeface="Helvetica Neue Medium"/>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Medium"/>
          <a:ea typeface="Helvetica Neue Medium"/>
          <a:cs typeface="Helvetica Neue Medium"/>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36.png"/><Relationship Id="rId5" Type="http://schemas.openxmlformats.org/officeDocument/2006/relationships/image" Target="../media/image35.emf"/><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37.png"/><Relationship Id="rId5" Type="http://schemas.openxmlformats.org/officeDocument/2006/relationships/image" Target="../media/image35.emf"/><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4.mp4"/><Relationship Id="rId1" Type="http://schemas.microsoft.com/office/2007/relationships/media" Target="../media/media4.mp4"/><Relationship Id="rId5" Type="http://schemas.openxmlformats.org/officeDocument/2006/relationships/image" Target="../media/image40.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5.mp4"/><Relationship Id="rId1" Type="http://schemas.microsoft.com/office/2007/relationships/media" Target="../media/media5.mp4"/><Relationship Id="rId5" Type="http://schemas.openxmlformats.org/officeDocument/2006/relationships/image" Target="../media/image41.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44.png"/><Relationship Id="rId2" Type="http://schemas.openxmlformats.org/officeDocument/2006/relationships/video" Target="../media/media6.mp4"/><Relationship Id="rId1" Type="http://schemas.microsoft.com/office/2007/relationships/media" Target="../media/media6.mp4"/><Relationship Id="rId6" Type="http://schemas.openxmlformats.org/officeDocument/2006/relationships/image" Target="../media/image43.png"/><Relationship Id="rId5" Type="http://schemas.openxmlformats.org/officeDocument/2006/relationships/image" Target="../media/image22.emf"/><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46.jpg"/></Relationships>
</file>

<file path=ppt/slides/_rels/slide2.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slide" Target="slide4.xml"/><Relationship Id="rId7"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3.jpg"/><Relationship Id="rId5" Type="http://schemas.openxmlformats.org/officeDocument/2006/relationships/slide" Target="slide5.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7.mp4"/><Relationship Id="rId1" Type="http://schemas.microsoft.com/office/2007/relationships/media" Target="../media/media7.mp4"/><Relationship Id="rId5" Type="http://schemas.openxmlformats.org/officeDocument/2006/relationships/image" Target="../media/image47.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image" Target="../media/image51.jpg"/><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50.jpg"/><Relationship Id="rId5" Type="http://schemas.openxmlformats.org/officeDocument/2006/relationships/image" Target="../media/image49.jpg"/><Relationship Id="rId4" Type="http://schemas.openxmlformats.org/officeDocument/2006/relationships/image" Target="../media/image48.jpg"/></Relationships>
</file>

<file path=ppt/slides/_rels/slide22.xml.rels><?xml version="1.0" encoding="UTF-8" standalone="yes"?>
<Relationships xmlns="http://schemas.openxmlformats.org/package/2006/relationships"><Relationship Id="rId8" Type="http://schemas.openxmlformats.org/officeDocument/2006/relationships/image" Target="../media/image54.jpg"/><Relationship Id="rId3" Type="http://schemas.openxmlformats.org/officeDocument/2006/relationships/notesSlide" Target="../notesSlides/notesSlide22.xml"/><Relationship Id="rId7" Type="http://schemas.openxmlformats.org/officeDocument/2006/relationships/image" Target="../media/image53.jpg"/><Relationship Id="rId2" Type="http://schemas.openxmlformats.org/officeDocument/2006/relationships/slideLayout" Target="../slideLayouts/slideLayout9.xml"/><Relationship Id="rId1" Type="http://schemas.openxmlformats.org/officeDocument/2006/relationships/themeOverride" Target="../theme/themeOverride1.xml"/><Relationship Id="rId6" Type="http://schemas.openxmlformats.org/officeDocument/2006/relationships/image" Target="../media/image52.jpg"/><Relationship Id="rId5" Type="http://schemas.openxmlformats.org/officeDocument/2006/relationships/image" Target="../media/image48.jpg"/><Relationship Id="rId4" Type="http://schemas.openxmlformats.org/officeDocument/2006/relationships/image" Target="../media/image22.emf"/></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3.xml"/><Relationship Id="rId1" Type="http://schemas.openxmlformats.org/officeDocument/2006/relationships/slideLayout" Target="../slideLayouts/slideLayout9.xml"/><Relationship Id="rId5" Type="http://schemas.openxmlformats.org/officeDocument/2006/relationships/image" Target="../media/image56.jpg"/><Relationship Id="rId4" Type="http://schemas.openxmlformats.org/officeDocument/2006/relationships/image" Target="../media/image55.jpg"/></Relationships>
</file>

<file path=ppt/slides/_rels/slide2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58.jpg"/><Relationship Id="rId4" Type="http://schemas.openxmlformats.org/officeDocument/2006/relationships/image" Target="../media/image57.emf"/></Relationships>
</file>

<file path=ppt/slides/_rels/slide2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61.jpg"/><Relationship Id="rId5" Type="http://schemas.openxmlformats.org/officeDocument/2006/relationships/image" Target="../media/image60.jpg"/><Relationship Id="rId4" Type="http://schemas.openxmlformats.org/officeDocument/2006/relationships/image" Target="../media/image59.jpg"/></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5.jp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22.emf"/><Relationship Id="rId5" Type="http://schemas.openxmlformats.org/officeDocument/2006/relationships/image" Target="../media/image64.jpg"/><Relationship Id="rId4" Type="http://schemas.openxmlformats.org/officeDocument/2006/relationships/image" Target="../media/image63.png"/></Relationships>
</file>

<file path=ppt/slides/_rels/slide2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7.xml"/><Relationship Id="rId1" Type="http://schemas.openxmlformats.org/officeDocument/2006/relationships/slideLayout" Target="../slideLayouts/slideLayout9.xml"/><Relationship Id="rId4" Type="http://schemas.openxmlformats.org/officeDocument/2006/relationships/image" Target="../media/image66.jpg"/></Relationships>
</file>

<file path=ppt/slides/_rels/slide2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8.xml"/><Relationship Id="rId1" Type="http://schemas.openxmlformats.org/officeDocument/2006/relationships/slideLayout" Target="../slideLayouts/slideLayout9.xml"/><Relationship Id="rId5" Type="http://schemas.openxmlformats.org/officeDocument/2006/relationships/image" Target="../media/image68.jpeg"/><Relationship Id="rId4" Type="http://schemas.openxmlformats.org/officeDocument/2006/relationships/image" Target="../media/image67.jpg"/></Relationships>
</file>

<file path=ppt/slides/_rels/slide29.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image" Target="../media/image72.tif"/><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71.jpg"/><Relationship Id="rId5" Type="http://schemas.openxmlformats.org/officeDocument/2006/relationships/image" Target="../media/image70.jpg"/><Relationship Id="rId4" Type="http://schemas.openxmlformats.org/officeDocument/2006/relationships/image" Target="../media/image69.emf"/></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emf"/><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8.emf"/><Relationship Id="rId11" Type="http://schemas.openxmlformats.org/officeDocument/2006/relationships/image" Target="../media/image12.png"/><Relationship Id="rId5" Type="http://schemas.openxmlformats.org/officeDocument/2006/relationships/image" Target="../media/image7.png"/><Relationship Id="rId10" Type="http://schemas.openxmlformats.org/officeDocument/2006/relationships/slide" Target="slide6.xml"/><Relationship Id="rId4" Type="http://schemas.openxmlformats.org/officeDocument/2006/relationships/image" Target="../media/image6.png"/><Relationship Id="rId9" Type="http://schemas.openxmlformats.org/officeDocument/2006/relationships/image" Target="../media/image11.emf"/></Relationships>
</file>

<file path=ppt/slides/_rels/slide30.xml.rels><?xml version="1.0" encoding="UTF-8" standalone="yes"?>
<Relationships xmlns="http://schemas.openxmlformats.org/package/2006/relationships"><Relationship Id="rId3" Type="http://schemas.openxmlformats.org/officeDocument/2006/relationships/hyperlink" Target="https://itunes.apple.com/us/app/ragic/id975113762?mt=8&amp;uo=6&amp;at=&amp;ct=" TargetMode="External"/><Relationship Id="rId2" Type="http://schemas.openxmlformats.org/officeDocument/2006/relationships/notesSlide" Target="../notesSlides/notesSlide30.xml"/><Relationship Id="rId1" Type="http://schemas.openxmlformats.org/officeDocument/2006/relationships/slideLayout" Target="../slideLayouts/slideLayout9.xml"/><Relationship Id="rId6" Type="http://schemas.openxmlformats.org/officeDocument/2006/relationships/image" Target="../media/image74.png"/><Relationship Id="rId5" Type="http://schemas.openxmlformats.org/officeDocument/2006/relationships/hyperlink" Target="https://play.google.com/store/apps/details?id=com.ragic.ragicclouddb" TargetMode="External"/><Relationship Id="rId4" Type="http://schemas.openxmlformats.org/officeDocument/2006/relationships/image" Target="../media/image7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8.mp4"/><Relationship Id="rId1" Type="http://schemas.microsoft.com/office/2007/relationships/media" Target="../media/media8.mp4"/><Relationship Id="rId5" Type="http://schemas.openxmlformats.org/officeDocument/2006/relationships/image" Target="../media/image75.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hyperlink" Target="https://www.ragic.com/intl/ja/webinar" TargetMode="External"/><Relationship Id="rId7" Type="http://schemas.openxmlformats.org/officeDocument/2006/relationships/image" Target="../media/image79.png"/><Relationship Id="rId12" Type="http://schemas.openxmlformats.org/officeDocument/2006/relationships/image" Target="../media/image84.png"/><Relationship Id="rId2" Type="http://schemas.openxmlformats.org/officeDocument/2006/relationships/notesSlide" Target="../notesSlides/notesSlide32.xml"/><Relationship Id="rId1" Type="http://schemas.openxmlformats.org/officeDocument/2006/relationships/slideLayout" Target="../slideLayouts/slideLayout9.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5.xml"/><Relationship Id="rId1" Type="http://schemas.openxmlformats.org/officeDocument/2006/relationships/slideLayout" Target="../slideLayouts/slideLayout9.xml"/><Relationship Id="rId4" Type="http://schemas.openxmlformats.org/officeDocument/2006/relationships/image" Target="../media/image86.jp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8" Type="http://schemas.openxmlformats.org/officeDocument/2006/relationships/image" Target="../media/image92.png"/><Relationship Id="rId13" Type="http://schemas.openxmlformats.org/officeDocument/2006/relationships/image" Target="../media/image97.png"/><Relationship Id="rId18" Type="http://schemas.openxmlformats.org/officeDocument/2006/relationships/image" Target="../media/image102.png"/><Relationship Id="rId26" Type="http://schemas.openxmlformats.org/officeDocument/2006/relationships/image" Target="../media/image110.png"/><Relationship Id="rId3" Type="http://schemas.openxmlformats.org/officeDocument/2006/relationships/image" Target="../media/image87.png"/><Relationship Id="rId21" Type="http://schemas.openxmlformats.org/officeDocument/2006/relationships/image" Target="../media/image105.png"/><Relationship Id="rId7" Type="http://schemas.openxmlformats.org/officeDocument/2006/relationships/image" Target="../media/image91.png"/><Relationship Id="rId12" Type="http://schemas.openxmlformats.org/officeDocument/2006/relationships/image" Target="../media/image96.png"/><Relationship Id="rId17" Type="http://schemas.openxmlformats.org/officeDocument/2006/relationships/image" Target="../media/image101.png"/><Relationship Id="rId25" Type="http://schemas.openxmlformats.org/officeDocument/2006/relationships/image" Target="../media/image109.svg"/><Relationship Id="rId2" Type="http://schemas.openxmlformats.org/officeDocument/2006/relationships/notesSlide" Target="../notesSlides/notesSlide39.xml"/><Relationship Id="rId16" Type="http://schemas.openxmlformats.org/officeDocument/2006/relationships/image" Target="../media/image100.png"/><Relationship Id="rId20" Type="http://schemas.openxmlformats.org/officeDocument/2006/relationships/image" Target="../media/image104.png"/><Relationship Id="rId1" Type="http://schemas.openxmlformats.org/officeDocument/2006/relationships/slideLayout" Target="../slideLayouts/slideLayout9.xml"/><Relationship Id="rId6" Type="http://schemas.openxmlformats.org/officeDocument/2006/relationships/image" Target="../media/image90.png"/><Relationship Id="rId11" Type="http://schemas.openxmlformats.org/officeDocument/2006/relationships/image" Target="../media/image95.png"/><Relationship Id="rId24" Type="http://schemas.openxmlformats.org/officeDocument/2006/relationships/image" Target="../media/image108.png"/><Relationship Id="rId5" Type="http://schemas.openxmlformats.org/officeDocument/2006/relationships/image" Target="../media/image89.png"/><Relationship Id="rId15" Type="http://schemas.openxmlformats.org/officeDocument/2006/relationships/image" Target="../media/image99.png"/><Relationship Id="rId23" Type="http://schemas.openxmlformats.org/officeDocument/2006/relationships/image" Target="../media/image107.svg"/><Relationship Id="rId10" Type="http://schemas.openxmlformats.org/officeDocument/2006/relationships/image" Target="../media/image94.png"/><Relationship Id="rId19" Type="http://schemas.openxmlformats.org/officeDocument/2006/relationships/image" Target="../media/image103.png"/><Relationship Id="rId4" Type="http://schemas.openxmlformats.org/officeDocument/2006/relationships/image" Target="../media/image88.png"/><Relationship Id="rId9" Type="http://schemas.openxmlformats.org/officeDocument/2006/relationships/image" Target="../media/image93.png"/><Relationship Id="rId14" Type="http://schemas.openxmlformats.org/officeDocument/2006/relationships/image" Target="../media/image98.png"/><Relationship Id="rId22" Type="http://schemas.openxmlformats.org/officeDocument/2006/relationships/image" Target="../media/image106.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slide" Target="slide6.xml"/><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8" Type="http://schemas.openxmlformats.org/officeDocument/2006/relationships/hyperlink" Target="https://www.ragic.com/intl/ja/blog/519/no-code-system-for-racing-management" TargetMode="External"/><Relationship Id="rId13" Type="http://schemas.openxmlformats.org/officeDocument/2006/relationships/image" Target="../media/image115.png"/><Relationship Id="rId3" Type="http://schemas.openxmlformats.org/officeDocument/2006/relationships/hyperlink" Target="https://www.ragic.com/intl/zh-TW/product-microsoft-access-alternative" TargetMode="External"/><Relationship Id="rId7" Type="http://schemas.openxmlformats.org/officeDocument/2006/relationships/image" Target="../media/image112.png"/><Relationship Id="rId12" Type="http://schemas.openxmlformats.org/officeDocument/2006/relationships/hyperlink" Target="https://www.ragic.com/intl/ja/blog/508/concert-management-4-person-team-success" TargetMode="External"/><Relationship Id="rId17" Type="http://schemas.openxmlformats.org/officeDocument/2006/relationships/image" Target="../media/image117.png"/><Relationship Id="rId2" Type="http://schemas.openxmlformats.org/officeDocument/2006/relationships/notesSlide" Target="../notesSlides/notesSlide40.xml"/><Relationship Id="rId16" Type="http://schemas.openxmlformats.org/officeDocument/2006/relationships/hyperlink" Target="https://www.ragic.com/intl/en/blog/549/CRM-production-automation-site-furnishing-business-revenue-growth" TargetMode="External"/><Relationship Id="rId1" Type="http://schemas.openxmlformats.org/officeDocument/2006/relationships/slideLayout" Target="../slideLayouts/slideLayout9.xml"/><Relationship Id="rId6" Type="http://schemas.openxmlformats.org/officeDocument/2006/relationships/hyperlink" Target="https://www.ragic.com/intl/en/blog/562/no-code-system-for-environmental-non-profit-organization#2" TargetMode="External"/><Relationship Id="rId11" Type="http://schemas.openxmlformats.org/officeDocument/2006/relationships/image" Target="../media/image114.png"/><Relationship Id="rId5" Type="http://schemas.openxmlformats.org/officeDocument/2006/relationships/image" Target="../media/image111.jpeg"/><Relationship Id="rId15" Type="http://schemas.openxmlformats.org/officeDocument/2006/relationships/image" Target="../media/image116.jpeg"/><Relationship Id="rId10" Type="http://schemas.openxmlformats.org/officeDocument/2006/relationships/hyperlink" Target="https://www.ragic.com/intl/ja/blog/494" TargetMode="External"/><Relationship Id="rId4" Type="http://schemas.openxmlformats.org/officeDocument/2006/relationships/hyperlink" Target="https://www.ragic.com/intl/zh-TW/blog/475/home-care-center-streamlines-case-management" TargetMode="External"/><Relationship Id="rId9" Type="http://schemas.openxmlformats.org/officeDocument/2006/relationships/image" Target="../media/image113.png"/><Relationship Id="rId14" Type="http://schemas.openxmlformats.org/officeDocument/2006/relationships/hyperlink" Target="https://www.ragic.com/intl/en/blog/559/ragic-partner-builds-custom-systems-for-you"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s://www.ragic.com/intl/ja/blog/518/excel-to-ragic-experience" TargetMode="External"/><Relationship Id="rId13" Type="http://schemas.openxmlformats.org/officeDocument/2006/relationships/image" Target="../media/image121.jpeg"/><Relationship Id="rId3" Type="http://schemas.openxmlformats.org/officeDocument/2006/relationships/hyperlink" Target="https://www.ragic.com/intl/zh-TW/product-microsoft-access-alternative" TargetMode="External"/><Relationship Id="rId7" Type="http://schemas.openxmlformats.org/officeDocument/2006/relationships/image" Target="../media/image118.png"/><Relationship Id="rId12" Type="http://schemas.openxmlformats.org/officeDocument/2006/relationships/hyperlink" Target="https://www.ragic.com/intl/ja/blog/502" TargetMode="External"/><Relationship Id="rId17" Type="http://schemas.openxmlformats.org/officeDocument/2006/relationships/image" Target="../media/image123.jpeg"/><Relationship Id="rId2" Type="http://schemas.openxmlformats.org/officeDocument/2006/relationships/notesSlide" Target="../notesSlides/notesSlide41.xml"/><Relationship Id="rId16" Type="http://schemas.openxmlformats.org/officeDocument/2006/relationships/hyperlink" Target="https://www.ragic.com/intl/ja/blog/506/" TargetMode="External"/><Relationship Id="rId1" Type="http://schemas.openxmlformats.org/officeDocument/2006/relationships/slideLayout" Target="../slideLayouts/slideLayout9.xml"/><Relationship Id="rId6" Type="http://schemas.openxmlformats.org/officeDocument/2006/relationships/hyperlink" Target="https://www.ragic.com/intl/en/blog/568/ihg-hotel-reduces-overtime-cut-costs-ragic" TargetMode="External"/><Relationship Id="rId11" Type="http://schemas.openxmlformats.org/officeDocument/2006/relationships/image" Target="../media/image120.png"/><Relationship Id="rId5" Type="http://schemas.openxmlformats.org/officeDocument/2006/relationships/image" Target="../media/image111.jpeg"/><Relationship Id="rId15" Type="http://schemas.openxmlformats.org/officeDocument/2006/relationships/image" Target="../media/image122.jpeg"/><Relationship Id="rId10" Type="http://schemas.openxmlformats.org/officeDocument/2006/relationships/hyperlink" Target="https://www.ragic.com/intl/ja/blog/513/construction-business-chooses-ragic-over-microsoft-access" TargetMode="External"/><Relationship Id="rId4" Type="http://schemas.openxmlformats.org/officeDocument/2006/relationships/hyperlink" Target="https://www.ragic.com/intl/zh-TW/blog/475/home-care-center-streamlines-case-management" TargetMode="External"/><Relationship Id="rId9" Type="http://schemas.openxmlformats.org/officeDocument/2006/relationships/image" Target="../media/image119.png"/><Relationship Id="rId14" Type="http://schemas.openxmlformats.org/officeDocument/2006/relationships/hyperlink" Target="https://www.ragic.com/intl/ja/blog/501"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notesSlide" Target="../notesSlides/notesSlide42.xml"/><Relationship Id="rId1" Type="http://schemas.openxmlformats.org/officeDocument/2006/relationships/slideLayout" Target="../slideLayouts/slideLayout9.xml"/><Relationship Id="rId4" Type="http://schemas.openxmlformats.org/officeDocument/2006/relationships/image" Target="../media/image125.png"/></Relationships>
</file>

<file path=ppt/slides/_rels/slide43.xml.rels><?xml version="1.0" encoding="UTF-8" standalone="yes"?>
<Relationships xmlns="http://schemas.openxmlformats.org/package/2006/relationships"><Relationship Id="rId8" Type="http://schemas.openxmlformats.org/officeDocument/2006/relationships/image" Target="../media/image128.png"/><Relationship Id="rId13" Type="http://schemas.openxmlformats.org/officeDocument/2006/relationships/hyperlink" Target="https://www.ragic.com/intl/en/product-google-forms-alternative" TargetMode="External"/><Relationship Id="rId3" Type="http://schemas.openxmlformats.org/officeDocument/2006/relationships/hyperlink" Target="https://www.ragic.com/intl/en/product-microsoft-access-alternative" TargetMode="External"/><Relationship Id="rId7" Type="http://schemas.openxmlformats.org/officeDocument/2006/relationships/hyperlink" Target="https://www.ragic.com/intl/en/product-erp-system-alternative" TargetMode="External"/><Relationship Id="rId12" Type="http://schemas.openxmlformats.org/officeDocument/2006/relationships/image" Target="../media/image131.svg"/><Relationship Id="rId17" Type="http://schemas.openxmlformats.org/officeDocument/2006/relationships/image" Target="../media/image12.png"/><Relationship Id="rId2" Type="http://schemas.openxmlformats.org/officeDocument/2006/relationships/notesSlide" Target="../notesSlides/notesSlide43.xml"/><Relationship Id="rId16" Type="http://schemas.openxmlformats.org/officeDocument/2006/relationships/image" Target="../media/image133.png"/><Relationship Id="rId1" Type="http://schemas.openxmlformats.org/officeDocument/2006/relationships/slideLayout" Target="../slideLayouts/slideLayout9.xml"/><Relationship Id="rId6" Type="http://schemas.openxmlformats.org/officeDocument/2006/relationships/image" Target="../media/image127.png"/><Relationship Id="rId11" Type="http://schemas.openxmlformats.org/officeDocument/2006/relationships/image" Target="../media/image130.png"/><Relationship Id="rId5" Type="http://schemas.openxmlformats.org/officeDocument/2006/relationships/hyperlink" Target="https://www.ragic.com/intl/en/product-airtable-alternative" TargetMode="External"/><Relationship Id="rId15" Type="http://schemas.openxmlformats.org/officeDocument/2006/relationships/hyperlink" Target="https://www.ragic.com/intl/en/product-mondaycom-alternative" TargetMode="External"/><Relationship Id="rId10" Type="http://schemas.openxmlformats.org/officeDocument/2006/relationships/hyperlink" Target="https://www.ragic.com/intl/en/product-notion-alternative" TargetMode="External"/><Relationship Id="rId4" Type="http://schemas.openxmlformats.org/officeDocument/2006/relationships/image" Target="../media/image126.png"/><Relationship Id="rId9" Type="http://schemas.openxmlformats.org/officeDocument/2006/relationships/image" Target="../media/image129.svg"/><Relationship Id="rId14" Type="http://schemas.openxmlformats.org/officeDocument/2006/relationships/image" Target="../media/image132.png"/></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45.xml"/><Relationship Id="rId1" Type="http://schemas.openxmlformats.org/officeDocument/2006/relationships/slideLayout" Target="../slideLayouts/slideLayout9.xml"/><Relationship Id="rId5" Type="http://schemas.openxmlformats.org/officeDocument/2006/relationships/image" Target="../media/image136.png"/><Relationship Id="rId4" Type="http://schemas.openxmlformats.org/officeDocument/2006/relationships/image" Target="../media/image135.sv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slide" Target="slide6.xml"/><Relationship Id="rId4" Type="http://schemas.openxmlformats.org/officeDocument/2006/relationships/image" Target="../media/image16.png"/></Relationships>
</file>

<file path=ppt/slides/_rels/slide50.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50.xml"/><Relationship Id="rId1" Type="http://schemas.openxmlformats.org/officeDocument/2006/relationships/slideLayout" Target="../slideLayouts/slideLayout9.xml"/><Relationship Id="rId4" Type="http://schemas.openxmlformats.org/officeDocument/2006/relationships/image" Target="../media/image139.png"/></Relationships>
</file>

<file path=ppt/slides/_rels/slide51.xml.rels><?xml version="1.0" encoding="UTF-8" standalone="yes"?>
<Relationships xmlns="http://schemas.openxmlformats.org/package/2006/relationships"><Relationship Id="rId3" Type="http://schemas.openxmlformats.org/officeDocument/2006/relationships/image" Target="../media/image140.emf"/><Relationship Id="rId2" Type="http://schemas.openxmlformats.org/officeDocument/2006/relationships/notesSlide" Target="../notesSlides/notesSlide51.xml"/><Relationship Id="rId1" Type="http://schemas.openxmlformats.org/officeDocument/2006/relationships/slideLayout" Target="../slideLayouts/slideLayout9.xml"/><Relationship Id="rId4" Type="http://schemas.openxmlformats.org/officeDocument/2006/relationships/image" Target="../media/image141.e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56.xml"/><Relationship Id="rId1" Type="http://schemas.openxmlformats.org/officeDocument/2006/relationships/slideLayout" Target="../slideLayouts/slideLayout9.xml"/><Relationship Id="rId6" Type="http://schemas.openxmlformats.org/officeDocument/2006/relationships/image" Target="../media/image145.png"/><Relationship Id="rId5" Type="http://schemas.openxmlformats.org/officeDocument/2006/relationships/image" Target="../media/image144.jpeg"/><Relationship Id="rId4" Type="http://schemas.openxmlformats.org/officeDocument/2006/relationships/image" Target="../media/image143.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24.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3.png"/><Relationship Id="rId5" Type="http://schemas.openxmlformats.org/officeDocument/2006/relationships/image" Target="../media/image22.em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5.emf"/><Relationship Id="rId7" Type="http://schemas.openxmlformats.org/officeDocument/2006/relationships/image" Target="../media/image29.emf"/><Relationship Id="rId12" Type="http://schemas.openxmlformats.org/officeDocument/2006/relationships/image" Target="../media/image34.emf"/><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28.emf"/><Relationship Id="rId11" Type="http://schemas.openxmlformats.org/officeDocument/2006/relationships/image" Target="../media/image33.emf"/><Relationship Id="rId5" Type="http://schemas.openxmlformats.org/officeDocument/2006/relationships/image" Target="../media/image27.emf"/><Relationship Id="rId10" Type="http://schemas.openxmlformats.org/officeDocument/2006/relationships/image" Target="../media/image32.emf"/><Relationship Id="rId4" Type="http://schemas.openxmlformats.org/officeDocument/2006/relationships/image" Target="../media/image26.emf"/><Relationship Id="rId9" Type="http://schemas.openxmlformats.org/officeDocument/2006/relationships/image" Target="../media/image31.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Ragic_logo+slogan3_EN.png">
            <a:extLst>
              <a:ext uri="{FF2B5EF4-FFF2-40B4-BE49-F238E27FC236}">
                <a16:creationId xmlns:a16="http://schemas.microsoft.com/office/drawing/2014/main" id="{83EA0537-BD54-3190-EDD0-C73E47986F2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546513" y="3269790"/>
            <a:ext cx="5911774" cy="2713255"/>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grpSp>
        <p:nvGrpSpPr>
          <p:cNvPr id="11" name="視窗框">
            <a:extLst>
              <a:ext uri="{FF2B5EF4-FFF2-40B4-BE49-F238E27FC236}">
                <a16:creationId xmlns:a16="http://schemas.microsoft.com/office/drawing/2014/main" id="{A78CC438-8657-0246-5845-1CF42CA0E6FC}"/>
              </a:ext>
            </a:extLst>
          </p:cNvPr>
          <p:cNvGrpSpPr/>
          <p:nvPr/>
        </p:nvGrpSpPr>
        <p:grpSpPr>
          <a:xfrm>
            <a:off x="2345559" y="3906152"/>
            <a:ext cx="8313683" cy="5216884"/>
            <a:chOff x="2345559" y="3906152"/>
            <a:chExt cx="8313683" cy="5216884"/>
          </a:xfrm>
        </p:grpSpPr>
        <p:pic>
          <p:nvPicPr>
            <p:cNvPr id="12" name="圖片 11">
              <a:extLst>
                <a:ext uri="{FF2B5EF4-FFF2-40B4-BE49-F238E27FC236}">
                  <a16:creationId xmlns:a16="http://schemas.microsoft.com/office/drawing/2014/main" id="{CC8F6F01-50B3-CD0D-B446-FF5CC9B12994}"/>
                </a:ext>
              </a:extLst>
            </p:cNvPr>
            <p:cNvPicPr>
              <a:picLocks noChangeAspect="1"/>
            </p:cNvPicPr>
            <p:nvPr/>
          </p:nvPicPr>
          <p:blipFill>
            <a:blip r:embed="rId5"/>
            <a:srcRect b="19805"/>
            <a:stretch/>
          </p:blipFill>
          <p:spPr>
            <a:xfrm>
              <a:off x="2345559" y="3906152"/>
              <a:ext cx="8313683" cy="4338438"/>
            </a:xfrm>
            <a:prstGeom prst="rect">
              <a:avLst/>
            </a:prstGeom>
          </p:spPr>
        </p:pic>
        <p:pic>
          <p:nvPicPr>
            <p:cNvPr id="13" name="圖片 12">
              <a:extLst>
                <a:ext uri="{FF2B5EF4-FFF2-40B4-BE49-F238E27FC236}">
                  <a16:creationId xmlns:a16="http://schemas.microsoft.com/office/drawing/2014/main" id="{1BE03E64-2A19-1C78-5E89-656148A3D039}"/>
                </a:ext>
              </a:extLst>
            </p:cNvPr>
            <p:cNvPicPr>
              <a:picLocks noChangeAspect="1"/>
            </p:cNvPicPr>
            <p:nvPr/>
          </p:nvPicPr>
          <p:blipFill>
            <a:blip r:embed="rId5"/>
            <a:srcRect t="51655" b="-146"/>
            <a:stretch/>
          </p:blipFill>
          <p:spPr>
            <a:xfrm>
              <a:off x="2345559" y="6499757"/>
              <a:ext cx="8313683" cy="2623279"/>
            </a:xfrm>
            <a:prstGeom prst="rect">
              <a:avLst/>
            </a:prstGeom>
          </p:spPr>
        </p:pic>
      </p:grpSp>
      <p:sp>
        <p:nvSpPr>
          <p:cNvPr id="267" name="矩形"/>
          <p:cNvSpPr>
            <a:spLocks noGrp="1" noRot="1" noMove="1" noResize="1" noEditPoints="1" noAdjustHandles="1" noChangeArrowheads="1" noChangeShapeType="1"/>
          </p:cNvSpPr>
          <p:nvPr/>
        </p:nvSpPr>
        <p:spPr>
          <a:xfrm>
            <a:off x="-386523" y="-124717"/>
            <a:ext cx="13777846" cy="3443347"/>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8" name="像 Excel簡潔易懂的介面，一個畫面就能看到所有資訊">
            <a:extLst>
              <a:ext uri="{FF2B5EF4-FFF2-40B4-BE49-F238E27FC236}">
                <a16:creationId xmlns:a16="http://schemas.microsoft.com/office/drawing/2014/main" id="{EC35F52D-9EAB-AC7A-B12D-90B76C6D2234}"/>
              </a:ext>
            </a:extLst>
          </p:cNvPr>
          <p:cNvSpPr txBox="1"/>
          <p:nvPr/>
        </p:nvSpPr>
        <p:spPr>
          <a:xfrm>
            <a:off x="556903" y="1830978"/>
            <a:ext cx="11887601" cy="10641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データベース設計をシンプルに</a:t>
            </a:r>
            <a:endParaRPr kumimoji="0" 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Excel </a:t>
            </a:r>
            <a:r>
              <a:rPr kumimoji="0" lang="zh-TW" alt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感覚</a:t>
            </a:r>
            <a:r>
              <a:rPr kumimoji="0" lang="ja-JP" alt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で</a:t>
            </a:r>
            <a:r>
              <a:rPr kumimoji="0" lang="zh-TW" alt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簡単</a:t>
            </a:r>
            <a:r>
              <a:rPr kumimoji="0" lang="ja-JP" alt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に</a:t>
            </a:r>
            <a:r>
              <a:rPr kumimoji="0" lang="zh-TW" alt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設計可能</a:t>
            </a:r>
            <a:endParaRPr kumimoji="0" 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10" name="簡潔介面">
            <a:extLst>
              <a:ext uri="{FF2B5EF4-FFF2-40B4-BE49-F238E27FC236}">
                <a16:creationId xmlns:a16="http://schemas.microsoft.com/office/drawing/2014/main" id="{08343801-2AA6-3D3C-53BF-3312A6A9BDCF}"/>
              </a:ext>
            </a:extLst>
          </p:cNvPr>
          <p:cNvSpPr txBox="1"/>
          <p:nvPr/>
        </p:nvSpPr>
        <p:spPr>
          <a:xfrm>
            <a:off x="5277065" y="850431"/>
            <a:ext cx="2450672"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シンプル</a:t>
            </a:r>
            <a:endParaRPr kumimoji="0" lang="en-US" sz="4500" b="1"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2" name="2. 表單列表頁_日">
            <a:hlinkClick r:id="" action="ppaction://media"/>
            <a:extLst>
              <a:ext uri="{FF2B5EF4-FFF2-40B4-BE49-F238E27FC236}">
                <a16:creationId xmlns:a16="http://schemas.microsoft.com/office/drawing/2014/main" id="{1765CB23-59A5-43FC-9888-AD7585AF2921}"/>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2436920" y="4382678"/>
            <a:ext cx="8129480" cy="4572832"/>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56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0E6FF">
            <a:alpha val="50000"/>
          </a:srgbClr>
        </a:solidFill>
        <a:effectLst/>
      </p:bgPr>
    </p:bg>
    <p:spTree>
      <p:nvGrpSpPr>
        <p:cNvPr id="1" name="">
          <a:extLst>
            <a:ext uri="{FF2B5EF4-FFF2-40B4-BE49-F238E27FC236}">
              <a16:creationId xmlns:a16="http://schemas.microsoft.com/office/drawing/2014/main" id="{CF0C723E-38BE-F0C8-9405-E1F0124A63A3}"/>
            </a:ext>
          </a:extLst>
        </p:cNvPr>
        <p:cNvGrpSpPr/>
        <p:nvPr/>
      </p:nvGrpSpPr>
      <p:grpSpPr>
        <a:xfrm>
          <a:off x="0" y="0"/>
          <a:ext cx="0" cy="0"/>
          <a:chOff x="0" y="0"/>
          <a:chExt cx="0" cy="0"/>
        </a:xfrm>
      </p:grpSpPr>
      <p:sp>
        <p:nvSpPr>
          <p:cNvPr id="7" name="矩形">
            <a:extLst>
              <a:ext uri="{FF2B5EF4-FFF2-40B4-BE49-F238E27FC236}">
                <a16:creationId xmlns:a16="http://schemas.microsoft.com/office/drawing/2014/main" id="{E2D90952-9222-2C09-6137-16305ACFC1B7}"/>
              </a:ext>
            </a:extLst>
          </p:cNvPr>
          <p:cNvSpPr/>
          <p:nvPr/>
        </p:nvSpPr>
        <p:spPr>
          <a:xfrm>
            <a:off x="1102400" y="3976800"/>
            <a:ext cx="10800000" cy="1800000"/>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3" name="Ragic 一 個  系 統 便 能 管 理 您  所 有 的 作 業 流  程">
            <a:extLst>
              <a:ext uri="{FF2B5EF4-FFF2-40B4-BE49-F238E27FC236}">
                <a16:creationId xmlns:a16="http://schemas.microsoft.com/office/drawing/2014/main" id="{58560F82-82E0-7BB8-2294-88037AF79289}"/>
              </a:ext>
            </a:extLst>
          </p:cNvPr>
          <p:cNvSpPr txBox="1"/>
          <p:nvPr/>
        </p:nvSpPr>
        <p:spPr>
          <a:xfrm>
            <a:off x="1470818" y="5919305"/>
            <a:ext cx="10063165" cy="5150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a:ea typeface="Source Han Sans TW"/>
                <a:cs typeface="Source Han Sans TW"/>
                <a:sym typeface="Source Han Sans TW"/>
              </a:defRPr>
            </a:pPr>
            <a:r>
              <a:rPr kumimoji="0" lang="ja-JP" altLang="en-US" sz="2000" b="1" i="0" u="none" strike="noStrike" kern="0" cap="none" spc="0" normalizeH="0" baseline="0" noProof="0" dirty="0">
                <a:ln>
                  <a:noFill/>
                </a:ln>
                <a:solidFill>
                  <a:srgbClr val="FF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ノーコード</a:t>
            </a:r>
            <a:r>
              <a:rPr kumimoji="0" lang="ja-JP"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データベースに搭載された強力な機能</a:t>
            </a:r>
            <a:endParaRPr kumimoji="0"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endParaRPr>
          </a:p>
        </p:txBody>
      </p:sp>
      <p:grpSp>
        <p:nvGrpSpPr>
          <p:cNvPr id="4" name="群組 3">
            <a:extLst>
              <a:ext uri="{FF2B5EF4-FFF2-40B4-BE49-F238E27FC236}">
                <a16:creationId xmlns:a16="http://schemas.microsoft.com/office/drawing/2014/main" id="{8BADEE53-F4D7-5243-9C1D-22C61C8B6415}"/>
              </a:ext>
            </a:extLst>
          </p:cNvPr>
          <p:cNvGrpSpPr/>
          <p:nvPr/>
        </p:nvGrpSpPr>
        <p:grpSpPr>
          <a:xfrm>
            <a:off x="3637196" y="4300869"/>
            <a:ext cx="5730407" cy="1151862"/>
            <a:chOff x="2769253" y="4207761"/>
            <a:chExt cx="5730407" cy="1151862"/>
          </a:xfrm>
        </p:grpSpPr>
        <p:sp>
          <p:nvSpPr>
            <p:cNvPr id="5" name="哪裡不一樣？">
              <a:extLst>
                <a:ext uri="{FF2B5EF4-FFF2-40B4-BE49-F238E27FC236}">
                  <a16:creationId xmlns:a16="http://schemas.microsoft.com/office/drawing/2014/main" id="{A7D88BC5-D55D-3FEF-F3B0-6A30623B6BB0}"/>
                </a:ext>
              </a:extLst>
            </p:cNvPr>
            <p:cNvSpPr txBox="1"/>
            <p:nvPr/>
          </p:nvSpPr>
          <p:spPr>
            <a:xfrm>
              <a:off x="5212652" y="4207761"/>
              <a:ext cx="3287008" cy="10925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algn="l" defTabSz="914400">
                <a:lnSpc>
                  <a:spcPct val="150000"/>
                </a:lnSpc>
                <a:defRPr sz="60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zh-TW" altLang="en-US"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強力</a:t>
              </a:r>
              <a:r>
                <a:rPr kumimoji="0" lang="ja-JP" altLang="en-US"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な</a:t>
              </a:r>
              <a:r>
                <a:rPr kumimoji="0" lang="zh-TW" altLang="en-US"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機能</a:t>
              </a:r>
              <a:endParaRPr kumimoji="0"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6" name="ragic logo.png" descr="ragic logo.png">
              <a:extLst>
                <a:ext uri="{FF2B5EF4-FFF2-40B4-BE49-F238E27FC236}">
                  <a16:creationId xmlns:a16="http://schemas.microsoft.com/office/drawing/2014/main" id="{C74F05B4-532C-A7F7-CC62-A8AEE9F0E804}"/>
                </a:ext>
              </a:extLst>
            </p:cNvPr>
            <p:cNvPicPr>
              <a:picLocks noChangeAspect="1"/>
            </p:cNvPicPr>
            <p:nvPr/>
          </p:nvPicPr>
          <p:blipFill>
            <a:blip r:embed="rId3"/>
            <a:srcRect l="11250" t="22753" r="6319" b="18667"/>
            <a:stretch/>
          </p:blipFill>
          <p:spPr>
            <a:xfrm>
              <a:off x="2769253" y="4400859"/>
              <a:ext cx="2398428" cy="958764"/>
            </a:xfrm>
            <a:prstGeom prst="rect">
              <a:avLst/>
            </a:prstGeom>
            <a:ln w="12700">
              <a:miter lim="400000"/>
            </a:ln>
          </p:spPr>
        </p:pic>
      </p:grpSp>
    </p:spTree>
    <p:extLst>
      <p:ext uri="{BB962C8B-B14F-4D97-AF65-F5344CB8AC3E}">
        <p14:creationId xmlns:p14="http://schemas.microsoft.com/office/powerpoint/2010/main" val="23021620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grpSp>
        <p:nvGrpSpPr>
          <p:cNvPr id="14" name="視窗框">
            <a:extLst>
              <a:ext uri="{FF2B5EF4-FFF2-40B4-BE49-F238E27FC236}">
                <a16:creationId xmlns:a16="http://schemas.microsoft.com/office/drawing/2014/main" id="{EF8596AB-1620-54CD-AB71-1603E6279F6E}"/>
              </a:ext>
            </a:extLst>
          </p:cNvPr>
          <p:cNvGrpSpPr/>
          <p:nvPr/>
        </p:nvGrpSpPr>
        <p:grpSpPr>
          <a:xfrm>
            <a:off x="1924050" y="3631952"/>
            <a:ext cx="9156700" cy="5424876"/>
            <a:chOff x="2345559" y="3906152"/>
            <a:chExt cx="8313683" cy="5216884"/>
          </a:xfrm>
        </p:grpSpPr>
        <p:pic>
          <p:nvPicPr>
            <p:cNvPr id="15" name="圖片 14">
              <a:extLst>
                <a:ext uri="{FF2B5EF4-FFF2-40B4-BE49-F238E27FC236}">
                  <a16:creationId xmlns:a16="http://schemas.microsoft.com/office/drawing/2014/main" id="{C07F8A19-9362-1473-A419-4DF8118EBDA1}"/>
                </a:ext>
              </a:extLst>
            </p:cNvPr>
            <p:cNvPicPr>
              <a:picLocks noChangeAspect="1"/>
            </p:cNvPicPr>
            <p:nvPr/>
          </p:nvPicPr>
          <p:blipFill>
            <a:blip r:embed="rId5"/>
            <a:srcRect b="19805"/>
            <a:stretch/>
          </p:blipFill>
          <p:spPr>
            <a:xfrm>
              <a:off x="2345559" y="3906152"/>
              <a:ext cx="8313683" cy="4338438"/>
            </a:xfrm>
            <a:prstGeom prst="rect">
              <a:avLst/>
            </a:prstGeom>
          </p:spPr>
        </p:pic>
        <p:pic>
          <p:nvPicPr>
            <p:cNvPr id="16" name="圖片 15">
              <a:extLst>
                <a:ext uri="{FF2B5EF4-FFF2-40B4-BE49-F238E27FC236}">
                  <a16:creationId xmlns:a16="http://schemas.microsoft.com/office/drawing/2014/main" id="{3A56B5FA-BBB2-A8B0-BBF4-85DAD0F3C45C}"/>
                </a:ext>
              </a:extLst>
            </p:cNvPr>
            <p:cNvPicPr>
              <a:picLocks noChangeAspect="1"/>
            </p:cNvPicPr>
            <p:nvPr/>
          </p:nvPicPr>
          <p:blipFill>
            <a:blip r:embed="rId5"/>
            <a:srcRect t="51655" b="-146"/>
            <a:stretch/>
          </p:blipFill>
          <p:spPr>
            <a:xfrm>
              <a:off x="2345559" y="6499757"/>
              <a:ext cx="8313683" cy="2623279"/>
            </a:xfrm>
            <a:prstGeom prst="rect">
              <a:avLst/>
            </a:prstGeom>
          </p:spPr>
        </p:pic>
      </p:grpSp>
      <p:sp>
        <p:nvSpPr>
          <p:cNvPr id="290" name="矩形"/>
          <p:cNvSpPr>
            <a:spLocks noGrp="1" noRot="1" noMove="1" noResize="1" noEditPoints="1" noAdjustHandles="1" noChangeArrowheads="1" noChangeShapeType="1"/>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7" name="像 Excel簡潔易懂的介面，一個畫面就能看到所有資訊">
            <a:extLst>
              <a:ext uri="{FF2B5EF4-FFF2-40B4-BE49-F238E27FC236}">
                <a16:creationId xmlns:a16="http://schemas.microsoft.com/office/drawing/2014/main" id="{396E7FB6-19AF-1BE5-9071-3D73BAF57988}"/>
              </a:ext>
            </a:extLst>
          </p:cNvPr>
          <p:cNvSpPr txBox="1"/>
          <p:nvPr/>
        </p:nvSpPr>
        <p:spPr>
          <a:xfrm>
            <a:off x="558599" y="1857528"/>
            <a:ext cx="11887601"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探しているデータを瞬時に見つけられる安心感</a:t>
            </a:r>
            <a:endParaRPr kumimoji="0" lang="en-US" altLang="zh-TW"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8" name="簡潔介面">
            <a:extLst>
              <a:ext uri="{FF2B5EF4-FFF2-40B4-BE49-F238E27FC236}">
                <a16:creationId xmlns:a16="http://schemas.microsoft.com/office/drawing/2014/main" id="{D43191B6-7BB1-3D3E-416F-70CB2B10AF0B}"/>
              </a:ext>
            </a:extLst>
          </p:cNvPr>
          <p:cNvSpPr txBox="1"/>
          <p:nvPr/>
        </p:nvSpPr>
        <p:spPr>
          <a:xfrm>
            <a:off x="5277065" y="852163"/>
            <a:ext cx="2450671"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zh-TW" altLang="en-US" sz="4500" b="1"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全文検索</a:t>
            </a:r>
            <a:endParaRPr kumimoji="0" lang="en-US" altLang="zh-TW" sz="4500" b="1"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2" name="6. 全文檢索-JP">
            <a:hlinkClick r:id="" action="ppaction://media"/>
            <a:extLst>
              <a:ext uri="{FF2B5EF4-FFF2-40B4-BE49-F238E27FC236}">
                <a16:creationId xmlns:a16="http://schemas.microsoft.com/office/drawing/2014/main" id="{77E3D3E5-D41F-4092-8CE0-E35E190E9B73}"/>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2019300" y="4242765"/>
            <a:ext cx="8991600" cy="5057775"/>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26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9AEA8CCE-4B02-40BC-4EF3-48B8E1C00B9A}"/>
            </a:ext>
          </a:extLst>
        </p:cNvPr>
        <p:cNvGrpSpPr/>
        <p:nvPr/>
      </p:nvGrpSpPr>
      <p:grpSpPr>
        <a:xfrm>
          <a:off x="0" y="0"/>
          <a:ext cx="0" cy="0"/>
          <a:chOff x="0" y="0"/>
          <a:chExt cx="0" cy="0"/>
        </a:xfrm>
      </p:grpSpPr>
      <p:sp>
        <p:nvSpPr>
          <p:cNvPr id="290" name="矩形">
            <a:extLst>
              <a:ext uri="{FF2B5EF4-FFF2-40B4-BE49-F238E27FC236}">
                <a16:creationId xmlns:a16="http://schemas.microsoft.com/office/drawing/2014/main" id="{7B3BD407-D4E9-915D-3A80-1118AB4018C0}"/>
              </a:ext>
            </a:extLst>
          </p:cNvPr>
          <p:cNvSpPr>
            <a:spLocks noGrp="1" noRot="1" noMove="1" noResize="1" noEditPoints="1" noAdjustHandles="1" noChangeArrowheads="1" noChangeShapeType="1"/>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5" name="像 Excel簡潔易懂的介面，一個畫面就能看到所有資訊">
            <a:extLst>
              <a:ext uri="{FF2B5EF4-FFF2-40B4-BE49-F238E27FC236}">
                <a16:creationId xmlns:a16="http://schemas.microsoft.com/office/drawing/2014/main" id="{F42E82FA-790A-71BB-4100-2D87C25C7341}"/>
              </a:ext>
            </a:extLst>
          </p:cNvPr>
          <p:cNvSpPr txBox="1"/>
          <p:nvPr/>
        </p:nvSpPr>
        <p:spPr>
          <a:xfrm>
            <a:off x="558598" y="1857600"/>
            <a:ext cx="11887601"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sz="3200" b="0">
                <a:solidFill>
                  <a:srgbClr val="393939"/>
                </a:solidFill>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任意のフィールド条件を組み合わせて、複数</a:t>
            </a:r>
            <a:r>
              <a:rPr lang="ja-JP" altLang="en-US" sz="2200" b="1" dirty="0">
                <a:latin typeface="Open Sans Semibold" panose="020B0606030504020204" pitchFamily="34" charset="0"/>
                <a:ea typeface="Open Sans Semibold" panose="020B0606030504020204" pitchFamily="34" charset="0"/>
                <a:cs typeface="Open Sans Semibold" panose="020B0606030504020204" pitchFamily="34" charset="0"/>
              </a:rPr>
              <a:t>条件</a:t>
            </a: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のフィルターを作成可能</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6" name="簡潔介面">
            <a:extLst>
              <a:ext uri="{FF2B5EF4-FFF2-40B4-BE49-F238E27FC236}">
                <a16:creationId xmlns:a16="http://schemas.microsoft.com/office/drawing/2014/main" id="{78AA35CD-C204-747A-3442-0FA0B44458BD}"/>
              </a:ext>
            </a:extLst>
          </p:cNvPr>
          <p:cNvSpPr txBox="1"/>
          <p:nvPr/>
        </p:nvSpPr>
        <p:spPr>
          <a:xfrm>
            <a:off x="2680203" y="852163"/>
            <a:ext cx="7644400"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条件検索と</a:t>
            </a:r>
            <a:r>
              <a:rPr lang="ja-JP" altLang="en-US" b="1" dirty="0">
                <a:latin typeface="Open Sans" panose="020B0606030504020204" pitchFamily="34" charset="0"/>
                <a:ea typeface="Open Sans" panose="020B0606030504020204" pitchFamily="34" charset="0"/>
                <a:cs typeface="Open Sans" panose="020B0606030504020204" pitchFamily="34" charset="0"/>
              </a:rPr>
              <a:t>データ</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フィルター</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grpSp>
        <p:nvGrpSpPr>
          <p:cNvPr id="9" name="視窗框">
            <a:extLst>
              <a:ext uri="{FF2B5EF4-FFF2-40B4-BE49-F238E27FC236}">
                <a16:creationId xmlns:a16="http://schemas.microsoft.com/office/drawing/2014/main" id="{70663734-1CA4-09E0-144A-2C22BF4B8B21}"/>
              </a:ext>
            </a:extLst>
          </p:cNvPr>
          <p:cNvGrpSpPr/>
          <p:nvPr/>
        </p:nvGrpSpPr>
        <p:grpSpPr>
          <a:xfrm>
            <a:off x="2350566" y="4210441"/>
            <a:ext cx="8313682" cy="4687607"/>
            <a:chOff x="2350566" y="3910641"/>
            <a:chExt cx="8313682" cy="4687607"/>
          </a:xfrm>
        </p:grpSpPr>
        <p:pic>
          <p:nvPicPr>
            <p:cNvPr id="2" name="視窗框">
              <a:extLst>
                <a:ext uri="{FF2B5EF4-FFF2-40B4-BE49-F238E27FC236}">
                  <a16:creationId xmlns:a16="http://schemas.microsoft.com/office/drawing/2014/main" id="{7A22CAF7-4921-20BA-9BE6-251F93120AE2}"/>
                </a:ext>
              </a:extLst>
            </p:cNvPr>
            <p:cNvPicPr>
              <a:picLocks noChangeAspect="1"/>
            </p:cNvPicPr>
            <p:nvPr/>
          </p:nvPicPr>
          <p:blipFill>
            <a:blip r:embed="rId3"/>
            <a:srcRect t="-1" b="36826"/>
            <a:stretch/>
          </p:blipFill>
          <p:spPr>
            <a:xfrm>
              <a:off x="2350566" y="3910641"/>
              <a:ext cx="8313682" cy="3416002"/>
            </a:xfrm>
            <a:prstGeom prst="rect">
              <a:avLst/>
            </a:prstGeom>
          </p:spPr>
        </p:pic>
        <p:pic>
          <p:nvPicPr>
            <p:cNvPr id="8" name="視窗框">
              <a:extLst>
                <a:ext uri="{FF2B5EF4-FFF2-40B4-BE49-F238E27FC236}">
                  <a16:creationId xmlns:a16="http://schemas.microsoft.com/office/drawing/2014/main" id="{27DFA506-2DFB-9E11-4605-2668CEE9B8C0}"/>
                </a:ext>
              </a:extLst>
            </p:cNvPr>
            <p:cNvPicPr>
              <a:picLocks noChangeAspect="1"/>
            </p:cNvPicPr>
            <p:nvPr/>
          </p:nvPicPr>
          <p:blipFill>
            <a:blip r:embed="rId3"/>
            <a:srcRect t="71279" b="-387"/>
            <a:stretch/>
          </p:blipFill>
          <p:spPr>
            <a:xfrm>
              <a:off x="2350566" y="7024282"/>
              <a:ext cx="8313682" cy="1573966"/>
            </a:xfrm>
            <a:prstGeom prst="rect">
              <a:avLst/>
            </a:prstGeom>
          </p:spPr>
        </p:pic>
      </p:grpSp>
      <p:pic>
        <p:nvPicPr>
          <p:cNvPr id="13" name="図 12">
            <a:extLst>
              <a:ext uri="{FF2B5EF4-FFF2-40B4-BE49-F238E27FC236}">
                <a16:creationId xmlns:a16="http://schemas.microsoft.com/office/drawing/2014/main" id="{89EC60EC-FEAF-469C-B2E4-10107DC33C5E}"/>
              </a:ext>
            </a:extLst>
          </p:cNvPr>
          <p:cNvPicPr>
            <a:picLocks noChangeAspect="1"/>
          </p:cNvPicPr>
          <p:nvPr/>
        </p:nvPicPr>
        <p:blipFill>
          <a:blip r:embed="rId4"/>
          <a:stretch>
            <a:fillRect/>
          </a:stretch>
        </p:blipFill>
        <p:spPr>
          <a:xfrm>
            <a:off x="2377497" y="4770647"/>
            <a:ext cx="8249801" cy="4010585"/>
          </a:xfrm>
          <a:prstGeom prst="rect">
            <a:avLst/>
          </a:prstGeom>
        </p:spPr>
      </p:pic>
    </p:spTree>
    <p:extLst>
      <p:ext uri="{BB962C8B-B14F-4D97-AF65-F5344CB8AC3E}">
        <p14:creationId xmlns:p14="http://schemas.microsoft.com/office/powerpoint/2010/main" val="253796571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297"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298" name="確保哪些人可以閱覽或修改哪些資料"/>
          <p:cNvSpPr txBox="1"/>
          <p:nvPr/>
        </p:nvSpPr>
        <p:spPr>
          <a:xfrm>
            <a:off x="2330842" y="1832400"/>
            <a:ext cx="8343116" cy="554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誰がどのデータを閲覧・編集できるかを柔軟に管理</a:t>
            </a:r>
            <a:endParaRPr kumimoji="0"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299" name="精細的權限管控"/>
          <p:cNvSpPr txBox="1"/>
          <p:nvPr/>
        </p:nvSpPr>
        <p:spPr>
          <a:xfrm>
            <a:off x="4699984" y="850431"/>
            <a:ext cx="3604833"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アクセス権限</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6" name="P20-組圖.png" descr="P20-組圖.png">
            <a:extLst>
              <a:ext uri="{FF2B5EF4-FFF2-40B4-BE49-F238E27FC236}">
                <a16:creationId xmlns:a16="http://schemas.microsoft.com/office/drawing/2014/main" id="{09609F52-2DDF-4BB7-8C5A-A1BBCA15A518}"/>
              </a:ext>
            </a:extLst>
          </p:cNvPr>
          <p:cNvPicPr>
            <a:picLocks noChangeAspect="1"/>
          </p:cNvPicPr>
          <p:nvPr/>
        </p:nvPicPr>
        <p:blipFill>
          <a:blip r:embed="rId3"/>
          <a:stretch>
            <a:fillRect/>
          </a:stretch>
        </p:blipFill>
        <p:spPr>
          <a:xfrm>
            <a:off x="583005" y="3105727"/>
            <a:ext cx="11838789" cy="6658487"/>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7" name="精細的權限管控">
            <a:extLst>
              <a:ext uri="{FF2B5EF4-FFF2-40B4-BE49-F238E27FC236}">
                <a16:creationId xmlns:a16="http://schemas.microsoft.com/office/drawing/2014/main" id="{5519A8F7-638C-0031-7D93-B2AC7579B09D}"/>
              </a:ext>
            </a:extLst>
          </p:cNvPr>
          <p:cNvSpPr txBox="1"/>
          <p:nvPr/>
        </p:nvSpPr>
        <p:spPr>
          <a:xfrm>
            <a:off x="943185" y="910448"/>
            <a:ext cx="11118427"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r>
              <a:rPr lang="ja-JP" altLang="en-US" b="1" dirty="0">
                <a:latin typeface="Open Sans" panose="020B0606030504020204" pitchFamily="34" charset="0"/>
                <a:ea typeface="Open Sans" panose="020B0606030504020204" pitchFamily="34" charset="0"/>
                <a:cs typeface="Open Sans" panose="020B0606030504020204" pitchFamily="34" charset="0"/>
              </a:rPr>
              <a:t>閲覧のみ</a:t>
            </a:r>
            <a:r>
              <a:rPr lang="zh-TW" altLang="en-US" b="1" dirty="0">
                <a:latin typeface="Open Sans" panose="020B0606030504020204" pitchFamily="34" charset="0"/>
                <a:ea typeface="Open Sans" panose="020B0606030504020204" pitchFamily="34" charset="0"/>
                <a:cs typeface="Open Sans" panose="020B0606030504020204" pitchFamily="34" charset="0"/>
              </a:rPr>
              <a:t> </a:t>
            </a:r>
            <a:r>
              <a:rPr lang="en-US" altLang="zh-TW" dirty="0"/>
              <a:t>vs </a:t>
            </a:r>
            <a:r>
              <a:rPr lang="ja-JP" altLang="en-US" b="1" dirty="0">
                <a:latin typeface="Open Sans" panose="020B0606030504020204" pitchFamily="34" charset="0"/>
                <a:ea typeface="Open Sans" panose="020B0606030504020204" pitchFamily="34" charset="0"/>
                <a:cs typeface="Open Sans" panose="020B0606030504020204" pitchFamily="34" charset="0"/>
              </a:rPr>
              <a:t>アンケート式ユーザー</a:t>
            </a:r>
            <a:endParaRPr lang="en-US" altLang="zh-TW"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2" name="3. 權限_日2">
            <a:hlinkClick r:id="" action="ppaction://media"/>
            <a:extLst>
              <a:ext uri="{FF2B5EF4-FFF2-40B4-BE49-F238E27FC236}">
                <a16:creationId xmlns:a16="http://schemas.microsoft.com/office/drawing/2014/main" id="{82648E42-AA9B-4653-9926-B9D266F0E1E5}"/>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952500" y="2364580"/>
            <a:ext cx="11239500" cy="6322219"/>
          </a:xfrm>
          <a:prstGeom prst="rect">
            <a:avLst/>
          </a:prstGeom>
        </p:spPr>
      </p:pic>
    </p:spTree>
    <p:extLst>
      <p:ext uri="{BB962C8B-B14F-4D97-AF65-F5344CB8AC3E}">
        <p14:creationId xmlns:p14="http://schemas.microsoft.com/office/powerpoint/2010/main" val="17364630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88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351"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8" name="電子郵件線上簽核：快速方便、節省跑公文時間">
            <a:extLst>
              <a:ext uri="{FF2B5EF4-FFF2-40B4-BE49-F238E27FC236}">
                <a16:creationId xmlns:a16="http://schemas.microsoft.com/office/drawing/2014/main" id="{4A8A4A95-3C53-DFF5-054B-5A4AE1578F64}"/>
              </a:ext>
            </a:extLst>
          </p:cNvPr>
          <p:cNvSpPr txBox="1"/>
          <p:nvPr/>
        </p:nvSpPr>
        <p:spPr>
          <a:xfrm>
            <a:off x="558598" y="1887231"/>
            <a:ext cx="11887601" cy="10641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lvl="0">
              <a:defRPr/>
            </a:pPr>
            <a:r>
              <a:rPr lang="en-US" altLang="ja-JP" sz="2200" b="1" dirty="0">
                <a:latin typeface="Open Sans Semibold" panose="020B0606030504020204" pitchFamily="34" charset="0"/>
                <a:ea typeface="Open Sans Semibold" panose="020B0606030504020204" pitchFamily="34" charset="0"/>
                <a:cs typeface="Open Sans Semibold" panose="020B0606030504020204" pitchFamily="34" charset="0"/>
              </a:rPr>
              <a:t>Ragic </a:t>
            </a:r>
            <a:r>
              <a:rPr lang="ja-JP" altLang="en-US" sz="2200" b="1" dirty="0">
                <a:latin typeface="Open Sans Semibold" panose="020B0606030504020204" pitchFamily="34" charset="0"/>
                <a:ea typeface="Open Sans Semibold" panose="020B0606030504020204" pitchFamily="34" charset="0"/>
                <a:cs typeface="Open Sans Semibold" panose="020B0606030504020204" pitchFamily="34" charset="0"/>
              </a:rPr>
              <a:t>のデータベース、メール、アプリからワンクリックで承認</a:t>
            </a:r>
            <a:br>
              <a:rPr lang="en-US" altLang="ja-JP" sz="2200" b="1" dirty="0">
                <a:latin typeface="Open Sans Semibold" panose="020B0606030504020204" pitchFamily="34" charset="0"/>
                <a:ea typeface="Open Sans Semibold" panose="020B0606030504020204" pitchFamily="34" charset="0"/>
                <a:cs typeface="Open Sans Semibold" panose="020B0606030504020204" pitchFamily="34" charset="0"/>
              </a:rPr>
            </a:br>
            <a:r>
              <a:rPr lang="ja-JP" altLang="en-US" sz="2200" b="1" dirty="0">
                <a:latin typeface="Open Sans Semibold" panose="020B0606030504020204" pitchFamily="34" charset="0"/>
                <a:ea typeface="Open Sans Semibold" panose="020B0606030504020204" pitchFamily="34" charset="0"/>
                <a:cs typeface="Open Sans Semibold" panose="020B0606030504020204" pitchFamily="34" charset="0"/>
              </a:rPr>
              <a:t>ルール設定により、柔軟に承認フローを構築可能</a:t>
            </a:r>
            <a:endParaRPr kumimoji="0" sz="2200" b="1" u="none" strike="noStrike" kern="0" cap="none" spc="0" normalizeH="0" baseline="0" noProof="0" dirty="0">
              <a:ln>
                <a:noFill/>
              </a:ln>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9" name="簽核流程">
            <a:extLst>
              <a:ext uri="{FF2B5EF4-FFF2-40B4-BE49-F238E27FC236}">
                <a16:creationId xmlns:a16="http://schemas.microsoft.com/office/drawing/2014/main" id="{00C5D382-ED8B-DF5E-5618-4E163066E9E4}"/>
              </a:ext>
            </a:extLst>
          </p:cNvPr>
          <p:cNvSpPr txBox="1"/>
          <p:nvPr/>
        </p:nvSpPr>
        <p:spPr>
          <a:xfrm>
            <a:off x="3353855" y="848764"/>
            <a:ext cx="6297090" cy="1034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r>
              <a:rPr lang="ja-JP" altLang="en-US" b="1" dirty="0">
                <a:latin typeface="Open Sans" panose="020B0606030504020204" pitchFamily="34" charset="0"/>
                <a:ea typeface="Open Sans" panose="020B0606030504020204" pitchFamily="34" charset="0"/>
                <a:cs typeface="Open Sans" panose="020B0606030504020204" pitchFamily="34" charset="0"/>
              </a:rPr>
              <a:t>承認ワークフロー</a:t>
            </a:r>
            <a:endParaRPr lang="en-US" altLang="zh-TW"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2" name="4. 簽核_日2">
            <a:hlinkClick r:id="" action="ppaction://media"/>
            <a:extLst>
              <a:ext uri="{FF2B5EF4-FFF2-40B4-BE49-F238E27FC236}">
                <a16:creationId xmlns:a16="http://schemas.microsoft.com/office/drawing/2014/main" id="{FBFA1656-1583-4983-81B2-C55FDC6C06F9}"/>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358898" y="3118398"/>
            <a:ext cx="10287000" cy="5786438"/>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82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314"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315" name="不再是一張一張獨立的資料表，而是緊密連結的資料庫系統"/>
          <p:cNvSpPr txBox="1"/>
          <p:nvPr/>
        </p:nvSpPr>
        <p:spPr>
          <a:xfrm>
            <a:off x="558600" y="1905380"/>
            <a:ext cx="11887601" cy="10641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Ragic </a:t>
            </a: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で一対多のリレーションを処理</a:t>
            </a:r>
            <a:br>
              <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b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自動的なデータ取得と集計が可能</a:t>
            </a:r>
            <a:endParaRPr kumimoji="0"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Bold"/>
            </a:endParaRPr>
          </a:p>
        </p:txBody>
      </p:sp>
      <p:sp>
        <p:nvSpPr>
          <p:cNvPr id="316" name="表單緊密連結"/>
          <p:cNvSpPr txBox="1"/>
          <p:nvPr/>
        </p:nvSpPr>
        <p:spPr>
          <a:xfrm>
            <a:off x="2295463" y="848765"/>
            <a:ext cx="8413874" cy="1034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シート間リレーション</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5" name="圖片 4">
            <a:extLst>
              <a:ext uri="{FF2B5EF4-FFF2-40B4-BE49-F238E27FC236}">
                <a16:creationId xmlns:a16="http://schemas.microsoft.com/office/drawing/2014/main" id="{D2FE2E34-A805-AF63-BFE6-FA3F20F57F0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95678" y="3893883"/>
            <a:ext cx="10013445" cy="5400000"/>
          </a:xfrm>
          <a:prstGeom prst="rect">
            <a:avLst/>
          </a:prstGeom>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E9AE66FE-717C-63AB-07AA-188D984378E5}"/>
            </a:ext>
          </a:extLst>
        </p:cNvPr>
        <p:cNvGrpSpPr/>
        <p:nvPr/>
      </p:nvGrpSpPr>
      <p:grpSpPr>
        <a:xfrm>
          <a:off x="0" y="0"/>
          <a:ext cx="0" cy="0"/>
          <a:chOff x="0" y="0"/>
          <a:chExt cx="0" cy="0"/>
        </a:xfrm>
      </p:grpSpPr>
      <p:pic>
        <p:nvPicPr>
          <p:cNvPr id="9" name="視窗框">
            <a:extLst>
              <a:ext uri="{FF2B5EF4-FFF2-40B4-BE49-F238E27FC236}">
                <a16:creationId xmlns:a16="http://schemas.microsoft.com/office/drawing/2014/main" id="{D4B9295F-9835-4CB5-0B0F-1F7552B01987}"/>
              </a:ext>
            </a:extLst>
          </p:cNvPr>
          <p:cNvPicPr>
            <a:picLocks noChangeAspect="1"/>
          </p:cNvPicPr>
          <p:nvPr/>
        </p:nvPicPr>
        <p:blipFill>
          <a:blip r:embed="rId5"/>
          <a:srcRect t="-1" b="21514"/>
          <a:stretch/>
        </p:blipFill>
        <p:spPr>
          <a:xfrm>
            <a:off x="3859395" y="3910640"/>
            <a:ext cx="8313683" cy="5197405"/>
          </a:xfrm>
          <a:prstGeom prst="rect">
            <a:avLst/>
          </a:prstGeom>
        </p:spPr>
      </p:pic>
      <p:sp>
        <p:nvSpPr>
          <p:cNvPr id="314" name="矩形">
            <a:extLst>
              <a:ext uri="{FF2B5EF4-FFF2-40B4-BE49-F238E27FC236}">
                <a16:creationId xmlns:a16="http://schemas.microsoft.com/office/drawing/2014/main" id="{61A2D40E-C29D-F62D-9205-9452D264CD1C}"/>
              </a:ext>
            </a:extLst>
          </p:cNvPr>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315" name="不再是一張一張獨立的資料表，而是緊密連結的資料庫系統">
            <a:extLst>
              <a:ext uri="{FF2B5EF4-FFF2-40B4-BE49-F238E27FC236}">
                <a16:creationId xmlns:a16="http://schemas.microsoft.com/office/drawing/2014/main" id="{EAA69CE0-718E-369B-A1B8-27C1364C87F1}"/>
              </a:ext>
            </a:extLst>
          </p:cNvPr>
          <p:cNvSpPr txBox="1"/>
          <p:nvPr/>
        </p:nvSpPr>
        <p:spPr>
          <a:xfrm>
            <a:off x="558599" y="1846371"/>
            <a:ext cx="11887601" cy="5786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lvl="0"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pPr>
            <a:r>
              <a:rPr lang="ja-JP" altLang="en-US" sz="2300" dirty="0">
                <a:solidFill>
                  <a:srgbClr val="FF0000"/>
                </a:solidFill>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データ入力時間を大幅短縮</a:t>
            </a:r>
            <a:r>
              <a:rPr lang="ja-JP" altLang="en-US" sz="2300" dirty="0">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し、</a:t>
            </a:r>
            <a:r>
              <a:rPr lang="ja-JP" altLang="en-US" sz="2300" dirty="0">
                <a:solidFill>
                  <a:srgbClr val="FF0000"/>
                </a:solidFill>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手入力ミスを防止</a:t>
            </a:r>
            <a:endParaRPr kumimoji="0" lang="zh-TW" altLang="en-US" sz="2300" b="0" i="0" u="none" strike="noStrike" kern="0" cap="none" spc="0" normalizeH="0" baseline="0" noProof="0" dirty="0">
              <a:ln>
                <a:noFill/>
              </a:ln>
              <a:solidFill>
                <a:srgbClr val="FF0000"/>
              </a:solidFill>
              <a:effectLst/>
              <a:uLnTx/>
              <a:uFillTx/>
              <a:latin typeface="Open Sans Semibold" panose="020B0706030804020204" pitchFamily="34" charset="0"/>
              <a:ea typeface="Source Han Sans TW Bold"/>
              <a:cs typeface="Open Sans Semibold" panose="020B0706030804020204" pitchFamily="34" charset="0"/>
              <a:sym typeface="Source Han Sans TW Bold"/>
            </a:endParaRPr>
          </a:p>
        </p:txBody>
      </p:sp>
      <p:sp>
        <p:nvSpPr>
          <p:cNvPr id="316" name="表單緊密連結">
            <a:extLst>
              <a:ext uri="{FF2B5EF4-FFF2-40B4-BE49-F238E27FC236}">
                <a16:creationId xmlns:a16="http://schemas.microsoft.com/office/drawing/2014/main" id="{CF6F10F5-2C35-C853-D7C7-B1918FAD641E}"/>
              </a:ext>
            </a:extLst>
          </p:cNvPr>
          <p:cNvSpPr txBox="1"/>
          <p:nvPr/>
        </p:nvSpPr>
        <p:spPr>
          <a:xfrm>
            <a:off x="4122905" y="850881"/>
            <a:ext cx="4758996" cy="10297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r>
              <a:rPr lang="ja-JP" altLang="en-US" b="1" dirty="0"/>
              <a:t>リンクと読み込み</a:t>
            </a:r>
            <a:endParaRPr lang="en-US" altLang="zh-TW" b="1" dirty="0"/>
          </a:p>
        </p:txBody>
      </p:sp>
      <p:pic>
        <p:nvPicPr>
          <p:cNvPr id="3" name="図 2">
            <a:extLst>
              <a:ext uri="{FF2B5EF4-FFF2-40B4-BE49-F238E27FC236}">
                <a16:creationId xmlns:a16="http://schemas.microsoft.com/office/drawing/2014/main" id="{BEDC9F4C-BA25-4B8C-847B-742703CD8795}"/>
              </a:ext>
            </a:extLst>
          </p:cNvPr>
          <p:cNvPicPr>
            <a:picLocks noChangeAspect="1"/>
          </p:cNvPicPr>
          <p:nvPr/>
        </p:nvPicPr>
        <p:blipFill>
          <a:blip r:embed="rId6"/>
          <a:stretch>
            <a:fillRect/>
          </a:stretch>
        </p:blipFill>
        <p:spPr>
          <a:xfrm>
            <a:off x="449056" y="3724671"/>
            <a:ext cx="2962688" cy="5449060"/>
          </a:xfrm>
          <a:prstGeom prst="rect">
            <a:avLst/>
          </a:prstGeom>
        </p:spPr>
      </p:pic>
      <p:pic>
        <p:nvPicPr>
          <p:cNvPr id="5" name="Adobe Express - 8. 連結與載入-JP">
            <a:hlinkClick r:id="" action="ppaction://media"/>
            <a:extLst>
              <a:ext uri="{FF2B5EF4-FFF2-40B4-BE49-F238E27FC236}">
                <a16:creationId xmlns:a16="http://schemas.microsoft.com/office/drawing/2014/main" id="{E4A6DF49-22D8-43BF-94C7-06622EFC9AEC}"/>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3938124" y="4584719"/>
            <a:ext cx="8158243" cy="4589012"/>
          </a:xfrm>
          <a:prstGeom prst="rect">
            <a:avLst/>
          </a:prstGeom>
        </p:spPr>
      </p:pic>
    </p:spTree>
    <p:extLst>
      <p:ext uri="{BB962C8B-B14F-4D97-AF65-F5344CB8AC3E}">
        <p14:creationId xmlns:p14="http://schemas.microsoft.com/office/powerpoint/2010/main" val="34460601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96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E1DEC6A1-D2D3-6E41-6A31-7F73A4E2E1F8}"/>
            </a:ext>
          </a:extLst>
        </p:cNvPr>
        <p:cNvGrpSpPr/>
        <p:nvPr/>
      </p:nvGrpSpPr>
      <p:grpSpPr>
        <a:xfrm>
          <a:off x="0" y="0"/>
          <a:ext cx="0" cy="0"/>
          <a:chOff x="0" y="0"/>
          <a:chExt cx="0" cy="0"/>
        </a:xfrm>
      </p:grpSpPr>
      <p:sp>
        <p:nvSpPr>
          <p:cNvPr id="314" name="矩形">
            <a:extLst>
              <a:ext uri="{FF2B5EF4-FFF2-40B4-BE49-F238E27FC236}">
                <a16:creationId xmlns:a16="http://schemas.microsoft.com/office/drawing/2014/main" id="{99225E9F-E64C-43FF-4B31-4A813D1AE282}"/>
              </a:ext>
            </a:extLst>
          </p:cNvPr>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315" name="不再是一張一張獨立的資料表，而是緊密連結的資料庫系統">
            <a:extLst>
              <a:ext uri="{FF2B5EF4-FFF2-40B4-BE49-F238E27FC236}">
                <a16:creationId xmlns:a16="http://schemas.microsoft.com/office/drawing/2014/main" id="{1838A2F4-9C5B-2401-05A6-0C6781807096}"/>
              </a:ext>
            </a:extLst>
          </p:cNvPr>
          <p:cNvSpPr txBox="1"/>
          <p:nvPr/>
        </p:nvSpPr>
        <p:spPr>
          <a:xfrm>
            <a:off x="558600" y="1857600"/>
            <a:ext cx="11887601" cy="5546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spAutoFit/>
          </a:bodyPr>
          <a:lstStyle/>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同じシートを複数のバージョンで作成し、異なる情報を表示</a:t>
            </a:r>
            <a:endParaRPr kumimoji="0" lang="zh-TW"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Source Han Sans TW Bold"/>
              <a:cs typeface="Open Sans Semibold" panose="020B0606030504020204" pitchFamily="34" charset="0"/>
              <a:sym typeface="Source Han Sans TW Bold"/>
            </a:endParaRPr>
          </a:p>
        </p:txBody>
      </p:sp>
      <p:sp>
        <p:nvSpPr>
          <p:cNvPr id="316" name="表單緊密連結">
            <a:extLst>
              <a:ext uri="{FF2B5EF4-FFF2-40B4-BE49-F238E27FC236}">
                <a16:creationId xmlns:a16="http://schemas.microsoft.com/office/drawing/2014/main" id="{022F0304-D037-E4F0-6FE2-B073073C571B}"/>
              </a:ext>
            </a:extLst>
          </p:cNvPr>
          <p:cNvSpPr txBox="1"/>
          <p:nvPr/>
        </p:nvSpPr>
        <p:spPr>
          <a:xfrm>
            <a:off x="3007431" y="848765"/>
            <a:ext cx="6989938" cy="10272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マルチバージョンシート</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7" name="像 Excel簡潔易懂的介面，一個畫面就能看到所有資訊">
            <a:extLst>
              <a:ext uri="{FF2B5EF4-FFF2-40B4-BE49-F238E27FC236}">
                <a16:creationId xmlns:a16="http://schemas.microsoft.com/office/drawing/2014/main" id="{D9A5273D-0A30-98D0-D5EB-7C0D377E75EA}"/>
              </a:ext>
            </a:extLst>
          </p:cNvPr>
          <p:cNvSpPr txBox="1"/>
          <p:nvPr/>
        </p:nvSpPr>
        <p:spPr>
          <a:xfrm>
            <a:off x="2460931" y="3937316"/>
            <a:ext cx="2055538" cy="472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クライアント用</a:t>
            </a:r>
            <a:endParaRPr kumimoji="0" lang="zh-TW" altLang="en-US" sz="1800" b="1" i="0" u="none" strike="noStrike" kern="0" cap="none" spc="0" normalizeH="0" baseline="0" noProof="0" dirty="0">
              <a:ln>
                <a:noFill/>
              </a:ln>
              <a:solidFill>
                <a:srgbClr val="000000"/>
              </a:solidFill>
              <a:effectLst/>
              <a:uLnTx/>
              <a:uFillTx/>
              <a:latin typeface="Open Sans" panose="020B0606030504020204" pitchFamily="34" charset="0"/>
              <a:ea typeface="Noto Sans CJK SC Bold" panose="020B0500000000000000" pitchFamily="34" charset="-128"/>
              <a:cs typeface="Open Sans" panose="020B0606030504020204" pitchFamily="34" charset="0"/>
              <a:sym typeface="Source Han Sans TW Medium"/>
            </a:endParaRPr>
          </a:p>
        </p:txBody>
      </p:sp>
      <p:sp>
        <p:nvSpPr>
          <p:cNvPr id="12" name="像 Excel簡潔易懂的介面，一個畫面就能看到所有資訊">
            <a:extLst>
              <a:ext uri="{FF2B5EF4-FFF2-40B4-BE49-F238E27FC236}">
                <a16:creationId xmlns:a16="http://schemas.microsoft.com/office/drawing/2014/main" id="{1CF2232E-2C8D-2222-B182-014CF2C95D63}"/>
              </a:ext>
            </a:extLst>
          </p:cNvPr>
          <p:cNvSpPr txBox="1"/>
          <p:nvPr/>
        </p:nvSpPr>
        <p:spPr>
          <a:xfrm>
            <a:off x="8621281" y="3937316"/>
            <a:ext cx="2055539" cy="4785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zh-TW" altLang="en-US" sz="18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社内用</a:t>
            </a:r>
            <a:endParaRPr kumimoji="0" lang="zh-TW" altLang="en-US" sz="1800" b="1" i="0" u="none" strike="noStrike" kern="0" cap="none" spc="0" normalizeH="0" baseline="0" noProof="0" dirty="0">
              <a:ln>
                <a:noFill/>
              </a:ln>
              <a:solidFill>
                <a:srgbClr val="000000"/>
              </a:solidFill>
              <a:effectLst/>
              <a:uLnTx/>
              <a:uFillTx/>
              <a:latin typeface="Open Sans" panose="020B0606030504020204" pitchFamily="34" charset="0"/>
              <a:ea typeface="Noto Sans CJK SC Bold" panose="020B0500000000000000" pitchFamily="34" charset="-128"/>
              <a:cs typeface="Open Sans" panose="020B0606030504020204" pitchFamily="34" charset="0"/>
              <a:sym typeface="Source Han Sans TW Medium"/>
            </a:endParaRPr>
          </a:p>
        </p:txBody>
      </p:sp>
      <p:sp>
        <p:nvSpPr>
          <p:cNvPr id="14" name="像 Excel簡潔易懂的介面，一個畫面就能看到所有資訊">
            <a:extLst>
              <a:ext uri="{FF2B5EF4-FFF2-40B4-BE49-F238E27FC236}">
                <a16:creationId xmlns:a16="http://schemas.microsoft.com/office/drawing/2014/main" id="{525BC2D7-5DD7-4A4B-F1C1-41018266862D}"/>
              </a:ext>
            </a:extLst>
          </p:cNvPr>
          <p:cNvSpPr txBox="1"/>
          <p:nvPr/>
        </p:nvSpPr>
        <p:spPr>
          <a:xfrm>
            <a:off x="3372912" y="8152668"/>
            <a:ext cx="6030368" cy="889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クライアント用／社内用に異なるフィールドを設計可能</a:t>
            </a:r>
            <a:endParaRPr kumimoji="0" lang="en-US" altLang="zh-TW"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 </a:t>
            </a: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更新内容は自動同期</a:t>
            </a:r>
            <a:endParaRPr kumimoji="0" lang="zh-TW" altLang="en-US" sz="1800" b="1" i="0" u="none" strike="noStrike" kern="0" cap="none" spc="0" normalizeH="0" baseline="0" noProof="0" dirty="0">
              <a:ln>
                <a:noFill/>
              </a:ln>
              <a:solidFill>
                <a:srgbClr val="000000"/>
              </a:solidFill>
              <a:effectLst/>
              <a:uLnTx/>
              <a:uFillTx/>
              <a:latin typeface="Open Sans Semibold" panose="020B0606030504020204" pitchFamily="34" charset="0"/>
              <a:ea typeface="Noto Sans CJK SC Medium" panose="020B0500000000000000" pitchFamily="34" charset="-128"/>
              <a:cs typeface="Open Sans Semibold" panose="020B0606030504020204" pitchFamily="34" charset="0"/>
              <a:sym typeface="Source Han Sans TW Medium"/>
            </a:endParaRPr>
          </a:p>
        </p:txBody>
      </p:sp>
      <p:sp>
        <p:nvSpPr>
          <p:cNvPr id="15" name="線條">
            <a:extLst>
              <a:ext uri="{FF2B5EF4-FFF2-40B4-BE49-F238E27FC236}">
                <a16:creationId xmlns:a16="http://schemas.microsoft.com/office/drawing/2014/main" id="{9D70185C-D189-82E7-1507-7E191A551C18}"/>
              </a:ext>
            </a:extLst>
          </p:cNvPr>
          <p:cNvSpPr/>
          <p:nvPr/>
        </p:nvSpPr>
        <p:spPr>
          <a:xfrm rot="10800000">
            <a:off x="2703036" y="7728931"/>
            <a:ext cx="390842" cy="6944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chemeClr val="tx1">
                <a:lumMod val="50000"/>
                <a:lumOff val="50000"/>
              </a:schemeClr>
            </a:solidFill>
            <a:miter lim="400000"/>
            <a:tailEnd type="triangle"/>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rgbClr val="000000"/>
              </a:solidFill>
              <a:effectLst/>
              <a:highlight>
                <a:srgbClr val="393939"/>
              </a:highlight>
              <a:uLnTx/>
              <a:uFillTx/>
              <a:latin typeface="Helvetica Neue Medium"/>
              <a:sym typeface="Helvetica Neue Medium"/>
            </a:endParaRPr>
          </a:p>
        </p:txBody>
      </p:sp>
      <p:sp>
        <p:nvSpPr>
          <p:cNvPr id="16" name="線條">
            <a:extLst>
              <a:ext uri="{FF2B5EF4-FFF2-40B4-BE49-F238E27FC236}">
                <a16:creationId xmlns:a16="http://schemas.microsoft.com/office/drawing/2014/main" id="{ABF931DF-C83C-4B60-F818-677972D14F28}"/>
              </a:ext>
            </a:extLst>
          </p:cNvPr>
          <p:cNvSpPr/>
          <p:nvPr/>
        </p:nvSpPr>
        <p:spPr>
          <a:xfrm rot="10800000" flipH="1">
            <a:off x="9583143" y="7728930"/>
            <a:ext cx="523200" cy="6944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chemeClr val="tx1">
                <a:lumMod val="50000"/>
                <a:lumOff val="50000"/>
              </a:schemeClr>
            </a:solidFill>
            <a:miter lim="400000"/>
            <a:tailEnd type="triangle"/>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0000"/>
              </a:solidFill>
              <a:effectLst/>
              <a:uLnTx/>
              <a:uFillTx/>
              <a:latin typeface="Helvetica Neue Medium"/>
              <a:sym typeface="Helvetica Neue Medium"/>
            </a:endParaRPr>
          </a:p>
        </p:txBody>
      </p:sp>
      <p:pic>
        <p:nvPicPr>
          <p:cNvPr id="6" name="圖片 5">
            <a:extLst>
              <a:ext uri="{FF2B5EF4-FFF2-40B4-BE49-F238E27FC236}">
                <a16:creationId xmlns:a16="http://schemas.microsoft.com/office/drawing/2014/main" id="{CCD0E011-AC97-DBDB-6835-686897CA646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894759" y="4616662"/>
            <a:ext cx="5662503" cy="3056400"/>
          </a:xfrm>
          <a:prstGeom prst="rect">
            <a:avLst/>
          </a:prstGeom>
          <a:ln>
            <a:solidFill>
              <a:srgbClr val="86BFEF"/>
            </a:solidFill>
          </a:ln>
        </p:spPr>
      </p:pic>
      <p:pic>
        <p:nvPicPr>
          <p:cNvPr id="8" name="圖片 7">
            <a:extLst>
              <a:ext uri="{FF2B5EF4-FFF2-40B4-BE49-F238E27FC236}">
                <a16:creationId xmlns:a16="http://schemas.microsoft.com/office/drawing/2014/main" id="{A616F193-8F4C-A17E-FDC6-CA48F727174D}"/>
              </a:ext>
            </a:extLst>
          </p:cNvPr>
          <p:cNvPicPr>
            <a:picLocks noChangeAspect="1"/>
          </p:cNvPicPr>
          <p:nvPr/>
        </p:nvPicPr>
        <p:blipFill>
          <a:blip r:embed="rId4">
            <a:extLst>
              <a:ext uri="{28A0092B-C50C-407E-A947-70E740481C1C}">
                <a14:useLocalDpi xmlns:a14="http://schemas.microsoft.com/office/drawing/2010/main" val="0"/>
              </a:ext>
            </a:extLst>
          </a:blip>
          <a:srcRect l="-83" t="-4686" r="560"/>
          <a:stretch>
            <a:fillRect/>
          </a:stretch>
        </p:blipFill>
        <p:spPr>
          <a:xfrm>
            <a:off x="473517" y="4616662"/>
            <a:ext cx="6030367" cy="3055576"/>
          </a:xfrm>
          <a:prstGeom prst="rect">
            <a:avLst/>
          </a:prstGeom>
          <a:solidFill>
            <a:srgbClr val="FAFAFA"/>
          </a:solidFill>
          <a:ln>
            <a:solidFill>
              <a:srgbClr val="86BFEF"/>
            </a:solidFill>
          </a:ln>
        </p:spPr>
      </p:pic>
    </p:spTree>
    <p:extLst>
      <p:ext uri="{BB962C8B-B14F-4D97-AF65-F5344CB8AC3E}">
        <p14:creationId xmlns:p14="http://schemas.microsoft.com/office/powerpoint/2010/main" val="2065866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圖片 10" descr="一張含有 圓形, 字型, 標誌, 符號 的圖片&#10;&#10;AI 產生的內容可能不正確。">
            <a:hlinkClick r:id="rId3" action="ppaction://hlinksldjump"/>
            <a:extLst>
              <a:ext uri="{FF2B5EF4-FFF2-40B4-BE49-F238E27FC236}">
                <a16:creationId xmlns:a16="http://schemas.microsoft.com/office/drawing/2014/main" id="{60562B09-50C2-CE64-82CC-37FFD84A46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246" y="4571365"/>
            <a:ext cx="3240350" cy="3266983"/>
          </a:xfrm>
          <a:prstGeom prst="rect">
            <a:avLst/>
          </a:prstGeom>
        </p:spPr>
      </p:pic>
      <p:pic>
        <p:nvPicPr>
          <p:cNvPr id="7" name="圖片 6" descr="一張含有 符號, 字型, 標誌, 圓形 的圖片&#10;&#10;AI 產生的內容可能不正確。">
            <a:hlinkClick r:id="rId5" action="ppaction://hlinksldjump"/>
            <a:extLst>
              <a:ext uri="{FF2B5EF4-FFF2-40B4-BE49-F238E27FC236}">
                <a16:creationId xmlns:a16="http://schemas.microsoft.com/office/drawing/2014/main" id="{1002C353-939A-DFC6-2F8A-61CE8907E9B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1924" y="4571366"/>
            <a:ext cx="3258105" cy="3266983"/>
          </a:xfrm>
          <a:prstGeom prst="rect">
            <a:avLst/>
          </a:prstGeom>
        </p:spPr>
      </p:pic>
      <p:pic>
        <p:nvPicPr>
          <p:cNvPr id="9" name="圖片 8" descr="一張含有 圖表, 圓形, 設計, 計算機 的圖片&#10;&#10;AI 產生的內容可能不正確。">
            <a:hlinkClick r:id="rId7" action="ppaction://hlinksldjump"/>
            <a:extLst>
              <a:ext uri="{FF2B5EF4-FFF2-40B4-BE49-F238E27FC236}">
                <a16:creationId xmlns:a16="http://schemas.microsoft.com/office/drawing/2014/main" id="{FA170D7A-8BC6-521F-9C70-CBC013F501C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4771" y="4571367"/>
            <a:ext cx="3258105" cy="3266983"/>
          </a:xfrm>
          <a:prstGeom prst="rect">
            <a:avLst/>
          </a:prstGeom>
        </p:spPr>
      </p:pic>
      <p:sp>
        <p:nvSpPr>
          <p:cNvPr id="2" name="員工有高達 90% 的時間在和 Excel 搏鬥">
            <a:extLst>
              <a:ext uri="{FF2B5EF4-FFF2-40B4-BE49-F238E27FC236}">
                <a16:creationId xmlns:a16="http://schemas.microsoft.com/office/drawing/2014/main" id="{B1435001-FC90-8681-C1E8-8E24D583344C}"/>
              </a:ext>
            </a:extLst>
          </p:cNvPr>
          <p:cNvSpPr txBox="1"/>
          <p:nvPr/>
        </p:nvSpPr>
        <p:spPr>
          <a:xfrm>
            <a:off x="615820" y="3471548"/>
            <a:ext cx="3228392" cy="5786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noAutofit/>
          </a:bodyPr>
          <a:lstStyle/>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lang="en-US" altLang="zh-TW" dirty="0"/>
              <a:t>Excel </a:t>
            </a:r>
            <a:r>
              <a:rPr lang="zh-TW" altLang="en-US" dirty="0"/>
              <a:t>管理</a:t>
            </a:r>
            <a:r>
              <a:rPr lang="ja-JP" altLang="en-US" dirty="0"/>
              <a:t>の</a:t>
            </a:r>
            <a:r>
              <a:rPr lang="zh-TW" altLang="en-US" dirty="0"/>
              <a:t>限界</a:t>
            </a:r>
            <a:endParaRPr kumimoji="0" sz="23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sp>
        <p:nvSpPr>
          <p:cNvPr id="3" name="耗時">
            <a:extLst>
              <a:ext uri="{FF2B5EF4-FFF2-40B4-BE49-F238E27FC236}">
                <a16:creationId xmlns:a16="http://schemas.microsoft.com/office/drawing/2014/main" id="{A55C2432-0142-D6EB-4E9B-16AA2C1373F2}"/>
              </a:ext>
            </a:extLst>
          </p:cNvPr>
          <p:cNvSpPr txBox="1"/>
          <p:nvPr/>
        </p:nvSpPr>
        <p:spPr>
          <a:xfrm>
            <a:off x="3156130" y="1417544"/>
            <a:ext cx="6692540" cy="1034001"/>
          </a:xfrm>
          <a:prstGeom prst="rect">
            <a:avLst/>
          </a:prstGeom>
          <a:noFill/>
          <a:ln w="12700">
            <a:miter lim="400000"/>
          </a:ln>
          <a:effectLst>
            <a:reflection endPos="0" dir="5400000" sy="-100000" algn="bl" rotWithShape="0"/>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indent="39687" algn="l"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lang="ja-JP" altLang="en-US" dirty="0"/>
              <a:t>現状の問題点</a:t>
            </a:r>
            <a:endParaRPr kumimoji="0" lang="zh-TW" altLang="en-US" sz="4500" b="1" i="0" u="none" strike="noStrike" kern="0" cap="none" spc="0" normalizeH="0" baseline="0" noProof="0" dirty="0">
              <a:ln>
                <a:noFill/>
              </a:ln>
              <a:solidFill>
                <a:srgbClr val="393939"/>
              </a:solidFill>
              <a:effectLst/>
              <a:uLnTx/>
              <a:uFillTx/>
              <a:latin typeface="Open Sans" panose="020B0606030504020204" pitchFamily="34" charset="0"/>
              <a:cs typeface="Open Sans" panose="020B0606030504020204" pitchFamily="34" charset="0"/>
              <a:sym typeface="Source Han Sans TW Bold"/>
            </a:endParaRPr>
          </a:p>
        </p:txBody>
      </p:sp>
      <p:sp>
        <p:nvSpPr>
          <p:cNvPr id="4" name="員工有高達 90% 的時間在和 Excel 搏鬥">
            <a:extLst>
              <a:ext uri="{FF2B5EF4-FFF2-40B4-BE49-F238E27FC236}">
                <a16:creationId xmlns:a16="http://schemas.microsoft.com/office/drawing/2014/main" id="{249A84D1-C17A-7D02-0FAE-00F71E5FE581}"/>
              </a:ext>
            </a:extLst>
          </p:cNvPr>
          <p:cNvSpPr txBox="1"/>
          <p:nvPr/>
        </p:nvSpPr>
        <p:spPr>
          <a:xfrm>
            <a:off x="4594428" y="3471548"/>
            <a:ext cx="3815945" cy="5786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noAutofit/>
          </a:bodyPr>
          <a:lstStyle/>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lang="ja-JP" altLang="en-US" dirty="0"/>
              <a:t>ゼロから開発</a:t>
            </a:r>
            <a:endParaRPr kumimoji="0" sz="23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sp>
        <p:nvSpPr>
          <p:cNvPr id="5" name="員工有高達 90% 的時間在和 Excel 搏鬥">
            <a:extLst>
              <a:ext uri="{FF2B5EF4-FFF2-40B4-BE49-F238E27FC236}">
                <a16:creationId xmlns:a16="http://schemas.microsoft.com/office/drawing/2014/main" id="{42C48AF9-D8AA-6087-9B9A-833429A06020}"/>
              </a:ext>
            </a:extLst>
          </p:cNvPr>
          <p:cNvSpPr txBox="1"/>
          <p:nvPr/>
        </p:nvSpPr>
        <p:spPr>
          <a:xfrm>
            <a:off x="9052561" y="3472638"/>
            <a:ext cx="3368272" cy="57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noAutofit/>
          </a:bodyPr>
          <a:lstStyle/>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lang="ja-JP" altLang="en-US" dirty="0"/>
              <a:t>パッケージ導入の負担</a:t>
            </a:r>
            <a:endParaRPr kumimoji="0" sz="23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spTree>
    <p:extLst>
      <p:ext uri="{BB962C8B-B14F-4D97-AF65-F5344CB8AC3E}">
        <p14:creationId xmlns:p14="http://schemas.microsoft.com/office/powerpoint/2010/main" val="383618736"/>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302"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dirty="0">
              <a:ln>
                <a:noFill/>
              </a:ln>
              <a:solidFill>
                <a:srgbClr val="FFFFFF"/>
              </a:solidFill>
              <a:effectLst/>
              <a:uLnTx/>
              <a:uFillTx/>
              <a:latin typeface="Helvetica Neue Medium"/>
              <a:sym typeface="Helvetica Neue Medium"/>
            </a:endParaRPr>
          </a:p>
        </p:txBody>
      </p:sp>
      <p:sp>
        <p:nvSpPr>
          <p:cNvPr id="5" name="有效分析、清晰掌握組織狀態">
            <a:extLst>
              <a:ext uri="{FF2B5EF4-FFF2-40B4-BE49-F238E27FC236}">
                <a16:creationId xmlns:a16="http://schemas.microsoft.com/office/drawing/2014/main" id="{30F0794A-4880-2960-3E83-ECE4E14DEBB9}"/>
              </a:ext>
            </a:extLst>
          </p:cNvPr>
          <p:cNvSpPr txBox="1"/>
          <p:nvPr/>
        </p:nvSpPr>
        <p:spPr>
          <a:xfrm>
            <a:off x="558600" y="1857528"/>
            <a:ext cx="11887601"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r>
              <a:rPr lang="ja-JP" altLang="en-US" sz="2200" b="1" dirty="0">
                <a:latin typeface="Open Sans Semibold" panose="020B0606030504020204" pitchFamily="34" charset="0"/>
                <a:ea typeface="Open Sans Semibold" panose="020B0606030504020204" pitchFamily="34" charset="0"/>
                <a:cs typeface="Open Sans Semibold" panose="020B0606030504020204" pitchFamily="34" charset="0"/>
              </a:rPr>
              <a:t>自動生成されたレポートでデータをわかりやすく可視化</a:t>
            </a:r>
            <a:endParaRPr lang="en-US" altLang="zh-TW" sz="2200" b="1" dirty="0">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6" name="報表">
            <a:extLst>
              <a:ext uri="{FF2B5EF4-FFF2-40B4-BE49-F238E27FC236}">
                <a16:creationId xmlns:a16="http://schemas.microsoft.com/office/drawing/2014/main" id="{5C1102FD-B03D-8D0A-8BEC-250CA6AAFF5F}"/>
              </a:ext>
            </a:extLst>
          </p:cNvPr>
          <p:cNvSpPr txBox="1"/>
          <p:nvPr/>
        </p:nvSpPr>
        <p:spPr>
          <a:xfrm>
            <a:off x="5051852" y="848764"/>
            <a:ext cx="2901097" cy="1034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lvl="0">
              <a:defRPr/>
            </a:pPr>
            <a:r>
              <a:rPr lang="ja-JP" altLang="en-US" b="1" dirty="0">
                <a:latin typeface="Open Sans" panose="020B0606030504020204" pitchFamily="34" charset="0"/>
                <a:ea typeface="Open Sans" panose="020B0606030504020204" pitchFamily="34" charset="0"/>
                <a:cs typeface="Open Sans" panose="020B0606030504020204" pitchFamily="34" charset="0"/>
              </a:rPr>
              <a:t>レポート</a:t>
            </a:r>
            <a:endParaRPr kumimoji="0" sz="4500" b="1"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2" name="Adobe Express - 7. 報表-JP">
            <a:hlinkClick r:id="" action="ppaction://media"/>
            <a:extLst>
              <a:ext uri="{FF2B5EF4-FFF2-40B4-BE49-F238E27FC236}">
                <a16:creationId xmlns:a16="http://schemas.microsoft.com/office/drawing/2014/main" id="{61049750-1CC2-4F4F-917A-DF87EE31009D}"/>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930275" y="2828901"/>
            <a:ext cx="11144250" cy="6268641"/>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04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330"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grpSp>
        <p:nvGrpSpPr>
          <p:cNvPr id="8" name="群組 7">
            <a:extLst>
              <a:ext uri="{FF2B5EF4-FFF2-40B4-BE49-F238E27FC236}">
                <a16:creationId xmlns:a16="http://schemas.microsoft.com/office/drawing/2014/main" id="{FDD9F90E-B803-68F9-D149-F17FAD97F11A}"/>
              </a:ext>
            </a:extLst>
          </p:cNvPr>
          <p:cNvGrpSpPr/>
          <p:nvPr/>
        </p:nvGrpSpPr>
        <p:grpSpPr>
          <a:xfrm>
            <a:off x="411778" y="3708400"/>
            <a:ext cx="6424221" cy="6234520"/>
            <a:chOff x="797011" y="3601737"/>
            <a:chExt cx="6516681" cy="6324250"/>
          </a:xfrm>
        </p:grpSpPr>
        <p:pic>
          <p:nvPicPr>
            <p:cNvPr id="6" name="視窗框">
              <a:extLst>
                <a:ext uri="{FF2B5EF4-FFF2-40B4-BE49-F238E27FC236}">
                  <a16:creationId xmlns:a16="http://schemas.microsoft.com/office/drawing/2014/main" id="{3743E8A4-AF67-D922-706A-7FE75C100E01}"/>
                </a:ext>
              </a:extLst>
            </p:cNvPr>
            <p:cNvPicPr>
              <a:picLocks noChangeAspect="1"/>
            </p:cNvPicPr>
            <p:nvPr/>
          </p:nvPicPr>
          <p:blipFill>
            <a:blip r:embed="rId3"/>
            <a:srcRect r="47075" b="2570"/>
            <a:stretch/>
          </p:blipFill>
          <p:spPr>
            <a:xfrm>
              <a:off x="797011" y="5223173"/>
              <a:ext cx="3927632" cy="4702814"/>
            </a:xfrm>
            <a:prstGeom prst="rect">
              <a:avLst/>
            </a:prstGeom>
          </p:spPr>
        </p:pic>
        <p:pic>
          <p:nvPicPr>
            <p:cNvPr id="7" name="視窗框">
              <a:extLst>
                <a:ext uri="{FF2B5EF4-FFF2-40B4-BE49-F238E27FC236}">
                  <a16:creationId xmlns:a16="http://schemas.microsoft.com/office/drawing/2014/main" id="{49885927-44AD-1544-6CB1-79A329B9F6FC}"/>
                </a:ext>
              </a:extLst>
            </p:cNvPr>
            <p:cNvPicPr>
              <a:picLocks noChangeAspect="1"/>
            </p:cNvPicPr>
            <p:nvPr/>
          </p:nvPicPr>
          <p:blipFill>
            <a:blip r:embed="rId3"/>
            <a:srcRect l="56157" r="-702" b="2570"/>
            <a:stretch/>
          </p:blipFill>
          <p:spPr>
            <a:xfrm>
              <a:off x="4007905" y="5223173"/>
              <a:ext cx="3305787" cy="4702814"/>
            </a:xfrm>
            <a:prstGeom prst="rect">
              <a:avLst/>
            </a:prstGeom>
          </p:spPr>
        </p:pic>
        <p:pic>
          <p:nvPicPr>
            <p:cNvPr id="4" name="視窗框">
              <a:extLst>
                <a:ext uri="{FF2B5EF4-FFF2-40B4-BE49-F238E27FC236}">
                  <a16:creationId xmlns:a16="http://schemas.microsoft.com/office/drawing/2014/main" id="{078B9232-FFD3-22FC-D749-66D4AB918BAC}"/>
                </a:ext>
              </a:extLst>
            </p:cNvPr>
            <p:cNvPicPr>
              <a:picLocks noChangeAspect="1"/>
            </p:cNvPicPr>
            <p:nvPr/>
          </p:nvPicPr>
          <p:blipFill>
            <a:blip r:embed="rId3"/>
            <a:srcRect r="47075" b="2570"/>
            <a:stretch/>
          </p:blipFill>
          <p:spPr>
            <a:xfrm>
              <a:off x="797011" y="3601737"/>
              <a:ext cx="3927632" cy="4702814"/>
            </a:xfrm>
            <a:prstGeom prst="rect">
              <a:avLst/>
            </a:prstGeom>
          </p:spPr>
        </p:pic>
        <p:pic>
          <p:nvPicPr>
            <p:cNvPr id="5" name="視窗框">
              <a:extLst>
                <a:ext uri="{FF2B5EF4-FFF2-40B4-BE49-F238E27FC236}">
                  <a16:creationId xmlns:a16="http://schemas.microsoft.com/office/drawing/2014/main" id="{31E4C85D-3CF4-420E-AEFD-A420B40D6BF6}"/>
                </a:ext>
              </a:extLst>
            </p:cNvPr>
            <p:cNvPicPr>
              <a:picLocks noChangeAspect="1"/>
            </p:cNvPicPr>
            <p:nvPr/>
          </p:nvPicPr>
          <p:blipFill>
            <a:blip r:embed="rId3"/>
            <a:srcRect l="56157" r="-702" b="2570"/>
            <a:stretch/>
          </p:blipFill>
          <p:spPr>
            <a:xfrm>
              <a:off x="4007905" y="3601737"/>
              <a:ext cx="3305787" cy="4702814"/>
            </a:xfrm>
            <a:prstGeom prst="rect">
              <a:avLst/>
            </a:prstGeom>
          </p:spPr>
        </p:pic>
      </p:grpSp>
      <p:pic>
        <p:nvPicPr>
          <p:cNvPr id="15" name="圖片 14">
            <a:extLst>
              <a:ext uri="{FF2B5EF4-FFF2-40B4-BE49-F238E27FC236}">
                <a16:creationId xmlns:a16="http://schemas.microsoft.com/office/drawing/2014/main" id="{97C6F87D-5E60-70E0-67DD-BE05EE82D95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52072" y="4194636"/>
            <a:ext cx="6285455" cy="5992352"/>
          </a:xfrm>
          <a:prstGeom prst="rect">
            <a:avLst/>
          </a:prstGeom>
        </p:spPr>
      </p:pic>
      <p:sp>
        <p:nvSpPr>
          <p:cNvPr id="331" name="拋轉訂單：建立產生出貨單"/>
          <p:cNvSpPr txBox="1"/>
          <p:nvPr/>
        </p:nvSpPr>
        <p:spPr>
          <a:xfrm>
            <a:off x="2861772" y="1857528"/>
            <a:ext cx="7281257"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受注書を出荷明細にコンバート</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332" name="動作按鈕：拋轉"/>
          <p:cNvSpPr txBox="1"/>
          <p:nvPr/>
        </p:nvSpPr>
        <p:spPr>
          <a:xfrm>
            <a:off x="1056324" y="895509"/>
            <a:ext cx="10735936"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アクションボタン：レコード</a:t>
            </a:r>
            <a:r>
              <a:rPr lang="ja-JP" altLang="en-US" b="1" dirty="0">
                <a:latin typeface="Open Sans" panose="020B0606030504020204" pitchFamily="34" charset="0"/>
                <a:ea typeface="Open Sans" panose="020B0606030504020204" pitchFamily="34" charset="0"/>
                <a:cs typeface="Open Sans" panose="020B0606030504020204" pitchFamily="34" charset="0"/>
              </a:rPr>
              <a:t>コンバート</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337" name="線條"/>
          <p:cNvSpPr/>
          <p:nvPr/>
        </p:nvSpPr>
        <p:spPr>
          <a:xfrm>
            <a:off x="6975698" y="4017838"/>
            <a:ext cx="2777902" cy="3826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rgbClr val="929292"/>
            </a:solidFill>
            <a:miter lim="400000"/>
            <a:tailEnd type="triangle"/>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b="1">
                <a:latin typeface="+mn-lt"/>
                <a:ea typeface="+mn-ea"/>
                <a:cs typeface="+mn-cs"/>
                <a:sym typeface="Helvetica Neue"/>
              </a:defRPr>
            </a:pPr>
            <a:endParaRPr kumimoji="0" sz="2400" b="1" i="0" u="none" strike="noStrike" kern="0" cap="none" spc="0" normalizeH="0" baseline="0" noProof="0">
              <a:ln>
                <a:noFill/>
              </a:ln>
              <a:solidFill>
                <a:srgbClr val="000000"/>
              </a:solidFill>
              <a:effectLst/>
              <a:uLnTx/>
              <a:uFillTx/>
              <a:latin typeface="Helvetica Neue"/>
              <a:sym typeface="Helvetica Neue"/>
            </a:endParaRPr>
          </a:p>
        </p:txBody>
      </p:sp>
      <p:pic>
        <p:nvPicPr>
          <p:cNvPr id="16" name="圖片 15">
            <a:extLst>
              <a:ext uri="{FF2B5EF4-FFF2-40B4-BE49-F238E27FC236}">
                <a16:creationId xmlns:a16="http://schemas.microsoft.com/office/drawing/2014/main" id="{5478F6E4-0AD4-C8FC-29B6-25758C48993E}"/>
              </a:ext>
            </a:extLst>
          </p:cNvPr>
          <p:cNvPicPr>
            <a:picLocks noChangeAspect="1"/>
          </p:cNvPicPr>
          <p:nvPr/>
        </p:nvPicPr>
        <p:blipFill>
          <a:blip r:embed="rId5">
            <a:extLst>
              <a:ext uri="{28A0092B-C50C-407E-A947-70E740481C1C}">
                <a14:useLocalDpi xmlns:a14="http://schemas.microsoft.com/office/drawing/2010/main" val="0"/>
              </a:ext>
            </a:extLst>
          </a:blip>
          <a:srcRect l="638" r="638"/>
          <a:stretch/>
        </p:blipFill>
        <p:spPr>
          <a:xfrm>
            <a:off x="1574048" y="6321969"/>
            <a:ext cx="4050827" cy="1096813"/>
          </a:xfrm>
          <a:prstGeom prst="roundRect">
            <a:avLst>
              <a:gd name="adj" fmla="val 3930"/>
            </a:avLst>
          </a:prstGeom>
          <a:effectLst>
            <a:outerShdw blurRad="50800" dist="25400" dir="5400000" algn="t" rotWithShape="0">
              <a:prstClr val="black">
                <a:alpha val="20000"/>
              </a:prstClr>
            </a:outerShdw>
          </a:effectLst>
        </p:spPr>
      </p:pic>
      <p:pic>
        <p:nvPicPr>
          <p:cNvPr id="20" name="圖片 19">
            <a:extLst>
              <a:ext uri="{FF2B5EF4-FFF2-40B4-BE49-F238E27FC236}">
                <a16:creationId xmlns:a16="http://schemas.microsoft.com/office/drawing/2014/main" id="{D5C18AE0-AFBD-D84B-9A61-D1B7ED212485}"/>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823771" y="8858090"/>
            <a:ext cx="3832895" cy="911007"/>
          </a:xfrm>
          <a:prstGeom prst="rect">
            <a:avLst/>
          </a:prstGeom>
        </p:spPr>
      </p:pic>
      <p:grpSp>
        <p:nvGrpSpPr>
          <p:cNvPr id="9" name="群組 8">
            <a:extLst>
              <a:ext uri="{FF2B5EF4-FFF2-40B4-BE49-F238E27FC236}">
                <a16:creationId xmlns:a16="http://schemas.microsoft.com/office/drawing/2014/main" id="{450D971A-EFFF-1FD2-6982-8DADFE41DC8E}"/>
              </a:ext>
            </a:extLst>
          </p:cNvPr>
          <p:cNvGrpSpPr/>
          <p:nvPr/>
        </p:nvGrpSpPr>
        <p:grpSpPr>
          <a:xfrm>
            <a:off x="6927692" y="4497862"/>
            <a:ext cx="5696130" cy="4864856"/>
            <a:chOff x="695413" y="3601737"/>
            <a:chExt cx="5696130" cy="4864856"/>
          </a:xfrm>
        </p:grpSpPr>
        <p:pic>
          <p:nvPicPr>
            <p:cNvPr id="12" name="視窗框">
              <a:extLst>
                <a:ext uri="{FF2B5EF4-FFF2-40B4-BE49-F238E27FC236}">
                  <a16:creationId xmlns:a16="http://schemas.microsoft.com/office/drawing/2014/main" id="{AB9ECDB4-583B-0528-01D2-0E67ED084D91}"/>
                </a:ext>
              </a:extLst>
            </p:cNvPr>
            <p:cNvPicPr>
              <a:picLocks noChangeAspect="1"/>
            </p:cNvPicPr>
            <p:nvPr/>
          </p:nvPicPr>
          <p:blipFill>
            <a:blip r:embed="rId3"/>
            <a:srcRect t="-1" r="47075" b="-787"/>
            <a:stretch/>
          </p:blipFill>
          <p:spPr>
            <a:xfrm>
              <a:off x="695413" y="3601737"/>
              <a:ext cx="3927632" cy="4864856"/>
            </a:xfrm>
            <a:prstGeom prst="rect">
              <a:avLst/>
            </a:prstGeom>
          </p:spPr>
        </p:pic>
        <p:pic>
          <p:nvPicPr>
            <p:cNvPr id="13" name="視窗框">
              <a:extLst>
                <a:ext uri="{FF2B5EF4-FFF2-40B4-BE49-F238E27FC236}">
                  <a16:creationId xmlns:a16="http://schemas.microsoft.com/office/drawing/2014/main" id="{7227546D-B294-8538-3989-ED3BD627861A}"/>
                </a:ext>
              </a:extLst>
            </p:cNvPr>
            <p:cNvPicPr>
              <a:picLocks noChangeAspect="1"/>
            </p:cNvPicPr>
            <p:nvPr/>
          </p:nvPicPr>
          <p:blipFill>
            <a:blip r:embed="rId3"/>
            <a:srcRect l="56157" t="-1" r="-702" b="-787"/>
            <a:stretch/>
          </p:blipFill>
          <p:spPr>
            <a:xfrm>
              <a:off x="3085756" y="3601737"/>
              <a:ext cx="3305787" cy="4864856"/>
            </a:xfrm>
            <a:prstGeom prst="rect">
              <a:avLst/>
            </a:prstGeom>
          </p:spPr>
        </p:pic>
      </p:grpSp>
      <p:pic>
        <p:nvPicPr>
          <p:cNvPr id="18" name="圖片 17">
            <a:extLst>
              <a:ext uri="{FF2B5EF4-FFF2-40B4-BE49-F238E27FC236}">
                <a16:creationId xmlns:a16="http://schemas.microsoft.com/office/drawing/2014/main" id="{E140F9BD-B105-9631-C632-8FA0CEC295D8}"/>
              </a:ext>
            </a:extLst>
          </p:cNvPr>
          <p:cNvPicPr>
            <a:picLocks noChangeAspect="1"/>
          </p:cNvPicPr>
          <p:nvPr/>
        </p:nvPicPr>
        <p:blipFill>
          <a:blip r:embed="rId7">
            <a:extLst>
              <a:ext uri="{28A0092B-C50C-407E-A947-70E740481C1C}">
                <a14:useLocalDpi xmlns:a14="http://schemas.microsoft.com/office/drawing/2010/main" val="0"/>
              </a:ext>
            </a:extLst>
          </a:blip>
          <a:srcRect l="-57" r="1422" b="-13294"/>
          <a:stretch>
            <a:fillRect/>
          </a:stretch>
        </p:blipFill>
        <p:spPr>
          <a:xfrm>
            <a:off x="6975698" y="4995151"/>
            <a:ext cx="5548562" cy="4270199"/>
          </a:xfrm>
          <a:prstGeom prst="rect">
            <a:avLst/>
          </a:prstGeom>
          <a:solidFill>
            <a:srgbClr val="FAFAFA"/>
          </a:solidFill>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342" name="線條"/>
          <p:cNvSpPr/>
          <p:nvPr/>
        </p:nvSpPr>
        <p:spPr>
          <a:xfrm>
            <a:off x="6870083" y="4017838"/>
            <a:ext cx="2893563" cy="4779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rgbClr val="929292"/>
            </a:solidFill>
            <a:miter lim="400000"/>
            <a:tailEnd type="triangle"/>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b="1">
                <a:latin typeface="+mn-lt"/>
                <a:ea typeface="+mn-ea"/>
                <a:cs typeface="+mn-cs"/>
                <a:sym typeface="Helvetica Neue"/>
              </a:defRPr>
            </a:pPr>
            <a:endParaRPr kumimoji="0" sz="2400" b="1" i="0" u="none" strike="noStrike" kern="0" cap="none" spc="0" normalizeH="0" baseline="0" noProof="0">
              <a:ln>
                <a:noFill/>
              </a:ln>
              <a:solidFill>
                <a:srgbClr val="000000"/>
              </a:solidFill>
              <a:effectLst/>
              <a:uLnTx/>
              <a:uFillTx/>
              <a:latin typeface="Helvetica Neue"/>
              <a:sym typeface="Helvetica Neue"/>
            </a:endParaRPr>
          </a:p>
        </p:txBody>
      </p:sp>
      <p:sp>
        <p:nvSpPr>
          <p:cNvPr id="343"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344" name="透過「更新別張表單欄位值」的動作按鈕執行「扣庫存」"/>
          <p:cNvSpPr txBox="1"/>
          <p:nvPr/>
        </p:nvSpPr>
        <p:spPr>
          <a:xfrm>
            <a:off x="558599" y="1868757"/>
            <a:ext cx="11887601" cy="556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a:defRPr/>
            </a:pPr>
            <a:r>
              <a:rPr lang="ja-JP" altLang="en-US" sz="2200" b="1" dirty="0">
                <a:latin typeface="Open Sans Semibold" panose="020B0606030504020204" pitchFamily="34" charset="0"/>
                <a:ea typeface="Open Sans Semibold" panose="020B0606030504020204" pitchFamily="34" charset="0"/>
                <a:cs typeface="Open Sans Semibold" panose="020B0606030504020204" pitchFamily="34" charset="0"/>
              </a:rPr>
              <a:t>ワンクリックで在庫残高を更新</a:t>
            </a:r>
            <a:endParaRPr lang="en-US" altLang="zh-TW" sz="2200" b="1" dirty="0">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45" name="動作按鈕：更新別張表單欄位值"/>
          <p:cNvSpPr txBox="1"/>
          <p:nvPr/>
        </p:nvSpPr>
        <p:spPr>
          <a:xfrm>
            <a:off x="2680201" y="852161"/>
            <a:ext cx="7644400" cy="10272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lang="ja-JP" altLang="en-US" b="1" dirty="0">
                <a:latin typeface="Open Sans" panose="020B0606030504020204" pitchFamily="34" charset="0"/>
                <a:ea typeface="Open Sans" panose="020B0606030504020204" pitchFamily="34" charset="0"/>
                <a:cs typeface="Open Sans" panose="020B0606030504020204" pitchFamily="34" charset="0"/>
              </a:rPr>
              <a:t>アクションボタン：値の更新</a:t>
            </a:r>
            <a:endParaRPr lang="en-US" altLang="zh-TW" b="1"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2" name="群組 1">
            <a:extLst>
              <a:ext uri="{FF2B5EF4-FFF2-40B4-BE49-F238E27FC236}">
                <a16:creationId xmlns:a16="http://schemas.microsoft.com/office/drawing/2014/main" id="{E9BE475D-165F-F6C6-F981-F892485AD29A}"/>
              </a:ext>
            </a:extLst>
          </p:cNvPr>
          <p:cNvGrpSpPr/>
          <p:nvPr/>
        </p:nvGrpSpPr>
        <p:grpSpPr>
          <a:xfrm>
            <a:off x="383198" y="3708400"/>
            <a:ext cx="6324207" cy="5834065"/>
            <a:chOff x="825999" y="3601737"/>
            <a:chExt cx="6415225" cy="5918030"/>
          </a:xfrm>
        </p:grpSpPr>
        <p:pic>
          <p:nvPicPr>
            <p:cNvPr id="3" name="視窗框">
              <a:extLst>
                <a:ext uri="{FF2B5EF4-FFF2-40B4-BE49-F238E27FC236}">
                  <a16:creationId xmlns:a16="http://schemas.microsoft.com/office/drawing/2014/main" id="{36AC8C64-BEEC-D781-7669-695BE891AEC8}"/>
                </a:ext>
              </a:extLst>
            </p:cNvPr>
            <p:cNvPicPr>
              <a:picLocks noChangeAspect="1"/>
            </p:cNvPicPr>
            <p:nvPr/>
          </p:nvPicPr>
          <p:blipFill>
            <a:blip r:embed="rId4"/>
            <a:srcRect t="-1" r="47075" b="-57"/>
            <a:stretch/>
          </p:blipFill>
          <p:spPr>
            <a:xfrm>
              <a:off x="825999" y="4690148"/>
              <a:ext cx="3927631" cy="4829619"/>
            </a:xfrm>
            <a:prstGeom prst="rect">
              <a:avLst/>
            </a:prstGeom>
          </p:spPr>
        </p:pic>
        <p:pic>
          <p:nvPicPr>
            <p:cNvPr id="6" name="視窗框">
              <a:extLst>
                <a:ext uri="{FF2B5EF4-FFF2-40B4-BE49-F238E27FC236}">
                  <a16:creationId xmlns:a16="http://schemas.microsoft.com/office/drawing/2014/main" id="{FEDA1A27-2A5A-3FCA-70A4-B40E611697AD}"/>
                </a:ext>
              </a:extLst>
            </p:cNvPr>
            <p:cNvPicPr>
              <a:picLocks noChangeAspect="1"/>
            </p:cNvPicPr>
            <p:nvPr/>
          </p:nvPicPr>
          <p:blipFill>
            <a:blip r:embed="rId4"/>
            <a:srcRect l="56157" t="-1" r="-702" b="-57"/>
            <a:stretch>
              <a:fillRect/>
            </a:stretch>
          </p:blipFill>
          <p:spPr>
            <a:xfrm>
              <a:off x="3935437" y="4690148"/>
              <a:ext cx="3305787" cy="4829619"/>
            </a:xfrm>
            <a:prstGeom prst="rect">
              <a:avLst/>
            </a:prstGeom>
          </p:spPr>
        </p:pic>
        <p:pic>
          <p:nvPicPr>
            <p:cNvPr id="7" name="視窗框">
              <a:extLst>
                <a:ext uri="{FF2B5EF4-FFF2-40B4-BE49-F238E27FC236}">
                  <a16:creationId xmlns:a16="http://schemas.microsoft.com/office/drawing/2014/main" id="{63611B0E-5AAE-3FEE-6016-4E67CF5A435D}"/>
                </a:ext>
              </a:extLst>
            </p:cNvPr>
            <p:cNvPicPr>
              <a:picLocks noChangeAspect="1"/>
            </p:cNvPicPr>
            <p:nvPr/>
          </p:nvPicPr>
          <p:blipFill>
            <a:blip r:embed="rId4"/>
            <a:srcRect r="47075" b="2570"/>
            <a:stretch/>
          </p:blipFill>
          <p:spPr>
            <a:xfrm>
              <a:off x="825999" y="3601737"/>
              <a:ext cx="3927632" cy="4702814"/>
            </a:xfrm>
            <a:prstGeom prst="rect">
              <a:avLst/>
            </a:prstGeom>
          </p:spPr>
        </p:pic>
        <p:pic>
          <p:nvPicPr>
            <p:cNvPr id="8" name="視窗框">
              <a:extLst>
                <a:ext uri="{FF2B5EF4-FFF2-40B4-BE49-F238E27FC236}">
                  <a16:creationId xmlns:a16="http://schemas.microsoft.com/office/drawing/2014/main" id="{F71F302E-1735-4B3E-2650-1B54404B3C10}"/>
                </a:ext>
              </a:extLst>
            </p:cNvPr>
            <p:cNvPicPr>
              <a:picLocks noChangeAspect="1"/>
            </p:cNvPicPr>
            <p:nvPr/>
          </p:nvPicPr>
          <p:blipFill>
            <a:blip r:embed="rId4"/>
            <a:srcRect l="56157" r="-702" b="2570"/>
            <a:stretch/>
          </p:blipFill>
          <p:spPr>
            <a:xfrm>
              <a:off x="3935436" y="3601737"/>
              <a:ext cx="3305787" cy="4702814"/>
            </a:xfrm>
            <a:prstGeom prst="rect">
              <a:avLst/>
            </a:prstGeom>
          </p:spPr>
        </p:pic>
      </p:grpSp>
      <p:pic>
        <p:nvPicPr>
          <p:cNvPr id="19" name="圖片 18">
            <a:extLst>
              <a:ext uri="{FF2B5EF4-FFF2-40B4-BE49-F238E27FC236}">
                <a16:creationId xmlns:a16="http://schemas.microsoft.com/office/drawing/2014/main" id="{C5225442-2832-1CEB-249F-D784E390BC9D}"/>
              </a:ext>
            </a:extLst>
          </p:cNvPr>
          <p:cNvPicPr>
            <a:picLocks noChangeAspect="1"/>
          </p:cNvPicPr>
          <p:nvPr/>
        </p:nvPicPr>
        <p:blipFill>
          <a:blip r:embed="rId5">
            <a:extLst>
              <a:ext uri="{28A0092B-C50C-407E-A947-70E740481C1C}">
                <a14:useLocalDpi xmlns:a14="http://schemas.microsoft.com/office/drawing/2010/main" val="0"/>
              </a:ext>
            </a:extLst>
          </a:blip>
          <a:srcRect t="84" b="10282"/>
          <a:stretch>
            <a:fillRect/>
          </a:stretch>
        </p:blipFill>
        <p:spPr>
          <a:xfrm>
            <a:off x="439761" y="4210779"/>
            <a:ext cx="6166129" cy="5269198"/>
          </a:xfrm>
          <a:prstGeom prst="rect">
            <a:avLst/>
          </a:prstGeom>
        </p:spPr>
      </p:pic>
      <p:pic>
        <p:nvPicPr>
          <p:cNvPr id="12" name="圖片 11">
            <a:extLst>
              <a:ext uri="{FF2B5EF4-FFF2-40B4-BE49-F238E27FC236}">
                <a16:creationId xmlns:a16="http://schemas.microsoft.com/office/drawing/2014/main" id="{6D2CD74B-694F-AF3F-0A25-F2FAFDF22D9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405767" y="8537528"/>
            <a:ext cx="4096633" cy="973693"/>
          </a:xfrm>
          <a:prstGeom prst="rect">
            <a:avLst/>
          </a:prstGeom>
        </p:spPr>
      </p:pic>
      <p:pic>
        <p:nvPicPr>
          <p:cNvPr id="14" name="圖片 13">
            <a:extLst>
              <a:ext uri="{FF2B5EF4-FFF2-40B4-BE49-F238E27FC236}">
                <a16:creationId xmlns:a16="http://schemas.microsoft.com/office/drawing/2014/main" id="{D1C4AED9-0EA8-FDC6-AFA6-367B9994E6E3}"/>
              </a:ext>
            </a:extLst>
          </p:cNvPr>
          <p:cNvPicPr>
            <a:picLocks noChangeAspect="1"/>
          </p:cNvPicPr>
          <p:nvPr/>
        </p:nvPicPr>
        <p:blipFill>
          <a:blip r:embed="rId7">
            <a:extLst>
              <a:ext uri="{28A0092B-C50C-407E-A947-70E740481C1C}">
                <a14:useLocalDpi xmlns:a14="http://schemas.microsoft.com/office/drawing/2010/main" val="0"/>
              </a:ext>
            </a:extLst>
          </a:blip>
          <a:srcRect l="518" r="518"/>
          <a:stretch/>
        </p:blipFill>
        <p:spPr>
          <a:xfrm>
            <a:off x="1756148" y="5627010"/>
            <a:ext cx="3871906" cy="1319968"/>
          </a:xfrm>
          <a:prstGeom prst="roundRect">
            <a:avLst>
              <a:gd name="adj" fmla="val 4804"/>
            </a:avLst>
          </a:prstGeom>
          <a:effectLst>
            <a:outerShdw blurRad="50800" dist="38100" dir="5400000" algn="t" rotWithShape="0">
              <a:prstClr val="black">
                <a:alpha val="20000"/>
              </a:prstClr>
            </a:outerShdw>
          </a:effectLst>
        </p:spPr>
      </p:pic>
      <p:grpSp>
        <p:nvGrpSpPr>
          <p:cNvPr id="15" name="群組 14">
            <a:extLst>
              <a:ext uri="{FF2B5EF4-FFF2-40B4-BE49-F238E27FC236}">
                <a16:creationId xmlns:a16="http://schemas.microsoft.com/office/drawing/2014/main" id="{3EE1E135-CB8B-1DA5-FF1E-189DA51993BB}"/>
              </a:ext>
            </a:extLst>
          </p:cNvPr>
          <p:cNvGrpSpPr/>
          <p:nvPr/>
        </p:nvGrpSpPr>
        <p:grpSpPr>
          <a:xfrm>
            <a:off x="6856052" y="4591828"/>
            <a:ext cx="5847978" cy="4864856"/>
            <a:chOff x="695413" y="3601737"/>
            <a:chExt cx="5847978" cy="4864856"/>
          </a:xfrm>
        </p:grpSpPr>
        <p:pic>
          <p:nvPicPr>
            <p:cNvPr id="16" name="視窗框">
              <a:extLst>
                <a:ext uri="{FF2B5EF4-FFF2-40B4-BE49-F238E27FC236}">
                  <a16:creationId xmlns:a16="http://schemas.microsoft.com/office/drawing/2014/main" id="{5ADB1C19-6049-DE07-B93E-D2C3D09AD663}"/>
                </a:ext>
              </a:extLst>
            </p:cNvPr>
            <p:cNvPicPr>
              <a:picLocks noChangeAspect="1"/>
            </p:cNvPicPr>
            <p:nvPr/>
          </p:nvPicPr>
          <p:blipFill>
            <a:blip r:embed="rId4"/>
            <a:srcRect t="-1" r="47075" b="-787"/>
            <a:stretch/>
          </p:blipFill>
          <p:spPr>
            <a:xfrm>
              <a:off x="695413" y="3601737"/>
              <a:ext cx="3927632" cy="4864856"/>
            </a:xfrm>
            <a:prstGeom prst="rect">
              <a:avLst/>
            </a:prstGeom>
          </p:spPr>
        </p:pic>
        <p:pic>
          <p:nvPicPr>
            <p:cNvPr id="17" name="視窗框">
              <a:extLst>
                <a:ext uri="{FF2B5EF4-FFF2-40B4-BE49-F238E27FC236}">
                  <a16:creationId xmlns:a16="http://schemas.microsoft.com/office/drawing/2014/main" id="{3361C5D3-D71F-5DE4-4393-D36230B3E192}"/>
                </a:ext>
              </a:extLst>
            </p:cNvPr>
            <p:cNvPicPr>
              <a:picLocks noChangeAspect="1"/>
            </p:cNvPicPr>
            <p:nvPr/>
          </p:nvPicPr>
          <p:blipFill>
            <a:blip r:embed="rId4"/>
            <a:srcRect l="56157" t="-1" r="-702" b="-787"/>
            <a:stretch/>
          </p:blipFill>
          <p:spPr>
            <a:xfrm>
              <a:off x="3237604" y="3601737"/>
              <a:ext cx="3305787" cy="4864856"/>
            </a:xfrm>
            <a:prstGeom prst="rect">
              <a:avLst/>
            </a:prstGeom>
          </p:spPr>
        </p:pic>
      </p:grpSp>
      <p:pic>
        <p:nvPicPr>
          <p:cNvPr id="20" name="圖片 19">
            <a:extLst>
              <a:ext uri="{FF2B5EF4-FFF2-40B4-BE49-F238E27FC236}">
                <a16:creationId xmlns:a16="http://schemas.microsoft.com/office/drawing/2014/main" id="{7A85DD07-8748-FCE1-14BE-BB40743F067C}"/>
              </a:ext>
            </a:extLst>
          </p:cNvPr>
          <p:cNvPicPr>
            <a:picLocks noChangeAspect="1"/>
          </p:cNvPicPr>
          <p:nvPr/>
        </p:nvPicPr>
        <p:blipFill>
          <a:blip r:embed="rId8">
            <a:extLst>
              <a:ext uri="{28A0092B-C50C-407E-A947-70E740481C1C}">
                <a14:useLocalDpi xmlns:a14="http://schemas.microsoft.com/office/drawing/2010/main" val="0"/>
              </a:ext>
            </a:extLst>
          </a:blip>
          <a:srcRect t="-347" b="8873"/>
          <a:stretch>
            <a:fillRect/>
          </a:stretch>
        </p:blipFill>
        <p:spPr>
          <a:xfrm>
            <a:off x="6918019" y="5121653"/>
            <a:ext cx="5653578" cy="4222373"/>
          </a:xfrm>
          <a:prstGeom prst="rect">
            <a:avLst/>
          </a:prstGeom>
        </p:spPr>
      </p:pic>
    </p:spTree>
  </p:cSld>
  <p:clrMapOvr>
    <a:overrideClrMapping bg1="lt1" tx1="dk1" bg2="lt2" tx2="dk2" accent1="accent1" accent2="accent2" accent3="accent3" accent4="accent4" accent5="accent5" accent6="accent6" hlink="hlink" folHlink="folHlink"/>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302" name="矩形"/>
          <p:cNvSpPr>
            <a:spLocks noGrp="1" noRot="1" noMove="1" noResize="1" noEditPoints="1" noAdjustHandles="1" noChangeArrowheads="1" noChangeShapeType="1"/>
          </p:cNvSpPr>
          <p:nvPr/>
        </p:nvSpPr>
        <p:spPr>
          <a:xfrm>
            <a:off x="-386523" y="-97372"/>
            <a:ext cx="13777846" cy="293756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grpSp>
        <p:nvGrpSpPr>
          <p:cNvPr id="23" name="群組 22">
            <a:extLst>
              <a:ext uri="{FF2B5EF4-FFF2-40B4-BE49-F238E27FC236}">
                <a16:creationId xmlns:a16="http://schemas.microsoft.com/office/drawing/2014/main" id="{865A5563-3F5C-5A10-7A0B-8E948F84CA9A}"/>
              </a:ext>
            </a:extLst>
          </p:cNvPr>
          <p:cNvGrpSpPr/>
          <p:nvPr/>
        </p:nvGrpSpPr>
        <p:grpSpPr>
          <a:xfrm>
            <a:off x="493762" y="4326750"/>
            <a:ext cx="8101013" cy="4888686"/>
            <a:chOff x="614363" y="3583797"/>
            <a:chExt cx="8101013" cy="4888686"/>
          </a:xfrm>
        </p:grpSpPr>
        <p:pic>
          <p:nvPicPr>
            <p:cNvPr id="22" name="視窗框">
              <a:extLst>
                <a:ext uri="{FF2B5EF4-FFF2-40B4-BE49-F238E27FC236}">
                  <a16:creationId xmlns:a16="http://schemas.microsoft.com/office/drawing/2014/main" id="{5E92AF27-F75D-D1D8-8CF5-1903B90F0BEC}"/>
                </a:ext>
              </a:extLst>
            </p:cNvPr>
            <p:cNvPicPr>
              <a:picLocks noChangeAspect="1"/>
            </p:cNvPicPr>
            <p:nvPr/>
          </p:nvPicPr>
          <p:blipFill>
            <a:blip r:embed="rId3"/>
            <a:srcRect l="1" t="46157" r="-427" b="-892"/>
            <a:stretch/>
          </p:blipFill>
          <p:spPr>
            <a:xfrm>
              <a:off x="614363" y="5600697"/>
              <a:ext cx="8101013" cy="2871786"/>
            </a:xfrm>
            <a:prstGeom prst="rect">
              <a:avLst/>
            </a:prstGeom>
          </p:spPr>
        </p:pic>
        <p:pic>
          <p:nvPicPr>
            <p:cNvPr id="18" name="視窗框">
              <a:extLst>
                <a:ext uri="{FF2B5EF4-FFF2-40B4-BE49-F238E27FC236}">
                  <a16:creationId xmlns:a16="http://schemas.microsoft.com/office/drawing/2014/main" id="{13194014-4D27-29B7-7552-0F41ECBE0426}"/>
                </a:ext>
              </a:extLst>
            </p:cNvPr>
            <p:cNvPicPr>
              <a:picLocks noChangeAspect="1"/>
            </p:cNvPicPr>
            <p:nvPr/>
          </p:nvPicPr>
          <p:blipFill>
            <a:blip r:embed="rId3"/>
            <a:srcRect l="1" t="1" r="-427" b="20984"/>
            <a:stretch/>
          </p:blipFill>
          <p:spPr>
            <a:xfrm>
              <a:off x="614363" y="3583797"/>
              <a:ext cx="8101013" cy="4145742"/>
            </a:xfrm>
            <a:prstGeom prst="rect">
              <a:avLst/>
            </a:prstGeom>
          </p:spPr>
        </p:pic>
      </p:grpSp>
      <p:sp>
        <p:nvSpPr>
          <p:cNvPr id="304" name="報表"/>
          <p:cNvSpPr txBox="1"/>
          <p:nvPr/>
        </p:nvSpPr>
        <p:spPr>
          <a:xfrm>
            <a:off x="2955323" y="848765"/>
            <a:ext cx="7094154" cy="1034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条件式形式</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11" name="線條">
            <a:extLst>
              <a:ext uri="{FF2B5EF4-FFF2-40B4-BE49-F238E27FC236}">
                <a16:creationId xmlns:a16="http://schemas.microsoft.com/office/drawing/2014/main" id="{2CB90EE5-D46A-D46B-39BE-E586368733DD}"/>
              </a:ext>
            </a:extLst>
          </p:cNvPr>
          <p:cNvSpPr/>
          <p:nvPr/>
        </p:nvSpPr>
        <p:spPr>
          <a:xfrm rot="16200000" flipH="1" flipV="1">
            <a:off x="9259352" y="7264988"/>
            <a:ext cx="591674" cy="17493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rgbClr val="929292"/>
            </a:solidFill>
            <a:miter lim="400000"/>
            <a:tailEnd type="triangle"/>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b="1">
                <a:latin typeface="+mn-lt"/>
                <a:ea typeface="+mn-ea"/>
                <a:cs typeface="+mn-cs"/>
                <a:sym typeface="Helvetica Neue"/>
              </a:defRPr>
            </a:pPr>
            <a:endParaRPr kumimoji="0" sz="2400" b="1" i="0" u="none" strike="noStrike" kern="0" cap="none" spc="0" normalizeH="0" baseline="0" noProof="0">
              <a:ln>
                <a:noFill/>
              </a:ln>
              <a:solidFill>
                <a:srgbClr val="000000"/>
              </a:solidFill>
              <a:effectLst/>
              <a:uLnTx/>
              <a:uFillTx/>
              <a:latin typeface="Helvetica Neue"/>
              <a:sym typeface="Helvetica Neue"/>
            </a:endParaRPr>
          </a:p>
        </p:txBody>
      </p:sp>
      <p:pic>
        <p:nvPicPr>
          <p:cNvPr id="24" name="圖片 23">
            <a:extLst>
              <a:ext uri="{FF2B5EF4-FFF2-40B4-BE49-F238E27FC236}">
                <a16:creationId xmlns:a16="http://schemas.microsoft.com/office/drawing/2014/main" id="{E4F2115E-93FE-33C8-07BD-A71BA22413EA}"/>
              </a:ext>
            </a:extLst>
          </p:cNvPr>
          <p:cNvPicPr>
            <a:picLocks noChangeAspect="1"/>
          </p:cNvPicPr>
          <p:nvPr/>
        </p:nvPicPr>
        <p:blipFill>
          <a:blip r:embed="rId4">
            <a:extLst>
              <a:ext uri="{28A0092B-C50C-407E-A947-70E740481C1C}">
                <a14:useLocalDpi xmlns:a14="http://schemas.microsoft.com/office/drawing/2010/main" val="0"/>
              </a:ext>
            </a:extLst>
          </a:blip>
          <a:srcRect t="258" b="32747"/>
          <a:stretch>
            <a:fillRect/>
          </a:stretch>
        </p:blipFill>
        <p:spPr>
          <a:xfrm>
            <a:off x="550913" y="4892846"/>
            <a:ext cx="7935862" cy="4175263"/>
          </a:xfrm>
          <a:prstGeom prst="rect">
            <a:avLst/>
          </a:prstGeom>
        </p:spPr>
      </p:pic>
      <p:pic>
        <p:nvPicPr>
          <p:cNvPr id="25" name="圖片 24">
            <a:extLst>
              <a:ext uri="{FF2B5EF4-FFF2-40B4-BE49-F238E27FC236}">
                <a16:creationId xmlns:a16="http://schemas.microsoft.com/office/drawing/2014/main" id="{3888C4CD-8532-B77E-A490-70B5A3DD1499}"/>
              </a:ext>
            </a:extLst>
          </p:cNvPr>
          <p:cNvPicPr>
            <a:picLocks noChangeAspect="1"/>
          </p:cNvPicPr>
          <p:nvPr/>
        </p:nvPicPr>
        <p:blipFill>
          <a:blip r:embed="rId5">
            <a:extLst>
              <a:ext uri="{28A0092B-C50C-407E-A947-70E740481C1C}">
                <a14:useLocalDpi xmlns:a14="http://schemas.microsoft.com/office/drawing/2010/main" val="0"/>
              </a:ext>
            </a:extLst>
          </a:blip>
          <a:srcRect b="3659"/>
          <a:stretch>
            <a:fillRect/>
          </a:stretch>
        </p:blipFill>
        <p:spPr>
          <a:xfrm>
            <a:off x="6734617" y="3576495"/>
            <a:ext cx="5641144" cy="4206541"/>
          </a:xfrm>
          <a:prstGeom prst="roundRect">
            <a:avLst>
              <a:gd name="adj" fmla="val 1797"/>
            </a:avLst>
          </a:prstGeom>
          <a:ln>
            <a:solidFill>
              <a:srgbClr val="65A4F4"/>
            </a:solidFill>
          </a:ln>
        </p:spPr>
      </p:pic>
    </p:spTree>
    <p:extLst>
      <p:ext uri="{BB962C8B-B14F-4D97-AF65-F5344CB8AC3E}">
        <p14:creationId xmlns:p14="http://schemas.microsoft.com/office/powerpoint/2010/main" val="320155110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9823C36D-A66B-393F-19A7-009778E58ACA}"/>
            </a:ext>
          </a:extLst>
        </p:cNvPr>
        <p:cNvGrpSpPr/>
        <p:nvPr/>
      </p:nvGrpSpPr>
      <p:grpSpPr>
        <a:xfrm>
          <a:off x="0" y="0"/>
          <a:ext cx="0" cy="0"/>
          <a:chOff x="0" y="0"/>
          <a:chExt cx="0" cy="0"/>
        </a:xfrm>
      </p:grpSpPr>
      <p:sp>
        <p:nvSpPr>
          <p:cNvPr id="302" name="矩形">
            <a:extLst>
              <a:ext uri="{FF2B5EF4-FFF2-40B4-BE49-F238E27FC236}">
                <a16:creationId xmlns:a16="http://schemas.microsoft.com/office/drawing/2014/main" id="{8101A9B3-5ACB-241E-EF70-A669862D178B}"/>
              </a:ext>
            </a:extLst>
          </p:cNvPr>
          <p:cNvSpPr>
            <a:spLocks noGrp="1" noRot="1" noMove="1" noResize="1" noEditPoints="1" noAdjustHandles="1" noChangeArrowheads="1" noChangeShapeType="1"/>
          </p:cNvSpPr>
          <p:nvPr/>
        </p:nvSpPr>
        <p:spPr>
          <a:xfrm>
            <a:off x="-386523" y="-97372"/>
            <a:ext cx="13777846" cy="2915523"/>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grpSp>
        <p:nvGrpSpPr>
          <p:cNvPr id="6" name="群組 5">
            <a:extLst>
              <a:ext uri="{FF2B5EF4-FFF2-40B4-BE49-F238E27FC236}">
                <a16:creationId xmlns:a16="http://schemas.microsoft.com/office/drawing/2014/main" id="{FCFA1678-FB44-A4B9-D6DF-120C561A427F}"/>
              </a:ext>
            </a:extLst>
          </p:cNvPr>
          <p:cNvGrpSpPr/>
          <p:nvPr/>
        </p:nvGrpSpPr>
        <p:grpSpPr>
          <a:xfrm>
            <a:off x="806191" y="3956157"/>
            <a:ext cx="6459669" cy="6234520"/>
            <a:chOff x="825999" y="3601737"/>
            <a:chExt cx="6552639" cy="6324250"/>
          </a:xfrm>
        </p:grpSpPr>
        <p:pic>
          <p:nvPicPr>
            <p:cNvPr id="14" name="視窗框">
              <a:extLst>
                <a:ext uri="{FF2B5EF4-FFF2-40B4-BE49-F238E27FC236}">
                  <a16:creationId xmlns:a16="http://schemas.microsoft.com/office/drawing/2014/main" id="{9E38B966-8D08-6279-39B8-F3E87B85B2F0}"/>
                </a:ext>
              </a:extLst>
            </p:cNvPr>
            <p:cNvPicPr>
              <a:picLocks noChangeAspect="1"/>
            </p:cNvPicPr>
            <p:nvPr/>
          </p:nvPicPr>
          <p:blipFill>
            <a:blip r:embed="rId3"/>
            <a:srcRect r="47075" b="2570"/>
            <a:stretch/>
          </p:blipFill>
          <p:spPr>
            <a:xfrm>
              <a:off x="825999" y="5223173"/>
              <a:ext cx="3927632" cy="4702814"/>
            </a:xfrm>
            <a:prstGeom prst="rect">
              <a:avLst/>
            </a:prstGeom>
          </p:spPr>
        </p:pic>
        <p:pic>
          <p:nvPicPr>
            <p:cNvPr id="18" name="視窗框">
              <a:extLst>
                <a:ext uri="{FF2B5EF4-FFF2-40B4-BE49-F238E27FC236}">
                  <a16:creationId xmlns:a16="http://schemas.microsoft.com/office/drawing/2014/main" id="{45BCD587-F698-9467-3A6D-C81BAB4127C5}"/>
                </a:ext>
              </a:extLst>
            </p:cNvPr>
            <p:cNvPicPr>
              <a:picLocks noChangeAspect="1"/>
            </p:cNvPicPr>
            <p:nvPr/>
          </p:nvPicPr>
          <p:blipFill>
            <a:blip r:embed="rId3"/>
            <a:srcRect l="56157" r="-702" b="2570"/>
            <a:stretch/>
          </p:blipFill>
          <p:spPr>
            <a:xfrm>
              <a:off x="4072851" y="5223173"/>
              <a:ext cx="3305787" cy="4702814"/>
            </a:xfrm>
            <a:prstGeom prst="rect">
              <a:avLst/>
            </a:prstGeom>
          </p:spPr>
        </p:pic>
        <p:pic>
          <p:nvPicPr>
            <p:cNvPr id="19" name="視窗框">
              <a:extLst>
                <a:ext uri="{FF2B5EF4-FFF2-40B4-BE49-F238E27FC236}">
                  <a16:creationId xmlns:a16="http://schemas.microsoft.com/office/drawing/2014/main" id="{19C10540-C95F-8203-B9AA-4367F26D8707}"/>
                </a:ext>
              </a:extLst>
            </p:cNvPr>
            <p:cNvPicPr>
              <a:picLocks noChangeAspect="1"/>
            </p:cNvPicPr>
            <p:nvPr/>
          </p:nvPicPr>
          <p:blipFill>
            <a:blip r:embed="rId3"/>
            <a:srcRect r="47075" b="2570"/>
            <a:stretch/>
          </p:blipFill>
          <p:spPr>
            <a:xfrm>
              <a:off x="825999" y="3601737"/>
              <a:ext cx="3927632" cy="4702814"/>
            </a:xfrm>
            <a:prstGeom prst="rect">
              <a:avLst/>
            </a:prstGeom>
          </p:spPr>
        </p:pic>
        <p:pic>
          <p:nvPicPr>
            <p:cNvPr id="20" name="視窗框">
              <a:extLst>
                <a:ext uri="{FF2B5EF4-FFF2-40B4-BE49-F238E27FC236}">
                  <a16:creationId xmlns:a16="http://schemas.microsoft.com/office/drawing/2014/main" id="{CE8B935B-D4E5-F431-91F6-73C5BA93B52D}"/>
                </a:ext>
              </a:extLst>
            </p:cNvPr>
            <p:cNvPicPr>
              <a:picLocks noChangeAspect="1"/>
            </p:cNvPicPr>
            <p:nvPr/>
          </p:nvPicPr>
          <p:blipFill>
            <a:blip r:embed="rId3"/>
            <a:srcRect l="56157" r="-702" b="2570"/>
            <a:stretch/>
          </p:blipFill>
          <p:spPr>
            <a:xfrm>
              <a:off x="4072851" y="3601737"/>
              <a:ext cx="3305787" cy="4702814"/>
            </a:xfrm>
            <a:prstGeom prst="rect">
              <a:avLst/>
            </a:prstGeom>
          </p:spPr>
        </p:pic>
      </p:grpSp>
      <p:sp>
        <p:nvSpPr>
          <p:cNvPr id="304" name="報表">
            <a:extLst>
              <a:ext uri="{FF2B5EF4-FFF2-40B4-BE49-F238E27FC236}">
                <a16:creationId xmlns:a16="http://schemas.microsoft.com/office/drawing/2014/main" id="{6159D773-2B11-5372-7DAC-F1C9AA4BFD62}"/>
              </a:ext>
            </a:extLst>
          </p:cNvPr>
          <p:cNvSpPr txBox="1"/>
          <p:nvPr/>
        </p:nvSpPr>
        <p:spPr>
          <a:xfrm>
            <a:off x="3245587" y="848765"/>
            <a:ext cx="6513627" cy="1034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カスタム印刷レポート</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11" name="線條">
            <a:extLst>
              <a:ext uri="{FF2B5EF4-FFF2-40B4-BE49-F238E27FC236}">
                <a16:creationId xmlns:a16="http://schemas.microsoft.com/office/drawing/2014/main" id="{9E827909-F170-BE8A-D8D2-7D3A2A138D14}"/>
              </a:ext>
            </a:extLst>
          </p:cNvPr>
          <p:cNvSpPr/>
          <p:nvPr/>
        </p:nvSpPr>
        <p:spPr>
          <a:xfrm rot="16200000">
            <a:off x="5623905" y="1810107"/>
            <a:ext cx="373707" cy="36489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chemeClr val="tx1">
                <a:lumMod val="50000"/>
                <a:lumOff val="50000"/>
              </a:schemeClr>
            </a:solidFill>
            <a:miter lim="400000"/>
            <a:tailEnd type="triangle"/>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b="1">
                <a:latin typeface="+mn-lt"/>
                <a:ea typeface="+mn-ea"/>
                <a:cs typeface="+mn-cs"/>
                <a:sym typeface="Helvetica Neue"/>
              </a:defRPr>
            </a:pPr>
            <a:endParaRPr kumimoji="0" sz="2400" b="1" i="0" u="none" strike="noStrike" kern="0" cap="none" spc="0" normalizeH="0" baseline="0" noProof="0">
              <a:ln>
                <a:noFill/>
              </a:ln>
              <a:solidFill>
                <a:srgbClr val="000000"/>
              </a:solidFill>
              <a:effectLst/>
              <a:uLnTx/>
              <a:uFillTx/>
              <a:latin typeface="Helvetica Neue"/>
              <a:sym typeface="Helvetica Neue"/>
            </a:endParaRPr>
          </a:p>
        </p:txBody>
      </p:sp>
      <p:pic>
        <p:nvPicPr>
          <p:cNvPr id="10" name="圖片 9">
            <a:extLst>
              <a:ext uri="{FF2B5EF4-FFF2-40B4-BE49-F238E27FC236}">
                <a16:creationId xmlns:a16="http://schemas.microsoft.com/office/drawing/2014/main" id="{24261362-BC7C-7C6E-8705-E86B1D7D4965}"/>
              </a:ext>
            </a:extLst>
          </p:cNvPr>
          <p:cNvPicPr>
            <a:picLocks noChangeAspect="1"/>
          </p:cNvPicPr>
          <p:nvPr/>
        </p:nvPicPr>
        <p:blipFill>
          <a:blip r:embed="rId4"/>
          <a:srcRect/>
          <a:stretch/>
        </p:blipFill>
        <p:spPr>
          <a:xfrm>
            <a:off x="7760677" y="3447734"/>
            <a:ext cx="4180584" cy="5906127"/>
          </a:xfrm>
          <a:prstGeom prst="rect">
            <a:avLst/>
          </a:prstGeom>
          <a:solidFill>
            <a:schemeClr val="bg1"/>
          </a:solidFill>
          <a:ln w="12700">
            <a:solidFill>
              <a:srgbClr val="86BFEF"/>
            </a:solidFill>
          </a:ln>
        </p:spPr>
      </p:pic>
      <p:sp>
        <p:nvSpPr>
          <p:cNvPr id="2" name="像 Excel簡潔易懂的介面，一個畫面就能看到所有資訊">
            <a:extLst>
              <a:ext uri="{FF2B5EF4-FFF2-40B4-BE49-F238E27FC236}">
                <a16:creationId xmlns:a16="http://schemas.microsoft.com/office/drawing/2014/main" id="{BDEDB575-228B-76AA-AB12-FD3B2D61CFF6}"/>
              </a:ext>
            </a:extLst>
          </p:cNvPr>
          <p:cNvSpPr txBox="1"/>
          <p:nvPr/>
        </p:nvSpPr>
        <p:spPr>
          <a:xfrm>
            <a:off x="7760678" y="2996918"/>
            <a:ext cx="4180584" cy="390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lvl="0">
              <a:defRPr/>
            </a:pPr>
            <a:r>
              <a:rPr lang="zh-TW" altLang="en-US" sz="1400" b="1" dirty="0">
                <a:solidFill>
                  <a:srgbClr val="000000"/>
                </a:solidFill>
                <a:latin typeface="Open Sans Semibold" panose="020B0706030804020204" pitchFamily="34" charset="0"/>
                <a:ea typeface="Open Sans Semibold" panose="020B0706030804020204" pitchFamily="34" charset="0"/>
                <a:cs typeface="Open Sans Semibold" panose="020B0706030804020204" pitchFamily="34" charset="0"/>
              </a:rPr>
              <a:t>見積書</a:t>
            </a:r>
            <a:r>
              <a:rPr kumimoji="0" lang="en-US" altLang="zh-TW" sz="1400" b="1" i="0" u="none" strike="noStrike" kern="0" cap="none" spc="0" normalizeH="0" baseline="0" noProof="0" dirty="0">
                <a:ln>
                  <a:noFill/>
                </a:ln>
                <a:solidFill>
                  <a:srgbClr val="000000"/>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a:t>
            </a:r>
            <a:r>
              <a:rPr lang="en-US" altLang="zh-TW" sz="1400" b="1" dirty="0">
                <a:solidFill>
                  <a:srgbClr val="000000"/>
                </a:solidFill>
                <a:latin typeface="Open Sans Semibold" panose="020B0706030804020204" pitchFamily="34" charset="0"/>
                <a:ea typeface="Open Sans Semibold" panose="020B0706030804020204" pitchFamily="34" charset="0"/>
                <a:cs typeface="Open Sans Semibold" panose="020B0706030804020204" pitchFamily="34" charset="0"/>
              </a:rPr>
              <a:t>pdf</a:t>
            </a:r>
            <a:endParaRPr kumimoji="0" lang="zh-TW" altLang="en-US" sz="1400" b="1" i="0" u="none" strike="noStrike" kern="0" cap="none" spc="0" normalizeH="0" baseline="0" noProof="0" dirty="0">
              <a:ln>
                <a:noFill/>
              </a:ln>
              <a:solidFill>
                <a:srgbClr val="000000"/>
              </a:solidFill>
              <a:effectLst/>
              <a:uLnTx/>
              <a:uFillTx/>
              <a:latin typeface="Open Sans Semibold" panose="020B0706030804020204" pitchFamily="34" charset="0"/>
              <a:ea typeface="Noto Sans CJK SC Medium" panose="020B0500000000000000" pitchFamily="34" charset="-128"/>
              <a:cs typeface="Open Sans Semibold" panose="020B0706030804020204" pitchFamily="34" charset="0"/>
              <a:sym typeface="Source Han Sans TW Medium"/>
            </a:endParaRPr>
          </a:p>
        </p:txBody>
      </p:sp>
      <p:pic>
        <p:nvPicPr>
          <p:cNvPr id="21" name="圖片 20">
            <a:extLst>
              <a:ext uri="{FF2B5EF4-FFF2-40B4-BE49-F238E27FC236}">
                <a16:creationId xmlns:a16="http://schemas.microsoft.com/office/drawing/2014/main" id="{1573A8D1-AB1B-F3A5-4570-8731528E3890}"/>
              </a:ext>
            </a:extLst>
          </p:cNvPr>
          <p:cNvPicPr>
            <a:picLocks noChangeAspect="1"/>
          </p:cNvPicPr>
          <p:nvPr/>
        </p:nvPicPr>
        <p:blipFill>
          <a:blip r:embed="rId5">
            <a:extLst>
              <a:ext uri="{28A0092B-C50C-407E-A947-70E740481C1C}">
                <a14:useLocalDpi xmlns:a14="http://schemas.microsoft.com/office/drawing/2010/main" val="0"/>
              </a:ext>
            </a:extLst>
          </a:blip>
          <a:srcRect l="3387" r="3387"/>
          <a:stretch/>
        </p:blipFill>
        <p:spPr>
          <a:xfrm>
            <a:off x="844142" y="4436737"/>
            <a:ext cx="6336000" cy="6681132"/>
          </a:xfrm>
          <a:prstGeom prst="rect">
            <a:avLst/>
          </a:prstGeom>
        </p:spPr>
      </p:pic>
    </p:spTree>
    <p:extLst>
      <p:ext uri="{BB962C8B-B14F-4D97-AF65-F5344CB8AC3E}">
        <p14:creationId xmlns:p14="http://schemas.microsoft.com/office/powerpoint/2010/main" val="421508477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379"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dirty="0">
              <a:ln>
                <a:noFill/>
              </a:ln>
              <a:solidFill>
                <a:srgbClr val="FFFFFF"/>
              </a:solidFill>
              <a:effectLst/>
              <a:uLnTx/>
              <a:uFillTx/>
              <a:latin typeface="Helvetica Neue Medium"/>
              <a:sym typeface="Helvetica Neue Medium"/>
            </a:endParaRPr>
          </a:p>
        </p:txBody>
      </p:sp>
      <p:sp>
        <p:nvSpPr>
          <p:cNvPr id="380" name="自動電子郵件＆通知：不再漏掉任何到期日以及最新變更"/>
          <p:cNvSpPr txBox="1"/>
          <p:nvPr/>
        </p:nvSpPr>
        <p:spPr>
          <a:xfrm>
            <a:off x="558600" y="1857600"/>
            <a:ext cx="11887601"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sz="3200" b="0">
                <a:solidFill>
                  <a:srgbClr val="393939"/>
                </a:solidFill>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メール・画面リマインダー・リアルタイム通知で最新情報を把握</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381" name="通知提醒"/>
          <p:cNvSpPr txBox="1"/>
          <p:nvPr/>
        </p:nvSpPr>
        <p:spPr>
          <a:xfrm>
            <a:off x="1418564" y="848764"/>
            <a:ext cx="10167672" cy="1034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リマインダー </a:t>
            </a:r>
            <a:r>
              <a:rPr kumimoji="0" lang="en-US" altLang="ja-JP"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&amp; </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即時通知</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14" name="視窗框">
            <a:extLst>
              <a:ext uri="{FF2B5EF4-FFF2-40B4-BE49-F238E27FC236}">
                <a16:creationId xmlns:a16="http://schemas.microsoft.com/office/drawing/2014/main" id="{C5BE1D7F-34ED-23B9-C388-7078F970D4C1}"/>
              </a:ext>
            </a:extLst>
          </p:cNvPr>
          <p:cNvPicPr>
            <a:picLocks noChangeAspect="1"/>
          </p:cNvPicPr>
          <p:nvPr/>
        </p:nvPicPr>
        <p:blipFill>
          <a:blip r:embed="rId3"/>
          <a:srcRect r="-912" b="-2505"/>
          <a:stretch/>
        </p:blipFill>
        <p:spPr>
          <a:xfrm>
            <a:off x="769346" y="4172981"/>
            <a:ext cx="7731192" cy="5107916"/>
          </a:xfrm>
          <a:prstGeom prst="rect">
            <a:avLst/>
          </a:prstGeom>
        </p:spPr>
      </p:pic>
      <p:pic>
        <p:nvPicPr>
          <p:cNvPr id="10" name="圖片 9">
            <a:extLst>
              <a:ext uri="{FF2B5EF4-FFF2-40B4-BE49-F238E27FC236}">
                <a16:creationId xmlns:a16="http://schemas.microsoft.com/office/drawing/2014/main" id="{335FF7DB-4496-B7DF-B319-591C0A95A183}"/>
              </a:ext>
            </a:extLst>
          </p:cNvPr>
          <p:cNvPicPr>
            <a:picLocks noChangeAspect="1"/>
          </p:cNvPicPr>
          <p:nvPr/>
        </p:nvPicPr>
        <p:blipFill>
          <a:blip r:embed="rId4">
            <a:extLst>
              <a:ext uri="{28A0092B-C50C-407E-A947-70E740481C1C}">
                <a14:useLocalDpi xmlns:a14="http://schemas.microsoft.com/office/drawing/2010/main" val="0"/>
              </a:ext>
            </a:extLst>
          </a:blip>
          <a:srcRect t="14507" r="-47916" b="3527"/>
          <a:stretch>
            <a:fillRect/>
          </a:stretch>
        </p:blipFill>
        <p:spPr>
          <a:xfrm>
            <a:off x="813037" y="4681124"/>
            <a:ext cx="5848370" cy="4409978"/>
          </a:xfrm>
          <a:prstGeom prst="rect">
            <a:avLst/>
          </a:prstGeom>
        </p:spPr>
      </p:pic>
      <p:grpSp>
        <p:nvGrpSpPr>
          <p:cNvPr id="9" name="群組 8">
            <a:extLst>
              <a:ext uri="{FF2B5EF4-FFF2-40B4-BE49-F238E27FC236}">
                <a16:creationId xmlns:a16="http://schemas.microsoft.com/office/drawing/2014/main" id="{58B9E6A4-2CFE-EB8A-7121-B38763D33458}"/>
              </a:ext>
            </a:extLst>
          </p:cNvPr>
          <p:cNvGrpSpPr>
            <a:grpSpLocks/>
          </p:cNvGrpSpPr>
          <p:nvPr/>
        </p:nvGrpSpPr>
        <p:grpSpPr>
          <a:xfrm>
            <a:off x="3805998" y="3884064"/>
            <a:ext cx="8376009" cy="5257836"/>
            <a:chOff x="3687467" y="3833265"/>
            <a:chExt cx="8376009" cy="5257836"/>
          </a:xfrm>
        </p:grpSpPr>
        <p:grpSp>
          <p:nvGrpSpPr>
            <p:cNvPr id="7" name="群組 6">
              <a:extLst>
                <a:ext uri="{FF2B5EF4-FFF2-40B4-BE49-F238E27FC236}">
                  <a16:creationId xmlns:a16="http://schemas.microsoft.com/office/drawing/2014/main" id="{566F4F0F-6725-2B58-CD63-928FB218349D}"/>
                </a:ext>
              </a:extLst>
            </p:cNvPr>
            <p:cNvGrpSpPr>
              <a:grpSpLocks/>
            </p:cNvGrpSpPr>
            <p:nvPr/>
          </p:nvGrpSpPr>
          <p:grpSpPr>
            <a:xfrm>
              <a:off x="3687467" y="3833265"/>
              <a:ext cx="8376009" cy="5257836"/>
              <a:chOff x="493762" y="4326750"/>
              <a:chExt cx="8101013" cy="5085213"/>
            </a:xfrm>
          </p:grpSpPr>
          <p:pic>
            <p:nvPicPr>
              <p:cNvPr id="5" name="視窗框">
                <a:extLst>
                  <a:ext uri="{FF2B5EF4-FFF2-40B4-BE49-F238E27FC236}">
                    <a16:creationId xmlns:a16="http://schemas.microsoft.com/office/drawing/2014/main" id="{609F877A-FD80-91B1-36AB-14924DD53A95}"/>
                  </a:ext>
                </a:extLst>
              </p:cNvPr>
              <p:cNvPicPr>
                <a:picLocks noChangeAspect="1"/>
              </p:cNvPicPr>
              <p:nvPr/>
            </p:nvPicPr>
            <p:blipFill>
              <a:blip r:embed="rId3"/>
              <a:srcRect l="1" t="46157" r="-427" b="-892"/>
              <a:stretch/>
            </p:blipFill>
            <p:spPr>
              <a:xfrm>
                <a:off x="493762" y="6540177"/>
                <a:ext cx="8101013" cy="2871786"/>
              </a:xfrm>
              <a:prstGeom prst="rect">
                <a:avLst/>
              </a:prstGeom>
            </p:spPr>
          </p:pic>
          <p:pic>
            <p:nvPicPr>
              <p:cNvPr id="6" name="視窗框">
                <a:extLst>
                  <a:ext uri="{FF2B5EF4-FFF2-40B4-BE49-F238E27FC236}">
                    <a16:creationId xmlns:a16="http://schemas.microsoft.com/office/drawing/2014/main" id="{0611733B-9FAC-B977-FB55-DC70131DA6BE}"/>
                  </a:ext>
                </a:extLst>
              </p:cNvPr>
              <p:cNvPicPr>
                <a:picLocks noChangeAspect="1"/>
              </p:cNvPicPr>
              <p:nvPr/>
            </p:nvPicPr>
            <p:blipFill>
              <a:blip r:embed="rId3"/>
              <a:srcRect l="1" t="1" r="-427" b="20984"/>
              <a:stretch/>
            </p:blipFill>
            <p:spPr>
              <a:xfrm>
                <a:off x="493762" y="4326750"/>
                <a:ext cx="8101013" cy="4145742"/>
              </a:xfrm>
              <a:prstGeom prst="rect">
                <a:avLst/>
              </a:prstGeom>
            </p:spPr>
          </p:pic>
        </p:grpSp>
        <p:pic>
          <p:nvPicPr>
            <p:cNvPr id="8" name="圖片 7">
              <a:extLst>
                <a:ext uri="{FF2B5EF4-FFF2-40B4-BE49-F238E27FC236}">
                  <a16:creationId xmlns:a16="http://schemas.microsoft.com/office/drawing/2014/main" id="{563C8AC5-CEC6-2C1F-C1D2-67F14E7AB793}"/>
                </a:ext>
              </a:extLst>
            </p:cNvPr>
            <p:cNvPicPr>
              <a:picLocks noChangeAspect="1"/>
            </p:cNvPicPr>
            <p:nvPr/>
          </p:nvPicPr>
          <p:blipFill>
            <a:blip r:embed="rId5">
              <a:extLst>
                <a:ext uri="{28A0092B-C50C-407E-A947-70E740481C1C}">
                  <a14:useLocalDpi xmlns:a14="http://schemas.microsoft.com/office/drawing/2010/main" val="0"/>
                </a:ext>
              </a:extLst>
            </a:blip>
            <a:srcRect t="1254" b="6760"/>
            <a:stretch>
              <a:fillRect/>
            </a:stretch>
          </p:blipFill>
          <p:spPr>
            <a:xfrm>
              <a:off x="3743780" y="4397385"/>
              <a:ext cx="8240232" cy="4576706"/>
            </a:xfrm>
            <a:prstGeom prst="rect">
              <a:avLst/>
            </a:prstGeom>
          </p:spPr>
        </p:pic>
        <p:pic>
          <p:nvPicPr>
            <p:cNvPr id="3" name="圖片 2">
              <a:extLst>
                <a:ext uri="{FF2B5EF4-FFF2-40B4-BE49-F238E27FC236}">
                  <a16:creationId xmlns:a16="http://schemas.microsoft.com/office/drawing/2014/main" id="{46C8A2A6-CFA8-0598-A945-A2622E0431B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739912" y="4385810"/>
              <a:ext cx="3244100" cy="3200961"/>
            </a:xfrm>
            <a:prstGeom prst="rect">
              <a:avLst/>
            </a:prstGeom>
            <a:effectLst>
              <a:outerShdw blurRad="50800" dist="38100" dir="5400000" algn="t" rotWithShape="0">
                <a:prstClr val="black">
                  <a:alpha val="15000"/>
                </a:prstClr>
              </a:outerShdw>
            </a:effectLst>
          </p:spPr>
        </p:pic>
      </p:gr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399"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401" name="影像" descr="影像"/>
          <p:cNvPicPr>
            <a:picLocks noChangeAspect="1"/>
          </p:cNvPicPr>
          <p:nvPr/>
        </p:nvPicPr>
        <p:blipFill>
          <a:blip r:embed="rId3"/>
          <a:stretch>
            <a:fillRect/>
          </a:stretch>
        </p:blipFill>
        <p:spPr>
          <a:xfrm>
            <a:off x="518875" y="3998268"/>
            <a:ext cx="5735607" cy="3585690"/>
          </a:xfrm>
          <a:prstGeom prst="rect">
            <a:avLst/>
          </a:prstGeom>
          <a:ln w="12700">
            <a:miter lim="400000"/>
          </a:ln>
        </p:spPr>
      </p:pic>
      <p:pic>
        <p:nvPicPr>
          <p:cNvPr id="402" name="影像" descr="影像"/>
          <p:cNvPicPr>
            <a:picLocks noChangeAspect="1"/>
          </p:cNvPicPr>
          <p:nvPr/>
        </p:nvPicPr>
        <p:blipFill>
          <a:blip r:embed="rId4"/>
          <a:srcRect r="1753" b="9054"/>
          <a:stretch>
            <a:fillRect/>
          </a:stretch>
        </p:blipFill>
        <p:spPr>
          <a:xfrm>
            <a:off x="545690" y="4330433"/>
            <a:ext cx="5694545" cy="3212094"/>
          </a:xfrm>
          <a:prstGeom prst="rect">
            <a:avLst/>
          </a:prstGeom>
          <a:ln w="12700">
            <a:miter lim="400000"/>
          </a:ln>
        </p:spPr>
      </p:pic>
      <p:sp>
        <p:nvSpPr>
          <p:cNvPr id="404" name="把既有的 Excel 變成資料庫"/>
          <p:cNvSpPr txBox="1"/>
          <p:nvPr/>
        </p:nvSpPr>
        <p:spPr>
          <a:xfrm>
            <a:off x="8094133" y="4499681"/>
            <a:ext cx="4182533"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defTabSz="914400">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00000"/>
              </a:lnSpc>
              <a:spcBef>
                <a:spcPts val="0"/>
              </a:spcBef>
              <a:spcAft>
                <a:spcPts val="0"/>
              </a:spcAft>
              <a:buClrTx/>
              <a:buSzTx/>
              <a:buFontTx/>
              <a:buNone/>
              <a:tabLst/>
              <a:defRPr/>
            </a:pPr>
            <a:r>
              <a:rPr kumimoji="0" lang="en-US" altLang="ja-JP"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Excel </a:t>
            </a:r>
            <a:r>
              <a:rPr kumimoji="0" lang="ja-JP"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からデータベースを作成</a:t>
            </a:r>
            <a:endParaRPr kumimoji="0" lang="en-US" altLang="zh-TW"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405" name="線條"/>
          <p:cNvSpPr/>
          <p:nvPr/>
        </p:nvSpPr>
        <p:spPr>
          <a:xfrm>
            <a:off x="4080935" y="7697336"/>
            <a:ext cx="1626916" cy="77275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path>
            </a:pathLst>
          </a:custGeom>
          <a:ln w="25400">
            <a:solidFill>
              <a:schemeClr val="tx1">
                <a:lumMod val="50000"/>
                <a:lumOff val="50000"/>
              </a:schemeClr>
            </a:solidFill>
            <a:miter lim="400000"/>
            <a:tailEnd type="triangle"/>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b="1">
                <a:latin typeface="+mn-lt"/>
                <a:ea typeface="+mn-ea"/>
                <a:cs typeface="+mn-cs"/>
                <a:sym typeface="Helvetica Neue"/>
              </a:defRPr>
            </a:pPr>
            <a:endParaRPr kumimoji="0" sz="2400" b="1" i="0" u="none" strike="noStrike" kern="0" cap="none" spc="0" normalizeH="0" baseline="0" noProof="0">
              <a:ln>
                <a:noFill/>
              </a:ln>
              <a:solidFill>
                <a:srgbClr val="000000"/>
              </a:solidFill>
              <a:effectLst/>
              <a:uLnTx/>
              <a:uFillTx/>
              <a:latin typeface="Helvetica Neue"/>
              <a:sym typeface="Helvetica Neue"/>
            </a:endParaRPr>
          </a:p>
        </p:txBody>
      </p:sp>
      <p:sp>
        <p:nvSpPr>
          <p:cNvPr id="406" name="也能再匯出成EXCEL"/>
          <p:cNvSpPr txBox="1"/>
          <p:nvPr/>
        </p:nvSpPr>
        <p:spPr>
          <a:xfrm>
            <a:off x="1112714" y="7955018"/>
            <a:ext cx="2810933" cy="5150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en-US" altLang="zh-TW"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Excel/CSV </a:t>
            </a:r>
            <a:r>
              <a:rPr kumimoji="0" lang="ja-JP"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に</a:t>
            </a:r>
            <a:r>
              <a:rPr kumimoji="0" lang="zh-TW"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出力</a:t>
            </a:r>
            <a:endParaRPr kumimoji="0" lang="en-US" altLang="zh-TW"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407" name="線條"/>
          <p:cNvSpPr/>
          <p:nvPr/>
        </p:nvSpPr>
        <p:spPr>
          <a:xfrm>
            <a:off x="6433694" y="4462768"/>
            <a:ext cx="1592703" cy="7316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chemeClr val="tx1">
                <a:lumMod val="50000"/>
                <a:lumOff val="50000"/>
              </a:schemeClr>
            </a:solidFill>
            <a:miter lim="400000"/>
            <a:tailEnd type="triangle"/>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b="1">
                <a:latin typeface="+mn-lt"/>
                <a:ea typeface="+mn-ea"/>
                <a:cs typeface="+mn-cs"/>
                <a:sym typeface="Helvetica Neue"/>
              </a:defRPr>
            </a:pPr>
            <a:endParaRPr kumimoji="0" sz="2400" b="1" i="0" u="none" strike="noStrike" kern="0" cap="none" spc="0" normalizeH="0" baseline="0" noProof="0">
              <a:ln>
                <a:noFill/>
              </a:ln>
              <a:solidFill>
                <a:srgbClr val="000000"/>
              </a:solidFill>
              <a:effectLst/>
              <a:uLnTx/>
              <a:uFillTx/>
              <a:latin typeface="Helvetica Neue"/>
              <a:sym typeface="Helvetica Neue"/>
            </a:endParaRPr>
          </a:p>
        </p:txBody>
      </p:sp>
      <p:pic>
        <p:nvPicPr>
          <p:cNvPr id="2" name="影像">
            <a:extLst>
              <a:ext uri="{FF2B5EF4-FFF2-40B4-BE49-F238E27FC236}">
                <a16:creationId xmlns:a16="http://schemas.microsoft.com/office/drawing/2014/main" id="{30433247-FFD9-B800-9B26-497423B28FC4}"/>
              </a:ext>
            </a:extLst>
          </p:cNvPr>
          <p:cNvPicPr>
            <a:picLocks noChangeAspect="1"/>
          </p:cNvPicPr>
          <p:nvPr/>
        </p:nvPicPr>
        <p:blipFill>
          <a:blip r:embed="rId5">
            <a:extLst>
              <a:ext uri="{28A0092B-C50C-407E-A947-70E740481C1C}">
                <a14:useLocalDpi xmlns:a14="http://schemas.microsoft.com/office/drawing/2010/main" val="0"/>
              </a:ext>
            </a:extLst>
          </a:blip>
          <a:srcRect t="787" b="22623"/>
          <a:stretch>
            <a:fillRect/>
          </a:stretch>
        </p:blipFill>
        <p:spPr>
          <a:xfrm>
            <a:off x="571249" y="4383649"/>
            <a:ext cx="5627671" cy="3131313"/>
          </a:xfrm>
          <a:prstGeom prst="rect">
            <a:avLst/>
          </a:prstGeom>
          <a:ln w="25400">
            <a:solidFill>
              <a:srgbClr val="F3F7F5"/>
            </a:solidFill>
            <a:miter lim="400000"/>
          </a:ln>
          <a:effectLst/>
        </p:spPr>
      </p:pic>
      <p:pic>
        <p:nvPicPr>
          <p:cNvPr id="5" name="視窗框">
            <a:extLst>
              <a:ext uri="{FF2B5EF4-FFF2-40B4-BE49-F238E27FC236}">
                <a16:creationId xmlns:a16="http://schemas.microsoft.com/office/drawing/2014/main" id="{93694DF5-BFE0-1579-0D58-9D8498A32038}"/>
              </a:ext>
            </a:extLst>
          </p:cNvPr>
          <p:cNvPicPr>
            <a:picLocks noChangeAspect="1"/>
          </p:cNvPicPr>
          <p:nvPr/>
        </p:nvPicPr>
        <p:blipFill>
          <a:blip r:embed="rId6"/>
          <a:srcRect r="-28" b="-438"/>
          <a:stretch/>
        </p:blipFill>
        <p:spPr>
          <a:xfrm>
            <a:off x="5865139" y="5363276"/>
            <a:ext cx="5529184" cy="3611027"/>
          </a:xfrm>
          <a:prstGeom prst="rect">
            <a:avLst/>
          </a:prstGeom>
        </p:spPr>
      </p:pic>
      <p:pic>
        <p:nvPicPr>
          <p:cNvPr id="6" name="視窗框">
            <a:extLst>
              <a:ext uri="{FF2B5EF4-FFF2-40B4-BE49-F238E27FC236}">
                <a16:creationId xmlns:a16="http://schemas.microsoft.com/office/drawing/2014/main" id="{E5F79B69-72E3-CFBD-61BD-F2F42039993C}"/>
              </a:ext>
            </a:extLst>
          </p:cNvPr>
          <p:cNvPicPr>
            <a:picLocks noChangeAspect="1"/>
          </p:cNvPicPr>
          <p:nvPr/>
        </p:nvPicPr>
        <p:blipFill>
          <a:blip r:embed="rId6"/>
          <a:srcRect l="26723" r="-28" b="-438"/>
          <a:stretch/>
        </p:blipFill>
        <p:spPr>
          <a:xfrm>
            <a:off x="8460349" y="5363276"/>
            <a:ext cx="4052072" cy="3611027"/>
          </a:xfrm>
          <a:prstGeom prst="rect">
            <a:avLst/>
          </a:prstGeom>
        </p:spPr>
      </p:pic>
      <p:pic>
        <p:nvPicPr>
          <p:cNvPr id="3" name="影像">
            <a:extLst>
              <a:ext uri="{FF2B5EF4-FFF2-40B4-BE49-F238E27FC236}">
                <a16:creationId xmlns:a16="http://schemas.microsoft.com/office/drawing/2014/main" id="{126E06A8-8C41-BFEA-F97D-827344B1C591}"/>
              </a:ext>
            </a:extLst>
          </p:cNvPr>
          <p:cNvPicPr>
            <a:picLocks noChangeAspect="1"/>
          </p:cNvPicPr>
          <p:nvPr/>
        </p:nvPicPr>
        <p:blipFill>
          <a:blip r:embed="rId7">
            <a:extLst>
              <a:ext uri="{28A0092B-C50C-407E-A947-70E740481C1C}">
                <a14:useLocalDpi xmlns:a14="http://schemas.microsoft.com/office/drawing/2010/main" val="0"/>
              </a:ext>
            </a:extLst>
          </a:blip>
          <a:srcRect t="255" b="24755"/>
          <a:stretch>
            <a:fillRect/>
          </a:stretch>
        </p:blipFill>
        <p:spPr>
          <a:xfrm>
            <a:off x="5909967" y="5737671"/>
            <a:ext cx="6561019" cy="3169864"/>
          </a:xfrm>
          <a:prstGeom prst="rect">
            <a:avLst/>
          </a:prstGeom>
          <a:ln w="25400">
            <a:solidFill>
              <a:srgbClr val="F3F7F5"/>
            </a:solidFill>
            <a:miter lim="400000"/>
          </a:ln>
          <a:effectLst/>
        </p:spPr>
      </p:pic>
      <p:sp>
        <p:nvSpPr>
          <p:cNvPr id="4" name="Excel 匯入 / 匯出">
            <a:extLst>
              <a:ext uri="{FF2B5EF4-FFF2-40B4-BE49-F238E27FC236}">
                <a16:creationId xmlns:a16="http://schemas.microsoft.com/office/drawing/2014/main" id="{627BCFD1-034F-AA20-68FF-42C7E262FD13}"/>
              </a:ext>
            </a:extLst>
          </p:cNvPr>
          <p:cNvSpPr txBox="1"/>
          <p:nvPr/>
        </p:nvSpPr>
        <p:spPr>
          <a:xfrm>
            <a:off x="2911032" y="1095296"/>
            <a:ext cx="7182737" cy="10306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indent="39687" defTabSz="914400" eaLnBrk="1">
              <a:lnSpc>
                <a:spcPct val="150000"/>
              </a:lnSpc>
              <a:defRPr sz="4500" b="1" kern="0">
                <a:solidFill>
                  <a:srgbClr val="393939"/>
                </a:solidFill>
                <a:uLnTx/>
                <a:latin typeface="Open Sans" panose="020B0606030504020204" pitchFamily="34" charset="0"/>
                <a:ea typeface="Open Sans" panose="020B0606030504020204" pitchFamily="34" charset="0"/>
                <a:cs typeface="Open Sans" panose="020B0606030504020204" pitchFamily="34" charset="0"/>
              </a:defRPr>
            </a:lvl1pPr>
          </a:lstStyle>
          <a:p>
            <a:r>
              <a:rPr lang="ja-JP" altLang="en-US" dirty="0"/>
              <a:t>インポート </a:t>
            </a:r>
            <a:r>
              <a:rPr lang="en-US" altLang="ja-JP" dirty="0"/>
              <a:t>&amp; </a:t>
            </a:r>
            <a:r>
              <a:rPr lang="ja-JP" altLang="en-US" dirty="0"/>
              <a:t>エクスポート</a:t>
            </a:r>
            <a:endParaRPr lang="en-US" altLang="zh-TW"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422"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26" name="將資料庫的的各項優點帶到網站或部落格中"/>
          <p:cNvSpPr txBox="1"/>
          <p:nvPr/>
        </p:nvSpPr>
        <p:spPr>
          <a:xfrm>
            <a:off x="558600" y="1857600"/>
            <a:ext cx="11887601"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データベース機能を統合し、</a:t>
            </a:r>
            <a:r>
              <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Web </a:t>
            </a: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ページやブログを強化</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427" name="嵌入在你的網站中"/>
          <p:cNvSpPr txBox="1"/>
          <p:nvPr/>
        </p:nvSpPr>
        <p:spPr>
          <a:xfrm>
            <a:off x="2253055" y="878700"/>
            <a:ext cx="8286447" cy="10306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en-US" altLang="ja-JP"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Web </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サイトへの埋め込み</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grpSp>
        <p:nvGrpSpPr>
          <p:cNvPr id="12" name="群組 11">
            <a:extLst>
              <a:ext uri="{FF2B5EF4-FFF2-40B4-BE49-F238E27FC236}">
                <a16:creationId xmlns:a16="http://schemas.microsoft.com/office/drawing/2014/main" id="{964213F7-6463-8A21-FDBE-5394F25AA153}"/>
              </a:ext>
            </a:extLst>
          </p:cNvPr>
          <p:cNvGrpSpPr/>
          <p:nvPr/>
        </p:nvGrpSpPr>
        <p:grpSpPr>
          <a:xfrm>
            <a:off x="2399062" y="3851261"/>
            <a:ext cx="8206676" cy="5445140"/>
            <a:chOff x="2399062" y="3868194"/>
            <a:chExt cx="8206676" cy="5445140"/>
          </a:xfrm>
        </p:grpSpPr>
        <p:pic>
          <p:nvPicPr>
            <p:cNvPr id="8" name="視窗框">
              <a:extLst>
                <a:ext uri="{FF2B5EF4-FFF2-40B4-BE49-F238E27FC236}">
                  <a16:creationId xmlns:a16="http://schemas.microsoft.com/office/drawing/2014/main" id="{C8B9CF13-0023-C842-3DE7-6D4C54C389A9}"/>
                </a:ext>
              </a:extLst>
            </p:cNvPr>
            <p:cNvPicPr>
              <a:picLocks noChangeAspect="1"/>
            </p:cNvPicPr>
            <p:nvPr/>
          </p:nvPicPr>
          <p:blipFill>
            <a:blip r:embed="rId3"/>
            <a:srcRect l="1" t="1" r="27919" b="-374"/>
            <a:stretch/>
          </p:blipFill>
          <p:spPr>
            <a:xfrm>
              <a:off x="2399062" y="3868194"/>
              <a:ext cx="6011800" cy="5445140"/>
            </a:xfrm>
            <a:prstGeom prst="rect">
              <a:avLst/>
            </a:prstGeom>
          </p:spPr>
        </p:pic>
        <p:pic>
          <p:nvPicPr>
            <p:cNvPr id="11" name="視窗框">
              <a:extLst>
                <a:ext uri="{FF2B5EF4-FFF2-40B4-BE49-F238E27FC236}">
                  <a16:creationId xmlns:a16="http://schemas.microsoft.com/office/drawing/2014/main" id="{C8F44218-2170-ED00-DFF4-A0BF92063CB1}"/>
                </a:ext>
              </a:extLst>
            </p:cNvPr>
            <p:cNvPicPr>
              <a:picLocks noChangeAspect="1"/>
            </p:cNvPicPr>
            <p:nvPr/>
          </p:nvPicPr>
          <p:blipFill>
            <a:blip r:embed="rId3"/>
            <a:srcRect l="58945" t="1" r="-159" b="-374"/>
            <a:stretch/>
          </p:blipFill>
          <p:spPr>
            <a:xfrm>
              <a:off x="7168272" y="3868194"/>
              <a:ext cx="3437466" cy="5445140"/>
            </a:xfrm>
            <a:prstGeom prst="rect">
              <a:avLst/>
            </a:prstGeom>
          </p:spPr>
        </p:pic>
        <p:pic>
          <p:nvPicPr>
            <p:cNvPr id="10" name="圖片 9">
              <a:extLst>
                <a:ext uri="{FF2B5EF4-FFF2-40B4-BE49-F238E27FC236}">
                  <a16:creationId xmlns:a16="http://schemas.microsoft.com/office/drawing/2014/main" id="{C905C7FD-A3B6-8B7A-7CB4-C70C115088C9}"/>
                </a:ext>
              </a:extLst>
            </p:cNvPr>
            <p:cNvPicPr>
              <a:picLocks noChangeAspect="1"/>
            </p:cNvPicPr>
            <p:nvPr/>
          </p:nvPicPr>
          <p:blipFill>
            <a:blip r:embed="rId4">
              <a:extLst>
                <a:ext uri="{28A0092B-C50C-407E-A947-70E740481C1C}">
                  <a14:useLocalDpi xmlns:a14="http://schemas.microsoft.com/office/drawing/2010/main" val="0"/>
                </a:ext>
              </a:extLst>
            </a:blip>
            <a:srcRect l="784" t="1339" r="3610" b="1423"/>
            <a:stretch>
              <a:fillRect/>
            </a:stretch>
          </p:blipFill>
          <p:spPr>
            <a:xfrm>
              <a:off x="2465298" y="4451773"/>
              <a:ext cx="8074204" cy="4791455"/>
            </a:xfrm>
            <a:prstGeom prst="rect">
              <a:avLst/>
            </a:prstGeom>
          </p:spPr>
        </p:pic>
      </p:gr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grpSp>
        <p:nvGrpSpPr>
          <p:cNvPr id="3" name="群組 2">
            <a:extLst>
              <a:ext uri="{FF2B5EF4-FFF2-40B4-BE49-F238E27FC236}">
                <a16:creationId xmlns:a16="http://schemas.microsoft.com/office/drawing/2014/main" id="{ECD32650-F02F-0C64-E58D-2FA1A2BFA50E}"/>
              </a:ext>
            </a:extLst>
          </p:cNvPr>
          <p:cNvGrpSpPr/>
          <p:nvPr/>
        </p:nvGrpSpPr>
        <p:grpSpPr>
          <a:xfrm>
            <a:off x="729804" y="3868404"/>
            <a:ext cx="6385865" cy="4027596"/>
            <a:chOff x="2399062" y="3868194"/>
            <a:chExt cx="8206676" cy="5445140"/>
          </a:xfrm>
        </p:grpSpPr>
        <p:pic>
          <p:nvPicPr>
            <p:cNvPr id="4" name="視窗框">
              <a:extLst>
                <a:ext uri="{FF2B5EF4-FFF2-40B4-BE49-F238E27FC236}">
                  <a16:creationId xmlns:a16="http://schemas.microsoft.com/office/drawing/2014/main" id="{58547618-9B92-45FC-5039-B12089C1839F}"/>
                </a:ext>
              </a:extLst>
            </p:cNvPr>
            <p:cNvPicPr>
              <a:picLocks noChangeAspect="1"/>
            </p:cNvPicPr>
            <p:nvPr/>
          </p:nvPicPr>
          <p:blipFill>
            <a:blip r:embed="rId3"/>
            <a:srcRect l="1" t="1" r="27919" b="-374"/>
            <a:stretch/>
          </p:blipFill>
          <p:spPr>
            <a:xfrm>
              <a:off x="2399062" y="3868194"/>
              <a:ext cx="6011800" cy="5445140"/>
            </a:xfrm>
            <a:prstGeom prst="rect">
              <a:avLst/>
            </a:prstGeom>
            <a:ln w="12700">
              <a:miter lim="400000"/>
            </a:ln>
          </p:spPr>
        </p:pic>
        <p:pic>
          <p:nvPicPr>
            <p:cNvPr id="5" name="視窗框">
              <a:extLst>
                <a:ext uri="{FF2B5EF4-FFF2-40B4-BE49-F238E27FC236}">
                  <a16:creationId xmlns:a16="http://schemas.microsoft.com/office/drawing/2014/main" id="{724B0DD4-2AB7-EFFE-5755-3DFA8F137B4E}"/>
                </a:ext>
              </a:extLst>
            </p:cNvPr>
            <p:cNvPicPr>
              <a:picLocks noChangeAspect="1"/>
            </p:cNvPicPr>
            <p:nvPr/>
          </p:nvPicPr>
          <p:blipFill>
            <a:blip r:embed="rId3"/>
            <a:srcRect l="58945" t="1" r="-159" b="-374"/>
            <a:stretch/>
          </p:blipFill>
          <p:spPr>
            <a:xfrm>
              <a:off x="7168272" y="3868194"/>
              <a:ext cx="3437466" cy="5445140"/>
            </a:xfrm>
            <a:prstGeom prst="rect">
              <a:avLst/>
            </a:prstGeom>
            <a:ln w="12700">
              <a:miter lim="400000"/>
            </a:ln>
          </p:spPr>
        </p:pic>
      </p:grpSp>
      <p:sp>
        <p:nvSpPr>
          <p:cNvPr id="363"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364" name="在你常用的行事曆上，追蹤資料庫中的各個日期"/>
          <p:cNvSpPr txBox="1"/>
          <p:nvPr/>
        </p:nvSpPr>
        <p:spPr>
          <a:xfrm>
            <a:off x="558599" y="1857600"/>
            <a:ext cx="11887601"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sz="3200" b="0">
                <a:solidFill>
                  <a:srgbClr val="393939"/>
                </a:solidFill>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お気に入りのカレンダーアプリと同期し、データベース内の日付を一括管理</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365" name="行事曆整合"/>
          <p:cNvSpPr txBox="1"/>
          <p:nvPr/>
        </p:nvSpPr>
        <p:spPr>
          <a:xfrm>
            <a:off x="4506687" y="952876"/>
            <a:ext cx="4216174" cy="10306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カレンダー連携</a:t>
            </a:r>
            <a:endParaRPr kumimoji="0"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1026" name="Picture 2">
            <a:extLst>
              <a:ext uri="{FF2B5EF4-FFF2-40B4-BE49-F238E27FC236}">
                <a16:creationId xmlns:a16="http://schemas.microsoft.com/office/drawing/2014/main" id="{D49B0467-A27E-101E-17AA-55D8D44611C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3588"/>
          <a:stretch>
            <a:fillRect/>
          </a:stretch>
        </p:blipFill>
        <p:spPr bwMode="auto">
          <a:xfrm>
            <a:off x="837897" y="4317018"/>
            <a:ext cx="6168021" cy="346883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群組 6">
            <a:extLst>
              <a:ext uri="{FF2B5EF4-FFF2-40B4-BE49-F238E27FC236}">
                <a16:creationId xmlns:a16="http://schemas.microsoft.com/office/drawing/2014/main" id="{A806F6C2-34B2-792D-5B47-367FAF2D46B1}"/>
              </a:ext>
            </a:extLst>
          </p:cNvPr>
          <p:cNvGrpSpPr/>
          <p:nvPr/>
        </p:nvGrpSpPr>
        <p:grpSpPr>
          <a:xfrm>
            <a:off x="6167845" y="5189588"/>
            <a:ext cx="6278355" cy="3379409"/>
            <a:chOff x="6167845" y="4992818"/>
            <a:chExt cx="6278355" cy="3379409"/>
          </a:xfrm>
        </p:grpSpPr>
        <p:pic>
          <p:nvPicPr>
            <p:cNvPr id="11" name="視窗框">
              <a:extLst>
                <a:ext uri="{FF2B5EF4-FFF2-40B4-BE49-F238E27FC236}">
                  <a16:creationId xmlns:a16="http://schemas.microsoft.com/office/drawing/2014/main" id="{EA443E52-9AF0-0690-1B44-D26A7289D50A}"/>
                </a:ext>
              </a:extLst>
            </p:cNvPr>
            <p:cNvPicPr>
              <a:picLocks noChangeAspect="1"/>
            </p:cNvPicPr>
            <p:nvPr/>
          </p:nvPicPr>
          <p:blipFill>
            <a:blip r:embed="rId3"/>
            <a:srcRect l="2" t="1" r="-1156" b="30393"/>
            <a:stretch>
              <a:fillRect/>
            </a:stretch>
          </p:blipFill>
          <p:spPr>
            <a:xfrm>
              <a:off x="6167845" y="4992818"/>
              <a:ext cx="6278355" cy="2793030"/>
            </a:xfrm>
            <a:prstGeom prst="rect">
              <a:avLst/>
            </a:prstGeom>
          </p:spPr>
        </p:pic>
        <p:pic>
          <p:nvPicPr>
            <p:cNvPr id="6" name="視窗框">
              <a:extLst>
                <a:ext uri="{FF2B5EF4-FFF2-40B4-BE49-F238E27FC236}">
                  <a16:creationId xmlns:a16="http://schemas.microsoft.com/office/drawing/2014/main" id="{4523FE20-094C-179A-5800-6CF9082BCB8B}"/>
                </a:ext>
              </a:extLst>
            </p:cNvPr>
            <p:cNvPicPr>
              <a:picLocks noChangeAspect="1"/>
            </p:cNvPicPr>
            <p:nvPr/>
          </p:nvPicPr>
          <p:blipFill>
            <a:blip r:embed="rId3"/>
            <a:srcRect l="2" t="64513" r="-1156" b="-374"/>
            <a:stretch>
              <a:fillRect/>
            </a:stretch>
          </p:blipFill>
          <p:spPr>
            <a:xfrm>
              <a:off x="6167845" y="6933235"/>
              <a:ext cx="6278355" cy="1438992"/>
            </a:xfrm>
            <a:prstGeom prst="rect">
              <a:avLst/>
            </a:prstGeom>
          </p:spPr>
        </p:pic>
      </p:grpSp>
      <p:pic>
        <p:nvPicPr>
          <p:cNvPr id="1028" name="Picture 4">
            <a:extLst>
              <a:ext uri="{FF2B5EF4-FFF2-40B4-BE49-F238E27FC236}">
                <a16:creationId xmlns:a16="http://schemas.microsoft.com/office/drawing/2014/main" id="{DCBED4FE-94BB-98EE-3B09-9DC144D62F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55" r="3283" b="3770"/>
          <a:stretch>
            <a:fillRect/>
          </a:stretch>
        </p:blipFill>
        <p:spPr bwMode="auto">
          <a:xfrm>
            <a:off x="6219378" y="5634315"/>
            <a:ext cx="6078768" cy="280966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a:extLst>
              <a:ext uri="{FF2B5EF4-FFF2-40B4-BE49-F238E27FC236}">
                <a16:creationId xmlns:a16="http://schemas.microsoft.com/office/drawing/2014/main" id="{09D6BC65-D7AB-76A9-1DDB-697A91422CCE}"/>
              </a:ext>
            </a:extLst>
          </p:cNvPr>
          <p:cNvSpPr/>
          <p:nvPr/>
        </p:nvSpPr>
        <p:spPr>
          <a:xfrm>
            <a:off x="1226917" y="4710897"/>
            <a:ext cx="1701478" cy="3074952"/>
          </a:xfrm>
          <a:prstGeom prst="rect">
            <a:avLst/>
          </a:prstGeom>
          <a:noFill/>
          <a:ln w="381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zh-TW" altLang="en-US"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384" name="矩形"/>
          <p:cNvSpPr/>
          <p:nvPr/>
        </p:nvSpPr>
        <p:spPr>
          <a:xfrm>
            <a:off x="-386523" y="-94305"/>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386" name="誰？什麼時候？哪筆資料？做了哪些變更？讓組織有更完整的內控！"/>
          <p:cNvSpPr txBox="1"/>
          <p:nvPr/>
        </p:nvSpPr>
        <p:spPr>
          <a:xfrm>
            <a:off x="556891" y="1857600"/>
            <a:ext cx="11887601" cy="556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sz="3200" b="0">
                <a:solidFill>
                  <a:srgbClr val="393939"/>
                </a:solidFill>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すべての編集内容を記録し、完全な履歴を表示</a:t>
            </a:r>
            <a:endParaRPr kumimoji="0"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387" name="清楚的版本記錄"/>
          <p:cNvSpPr txBox="1"/>
          <p:nvPr/>
        </p:nvSpPr>
        <p:spPr>
          <a:xfrm>
            <a:off x="3287569" y="848764"/>
            <a:ext cx="6429662" cy="1034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編集履歴の確認</a:t>
            </a:r>
            <a:endParaRPr kumimoji="0"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389" name="2020/04/30 10:01:18  Rex Ho 修改 了…"/>
          <p:cNvSpPr txBox="1"/>
          <p:nvPr/>
        </p:nvSpPr>
        <p:spPr>
          <a:xfrm>
            <a:off x="8560438" y="4411681"/>
            <a:ext cx="4065088" cy="858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algn="l">
              <a:lnSpc>
                <a:spcPct val="120000"/>
              </a:lnSpc>
              <a:defRPr sz="1400">
                <a:solidFill>
                  <a:srgbClr val="AAAAAA"/>
                </a:solidFill>
                <a:latin typeface="Open Sans Semibold"/>
                <a:ea typeface="Open Sans Semibold"/>
                <a:cs typeface="Open Sans Semibold"/>
                <a:sym typeface="Open Sans Semibold"/>
              </a:defRPr>
            </a:pP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20</a:t>
            </a:r>
            <a:r>
              <a:rPr kumimoji="0" lang="en-US"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25</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a:t>
            </a:r>
            <a:r>
              <a:rPr kumimoji="0" lang="en-US"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10</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a:t>
            </a:r>
            <a:r>
              <a:rPr lang="en-US" sz="1400" dirty="0">
                <a:solidFill>
                  <a:srgbClr val="AAAAAA"/>
                </a:solidFill>
                <a:latin typeface="Open Sans" panose="020B0606030504020204" pitchFamily="34" charset="0"/>
                <a:ea typeface="Open Sans" panose="020B0606030504020204" pitchFamily="34" charset="0"/>
                <a:cs typeface="Open Sans" panose="020B0606030504020204" pitchFamily="34" charset="0"/>
                <a:sym typeface="Open Sans Semibold"/>
              </a:rPr>
              <a:t>22</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 1</a:t>
            </a:r>
            <a:r>
              <a:rPr lang="en-US" sz="1400" dirty="0">
                <a:solidFill>
                  <a:srgbClr val="AAAAAA"/>
                </a:solidFill>
                <a:latin typeface="Open Sans" panose="020B0606030504020204" pitchFamily="34" charset="0"/>
                <a:ea typeface="Open Sans" panose="020B0606030504020204" pitchFamily="34" charset="0"/>
                <a:cs typeface="Open Sans" panose="020B0606030504020204" pitchFamily="34" charset="0"/>
                <a:sym typeface="Open Sans Semibold"/>
              </a:rPr>
              <a:t>5</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a:t>
            </a:r>
            <a:r>
              <a:rPr lang="en-US" sz="1400" dirty="0">
                <a:solidFill>
                  <a:srgbClr val="AAAAAA"/>
                </a:solidFill>
                <a:latin typeface="Open Sans" panose="020B0606030504020204" pitchFamily="34" charset="0"/>
                <a:ea typeface="Open Sans" panose="020B0606030504020204" pitchFamily="34" charset="0"/>
                <a:cs typeface="Open Sans" panose="020B0606030504020204" pitchFamily="34" charset="0"/>
                <a:sym typeface="Open Sans Semibold"/>
              </a:rPr>
              <a:t>22</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a:t>
            </a:r>
            <a:r>
              <a:rPr kumimoji="0" lang="en-US"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52</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 </a:t>
            </a:r>
            <a:r>
              <a:rPr lang="zh-TW" altLang="en-US" sz="1400" dirty="0">
                <a:solidFill>
                  <a:schemeClr val="tx1"/>
                </a:solidFill>
                <a:sym typeface="Open Sans Semibold"/>
              </a:rPr>
              <a:t>永井 昇騎 </a:t>
            </a:r>
            <a:r>
              <a:rPr lang="ja-JP" altLang="en-US" sz="1400">
                <a:solidFill>
                  <a:schemeClr val="tx1"/>
                </a:solidFill>
                <a:sym typeface="Open Sans Semibold"/>
              </a:rPr>
              <a:t>さんが</a:t>
            </a:r>
            <a:r>
              <a:rPr lang="en-US" altLang="ja-JP" sz="1400" dirty="0">
                <a:solidFill>
                  <a:schemeClr val="tx1"/>
                </a:solidFill>
                <a:sym typeface="Open Sans Semibold"/>
              </a:rPr>
              <a:t> </a:t>
            </a:r>
            <a:r>
              <a:rPr lang="ja-JP" altLang="en-US" sz="1400" b="1">
                <a:solidFill>
                  <a:schemeClr val="tx1"/>
                </a:solidFill>
                <a:sym typeface="Open Sans Semibold"/>
              </a:rPr>
              <a:t>プロジェクト</a:t>
            </a:r>
            <a:r>
              <a:rPr lang="zh-TW" altLang="en-US" sz="1400" b="1" dirty="0">
                <a:solidFill>
                  <a:schemeClr val="tx1"/>
                </a:solidFill>
                <a:sym typeface="Open Sans Semibold"/>
              </a:rPr>
              <a:t>管理</a:t>
            </a:r>
            <a:r>
              <a:rPr lang="en-US" altLang="zh-TW" sz="1400" b="1" dirty="0">
                <a:solidFill>
                  <a:schemeClr val="tx1"/>
                </a:solidFill>
                <a:sym typeface="Open Sans Semibold"/>
              </a:rPr>
              <a:t> </a:t>
            </a:r>
            <a:r>
              <a:rPr lang="zh-TW" altLang="en-US" sz="1400" dirty="0">
                <a:solidFill>
                  <a:schemeClr val="tx1"/>
                </a:solidFill>
                <a:sym typeface="Open Sans Semibold"/>
              </a:rPr>
              <a:t>内</a:t>
            </a:r>
            <a:r>
              <a:rPr lang="ja-JP" altLang="en-US" sz="1400">
                <a:solidFill>
                  <a:schemeClr val="tx1"/>
                </a:solidFill>
                <a:sym typeface="Open Sans Semibold"/>
              </a:rPr>
              <a:t>のレコード</a:t>
            </a:r>
            <a:r>
              <a:rPr lang="en-US" altLang="ja-JP" sz="1400" dirty="0">
                <a:solidFill>
                  <a:schemeClr val="tx1"/>
                </a:solidFill>
                <a:sym typeface="Open Sans Semibold"/>
              </a:rPr>
              <a:t> </a:t>
            </a:r>
            <a:r>
              <a:rPr lang="en-US" altLang="ja-JP"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2025</a:t>
            </a:r>
            <a:r>
              <a:rPr lang="zh-TW" altLang="en-US" sz="1400" dirty="0">
                <a:solidFill>
                  <a:schemeClr val="tx1"/>
                </a:solidFill>
                <a:sym typeface="Open Sans Semibold"/>
              </a:rPr>
              <a:t>年</a:t>
            </a:r>
            <a:r>
              <a:rPr lang="zh-TW" altLang="en-US" sz="1400" dirty="0">
                <a:solidFill>
                  <a:schemeClr val="tx1"/>
                </a:solidFill>
                <a:latin typeface="Open Sans" panose="020B0606030504020204" pitchFamily="34" charset="0"/>
                <a:cs typeface="Open Sans" panose="020B0606030504020204" pitchFamily="34" charset="0"/>
                <a:sym typeface="Open Sans Semibold"/>
              </a:rPr>
              <a:t>秋 </a:t>
            </a:r>
            <a:r>
              <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PR</a:t>
            </a:r>
            <a:r>
              <a:rPr lang="ja-JP" altLang="en-US" sz="1400">
                <a:solidFill>
                  <a:schemeClr val="tx1"/>
                </a:solidFill>
                <a:sym typeface="Open Sans Semibold"/>
              </a:rPr>
              <a:t>ローンチ「</a:t>
            </a:r>
            <a:r>
              <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Glow Forward</a:t>
            </a:r>
            <a:r>
              <a:rPr lang="zh-TW" altLang="en" sz="1400" dirty="0">
                <a:solidFill>
                  <a:schemeClr val="tx1"/>
                </a:solidFill>
                <a:sym typeface="Open Sans Semibold"/>
              </a:rPr>
              <a:t>」</a:t>
            </a:r>
            <a:r>
              <a:rPr lang="ja-JP" altLang="en-US" sz="1400">
                <a:solidFill>
                  <a:schemeClr val="tx1"/>
                </a:solidFill>
                <a:sym typeface="Open Sans Semibold"/>
              </a:rPr>
              <a:t>キャンペーンを</a:t>
            </a:r>
            <a:r>
              <a:rPr lang="zh-TW" altLang="en-US" sz="1400" b="1" dirty="0">
                <a:solidFill>
                  <a:schemeClr val="tx1"/>
                </a:solidFill>
                <a:latin typeface="Open Sans" panose="020B0606030504020204" pitchFamily="34" charset="0"/>
                <a:cs typeface="Open Sans" panose="020B0606030504020204" pitchFamily="34" charset="0"/>
                <a:sym typeface="Open Sans Semibold"/>
              </a:rPr>
              <a:t>編集</a:t>
            </a:r>
            <a:r>
              <a:rPr lang="ja-JP" altLang="en-US" sz="1400">
                <a:solidFill>
                  <a:schemeClr val="tx1"/>
                </a:solidFill>
                <a:sym typeface="Open Sans Semibold"/>
              </a:rPr>
              <a:t>しました</a:t>
            </a:r>
          </a:p>
        </p:txBody>
      </p:sp>
      <p:sp>
        <p:nvSpPr>
          <p:cNvPr id="392" name="線條"/>
          <p:cNvSpPr/>
          <p:nvPr/>
        </p:nvSpPr>
        <p:spPr>
          <a:xfrm>
            <a:off x="8627188" y="7009987"/>
            <a:ext cx="3299735" cy="2"/>
          </a:xfrm>
          <a:prstGeom prst="line">
            <a:avLst/>
          </a:prstGeom>
          <a:ln w="12700">
            <a:solidFill>
              <a:srgbClr val="AAAAAA"/>
            </a:solidFill>
            <a:miter lim="400000"/>
          </a:ln>
        </p:spPr>
        <p:txBody>
          <a:bodyPr lIns="45718" tIns="45718" rIns="45718" bIns="45718"/>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0000"/>
              </a:solidFill>
              <a:effectLst/>
              <a:uLnTx/>
              <a:uFillTx/>
              <a:latin typeface="Helvetica Neue Medium"/>
              <a:sym typeface="Helvetica Neue Medium"/>
            </a:endParaRPr>
          </a:p>
        </p:txBody>
      </p:sp>
      <p:grpSp>
        <p:nvGrpSpPr>
          <p:cNvPr id="13" name="群組 12">
            <a:extLst>
              <a:ext uri="{FF2B5EF4-FFF2-40B4-BE49-F238E27FC236}">
                <a16:creationId xmlns:a16="http://schemas.microsoft.com/office/drawing/2014/main" id="{1131AF24-5CEC-EF07-FEE5-CE7B53DEFF21}"/>
              </a:ext>
            </a:extLst>
          </p:cNvPr>
          <p:cNvGrpSpPr/>
          <p:nvPr/>
        </p:nvGrpSpPr>
        <p:grpSpPr>
          <a:xfrm>
            <a:off x="642618" y="4096223"/>
            <a:ext cx="7665596" cy="4735363"/>
            <a:chOff x="556890" y="4096223"/>
            <a:chExt cx="7665596" cy="4735363"/>
          </a:xfrm>
        </p:grpSpPr>
        <p:pic>
          <p:nvPicPr>
            <p:cNvPr id="9" name="視窗框">
              <a:extLst>
                <a:ext uri="{FF2B5EF4-FFF2-40B4-BE49-F238E27FC236}">
                  <a16:creationId xmlns:a16="http://schemas.microsoft.com/office/drawing/2014/main" id="{960B2AE2-626B-E7B9-6B2E-C96252BCAFAC}"/>
                </a:ext>
              </a:extLst>
            </p:cNvPr>
            <p:cNvPicPr>
              <a:picLocks noChangeAspect="1"/>
            </p:cNvPicPr>
            <p:nvPr/>
          </p:nvPicPr>
          <p:blipFill>
            <a:blip r:embed="rId3"/>
            <a:srcRect l="1" t="1" r="-909" b="-374"/>
            <a:stretch/>
          </p:blipFill>
          <p:spPr>
            <a:xfrm>
              <a:off x="556890" y="4096223"/>
              <a:ext cx="7319141" cy="4735363"/>
            </a:xfrm>
            <a:prstGeom prst="rect">
              <a:avLst/>
            </a:prstGeom>
          </p:spPr>
        </p:pic>
        <p:pic>
          <p:nvPicPr>
            <p:cNvPr id="12" name="視窗框">
              <a:extLst>
                <a:ext uri="{FF2B5EF4-FFF2-40B4-BE49-F238E27FC236}">
                  <a16:creationId xmlns:a16="http://schemas.microsoft.com/office/drawing/2014/main" id="{E61C35D6-1462-8B81-3531-E0CF70191012}"/>
                </a:ext>
              </a:extLst>
            </p:cNvPr>
            <p:cNvPicPr>
              <a:picLocks noChangeAspect="1"/>
            </p:cNvPicPr>
            <p:nvPr/>
          </p:nvPicPr>
          <p:blipFill>
            <a:blip r:embed="rId3"/>
            <a:srcRect l="50900" t="1" r="-909" b="-374"/>
            <a:stretch/>
          </p:blipFill>
          <p:spPr>
            <a:xfrm>
              <a:off x="4595155" y="4096223"/>
              <a:ext cx="3627331" cy="4735363"/>
            </a:xfrm>
            <a:prstGeom prst="rect">
              <a:avLst/>
            </a:prstGeom>
          </p:spPr>
        </p:pic>
      </p:grpSp>
      <p:grpSp>
        <p:nvGrpSpPr>
          <p:cNvPr id="2" name="群組 1" hidden="1">
            <a:extLst>
              <a:ext uri="{FF2B5EF4-FFF2-40B4-BE49-F238E27FC236}">
                <a16:creationId xmlns:a16="http://schemas.microsoft.com/office/drawing/2014/main" id="{023C8C2B-DBFF-B751-214F-6681BFB4E9C5}"/>
              </a:ext>
            </a:extLst>
          </p:cNvPr>
          <p:cNvGrpSpPr/>
          <p:nvPr/>
        </p:nvGrpSpPr>
        <p:grpSpPr>
          <a:xfrm>
            <a:off x="8785781" y="4891406"/>
            <a:ext cx="3123534" cy="567426"/>
            <a:chOff x="8785781" y="4891406"/>
            <a:chExt cx="3123534" cy="567426"/>
          </a:xfrm>
        </p:grpSpPr>
        <p:sp>
          <p:nvSpPr>
            <p:cNvPr id="16" name="文字方塊 15">
              <a:extLst>
                <a:ext uri="{FF2B5EF4-FFF2-40B4-BE49-F238E27FC236}">
                  <a16:creationId xmlns:a16="http://schemas.microsoft.com/office/drawing/2014/main" id="{166F40C2-7FFB-E144-3D92-3F0BBCBCFD01}"/>
                </a:ext>
              </a:extLst>
            </p:cNvPr>
            <p:cNvSpPr txBox="1"/>
            <p:nvPr/>
          </p:nvSpPr>
          <p:spPr>
            <a:xfrm>
              <a:off x="9130214" y="4904834"/>
              <a:ext cx="2779101"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en" altLang="zh-TW" sz="1000" b="0" i="0" u="none" strike="noStrike" kern="0" cap="none" spc="0" normalizeH="0" baseline="0" noProof="0" dirty="0">
                  <a:ln>
                    <a:noFill/>
                  </a:ln>
                  <a:solidFill>
                    <a:srgbClr val="6D6D6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This formula recalculation is triggered by </a:t>
              </a:r>
            </a:p>
            <a:p>
              <a:pPr marL="0" marR="0" lvl="0" indent="0" algn="l" defTabSz="584200" rtl="0" eaLnBrk="1" fontAlgn="auto" latinLnBrk="0" hangingPunct="0">
                <a:lnSpc>
                  <a:spcPct val="100000"/>
                </a:lnSpc>
                <a:spcBef>
                  <a:spcPts val="0"/>
                </a:spcBef>
                <a:spcAft>
                  <a:spcPts val="0"/>
                </a:spcAft>
                <a:buClrTx/>
                <a:buSzTx/>
                <a:buFontTx/>
                <a:buNone/>
                <a:tabLst/>
                <a:defRPr/>
              </a:pPr>
              <a:r>
                <a:rPr kumimoji="0" lang="en" altLang="zh-TW" sz="1000" b="0" i="0" u="none" strike="noStrike" kern="0" cap="none" spc="0" normalizeH="0" baseline="0" noProof="0" dirty="0">
                  <a:ln>
                    <a:noFill/>
                  </a:ln>
                  <a:solidFill>
                    <a:srgbClr val="0B60C1"/>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this record </a:t>
              </a:r>
              <a:r>
                <a:rPr kumimoji="0" lang="en" altLang="zh-TW" sz="1000" b="0" i="0" u="none" strike="noStrike" kern="0" cap="none" spc="0" normalizeH="0" baseline="0" noProof="0" dirty="0">
                  <a:ln>
                    <a:noFill/>
                  </a:ln>
                  <a:solidFill>
                    <a:srgbClr val="6D6D6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on referenced sheet </a:t>
              </a:r>
              <a:r>
                <a:rPr kumimoji="0" lang="en" altLang="zh-TW" sz="1000" b="1" i="0" u="none" strike="noStrike" kern="0" cap="none" spc="0" normalizeH="0" baseline="0" noProof="0" dirty="0">
                  <a:ln>
                    <a:noFill/>
                  </a:ln>
                  <a:solidFill>
                    <a:srgbClr val="6D6D6D"/>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Income and Expenses</a:t>
              </a:r>
            </a:p>
          </p:txBody>
        </p:sp>
        <p:sp>
          <p:nvSpPr>
            <p:cNvPr id="20" name="文字方塊 19">
              <a:extLst>
                <a:ext uri="{FF2B5EF4-FFF2-40B4-BE49-F238E27FC236}">
                  <a16:creationId xmlns:a16="http://schemas.microsoft.com/office/drawing/2014/main" id="{DB173EEF-8FDF-3B49-F201-5A682706EE63}"/>
                </a:ext>
              </a:extLst>
            </p:cNvPr>
            <p:cNvSpPr txBox="1"/>
            <p:nvPr/>
          </p:nvSpPr>
          <p:spPr>
            <a:xfrm flipH="1">
              <a:off x="8785781" y="4891406"/>
              <a:ext cx="442024"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zh-TW" altLang="en-US" sz="1800" b="1" i="0" u="none" strike="noStrike" kern="0" cap="none" spc="0" normalizeH="0" baseline="0" noProof="0" dirty="0">
                  <a:ln>
                    <a:noFill/>
                  </a:ln>
                  <a:solidFill>
                    <a:srgbClr val="000000">
                      <a:lumMod val="50000"/>
                      <a:lumOff val="50000"/>
                    </a:srgbClr>
                  </a:solidFill>
                  <a:effectLst/>
                  <a:uLnTx/>
                  <a:uFillTx/>
                  <a:latin typeface="Open Sans" panose="020B0606030504020204" pitchFamily="34" charset="0"/>
                  <a:cs typeface="Open Sans" panose="020B0606030504020204" pitchFamily="34" charset="0"/>
                  <a:sym typeface="Helvetica Neue Medium"/>
                </a:rPr>
                <a:t>!</a:t>
              </a:r>
            </a:p>
          </p:txBody>
        </p:sp>
      </p:grpSp>
      <p:pic>
        <p:nvPicPr>
          <p:cNvPr id="28" name="圖片 27">
            <a:extLst>
              <a:ext uri="{FF2B5EF4-FFF2-40B4-BE49-F238E27FC236}">
                <a16:creationId xmlns:a16="http://schemas.microsoft.com/office/drawing/2014/main" id="{77519C57-65D7-A61E-6C21-5D34FB1EA43E}"/>
              </a:ext>
            </a:extLst>
          </p:cNvPr>
          <p:cNvPicPr>
            <a:picLocks noChangeAspect="1"/>
          </p:cNvPicPr>
          <p:nvPr/>
        </p:nvPicPr>
        <p:blipFill>
          <a:blip r:embed="rId4"/>
          <a:stretch>
            <a:fillRect/>
          </a:stretch>
        </p:blipFill>
        <p:spPr>
          <a:xfrm>
            <a:off x="8716229" y="8482850"/>
            <a:ext cx="165100" cy="165100"/>
          </a:xfrm>
          <a:prstGeom prst="rect">
            <a:avLst/>
          </a:prstGeom>
        </p:spPr>
      </p:pic>
      <p:sp>
        <p:nvSpPr>
          <p:cNvPr id="30" name="文字方塊 29">
            <a:extLst>
              <a:ext uri="{FF2B5EF4-FFF2-40B4-BE49-F238E27FC236}">
                <a16:creationId xmlns:a16="http://schemas.microsoft.com/office/drawing/2014/main" id="{F47345A1-68EE-488B-369B-7DFD3FC8DE60}"/>
              </a:ext>
            </a:extLst>
          </p:cNvPr>
          <p:cNvSpPr txBox="1"/>
          <p:nvPr/>
        </p:nvSpPr>
        <p:spPr>
          <a:xfrm>
            <a:off x="8896370" y="8382153"/>
            <a:ext cx="2736187" cy="3315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lnSpc>
                <a:spcPct val="120000"/>
              </a:lnSpc>
              <a:defRPr sz="1400">
                <a:solidFill>
                  <a:srgbClr val="AAAAAA"/>
                </a:solidFill>
                <a:latin typeface="Open Sans Semibold"/>
                <a:ea typeface="Open Sans Semibold"/>
                <a:cs typeface="Open Sans Semibold"/>
                <a:sym typeface="Open Sans Semibold"/>
              </a:defRPr>
            </a:pPr>
            <a:r>
              <a:rPr lang="zh-TW" altLang="en-US" sz="1400" b="1" dirty="0">
                <a:solidFill>
                  <a:schemeClr val="tx1"/>
                </a:solidFill>
                <a:sym typeface="Open Sans Semibold"/>
              </a:rPr>
              <a:t>担当</a:t>
            </a:r>
            <a:r>
              <a:rPr lang="en-US" altLang="zh-TW" sz="1400" b="1" dirty="0">
                <a:solidFill>
                  <a:schemeClr val="tx1"/>
                </a:solidFill>
                <a:sym typeface="Open Sans Semibold"/>
              </a:rPr>
              <a:t>: </a:t>
            </a:r>
            <a:r>
              <a:rPr lang="en" altLang="zh-TW" sz="1400" dirty="0" err="1">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hank@sample.com</a:t>
            </a:r>
            <a:endPar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endParaRPr>
          </a:p>
        </p:txBody>
      </p:sp>
      <p:pic>
        <p:nvPicPr>
          <p:cNvPr id="35" name="圖片 34">
            <a:extLst>
              <a:ext uri="{FF2B5EF4-FFF2-40B4-BE49-F238E27FC236}">
                <a16:creationId xmlns:a16="http://schemas.microsoft.com/office/drawing/2014/main" id="{54C3D990-12A2-95A4-DD15-95DD4CF19C65}"/>
              </a:ext>
            </a:extLst>
          </p:cNvPr>
          <p:cNvPicPr>
            <a:picLocks noChangeAspect="1"/>
          </p:cNvPicPr>
          <p:nvPr/>
        </p:nvPicPr>
        <p:blipFill>
          <a:blip r:embed="rId5">
            <a:extLst>
              <a:ext uri="{28A0092B-C50C-407E-A947-70E740481C1C}">
                <a14:useLocalDpi xmlns:a14="http://schemas.microsoft.com/office/drawing/2010/main" val="0"/>
              </a:ext>
            </a:extLst>
          </a:blip>
          <a:srcRect l="1006" r="9834"/>
          <a:stretch>
            <a:fillRect/>
          </a:stretch>
        </p:blipFill>
        <p:spPr>
          <a:xfrm>
            <a:off x="702715" y="4587572"/>
            <a:ext cx="7479103" cy="4186510"/>
          </a:xfrm>
          <a:prstGeom prst="rect">
            <a:avLst/>
          </a:prstGeom>
        </p:spPr>
      </p:pic>
      <p:pic>
        <p:nvPicPr>
          <p:cNvPr id="3" name="圖片 2" descr="一張含有 文字, 螢幕擷取畫面, 數字, 字型 的圖片&#10;&#10;AI 產生的內容可能不正確。">
            <a:extLst>
              <a:ext uri="{FF2B5EF4-FFF2-40B4-BE49-F238E27FC236}">
                <a16:creationId xmlns:a16="http://schemas.microsoft.com/office/drawing/2014/main" id="{F67A6BC4-46C1-F908-C7C8-2D1EA0AC87A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13321" y="5011838"/>
            <a:ext cx="3068497" cy="3762244"/>
          </a:xfrm>
          <a:prstGeom prst="rect">
            <a:avLst/>
          </a:prstGeom>
        </p:spPr>
      </p:pic>
      <p:grpSp>
        <p:nvGrpSpPr>
          <p:cNvPr id="19" name="群組 18">
            <a:extLst>
              <a:ext uri="{FF2B5EF4-FFF2-40B4-BE49-F238E27FC236}">
                <a16:creationId xmlns:a16="http://schemas.microsoft.com/office/drawing/2014/main" id="{4ED4B8B2-3BB4-7622-807D-6B005C1761F9}"/>
              </a:ext>
            </a:extLst>
          </p:cNvPr>
          <p:cNvGrpSpPr/>
          <p:nvPr/>
        </p:nvGrpSpPr>
        <p:grpSpPr>
          <a:xfrm>
            <a:off x="8705887" y="5266913"/>
            <a:ext cx="4171863" cy="1624163"/>
            <a:chOff x="8705887" y="4634904"/>
            <a:chExt cx="4171863" cy="1624163"/>
          </a:xfrm>
        </p:grpSpPr>
        <p:sp>
          <p:nvSpPr>
            <p:cNvPr id="5" name="文字方塊 4">
              <a:extLst>
                <a:ext uri="{FF2B5EF4-FFF2-40B4-BE49-F238E27FC236}">
                  <a16:creationId xmlns:a16="http://schemas.microsoft.com/office/drawing/2014/main" id="{60C305AE-AB37-6429-D5A8-42C8094B9D17}"/>
                </a:ext>
              </a:extLst>
            </p:cNvPr>
            <p:cNvSpPr txBox="1"/>
            <p:nvPr/>
          </p:nvSpPr>
          <p:spPr>
            <a:xfrm>
              <a:off x="8948670" y="4634904"/>
              <a:ext cx="3929080" cy="16241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lnSpc>
                  <a:spcPct val="120000"/>
                </a:lnSpc>
                <a:defRPr sz="1400">
                  <a:solidFill>
                    <a:srgbClr val="AAAAAA"/>
                  </a:solidFill>
                  <a:latin typeface="Open Sans Semibold"/>
                  <a:ea typeface="Open Sans Semibold"/>
                  <a:cs typeface="Open Sans Semibold"/>
                  <a:sym typeface="Open Sans Semibold"/>
                </a:defRPr>
              </a:pPr>
              <a:r>
                <a:rPr lang="zh-TW" altLang="en-US" sz="1400" b="1" dirty="0">
                  <a:solidFill>
                    <a:schemeClr val="tx1"/>
                  </a:solidFill>
                  <a:sym typeface="Open Sans Semibold"/>
                </a:rPr>
                <a:t>契約番号</a:t>
              </a:r>
              <a:r>
                <a:rPr lang="en-US" altLang="zh-TW" sz="1400" b="1" dirty="0">
                  <a:solidFill>
                    <a:schemeClr val="tx1"/>
                  </a:solidFill>
                  <a:sym typeface="Open Sans Semibold"/>
                </a:rPr>
                <a:t>: </a:t>
              </a:r>
              <a:r>
                <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VTR-00001</a:t>
              </a:r>
            </a:p>
            <a:p>
              <a:pPr algn="l">
                <a:lnSpc>
                  <a:spcPct val="120000"/>
                </a:lnSpc>
                <a:defRPr sz="1400">
                  <a:solidFill>
                    <a:srgbClr val="AAAAAA"/>
                  </a:solidFill>
                  <a:latin typeface="Open Sans Semibold"/>
                  <a:ea typeface="Open Sans Semibold"/>
                  <a:cs typeface="Open Sans Semibold"/>
                  <a:sym typeface="Open Sans Semibold"/>
                </a:defRPr>
              </a:pPr>
              <a:r>
                <a:rPr lang="zh-TW" altLang="en-US" sz="1400" b="1" dirty="0">
                  <a:solidFill>
                    <a:schemeClr val="tx1"/>
                  </a:solidFill>
                  <a:sym typeface="Open Sans Semibold"/>
                </a:rPr>
                <a:t>契約権利者</a:t>
              </a:r>
              <a:r>
                <a:rPr lang="en-US" altLang="zh-TW" sz="1400" b="1" dirty="0">
                  <a:solidFill>
                    <a:schemeClr val="tx1"/>
                  </a:solidFill>
                  <a:sym typeface="Open Sans Semibold"/>
                </a:rPr>
                <a:t>: </a:t>
              </a:r>
              <a:r>
                <a:rPr lang="en" altLang="zh-TW" sz="1400" dirty="0" err="1">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jackie@ragic.com</a:t>
              </a:r>
              <a:endPar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endParaRPr>
            </a:p>
            <a:p>
              <a:pPr algn="l">
                <a:lnSpc>
                  <a:spcPct val="120000"/>
                </a:lnSpc>
                <a:defRPr sz="1400">
                  <a:solidFill>
                    <a:srgbClr val="AAAAAA"/>
                  </a:solidFill>
                  <a:latin typeface="Open Sans Semibold"/>
                  <a:ea typeface="Open Sans Semibold"/>
                  <a:cs typeface="Open Sans Semibold"/>
                  <a:sym typeface="Open Sans Semibold"/>
                </a:defRPr>
              </a:pPr>
              <a:r>
                <a:rPr lang="ja-JP" altLang="en-US" sz="1400" b="1">
                  <a:solidFill>
                    <a:schemeClr val="tx1"/>
                  </a:solidFill>
                  <a:sym typeface="Open Sans Semibold"/>
                </a:rPr>
                <a:t>ベンダー</a:t>
              </a:r>
              <a:r>
                <a:rPr lang="zh-TW" altLang="en-US" sz="1400" b="1" dirty="0">
                  <a:solidFill>
                    <a:schemeClr val="tx1"/>
                  </a:solidFill>
                  <a:sym typeface="Open Sans Semibold"/>
                </a:rPr>
                <a:t>番号</a:t>
              </a:r>
              <a:r>
                <a:rPr lang="en-US" altLang="zh-TW" sz="1400" b="1" dirty="0">
                  <a:solidFill>
                    <a:schemeClr val="tx1"/>
                  </a:solidFill>
                  <a:sym typeface="Open Sans Semibold"/>
                </a:rPr>
                <a:t>: </a:t>
              </a:r>
              <a:r>
                <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V-001</a:t>
              </a:r>
            </a:p>
            <a:p>
              <a:pPr algn="l">
                <a:lnSpc>
                  <a:spcPct val="120000"/>
                </a:lnSpc>
                <a:defRPr sz="1400">
                  <a:solidFill>
                    <a:srgbClr val="AAAAAA"/>
                  </a:solidFill>
                  <a:latin typeface="Open Sans Semibold"/>
                  <a:ea typeface="Open Sans Semibold"/>
                  <a:cs typeface="Open Sans Semibold"/>
                  <a:sym typeface="Open Sans Semibold"/>
                </a:defRPr>
              </a:pPr>
              <a:r>
                <a:rPr lang="ja-JP" altLang="en-US" sz="1400" b="1">
                  <a:solidFill>
                    <a:schemeClr val="tx1"/>
                  </a:solidFill>
                  <a:sym typeface="Open Sans Semibold"/>
                </a:rPr>
                <a:t>ファイルアップロード</a:t>
              </a:r>
              <a:r>
                <a:rPr lang="en-US" altLang="zh-TW" sz="1400" b="1" dirty="0">
                  <a:solidFill>
                    <a:schemeClr val="tx1"/>
                  </a:solidFill>
                  <a:sym typeface="Open Sans Semibold"/>
                </a:rPr>
                <a:t>:</a:t>
              </a:r>
              <a:r>
                <a:rPr lang="ja-JP" altLang="en-US" sz="1400">
                  <a:solidFill>
                    <a:schemeClr val="tx1"/>
                  </a:solidFill>
                  <a:latin typeface="Open Sans" panose="020B0606030504020204" pitchFamily="34" charset="0"/>
                  <a:cs typeface="Open Sans" panose="020B0606030504020204" pitchFamily="34" charset="0"/>
                  <a:sym typeface="Open Sans Semibold"/>
                </a:rPr>
                <a:t>キャンペーン</a:t>
              </a:r>
              <a:r>
                <a:rPr lang="zh-TW" altLang="en-US" sz="1400" dirty="0">
                  <a:solidFill>
                    <a:schemeClr val="tx1"/>
                  </a:solidFill>
                  <a:latin typeface="Open Sans" panose="020B0606030504020204" pitchFamily="34" charset="0"/>
                  <a:cs typeface="Open Sans" panose="020B0606030504020204" pitchFamily="34" charset="0"/>
                  <a:sym typeface="Open Sans Semibold"/>
                </a:rPr>
                <a:t>詳細</a:t>
              </a:r>
              <a:r>
                <a:rPr lang="en-US"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a:t>
              </a:r>
              <a:r>
                <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pdf</a:t>
              </a:r>
            </a:p>
            <a:p>
              <a:pPr algn="l">
                <a:lnSpc>
                  <a:spcPct val="120000"/>
                </a:lnSpc>
                <a:defRPr sz="1400">
                  <a:solidFill>
                    <a:srgbClr val="AAAAAA"/>
                  </a:solidFill>
                  <a:latin typeface="Open Sans Semibold"/>
                  <a:ea typeface="Open Sans Semibold"/>
                  <a:cs typeface="Open Sans Semibold"/>
                  <a:sym typeface="Open Sans Semibold"/>
                </a:defRPr>
              </a:pPr>
              <a:r>
                <a:rPr lang="zh-TW" altLang="en-US" sz="1400" b="1" dirty="0">
                  <a:solidFill>
                    <a:schemeClr val="tx1"/>
                  </a:solidFill>
                  <a:sym typeface="Open Sans Semibold"/>
                </a:rPr>
                <a:t>総金額</a:t>
              </a:r>
              <a:r>
                <a:rPr lang="en-US" altLang="zh-TW" sz="1400" b="1" dirty="0">
                  <a:solidFill>
                    <a:schemeClr val="tx1"/>
                  </a:solidFill>
                  <a:sym typeface="Open Sans Semibold"/>
                </a:rPr>
                <a:t>: </a:t>
              </a:r>
              <a:r>
                <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1170000</a:t>
              </a:r>
            </a:p>
            <a:p>
              <a:pPr algn="l">
                <a:lnSpc>
                  <a:spcPct val="120000"/>
                </a:lnSpc>
                <a:defRPr sz="1400">
                  <a:solidFill>
                    <a:srgbClr val="AAAAAA"/>
                  </a:solidFill>
                  <a:latin typeface="Open Sans Semibold"/>
                  <a:ea typeface="Open Sans Semibold"/>
                  <a:cs typeface="Open Sans Semibold"/>
                  <a:sym typeface="Open Sans Semibold"/>
                </a:defRPr>
              </a:pPr>
              <a:r>
                <a:rPr lang="ja-JP" altLang="en-US" sz="1400" b="1">
                  <a:solidFill>
                    <a:schemeClr val="tx1"/>
                  </a:solidFill>
                  <a:sym typeface="Open Sans Semibold"/>
                </a:rPr>
                <a:t>ステータス</a:t>
              </a:r>
              <a:r>
                <a:rPr lang="en-US" altLang="zh-TW" sz="1400" b="1" dirty="0">
                  <a:solidFill>
                    <a:schemeClr val="tx1"/>
                  </a:solidFill>
                  <a:sym typeface="Open Sans Semibold"/>
                </a:rPr>
                <a:t>:</a:t>
              </a:r>
              <a:r>
                <a:rPr lang="zh-TW" altLang="en-US" sz="1400" dirty="0">
                  <a:solidFill>
                    <a:schemeClr val="tx1"/>
                  </a:solidFill>
                  <a:sym typeface="Open Sans Semibold"/>
                </a:rPr>
                <a:t>締結済</a:t>
              </a:r>
              <a:r>
                <a:rPr lang="ja-JP" altLang="en-US" sz="1400">
                  <a:solidFill>
                    <a:schemeClr val="tx1"/>
                  </a:solidFill>
                  <a:sym typeface="Open Sans Semibold"/>
                </a:rPr>
                <a:t>み</a:t>
              </a:r>
            </a:p>
          </p:txBody>
        </p:sp>
        <p:pic>
          <p:nvPicPr>
            <p:cNvPr id="7" name="影像" descr="影像">
              <a:extLst>
                <a:ext uri="{FF2B5EF4-FFF2-40B4-BE49-F238E27FC236}">
                  <a16:creationId xmlns:a16="http://schemas.microsoft.com/office/drawing/2014/main" id="{D2456965-F642-8722-C40F-40C5E9AA9A1C}"/>
                </a:ext>
              </a:extLst>
            </p:cNvPr>
            <p:cNvPicPr>
              <a:picLocks noChangeAspect="1"/>
            </p:cNvPicPr>
            <p:nvPr/>
          </p:nvPicPr>
          <p:blipFill>
            <a:blip r:embed="rId7"/>
            <a:stretch>
              <a:fillRect/>
            </a:stretch>
          </p:blipFill>
          <p:spPr>
            <a:xfrm>
              <a:off x="8722570" y="4955114"/>
              <a:ext cx="195182" cy="195182"/>
            </a:xfrm>
            <a:prstGeom prst="rect">
              <a:avLst/>
            </a:prstGeom>
            <a:ln w="12700">
              <a:miter lim="400000"/>
            </a:ln>
          </p:spPr>
        </p:pic>
        <p:pic>
          <p:nvPicPr>
            <p:cNvPr id="8" name="影像" descr="影像">
              <a:extLst>
                <a:ext uri="{FF2B5EF4-FFF2-40B4-BE49-F238E27FC236}">
                  <a16:creationId xmlns:a16="http://schemas.microsoft.com/office/drawing/2014/main" id="{385776CD-AF78-1585-3A95-9E48F4A9F3F9}"/>
                </a:ext>
              </a:extLst>
            </p:cNvPr>
            <p:cNvPicPr>
              <a:picLocks noChangeAspect="1"/>
            </p:cNvPicPr>
            <p:nvPr/>
          </p:nvPicPr>
          <p:blipFill>
            <a:blip r:embed="rId7"/>
            <a:stretch>
              <a:fillRect/>
            </a:stretch>
          </p:blipFill>
          <p:spPr>
            <a:xfrm>
              <a:off x="8716229" y="5727548"/>
              <a:ext cx="195182" cy="195182"/>
            </a:xfrm>
            <a:prstGeom prst="rect">
              <a:avLst/>
            </a:prstGeom>
            <a:ln w="12700">
              <a:miter lim="400000"/>
            </a:ln>
          </p:spPr>
        </p:pic>
        <p:pic>
          <p:nvPicPr>
            <p:cNvPr id="10" name="影像" descr="影像">
              <a:extLst>
                <a:ext uri="{FF2B5EF4-FFF2-40B4-BE49-F238E27FC236}">
                  <a16:creationId xmlns:a16="http://schemas.microsoft.com/office/drawing/2014/main" id="{3AD2C20B-0760-F4E5-E6C5-BA01C2A1ECB9}"/>
                </a:ext>
              </a:extLst>
            </p:cNvPr>
            <p:cNvPicPr>
              <a:picLocks noChangeAspect="1"/>
            </p:cNvPicPr>
            <p:nvPr/>
          </p:nvPicPr>
          <p:blipFill>
            <a:blip r:embed="rId7"/>
            <a:stretch>
              <a:fillRect/>
            </a:stretch>
          </p:blipFill>
          <p:spPr>
            <a:xfrm>
              <a:off x="8716229" y="5985028"/>
              <a:ext cx="195182" cy="195182"/>
            </a:xfrm>
            <a:prstGeom prst="rect">
              <a:avLst/>
            </a:prstGeom>
            <a:ln w="12700">
              <a:miter lim="400000"/>
            </a:ln>
          </p:spPr>
        </p:pic>
        <p:pic>
          <p:nvPicPr>
            <p:cNvPr id="11" name="影像" descr="影像">
              <a:extLst>
                <a:ext uri="{FF2B5EF4-FFF2-40B4-BE49-F238E27FC236}">
                  <a16:creationId xmlns:a16="http://schemas.microsoft.com/office/drawing/2014/main" id="{A149262D-FAD6-E463-BEDD-85A3E9448EB4}"/>
                </a:ext>
              </a:extLst>
            </p:cNvPr>
            <p:cNvPicPr>
              <a:picLocks noChangeAspect="1"/>
            </p:cNvPicPr>
            <p:nvPr/>
          </p:nvPicPr>
          <p:blipFill>
            <a:blip r:embed="rId7"/>
            <a:stretch>
              <a:fillRect/>
            </a:stretch>
          </p:blipFill>
          <p:spPr>
            <a:xfrm>
              <a:off x="8705887" y="5212592"/>
              <a:ext cx="195182" cy="195182"/>
            </a:xfrm>
            <a:prstGeom prst="rect">
              <a:avLst/>
            </a:prstGeom>
            <a:ln w="12700">
              <a:miter lim="400000"/>
            </a:ln>
          </p:spPr>
        </p:pic>
        <p:pic>
          <p:nvPicPr>
            <p:cNvPr id="394" name="影像" descr="影像"/>
            <p:cNvPicPr>
              <a:picLocks noChangeAspect="1"/>
            </p:cNvPicPr>
            <p:nvPr/>
          </p:nvPicPr>
          <p:blipFill>
            <a:blip r:embed="rId7"/>
            <a:stretch>
              <a:fillRect/>
            </a:stretch>
          </p:blipFill>
          <p:spPr>
            <a:xfrm>
              <a:off x="8722570" y="4698539"/>
              <a:ext cx="195182" cy="195182"/>
            </a:xfrm>
            <a:prstGeom prst="rect">
              <a:avLst/>
            </a:prstGeom>
            <a:ln w="12700">
              <a:miter lim="400000"/>
            </a:ln>
          </p:spPr>
        </p:pic>
        <p:pic>
          <p:nvPicPr>
            <p:cNvPr id="14" name="影像" descr="影像">
              <a:extLst>
                <a:ext uri="{FF2B5EF4-FFF2-40B4-BE49-F238E27FC236}">
                  <a16:creationId xmlns:a16="http://schemas.microsoft.com/office/drawing/2014/main" id="{27594FCF-C039-92B2-EC6E-64D9F918D6FE}"/>
                </a:ext>
              </a:extLst>
            </p:cNvPr>
            <p:cNvPicPr>
              <a:picLocks noChangeAspect="1"/>
            </p:cNvPicPr>
            <p:nvPr/>
          </p:nvPicPr>
          <p:blipFill>
            <a:blip r:embed="rId7"/>
            <a:stretch>
              <a:fillRect/>
            </a:stretch>
          </p:blipFill>
          <p:spPr>
            <a:xfrm>
              <a:off x="8705887" y="5470070"/>
              <a:ext cx="195182" cy="195182"/>
            </a:xfrm>
            <a:prstGeom prst="rect">
              <a:avLst/>
            </a:prstGeom>
            <a:ln w="12700">
              <a:miter lim="400000"/>
            </a:ln>
          </p:spPr>
        </p:pic>
      </p:grpSp>
      <p:sp>
        <p:nvSpPr>
          <p:cNvPr id="17" name="2020/04/30 10:01:18  Rex Ho 修改 了…">
            <a:extLst>
              <a:ext uri="{FF2B5EF4-FFF2-40B4-BE49-F238E27FC236}">
                <a16:creationId xmlns:a16="http://schemas.microsoft.com/office/drawing/2014/main" id="{DB329C66-3881-283E-5CDC-84A67611C0CD}"/>
              </a:ext>
            </a:extLst>
          </p:cNvPr>
          <p:cNvSpPr txBox="1"/>
          <p:nvPr/>
        </p:nvSpPr>
        <p:spPr>
          <a:xfrm>
            <a:off x="8560438" y="7249666"/>
            <a:ext cx="4065088" cy="1117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algn="l">
              <a:lnSpc>
                <a:spcPct val="120000"/>
              </a:lnSpc>
              <a:defRPr sz="1400">
                <a:solidFill>
                  <a:srgbClr val="AAAAAA"/>
                </a:solidFill>
                <a:latin typeface="Open Sans Semibold"/>
                <a:ea typeface="Open Sans Semibold"/>
                <a:cs typeface="Open Sans Semibold"/>
                <a:sym typeface="Open Sans Semibold"/>
              </a:defRPr>
            </a:pP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20</a:t>
            </a:r>
            <a:r>
              <a:rPr kumimoji="0" lang="en-US"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25</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a:t>
            </a:r>
            <a:r>
              <a:rPr kumimoji="0" lang="en-US"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10</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a:t>
            </a:r>
            <a:r>
              <a:rPr lang="en-US" sz="1400" dirty="0">
                <a:solidFill>
                  <a:srgbClr val="AAAAAA"/>
                </a:solidFill>
                <a:latin typeface="Open Sans" panose="020B0606030504020204" pitchFamily="34" charset="0"/>
                <a:ea typeface="Open Sans" panose="020B0606030504020204" pitchFamily="34" charset="0"/>
                <a:cs typeface="Open Sans" panose="020B0606030504020204" pitchFamily="34" charset="0"/>
                <a:sym typeface="Open Sans Semibold"/>
              </a:rPr>
              <a:t>22</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 1</a:t>
            </a:r>
            <a:r>
              <a:rPr kumimoji="0" lang="en-US"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4</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a:t>
            </a:r>
            <a:r>
              <a:rPr kumimoji="0" lang="en-US"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15</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a:t>
            </a:r>
            <a:r>
              <a:rPr lang="en-US" sz="1400" dirty="0">
                <a:solidFill>
                  <a:srgbClr val="AAAAAA"/>
                </a:solidFill>
                <a:latin typeface="Open Sans" panose="020B0606030504020204" pitchFamily="34" charset="0"/>
                <a:ea typeface="Open Sans" panose="020B0606030504020204" pitchFamily="34" charset="0"/>
                <a:cs typeface="Open Sans" panose="020B0606030504020204" pitchFamily="34" charset="0"/>
                <a:sym typeface="Open Sans Semibold"/>
              </a:rPr>
              <a:t>46</a:t>
            </a:r>
            <a:r>
              <a:rPr kumimoji="0" sz="1400" b="0" i="0" u="none" strike="noStrike" kern="0" cap="none" spc="0" normalizeH="0" baseline="0" noProof="0" dirty="0">
                <a:ln>
                  <a:noFill/>
                </a:ln>
                <a:solidFill>
                  <a:srgbClr val="AAAAAA"/>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Semibold"/>
              </a:rPr>
              <a:t> </a:t>
            </a:r>
            <a:r>
              <a:rPr lang="zh-TW" altLang="en-US" sz="1400" dirty="0">
                <a:solidFill>
                  <a:schemeClr val="tx1"/>
                </a:solidFill>
                <a:sym typeface="Open Sans Semibold"/>
              </a:rPr>
              <a:t>永井 昇騎 </a:t>
            </a:r>
            <a:r>
              <a:rPr lang="ja-JP" altLang="en-US" sz="1400">
                <a:solidFill>
                  <a:schemeClr val="tx1"/>
                </a:solidFill>
                <a:sym typeface="Open Sans Semibold"/>
              </a:rPr>
              <a:t>さんが</a:t>
            </a:r>
            <a:r>
              <a:rPr lang="en-US" altLang="ja-JP" sz="1400" dirty="0">
                <a:solidFill>
                  <a:schemeClr val="tx1"/>
                </a:solidFill>
                <a:sym typeface="Open Sans Semibold"/>
              </a:rPr>
              <a:t> </a:t>
            </a:r>
            <a:r>
              <a:rPr lang="ja-JP" altLang="en-US" sz="1400" b="1">
                <a:solidFill>
                  <a:schemeClr val="tx1"/>
                </a:solidFill>
                <a:sym typeface="Open Sans Semibold"/>
              </a:rPr>
              <a:t>プロジェクト</a:t>
            </a:r>
            <a:r>
              <a:rPr lang="zh-TW" altLang="en-US" sz="1400" b="1" dirty="0">
                <a:solidFill>
                  <a:schemeClr val="tx1"/>
                </a:solidFill>
                <a:sym typeface="Open Sans Semibold"/>
              </a:rPr>
              <a:t>管理</a:t>
            </a:r>
            <a:r>
              <a:rPr lang="en-US" altLang="zh-TW" sz="1400" b="1" dirty="0">
                <a:solidFill>
                  <a:schemeClr val="tx1"/>
                </a:solidFill>
                <a:sym typeface="Open Sans Semibold"/>
              </a:rPr>
              <a:t> </a:t>
            </a:r>
            <a:r>
              <a:rPr lang="zh-TW" altLang="en-US" sz="1400" dirty="0">
                <a:solidFill>
                  <a:schemeClr val="tx1"/>
                </a:solidFill>
                <a:sym typeface="Open Sans Semibold"/>
              </a:rPr>
              <a:t>内</a:t>
            </a:r>
            <a:r>
              <a:rPr lang="ja-JP" altLang="en-US" sz="1400">
                <a:solidFill>
                  <a:schemeClr val="tx1"/>
                </a:solidFill>
                <a:sym typeface="Open Sans Semibold"/>
              </a:rPr>
              <a:t>のレコード</a:t>
            </a:r>
            <a:r>
              <a:rPr lang="en-US" altLang="ja-JP" sz="1400" dirty="0">
                <a:solidFill>
                  <a:schemeClr val="tx1"/>
                </a:solidFill>
                <a:sym typeface="Open Sans Semibold"/>
              </a:rPr>
              <a:t> </a:t>
            </a:r>
            <a:r>
              <a:rPr lang="en-US" altLang="ja-JP"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2025</a:t>
            </a:r>
            <a:r>
              <a:rPr lang="zh-TW" altLang="en-US" sz="1400" dirty="0">
                <a:solidFill>
                  <a:schemeClr val="tx1"/>
                </a:solidFill>
                <a:sym typeface="Open Sans Semibold"/>
              </a:rPr>
              <a:t>年</a:t>
            </a:r>
            <a:r>
              <a:rPr lang="zh-TW" altLang="en-US" sz="1400" dirty="0">
                <a:solidFill>
                  <a:schemeClr val="tx1"/>
                </a:solidFill>
                <a:latin typeface="Open Sans" panose="020B0606030504020204" pitchFamily="34" charset="0"/>
                <a:cs typeface="Open Sans" panose="020B0606030504020204" pitchFamily="34" charset="0"/>
                <a:sym typeface="Open Sans Semibold"/>
              </a:rPr>
              <a:t>秋 </a:t>
            </a:r>
            <a:r>
              <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PR</a:t>
            </a:r>
            <a:r>
              <a:rPr lang="ja-JP" altLang="en-US" sz="1400">
                <a:solidFill>
                  <a:schemeClr val="tx1"/>
                </a:solidFill>
                <a:sym typeface="Open Sans Semibold"/>
              </a:rPr>
              <a:t>ローンチ「</a:t>
            </a:r>
            <a:r>
              <a:rPr lang="en" altLang="zh-TW"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Open Sans Semibold"/>
              </a:rPr>
              <a:t>Glow Forward</a:t>
            </a:r>
            <a:r>
              <a:rPr lang="zh-TW" altLang="en" sz="1400" dirty="0">
                <a:solidFill>
                  <a:schemeClr val="tx1"/>
                </a:solidFill>
                <a:sym typeface="Open Sans Semibold"/>
              </a:rPr>
              <a:t>」</a:t>
            </a:r>
            <a:r>
              <a:rPr lang="ja-JP" altLang="en-US" sz="1400">
                <a:solidFill>
                  <a:schemeClr val="tx1"/>
                </a:solidFill>
                <a:sym typeface="Open Sans Semibold"/>
              </a:rPr>
              <a:t>キャンペーンを</a:t>
            </a:r>
            <a:r>
              <a:rPr lang="zh-TW" altLang="en-US" sz="1400" b="1" dirty="0">
                <a:solidFill>
                  <a:schemeClr val="tx1"/>
                </a:solidFill>
                <a:latin typeface="Open Sans" panose="020B0606030504020204" pitchFamily="34" charset="0"/>
                <a:cs typeface="Open Sans" panose="020B0606030504020204" pitchFamily="34" charset="0"/>
                <a:sym typeface="Open Sans Semibold"/>
              </a:rPr>
              <a:t>編集</a:t>
            </a:r>
            <a:r>
              <a:rPr lang="ja-JP" altLang="en-US" sz="1400">
                <a:solidFill>
                  <a:schemeClr val="tx1"/>
                </a:solidFill>
                <a:sym typeface="Open Sans Semibold"/>
              </a:rPr>
              <a:t>しました</a:t>
            </a:r>
            <a:endParaRPr lang="en-US" altLang="ja-JP" sz="1400" dirty="0">
              <a:solidFill>
                <a:schemeClr val="tx1"/>
              </a:solidFill>
              <a:sym typeface="Open Sans Semibold"/>
            </a:endParaRPr>
          </a:p>
          <a:p>
            <a:pPr algn="l">
              <a:lnSpc>
                <a:spcPct val="120000"/>
              </a:lnSpc>
              <a:defRPr sz="1400">
                <a:solidFill>
                  <a:srgbClr val="AAAAAA"/>
                </a:solidFill>
                <a:latin typeface="Open Sans Semibold"/>
                <a:ea typeface="Open Sans Semibold"/>
                <a:cs typeface="Open Sans Semibold"/>
                <a:sym typeface="Open Sans Semibold"/>
              </a:defRPr>
            </a:pPr>
            <a:r>
              <a:rPr lang="zh-TW" altLang="en-US" sz="1400" b="1" dirty="0">
                <a:solidFill>
                  <a:schemeClr val="tx1"/>
                </a:solidFill>
                <a:sym typeface="Open Sans Semibold"/>
              </a:rPr>
              <a:t>子</a:t>
            </a:r>
            <a:r>
              <a:rPr lang="ja-JP" altLang="en-US" sz="1400" b="1">
                <a:solidFill>
                  <a:schemeClr val="tx1"/>
                </a:solidFill>
                <a:sym typeface="Open Sans Semibold"/>
              </a:rPr>
              <a:t>テーブルタスク</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4BD8E85-6E44-8905-8FDA-4B7601FFBF92}"/>
            </a:ext>
          </a:extLst>
        </p:cNvPr>
        <p:cNvGrpSpPr/>
        <p:nvPr/>
      </p:nvGrpSpPr>
      <p:grpSpPr>
        <a:xfrm>
          <a:off x="0" y="0"/>
          <a:ext cx="0" cy="0"/>
          <a:chOff x="0" y="0"/>
          <a:chExt cx="0" cy="0"/>
        </a:xfrm>
      </p:grpSpPr>
      <p:sp>
        <p:nvSpPr>
          <p:cNvPr id="3" name="耗時">
            <a:extLst>
              <a:ext uri="{FF2B5EF4-FFF2-40B4-BE49-F238E27FC236}">
                <a16:creationId xmlns:a16="http://schemas.microsoft.com/office/drawing/2014/main" id="{B9D5CB76-ADE4-ED7E-5B2B-6EEB4B721DFF}"/>
              </a:ext>
            </a:extLst>
          </p:cNvPr>
          <p:cNvSpPr txBox="1"/>
          <p:nvPr/>
        </p:nvSpPr>
        <p:spPr>
          <a:xfrm>
            <a:off x="3204629" y="1427674"/>
            <a:ext cx="6595539" cy="1027204"/>
          </a:xfrm>
          <a:prstGeom prst="rect">
            <a:avLst/>
          </a:prstGeom>
          <a:noFill/>
          <a:ln w="12700">
            <a:miter lim="400000"/>
          </a:ln>
          <a:effectLst>
            <a:reflection endPos="0" dir="5400000" sy="-100000" algn="bl" rotWithShape="0"/>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indent="39687" defTabSz="914400" eaLnBrk="1">
              <a:lnSpc>
                <a:spcPct val="150000"/>
              </a:lnSpc>
              <a:defRPr sz="4500" b="1" kern="0">
                <a:solidFill>
                  <a:srgbClr val="61D836">
                    <a:lumMod val="75000"/>
                  </a:srgbClr>
                </a:solidFill>
                <a:uLnTx/>
                <a:latin typeface="Open Sans" panose="020B0606030504020204" pitchFamily="34" charset="0"/>
                <a:ea typeface="Open Sans" panose="020B0606030504020204" pitchFamily="34" charset="0"/>
                <a:cs typeface="Open Sans" panose="020B0606030504020204" pitchFamily="34" charset="0"/>
              </a:defRPr>
            </a:lvl1pPr>
          </a:lstStyle>
          <a:p>
            <a:r>
              <a:rPr lang="ja-JP" altLang="en-US" dirty="0"/>
              <a:t>まだ </a:t>
            </a:r>
            <a:r>
              <a:rPr lang="en-US" altLang="ja-JP" dirty="0"/>
              <a:t>Excel </a:t>
            </a:r>
            <a:r>
              <a:rPr lang="ja-JP" altLang="en-US" dirty="0"/>
              <a:t>管理ですか？</a:t>
            </a:r>
            <a:endParaRPr lang="en-US" dirty="0">
              <a:sym typeface="Source Han Sans TW Bold"/>
            </a:endParaRPr>
          </a:p>
        </p:txBody>
      </p:sp>
      <p:pic>
        <p:nvPicPr>
          <p:cNvPr id="29" name="圖片 28">
            <a:extLst>
              <a:ext uri="{FF2B5EF4-FFF2-40B4-BE49-F238E27FC236}">
                <a16:creationId xmlns:a16="http://schemas.microsoft.com/office/drawing/2014/main" id="{580BDDD0-D470-0DA7-1FD9-092405360AF7}"/>
              </a:ext>
            </a:extLst>
          </p:cNvPr>
          <p:cNvPicPr>
            <a:picLocks noChangeAspect="1"/>
          </p:cNvPicPr>
          <p:nvPr/>
        </p:nvPicPr>
        <p:blipFill>
          <a:blip r:embed="rId3"/>
          <a:stretch>
            <a:fillRect/>
          </a:stretch>
        </p:blipFill>
        <p:spPr>
          <a:xfrm>
            <a:off x="11081618" y="4587102"/>
            <a:ext cx="1422010" cy="1068146"/>
          </a:xfrm>
          <a:prstGeom prst="rect">
            <a:avLst/>
          </a:prstGeom>
        </p:spPr>
      </p:pic>
      <p:pic>
        <p:nvPicPr>
          <p:cNvPr id="37" name="圖片 36">
            <a:extLst>
              <a:ext uri="{FF2B5EF4-FFF2-40B4-BE49-F238E27FC236}">
                <a16:creationId xmlns:a16="http://schemas.microsoft.com/office/drawing/2014/main" id="{CA7B9EB7-C578-B623-6003-B33A49F847C1}"/>
              </a:ext>
            </a:extLst>
          </p:cNvPr>
          <p:cNvPicPr>
            <a:picLocks noChangeAspect="1"/>
          </p:cNvPicPr>
          <p:nvPr/>
        </p:nvPicPr>
        <p:blipFill>
          <a:blip r:embed="rId3"/>
          <a:stretch>
            <a:fillRect/>
          </a:stretch>
        </p:blipFill>
        <p:spPr>
          <a:xfrm>
            <a:off x="10978383" y="5366112"/>
            <a:ext cx="1422010" cy="1068146"/>
          </a:xfrm>
          <a:prstGeom prst="rect">
            <a:avLst/>
          </a:prstGeom>
        </p:spPr>
      </p:pic>
      <p:sp>
        <p:nvSpPr>
          <p:cNvPr id="2" name="員工有高達 90% 的時間在和 Excel 搏鬥">
            <a:extLst>
              <a:ext uri="{FF2B5EF4-FFF2-40B4-BE49-F238E27FC236}">
                <a16:creationId xmlns:a16="http://schemas.microsoft.com/office/drawing/2014/main" id="{C3B2DDE5-FEC6-3154-55E4-E6F8FDC07357}"/>
              </a:ext>
            </a:extLst>
          </p:cNvPr>
          <p:cNvSpPr txBox="1"/>
          <p:nvPr/>
        </p:nvSpPr>
        <p:spPr>
          <a:xfrm>
            <a:off x="815404" y="3575407"/>
            <a:ext cx="322839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l">
              <a:defRPr b="1">
                <a:latin typeface="Open Sans" panose="020B0606030504020204" pitchFamily="34" charset="0"/>
              </a:defRPr>
            </a:lvl1pPr>
          </a:lstStyle>
          <a:p>
            <a:pPr marL="0" marR="0" lvl="0" indent="0" algn="ctr" defTabSz="584200" rtl="0" eaLnBrk="1" fontAlgn="auto" latinLnBrk="0" hangingPunct="0">
              <a:lnSpc>
                <a:spcPct val="100000"/>
              </a:lnSpc>
              <a:spcBef>
                <a:spcPts val="0"/>
              </a:spcBef>
              <a:spcAft>
                <a:spcPts val="0"/>
              </a:spcAft>
              <a:buClrTx/>
              <a:buSzTx/>
              <a:buFontTx/>
              <a:buNone/>
              <a:tabLst/>
              <a:defRPr/>
            </a:pPr>
            <a:r>
              <a:rPr lang="ja-JP" altLang="en-US" dirty="0"/>
              <a:t>バージョン統合の手間</a:t>
            </a:r>
            <a:endParaRPr kumimoji="0"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endParaRPr>
          </a:p>
        </p:txBody>
      </p:sp>
      <p:sp>
        <p:nvSpPr>
          <p:cNvPr id="4" name="員工有高達 90% 的時間在和 Excel 搏鬥">
            <a:extLst>
              <a:ext uri="{FF2B5EF4-FFF2-40B4-BE49-F238E27FC236}">
                <a16:creationId xmlns:a16="http://schemas.microsoft.com/office/drawing/2014/main" id="{8DFF1FB9-818A-D8F4-6F8F-80811525C5BE}"/>
              </a:ext>
            </a:extLst>
          </p:cNvPr>
          <p:cNvSpPr txBox="1"/>
          <p:nvPr/>
        </p:nvSpPr>
        <p:spPr>
          <a:xfrm>
            <a:off x="4594427" y="3575407"/>
            <a:ext cx="3815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b="1">
                <a:latin typeface="Open Sans" panose="020B0606030504020204" pitchFamily="34" charset="0"/>
              </a:defRPr>
            </a:lvl1pPr>
          </a:lstStyle>
          <a:p>
            <a:pPr marL="0" marR="0" lvl="0" indent="0" algn="ctr" defTabSz="584200" rtl="0" eaLnBrk="1" fontAlgn="auto" latinLnBrk="0" hangingPunct="0">
              <a:lnSpc>
                <a:spcPct val="100000"/>
              </a:lnSpc>
              <a:spcBef>
                <a:spcPts val="0"/>
              </a:spcBef>
              <a:spcAft>
                <a:spcPts val="0"/>
              </a:spcAft>
              <a:buClrTx/>
              <a:buSzTx/>
              <a:buFontTx/>
              <a:buNone/>
              <a:tabLst/>
              <a:defRPr/>
            </a:pPr>
            <a:r>
              <a:rPr lang="ja-JP" altLang="en-US" dirty="0"/>
              <a:t>エラー発生と原因特定</a:t>
            </a:r>
            <a:endParaRPr kumimoji="0"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endParaRPr>
          </a:p>
        </p:txBody>
      </p:sp>
      <p:sp>
        <p:nvSpPr>
          <p:cNvPr id="5" name="員工有高達 90% 的時間在和 Excel 搏鬥">
            <a:extLst>
              <a:ext uri="{FF2B5EF4-FFF2-40B4-BE49-F238E27FC236}">
                <a16:creationId xmlns:a16="http://schemas.microsoft.com/office/drawing/2014/main" id="{85A72A05-C05E-623F-9D69-D854BFA7CD02}"/>
              </a:ext>
            </a:extLst>
          </p:cNvPr>
          <p:cNvSpPr txBox="1"/>
          <p:nvPr/>
        </p:nvSpPr>
        <p:spPr>
          <a:xfrm>
            <a:off x="8669713" y="3575407"/>
            <a:ext cx="417622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b="1">
                <a:latin typeface="Open Sans" panose="020B0606030504020204" pitchFamily="34" charset="0"/>
              </a:defRPr>
            </a:lvl1pPr>
          </a:lstStyle>
          <a:p>
            <a:pPr marL="0" marR="0" lvl="0" indent="0" algn="ctr" defTabSz="584200" rtl="0" eaLnBrk="1" fontAlgn="auto" latinLnBrk="0" hangingPunct="0">
              <a:lnSpc>
                <a:spcPct val="100000"/>
              </a:lnSpc>
              <a:spcBef>
                <a:spcPts val="0"/>
              </a:spcBef>
              <a:spcAft>
                <a:spcPts val="0"/>
              </a:spcAft>
              <a:buClrTx/>
              <a:buSzTx/>
              <a:buFontTx/>
              <a:buNone/>
              <a:tabLst/>
              <a:defRPr/>
            </a:pPr>
            <a:r>
              <a:rPr lang="ja-JP" altLang="en-US" dirty="0"/>
              <a:t>必要情報の検索困難</a:t>
            </a:r>
            <a:endParaRPr kumimoji="0"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endParaRPr>
          </a:p>
        </p:txBody>
      </p:sp>
      <p:pic>
        <p:nvPicPr>
          <p:cNvPr id="27" name="圖片 26">
            <a:extLst>
              <a:ext uri="{FF2B5EF4-FFF2-40B4-BE49-F238E27FC236}">
                <a16:creationId xmlns:a16="http://schemas.microsoft.com/office/drawing/2014/main" id="{ED959095-87A9-B008-933A-483E21C0AD2D}"/>
              </a:ext>
            </a:extLst>
          </p:cNvPr>
          <p:cNvPicPr>
            <a:picLocks noChangeAspect="1"/>
          </p:cNvPicPr>
          <p:nvPr/>
        </p:nvPicPr>
        <p:blipFill>
          <a:blip r:embed="rId3"/>
          <a:stretch>
            <a:fillRect/>
          </a:stretch>
        </p:blipFill>
        <p:spPr>
          <a:xfrm>
            <a:off x="9328434" y="5386081"/>
            <a:ext cx="1422010" cy="1068146"/>
          </a:xfrm>
          <a:prstGeom prst="rect">
            <a:avLst/>
          </a:prstGeom>
        </p:spPr>
      </p:pic>
      <p:pic>
        <p:nvPicPr>
          <p:cNvPr id="8" name="Picture 1">
            <a:extLst>
              <a:ext uri="{FF2B5EF4-FFF2-40B4-BE49-F238E27FC236}">
                <a16:creationId xmlns:a16="http://schemas.microsoft.com/office/drawing/2014/main" id="{AE4C288B-A0C1-B9EF-520C-04B57685D1E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571798" y="5837856"/>
            <a:ext cx="3035396" cy="943331"/>
          </a:xfrm>
          <a:prstGeom prst="rect">
            <a:avLst/>
          </a:prstGeom>
          <a:ln w="12700">
            <a:miter lim="400000"/>
          </a:ln>
        </p:spPr>
      </p:pic>
      <p:pic>
        <p:nvPicPr>
          <p:cNvPr id="1028" name="Picture 4">
            <a:extLst>
              <a:ext uri="{FF2B5EF4-FFF2-40B4-BE49-F238E27FC236}">
                <a16:creationId xmlns:a16="http://schemas.microsoft.com/office/drawing/2014/main" id="{AC0899EF-948E-C188-5631-6F4456E01E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p:blipFill>
        <p:spPr bwMode="auto">
          <a:xfrm>
            <a:off x="4959579" y="4430109"/>
            <a:ext cx="3085642" cy="1517529"/>
          </a:xfrm>
          <a:prstGeom prst="rect">
            <a:avLst/>
          </a:prstGeom>
          <a:noFill/>
          <a:extLst>
            <a:ext uri="{909E8E84-426E-40DD-AFC4-6F175D3DCCD1}">
              <a14:hiddenFill xmlns:a14="http://schemas.microsoft.com/office/drawing/2010/main">
                <a:solidFill>
                  <a:srgbClr val="FFFFFF"/>
                </a:solidFill>
              </a14:hiddenFill>
            </a:ext>
          </a:extLst>
        </p:spPr>
      </p:pic>
      <p:pic>
        <p:nvPicPr>
          <p:cNvPr id="22" name="圖片 21">
            <a:extLst>
              <a:ext uri="{FF2B5EF4-FFF2-40B4-BE49-F238E27FC236}">
                <a16:creationId xmlns:a16="http://schemas.microsoft.com/office/drawing/2014/main" id="{BB917720-CB31-1D84-B33E-675D563F93B4}"/>
              </a:ext>
            </a:extLst>
          </p:cNvPr>
          <p:cNvPicPr>
            <a:picLocks noChangeAspect="1"/>
          </p:cNvPicPr>
          <p:nvPr/>
        </p:nvPicPr>
        <p:blipFill>
          <a:blip r:embed="rId6"/>
          <a:stretch>
            <a:fillRect/>
          </a:stretch>
        </p:blipFill>
        <p:spPr>
          <a:xfrm>
            <a:off x="2039558" y="4430109"/>
            <a:ext cx="1719497" cy="1291604"/>
          </a:xfrm>
          <a:prstGeom prst="rect">
            <a:avLst/>
          </a:prstGeom>
        </p:spPr>
      </p:pic>
      <p:pic>
        <p:nvPicPr>
          <p:cNvPr id="23" name="圖片 22">
            <a:extLst>
              <a:ext uri="{FF2B5EF4-FFF2-40B4-BE49-F238E27FC236}">
                <a16:creationId xmlns:a16="http://schemas.microsoft.com/office/drawing/2014/main" id="{0A5AEFCE-33BB-8A30-12F7-020D8A98B2B4}"/>
              </a:ext>
            </a:extLst>
          </p:cNvPr>
          <p:cNvPicPr>
            <a:picLocks noChangeAspect="1"/>
          </p:cNvPicPr>
          <p:nvPr/>
        </p:nvPicPr>
        <p:blipFill>
          <a:blip r:embed="rId3"/>
          <a:stretch>
            <a:fillRect/>
          </a:stretch>
        </p:blipFill>
        <p:spPr>
          <a:xfrm>
            <a:off x="710103" y="5042094"/>
            <a:ext cx="1719497" cy="1291604"/>
          </a:xfrm>
          <a:prstGeom prst="rect">
            <a:avLst/>
          </a:prstGeom>
        </p:spPr>
      </p:pic>
      <p:pic>
        <p:nvPicPr>
          <p:cNvPr id="25" name="圖片 24">
            <a:extLst>
              <a:ext uri="{FF2B5EF4-FFF2-40B4-BE49-F238E27FC236}">
                <a16:creationId xmlns:a16="http://schemas.microsoft.com/office/drawing/2014/main" id="{DFAD1B9D-E44B-E27D-3EA8-E16ABB62C787}"/>
              </a:ext>
            </a:extLst>
          </p:cNvPr>
          <p:cNvPicPr>
            <a:picLocks noChangeAspect="1"/>
          </p:cNvPicPr>
          <p:nvPr/>
        </p:nvPicPr>
        <p:blipFill>
          <a:blip r:embed="rId6"/>
          <a:stretch>
            <a:fillRect/>
          </a:stretch>
        </p:blipFill>
        <p:spPr>
          <a:xfrm>
            <a:off x="1182582" y="6065831"/>
            <a:ext cx="1719497" cy="1291604"/>
          </a:xfrm>
          <a:prstGeom prst="rect">
            <a:avLst/>
          </a:prstGeom>
        </p:spPr>
      </p:pic>
      <p:pic>
        <p:nvPicPr>
          <p:cNvPr id="11" name="圖片 10" descr="一張含有 卡通, 美工圖案, 圖形, 設計 的圖片&#10;&#10;AI 產生的內容可能不正確。">
            <a:extLst>
              <a:ext uri="{FF2B5EF4-FFF2-40B4-BE49-F238E27FC236}">
                <a16:creationId xmlns:a16="http://schemas.microsoft.com/office/drawing/2014/main" id="{9B53ABA3-C03C-241A-5004-D8004F58F566}"/>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1866218" y="6492049"/>
            <a:ext cx="2125565" cy="1788883"/>
          </a:xfrm>
          <a:prstGeom prst="rect">
            <a:avLst/>
          </a:prstGeom>
        </p:spPr>
      </p:pic>
      <p:pic>
        <p:nvPicPr>
          <p:cNvPr id="9" name="Picture 1">
            <a:extLst>
              <a:ext uri="{FF2B5EF4-FFF2-40B4-BE49-F238E27FC236}">
                <a16:creationId xmlns:a16="http://schemas.microsoft.com/office/drawing/2014/main" id="{F04DC2D7-BE89-BC04-2778-491DE23D311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561102" y="6600495"/>
            <a:ext cx="2759006" cy="857435"/>
          </a:xfrm>
          <a:prstGeom prst="rect">
            <a:avLst/>
          </a:prstGeom>
          <a:ln w="12700">
            <a:miter lim="400000"/>
          </a:ln>
        </p:spPr>
      </p:pic>
      <p:pic>
        <p:nvPicPr>
          <p:cNvPr id="26" name="圖片 25">
            <a:extLst>
              <a:ext uri="{FF2B5EF4-FFF2-40B4-BE49-F238E27FC236}">
                <a16:creationId xmlns:a16="http://schemas.microsoft.com/office/drawing/2014/main" id="{4C2F6595-E7EB-B90C-9252-960FC463FD49}"/>
              </a:ext>
            </a:extLst>
          </p:cNvPr>
          <p:cNvPicPr>
            <a:picLocks noChangeAspect="1"/>
          </p:cNvPicPr>
          <p:nvPr/>
        </p:nvPicPr>
        <p:blipFill>
          <a:blip r:embed="rId6"/>
          <a:stretch>
            <a:fillRect/>
          </a:stretch>
        </p:blipFill>
        <p:spPr>
          <a:xfrm>
            <a:off x="9932480" y="4252658"/>
            <a:ext cx="1422010" cy="1068146"/>
          </a:xfrm>
          <a:prstGeom prst="rect">
            <a:avLst/>
          </a:prstGeom>
        </p:spPr>
      </p:pic>
      <p:pic>
        <p:nvPicPr>
          <p:cNvPr id="28" name="圖片 27">
            <a:extLst>
              <a:ext uri="{FF2B5EF4-FFF2-40B4-BE49-F238E27FC236}">
                <a16:creationId xmlns:a16="http://schemas.microsoft.com/office/drawing/2014/main" id="{059DF9A7-41A8-4EF2-DEF7-A83108FD65EB}"/>
              </a:ext>
            </a:extLst>
          </p:cNvPr>
          <p:cNvPicPr>
            <a:picLocks noChangeAspect="1"/>
          </p:cNvPicPr>
          <p:nvPr/>
        </p:nvPicPr>
        <p:blipFill>
          <a:blip r:embed="rId6"/>
          <a:stretch>
            <a:fillRect/>
          </a:stretch>
        </p:blipFill>
        <p:spPr>
          <a:xfrm>
            <a:off x="8969138" y="4587102"/>
            <a:ext cx="1422010" cy="1068146"/>
          </a:xfrm>
          <a:prstGeom prst="rect">
            <a:avLst/>
          </a:prstGeom>
        </p:spPr>
      </p:pic>
      <p:pic>
        <p:nvPicPr>
          <p:cNvPr id="30" name="圖片 29">
            <a:extLst>
              <a:ext uri="{FF2B5EF4-FFF2-40B4-BE49-F238E27FC236}">
                <a16:creationId xmlns:a16="http://schemas.microsoft.com/office/drawing/2014/main" id="{C5D3FF52-6E2E-E74E-FCFB-B99140BB0D58}"/>
              </a:ext>
            </a:extLst>
          </p:cNvPr>
          <p:cNvPicPr>
            <a:picLocks noChangeAspect="1"/>
          </p:cNvPicPr>
          <p:nvPr/>
        </p:nvPicPr>
        <p:blipFill>
          <a:blip r:embed="rId6"/>
          <a:stretch>
            <a:fillRect/>
          </a:stretch>
        </p:blipFill>
        <p:spPr>
          <a:xfrm>
            <a:off x="10550457" y="5090540"/>
            <a:ext cx="1422010" cy="1068146"/>
          </a:xfrm>
          <a:prstGeom prst="rect">
            <a:avLst/>
          </a:prstGeom>
        </p:spPr>
      </p:pic>
      <p:pic>
        <p:nvPicPr>
          <p:cNvPr id="31" name="圖片 30">
            <a:extLst>
              <a:ext uri="{FF2B5EF4-FFF2-40B4-BE49-F238E27FC236}">
                <a16:creationId xmlns:a16="http://schemas.microsoft.com/office/drawing/2014/main" id="{46C14F01-31E7-3598-C148-EF13982AA054}"/>
              </a:ext>
            </a:extLst>
          </p:cNvPr>
          <p:cNvPicPr>
            <a:picLocks noChangeAspect="1"/>
          </p:cNvPicPr>
          <p:nvPr/>
        </p:nvPicPr>
        <p:blipFill>
          <a:blip r:embed="rId3"/>
          <a:stretch>
            <a:fillRect/>
          </a:stretch>
        </p:blipFill>
        <p:spPr>
          <a:xfrm>
            <a:off x="8969138" y="6224264"/>
            <a:ext cx="1422010" cy="1068146"/>
          </a:xfrm>
          <a:prstGeom prst="rect">
            <a:avLst/>
          </a:prstGeom>
        </p:spPr>
      </p:pic>
      <p:pic>
        <p:nvPicPr>
          <p:cNvPr id="36" name="圖片 35">
            <a:extLst>
              <a:ext uri="{FF2B5EF4-FFF2-40B4-BE49-F238E27FC236}">
                <a16:creationId xmlns:a16="http://schemas.microsoft.com/office/drawing/2014/main" id="{9864E328-6990-0D3F-75A9-12207087A429}"/>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9494297" y="6448064"/>
            <a:ext cx="2705641" cy="1860128"/>
          </a:xfrm>
          <a:prstGeom prst="rect">
            <a:avLst/>
          </a:prstGeom>
        </p:spPr>
      </p:pic>
      <p:pic>
        <p:nvPicPr>
          <p:cNvPr id="38" name="圖片 37">
            <a:extLst>
              <a:ext uri="{FF2B5EF4-FFF2-40B4-BE49-F238E27FC236}">
                <a16:creationId xmlns:a16="http://schemas.microsoft.com/office/drawing/2014/main" id="{CB62BB8B-5AE7-FC7F-5E45-29E5920757AE}"/>
              </a:ext>
            </a:extLst>
          </p:cNvPr>
          <p:cNvPicPr>
            <a:picLocks noChangeAspect="1"/>
          </p:cNvPicPr>
          <p:nvPr/>
        </p:nvPicPr>
        <p:blipFill>
          <a:blip r:embed="rId9"/>
          <a:stretch>
            <a:fillRect/>
          </a:stretch>
        </p:blipFill>
        <p:spPr>
          <a:xfrm>
            <a:off x="12060053" y="6371469"/>
            <a:ext cx="209244" cy="341766"/>
          </a:xfrm>
          <a:prstGeom prst="rect">
            <a:avLst/>
          </a:prstGeom>
        </p:spPr>
      </p:pic>
      <p:pic>
        <p:nvPicPr>
          <p:cNvPr id="39" name="圖片 38">
            <a:extLst>
              <a:ext uri="{FF2B5EF4-FFF2-40B4-BE49-F238E27FC236}">
                <a16:creationId xmlns:a16="http://schemas.microsoft.com/office/drawing/2014/main" id="{FE936CBD-B3A8-0AAC-6AA4-980E17B9AB49}"/>
              </a:ext>
            </a:extLst>
          </p:cNvPr>
          <p:cNvPicPr>
            <a:picLocks noChangeAspect="1"/>
          </p:cNvPicPr>
          <p:nvPr/>
        </p:nvPicPr>
        <p:blipFill>
          <a:blip r:embed="rId9"/>
          <a:stretch>
            <a:fillRect/>
          </a:stretch>
        </p:blipFill>
        <p:spPr>
          <a:xfrm>
            <a:off x="3242343" y="5672723"/>
            <a:ext cx="209244" cy="341766"/>
          </a:xfrm>
          <a:prstGeom prst="rect">
            <a:avLst/>
          </a:prstGeom>
        </p:spPr>
      </p:pic>
      <p:pic>
        <p:nvPicPr>
          <p:cNvPr id="6" name="ragic logo.png" descr="ragic logo.png">
            <a:hlinkClick r:id="rId10" action="ppaction://hlinksldjump"/>
            <a:extLst>
              <a:ext uri="{FF2B5EF4-FFF2-40B4-BE49-F238E27FC236}">
                <a16:creationId xmlns:a16="http://schemas.microsoft.com/office/drawing/2014/main" id="{803CE5DB-274F-A6B4-6257-805572E57C83}"/>
              </a:ext>
            </a:extLst>
          </p:cNvPr>
          <p:cNvPicPr>
            <a:picLocks noChangeAspect="1"/>
          </p:cNvPicPr>
          <p:nvPr/>
        </p:nvPicPr>
        <p:blipFill>
          <a:blip r:embed="rId11"/>
          <a:stretch>
            <a:fillRect/>
          </a:stretch>
        </p:blipFill>
        <p:spPr>
          <a:xfrm>
            <a:off x="11170581" y="8752944"/>
            <a:ext cx="1778944" cy="1000656"/>
          </a:xfrm>
          <a:prstGeom prst="rect">
            <a:avLst/>
          </a:prstGeom>
          <a:ln w="12700">
            <a:miter lim="400000"/>
          </a:ln>
        </p:spPr>
      </p:pic>
    </p:spTree>
    <p:extLst>
      <p:ext uri="{BB962C8B-B14F-4D97-AF65-F5344CB8AC3E}">
        <p14:creationId xmlns:p14="http://schemas.microsoft.com/office/powerpoint/2010/main" val="4178881582"/>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412" name="矩形"/>
          <p:cNvSpPr/>
          <p:nvPr/>
        </p:nvSpPr>
        <p:spPr>
          <a:xfrm>
            <a:off x="0" y="0"/>
            <a:ext cx="13004800" cy="3318630"/>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13" name="在外也能輕鬆存取、簽核資料"/>
          <p:cNvSpPr txBox="1"/>
          <p:nvPr/>
        </p:nvSpPr>
        <p:spPr>
          <a:xfrm>
            <a:off x="558599" y="1846371"/>
            <a:ext cx="11887601" cy="5786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r>
              <a:rPr lang="ja-JP" altLang="en-US" b="1" dirty="0">
                <a:latin typeface="Open Sans Semibold" panose="020B0706030804020204" pitchFamily="34" charset="0"/>
                <a:ea typeface="Open Sans Semibold" panose="020B0706030804020204" pitchFamily="34" charset="0"/>
                <a:cs typeface="Open Sans Semibold" panose="020B0706030804020204" pitchFamily="34" charset="0"/>
              </a:rPr>
              <a:t>外出先でもレコードの閲覧・入力・編集が可能</a:t>
            </a:r>
            <a:endParaRPr lang="en-US" altLang="zh-TW" b="1"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14" name="支援行動裝置"/>
          <p:cNvSpPr txBox="1"/>
          <p:nvPr/>
        </p:nvSpPr>
        <p:spPr>
          <a:xfrm>
            <a:off x="3525267" y="819167"/>
            <a:ext cx="5702107"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indent="39687" defTabSz="914400" eaLnBrk="1">
              <a:lnSpc>
                <a:spcPct val="150000"/>
              </a:lnSpc>
              <a:defRPr sz="4500" b="1" kern="0">
                <a:solidFill>
                  <a:srgbClr val="393939"/>
                </a:solidFill>
                <a:uLnTx/>
                <a:latin typeface="Open Sans" panose="020B0606030504020204" pitchFamily="34" charset="0"/>
                <a:ea typeface="Open Sans" panose="020B0606030504020204" pitchFamily="34" charset="0"/>
                <a:cs typeface="Open Sans" panose="020B0606030504020204" pitchFamily="34" charset="0"/>
              </a:defRPr>
            </a:lvl1pPr>
          </a:lstStyle>
          <a:p>
            <a:r>
              <a:rPr lang="ja-JP" altLang="en-US" dirty="0"/>
              <a:t>モバイルアクセス</a:t>
            </a:r>
            <a:endParaRPr lang="en-US" altLang="zh-TW" dirty="0"/>
          </a:p>
        </p:txBody>
      </p:sp>
      <p:grpSp>
        <p:nvGrpSpPr>
          <p:cNvPr id="4" name="群組 3">
            <a:extLst>
              <a:ext uri="{FF2B5EF4-FFF2-40B4-BE49-F238E27FC236}">
                <a16:creationId xmlns:a16="http://schemas.microsoft.com/office/drawing/2014/main" id="{EA10711A-25B9-A326-D84D-AA94F2036C71}"/>
              </a:ext>
            </a:extLst>
          </p:cNvPr>
          <p:cNvGrpSpPr/>
          <p:nvPr/>
        </p:nvGrpSpPr>
        <p:grpSpPr>
          <a:xfrm>
            <a:off x="4572918" y="2567449"/>
            <a:ext cx="3858965" cy="507912"/>
            <a:chOff x="4710906" y="2567449"/>
            <a:chExt cx="3858965" cy="507912"/>
          </a:xfrm>
        </p:grpSpPr>
        <p:pic>
          <p:nvPicPr>
            <p:cNvPr id="2" name="影像" descr="影像">
              <a:hlinkClick r:id="rId3"/>
              <a:extLst>
                <a:ext uri="{FF2B5EF4-FFF2-40B4-BE49-F238E27FC236}">
                  <a16:creationId xmlns:a16="http://schemas.microsoft.com/office/drawing/2014/main" id="{15CBC10B-3C27-7196-954D-88DE3D4E6B2E}"/>
                </a:ext>
              </a:extLst>
            </p:cNvPr>
            <p:cNvPicPr>
              <a:picLocks noChangeAspect="1"/>
            </p:cNvPicPr>
            <p:nvPr/>
          </p:nvPicPr>
          <p:blipFill>
            <a:blip r:embed="rId4">
              <a:alphaModFix amt="80018"/>
            </a:blip>
            <a:srcRect b="62875"/>
            <a:stretch>
              <a:fillRect/>
            </a:stretch>
          </p:blipFill>
          <p:spPr>
            <a:xfrm>
              <a:off x="4710906" y="2582439"/>
              <a:ext cx="1803403" cy="492922"/>
            </a:xfrm>
            <a:prstGeom prst="rect">
              <a:avLst/>
            </a:prstGeom>
            <a:ln w="12700">
              <a:miter lim="400000"/>
            </a:ln>
          </p:spPr>
        </p:pic>
        <p:pic>
          <p:nvPicPr>
            <p:cNvPr id="3" name="影像" descr="影像">
              <a:hlinkClick r:id="rId5"/>
              <a:extLst>
                <a:ext uri="{FF2B5EF4-FFF2-40B4-BE49-F238E27FC236}">
                  <a16:creationId xmlns:a16="http://schemas.microsoft.com/office/drawing/2014/main" id="{51417A64-4FD3-3A4A-CF54-FBB10F136928}"/>
                </a:ext>
              </a:extLst>
            </p:cNvPr>
            <p:cNvPicPr>
              <a:picLocks noChangeAspect="1"/>
            </p:cNvPicPr>
            <p:nvPr/>
          </p:nvPicPr>
          <p:blipFill>
            <a:blip r:embed="rId4">
              <a:alphaModFix amt="80018"/>
            </a:blip>
            <a:srcRect l="1510" t="55384" b="7489"/>
            <a:stretch>
              <a:fillRect/>
            </a:stretch>
          </p:blipFill>
          <p:spPr>
            <a:xfrm>
              <a:off x="6793704" y="2567449"/>
              <a:ext cx="1776167" cy="492923"/>
            </a:xfrm>
            <a:prstGeom prst="rect">
              <a:avLst/>
            </a:prstGeom>
            <a:ln w="12700">
              <a:miter lim="400000"/>
            </a:ln>
          </p:spPr>
        </p:pic>
      </p:grpSp>
      <p:pic>
        <p:nvPicPr>
          <p:cNvPr id="7" name="圖片 6" descr="一張含有 文字, 軟體, 電腦圖示, 多媒體軟體 的圖片&#10;&#10;AI 產生的內容可能不正確。">
            <a:extLst>
              <a:ext uri="{FF2B5EF4-FFF2-40B4-BE49-F238E27FC236}">
                <a16:creationId xmlns:a16="http://schemas.microsoft.com/office/drawing/2014/main" id="{10C8339C-3B8B-5555-3124-D79538BE36D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50150" y="3923818"/>
            <a:ext cx="9504500" cy="5346281"/>
          </a:xfrm>
          <a:prstGeom prst="rect">
            <a:avLst/>
          </a:prstGeom>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2" name="矩形">
            <a:extLst>
              <a:ext uri="{FF2B5EF4-FFF2-40B4-BE49-F238E27FC236}">
                <a16:creationId xmlns:a16="http://schemas.microsoft.com/office/drawing/2014/main" id="{AC8DAA0F-44ED-163C-F8CD-AB0743FE506B}"/>
              </a:ext>
            </a:extLst>
          </p:cNvPr>
          <p:cNvSpPr/>
          <p:nvPr/>
        </p:nvSpPr>
        <p:spPr>
          <a:xfrm>
            <a:off x="-386523" y="-97372"/>
            <a:ext cx="13777846" cy="275744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 name="清楚的版本記錄">
            <a:extLst>
              <a:ext uri="{FF2B5EF4-FFF2-40B4-BE49-F238E27FC236}">
                <a16:creationId xmlns:a16="http://schemas.microsoft.com/office/drawing/2014/main" id="{766A3DDC-1B93-E6C7-4AF2-0A340E2DF7AE}"/>
              </a:ext>
            </a:extLst>
          </p:cNvPr>
          <p:cNvSpPr txBox="1"/>
          <p:nvPr/>
        </p:nvSpPr>
        <p:spPr>
          <a:xfrm>
            <a:off x="5291983" y="884207"/>
            <a:ext cx="2420831" cy="1034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indent="39687" defTabSz="914400" eaLnBrk="1">
              <a:lnSpc>
                <a:spcPct val="150000"/>
              </a:lnSpc>
              <a:defRPr sz="4500" b="1" kern="0">
                <a:solidFill>
                  <a:srgbClr val="393939"/>
                </a:solidFill>
                <a:uLnTx/>
                <a:latin typeface="Open Sans" panose="020B0606030504020204" pitchFamily="34" charset="0"/>
                <a:ea typeface="Open Sans" panose="020B0606030504020204" pitchFamily="34" charset="0"/>
                <a:cs typeface="Open Sans" panose="020B0606030504020204" pitchFamily="34" charset="0"/>
              </a:defRPr>
            </a:lvl1pPr>
          </a:lstStyle>
          <a:p>
            <a:r>
              <a:rPr lang="en-US" altLang="zh-TW" dirty="0">
                <a:sym typeface="Source Han Sans TW Bold"/>
              </a:rPr>
              <a:t>Ragic </a:t>
            </a:r>
            <a:r>
              <a:rPr lang="en-US" dirty="0">
                <a:sym typeface="Source Han Sans TW Bold"/>
              </a:rPr>
              <a:t>AI</a:t>
            </a:r>
            <a:endParaRPr dirty="0">
              <a:sym typeface="Source Han Sans TW Bold"/>
            </a:endParaRPr>
          </a:p>
        </p:txBody>
      </p:sp>
      <p:pic>
        <p:nvPicPr>
          <p:cNvPr id="3" name="5. AI 上傳檔案_日2">
            <a:hlinkClick r:id="" action="ppaction://media"/>
            <a:extLst>
              <a:ext uri="{FF2B5EF4-FFF2-40B4-BE49-F238E27FC236}">
                <a16:creationId xmlns:a16="http://schemas.microsoft.com/office/drawing/2014/main" id="{142BDD48-55D7-4F4F-9017-6F1E4E05F2CC}"/>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10761" y="2451100"/>
            <a:ext cx="11983277" cy="6740593"/>
          </a:xfrm>
          <a:prstGeom prst="rect">
            <a:avLst/>
          </a:prstGeom>
        </p:spPr>
      </p:pic>
    </p:spTree>
    <p:extLst>
      <p:ext uri="{BB962C8B-B14F-4D97-AF65-F5344CB8AC3E}">
        <p14:creationId xmlns:p14="http://schemas.microsoft.com/office/powerpoint/2010/main" val="14199918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69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9697">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F96C13A1-BA76-C9EF-12F5-14384E4431E9}"/>
            </a:ext>
          </a:extLst>
        </p:cNvPr>
        <p:cNvGrpSpPr/>
        <p:nvPr/>
      </p:nvGrpSpPr>
      <p:grpSpPr>
        <a:xfrm>
          <a:off x="0" y="0"/>
          <a:ext cx="0" cy="0"/>
          <a:chOff x="0" y="0"/>
          <a:chExt cx="0" cy="0"/>
        </a:xfrm>
      </p:grpSpPr>
      <p:sp>
        <p:nvSpPr>
          <p:cNvPr id="2" name="矩形">
            <a:extLst>
              <a:ext uri="{FF2B5EF4-FFF2-40B4-BE49-F238E27FC236}">
                <a16:creationId xmlns:a16="http://schemas.microsoft.com/office/drawing/2014/main" id="{6DB92774-A1DB-7229-D1EF-E3044CF55714}"/>
              </a:ext>
            </a:extLst>
          </p:cNvPr>
          <p:cNvSpPr>
            <a:spLocks noGrp="1" noRot="1" noMove="1" noResize="1" noEditPoints="1" noAdjustHandles="1" noChangeArrowheads="1" noChangeShapeType="1"/>
          </p:cNvSpPr>
          <p:nvPr/>
        </p:nvSpPr>
        <p:spPr>
          <a:xfrm>
            <a:off x="-386731" y="-46916"/>
            <a:ext cx="13777846" cy="3001223"/>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 name="清楚的版本記錄">
            <a:extLst>
              <a:ext uri="{FF2B5EF4-FFF2-40B4-BE49-F238E27FC236}">
                <a16:creationId xmlns:a16="http://schemas.microsoft.com/office/drawing/2014/main" id="{6B60F062-81A8-728F-E801-6AE7F72694E0}"/>
              </a:ext>
            </a:extLst>
          </p:cNvPr>
          <p:cNvSpPr txBox="1"/>
          <p:nvPr/>
        </p:nvSpPr>
        <p:spPr>
          <a:xfrm>
            <a:off x="4214091" y="850432"/>
            <a:ext cx="4576618" cy="10306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Ragic </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を</a:t>
            </a:r>
            <a:r>
              <a:rPr kumimoji="0" lang="zh-TW"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学</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ぶ</a:t>
            </a:r>
            <a:endParaRPr kumimoji="0"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5" name="員工有高達 90% 的時間在和 Excel 搏鬥">
            <a:extLst>
              <a:ext uri="{FF2B5EF4-FFF2-40B4-BE49-F238E27FC236}">
                <a16:creationId xmlns:a16="http://schemas.microsoft.com/office/drawing/2014/main" id="{CB6E4ECB-F7CE-4084-052D-4214817BDCC5}"/>
              </a:ext>
            </a:extLst>
          </p:cNvPr>
          <p:cNvSpPr txBox="1"/>
          <p:nvPr/>
        </p:nvSpPr>
        <p:spPr>
          <a:xfrm>
            <a:off x="845347" y="3266756"/>
            <a:ext cx="3516790" cy="4326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39687" algn="l"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lang="ja-JP" altLang="en-US" sz="1600" b="1" dirty="0">
                <a:latin typeface="Open Sans" panose="020B0606030504020204" pitchFamily="34" charset="0"/>
                <a:ea typeface="Noto Sans CJK SC Regular" panose="020B0500000000000000" pitchFamily="34" charset="-128"/>
                <a:cs typeface="Open Sans" panose="020B0606030504020204" pitchFamily="34" charset="0"/>
                <a:sym typeface="Source Han Sans TW Medium"/>
              </a:rPr>
              <a:t>ラーニング</a:t>
            </a:r>
            <a:r>
              <a:rPr lang="zh-TW" altLang="en-US" sz="1600" b="1" dirty="0">
                <a:latin typeface="Open Sans" panose="020B0606030504020204" pitchFamily="34" charset="0"/>
                <a:ea typeface="Noto Sans CJK SC Regular" panose="020B0500000000000000" pitchFamily="34" charset="-128"/>
                <a:cs typeface="Open Sans" panose="020B0606030504020204" pitchFamily="34" charset="0"/>
                <a:sym typeface="Source Han Sans TW Medium"/>
              </a:rPr>
              <a:t> </a:t>
            </a:r>
            <a:r>
              <a:rPr lang="ja-JP" altLang="en-US" sz="1600" b="1" dirty="0">
                <a:latin typeface="Open Sans" panose="020B0606030504020204" pitchFamily="34" charset="0"/>
                <a:ea typeface="Noto Sans CJK SC Regular" panose="020B0500000000000000" pitchFamily="34" charset="-128"/>
                <a:cs typeface="Open Sans" panose="020B0606030504020204" pitchFamily="34" charset="0"/>
                <a:sym typeface="Source Han Sans TW Medium"/>
              </a:rPr>
              <a:t>センター</a:t>
            </a:r>
            <a:endParaRPr kumimoji="0" lang="zh-TW" altLang="en-US" sz="1600" b="1" i="0" u="none" strike="noStrike" kern="0" cap="none" spc="0" normalizeH="0" baseline="0" noProof="0" dirty="0">
              <a:ln>
                <a:noFill/>
              </a:ln>
              <a:solidFill>
                <a:srgbClr val="000000"/>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Source Han Sans TW Medium"/>
            </a:endParaRPr>
          </a:p>
        </p:txBody>
      </p:sp>
      <p:sp>
        <p:nvSpPr>
          <p:cNvPr id="7" name="員工有高達 90% 的時間在和 Excel 搏鬥">
            <a:extLst>
              <a:ext uri="{FF2B5EF4-FFF2-40B4-BE49-F238E27FC236}">
                <a16:creationId xmlns:a16="http://schemas.microsoft.com/office/drawing/2014/main" id="{DAC993D1-05A4-B9FB-F61E-B30E9D93EEFF}"/>
              </a:ext>
            </a:extLst>
          </p:cNvPr>
          <p:cNvSpPr txBox="1"/>
          <p:nvPr/>
        </p:nvSpPr>
        <p:spPr>
          <a:xfrm>
            <a:off x="4744005" y="3266756"/>
            <a:ext cx="3516790" cy="4326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39687" algn="l"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lang="ja-JP" altLang="en-US" sz="1600" b="1" dirty="0">
                <a:latin typeface="Noto Sans CJK SC Regular" panose="020B0500000000000000" pitchFamily="34" charset="-128"/>
                <a:ea typeface="Noto Sans CJK SC Regular" panose="020B0500000000000000" pitchFamily="34" charset="-128"/>
                <a:cs typeface="Open Sans Semibold" panose="020B0606030504020204" pitchFamily="34" charset="0"/>
                <a:sym typeface="Source Han Sans TW Medium"/>
              </a:rPr>
              <a:t>設計ガイド</a:t>
            </a:r>
            <a:r>
              <a:rPr kumimoji="0" lang="en-US" altLang="zh-TW" sz="1600" b="1" u="none" strike="noStrike" kern="0" cap="none" spc="0" normalizeH="0" baseline="0" noProof="0" dirty="0">
                <a:ln>
                  <a:noFill/>
                </a:ln>
                <a:solidFill>
                  <a:srgbClr val="000000"/>
                </a:solidFill>
                <a:effectLst/>
                <a:uLnTx/>
                <a:uFillTx/>
                <a:latin typeface="Noto Sans CJK SC Regular" panose="020B0500000000000000" pitchFamily="34" charset="-128"/>
                <a:ea typeface="Noto Sans CJK SC Regular" panose="020B0500000000000000" pitchFamily="34" charset="-128"/>
                <a:cs typeface="Open Sans Semibold" panose="020B0606030504020204" pitchFamily="34" charset="0"/>
                <a:sym typeface="Source Han Sans TW Medium"/>
              </a:rPr>
              <a:t> &amp; </a:t>
            </a:r>
            <a:r>
              <a:rPr kumimoji="0" lang="ja-JP" altLang="en-US" sz="1600" b="1" u="none" strike="noStrike" kern="0" cap="none" spc="0" normalizeH="0" baseline="0" noProof="0" dirty="0">
                <a:ln>
                  <a:noFill/>
                </a:ln>
                <a:solidFill>
                  <a:srgbClr val="000000"/>
                </a:solidFill>
                <a:effectLst/>
                <a:uLnTx/>
                <a:uFillTx/>
                <a:latin typeface="Noto Sans CJK SC Regular" panose="020B0500000000000000" pitchFamily="34" charset="-128"/>
                <a:ea typeface="Noto Sans CJK SC Regular" panose="020B0500000000000000" pitchFamily="34" charset="-128"/>
                <a:cs typeface="Open Sans Semibold" panose="020B0606030504020204" pitchFamily="34" charset="0"/>
                <a:sym typeface="Source Han Sans TW Medium"/>
              </a:rPr>
              <a:t>使用者ガイド</a:t>
            </a:r>
            <a:endParaRPr kumimoji="0" lang="zh-TW" altLang="en-US" sz="1600" b="1" u="none" strike="noStrike" kern="0" cap="none" spc="0" normalizeH="0" baseline="0" noProof="0" dirty="0">
              <a:ln>
                <a:noFill/>
              </a:ln>
              <a:solidFill>
                <a:srgbClr val="000000"/>
              </a:solidFill>
              <a:effectLst/>
              <a:uLnTx/>
              <a:uFillTx/>
              <a:latin typeface="Noto Sans CJK SC Regular" panose="020B0500000000000000" pitchFamily="34" charset="-128"/>
              <a:ea typeface="Noto Sans CJK SC Regular" panose="020B0500000000000000" pitchFamily="34" charset="-128"/>
              <a:cs typeface="Open Sans Semibold" panose="020B0606030504020204" pitchFamily="34" charset="0"/>
              <a:sym typeface="Source Han Sans TW Medium"/>
            </a:endParaRPr>
          </a:p>
        </p:txBody>
      </p:sp>
      <p:sp>
        <p:nvSpPr>
          <p:cNvPr id="8" name="員工有高達 90% 的時間在和 Excel 搏鬥">
            <a:extLst>
              <a:ext uri="{FF2B5EF4-FFF2-40B4-BE49-F238E27FC236}">
                <a16:creationId xmlns:a16="http://schemas.microsoft.com/office/drawing/2014/main" id="{0E0CDD92-7EB1-5CB9-3CDF-86805E929807}"/>
              </a:ext>
            </a:extLst>
          </p:cNvPr>
          <p:cNvSpPr txBox="1"/>
          <p:nvPr/>
        </p:nvSpPr>
        <p:spPr>
          <a:xfrm>
            <a:off x="8642661" y="3266756"/>
            <a:ext cx="3516790" cy="4326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39687" algn="l"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rPr>
              <a:t>よく</a:t>
            </a:r>
            <a:r>
              <a:rPr kumimoji="0" lang="ja-JP" altLang="en-US" sz="1600" b="1" u="none" strike="noStrike" kern="0" cap="none" spc="0" normalizeH="0" baseline="0" noProof="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rPr>
              <a:t>ある質問</a:t>
            </a:r>
            <a:r>
              <a:rPr kumimoji="0" lang="en-US" altLang="ja-JP"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rPr>
              <a:t> </a:t>
            </a:r>
            <a:r>
              <a:rPr kumimoji="0" lang="en-US" altLang="zh-TW"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rPr>
              <a:t>&amp; </a:t>
            </a:r>
            <a:r>
              <a:rPr kumimoji="0" lang="en-US" altLang="ja-JP"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rPr>
              <a:t>API </a:t>
            </a:r>
            <a:r>
              <a:rPr kumimoji="0" lang="ja-JP" altLang="en-US"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rPr>
              <a:t>開発者ガイド</a:t>
            </a:r>
            <a:endParaRPr kumimoji="0" lang="en-US" altLang="zh-TW"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endParaRPr>
          </a:p>
        </p:txBody>
      </p:sp>
      <p:sp>
        <p:nvSpPr>
          <p:cNvPr id="10" name="員工有高達 90% 的時間在和 Excel 搏鬥">
            <a:extLst>
              <a:ext uri="{FF2B5EF4-FFF2-40B4-BE49-F238E27FC236}">
                <a16:creationId xmlns:a16="http://schemas.microsoft.com/office/drawing/2014/main" id="{9D2B8D82-2DE8-58B1-7674-B32ADF6F0873}"/>
              </a:ext>
            </a:extLst>
          </p:cNvPr>
          <p:cNvSpPr txBox="1"/>
          <p:nvPr/>
        </p:nvSpPr>
        <p:spPr>
          <a:xfrm>
            <a:off x="845346" y="6299300"/>
            <a:ext cx="3516790" cy="432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39687" algn="l"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en-US" altLang="zh-TW"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Semibold" panose="020B0606030504020204" pitchFamily="34" charset="0"/>
                <a:sym typeface="Source Han Sans TW Medium"/>
              </a:rPr>
              <a:t>YouTube</a:t>
            </a:r>
            <a:r>
              <a:rPr kumimoji="0" lang="zh-TW" altLang="en-US"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Semibold" panose="020B0606030504020204" pitchFamily="34" charset="0"/>
                <a:sym typeface="Source Han Sans TW Medium"/>
              </a:rPr>
              <a:t> </a:t>
            </a:r>
            <a:r>
              <a:rPr kumimoji="0" lang="ja-JP" altLang="en-US"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Semibold" panose="020B0606030504020204" pitchFamily="34" charset="0"/>
                <a:sym typeface="Source Han Sans TW Medium"/>
              </a:rPr>
              <a:t>チャンネル</a:t>
            </a:r>
            <a:endParaRPr kumimoji="0" lang="en-US" altLang="zh-TW"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Semibold" panose="020B0606030504020204" pitchFamily="34" charset="0"/>
              <a:sym typeface="Source Han Sans TW Medium"/>
            </a:endParaRPr>
          </a:p>
        </p:txBody>
      </p:sp>
      <p:sp>
        <p:nvSpPr>
          <p:cNvPr id="12" name="員工有高達 90% 的時間在和 Excel 搏鬥">
            <a:extLst>
              <a:ext uri="{FF2B5EF4-FFF2-40B4-BE49-F238E27FC236}">
                <a16:creationId xmlns:a16="http://schemas.microsoft.com/office/drawing/2014/main" id="{6069493A-6BDA-640E-E577-873E08379977}"/>
              </a:ext>
            </a:extLst>
          </p:cNvPr>
          <p:cNvSpPr txBox="1"/>
          <p:nvPr/>
        </p:nvSpPr>
        <p:spPr>
          <a:xfrm>
            <a:off x="4744004" y="6299300"/>
            <a:ext cx="3516790" cy="4317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39687" algn="l"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600" b="1" u="none" strike="noStrike" kern="0" cap="none" spc="0" normalizeH="0" baseline="0" noProof="0" dirty="0">
                <a:ln>
                  <a:noFill/>
                </a:ln>
                <a:solidFill>
                  <a:srgbClr val="000000"/>
                </a:solidFill>
                <a:effectLst/>
                <a:uLnTx/>
                <a:uFillTx/>
                <a:latin typeface="Open Sans Semibold" panose="020B0606030504020204" pitchFamily="34" charset="0"/>
                <a:ea typeface="Noto Sans CJK SC Regular" panose="020B0500000000000000" pitchFamily="34" charset="-128"/>
                <a:cs typeface="Open Sans Semibold" panose="020B0606030504020204" pitchFamily="34" charset="0"/>
                <a:sym typeface="Source Han Sans TW Medium"/>
              </a:rPr>
              <a:t>ウェビナー</a:t>
            </a:r>
            <a:endParaRPr kumimoji="0" lang="zh-TW" altLang="en-US" sz="1600" b="1" u="none" strike="noStrike" kern="0" cap="none" spc="0" normalizeH="0" baseline="0" noProof="0" dirty="0">
              <a:ln>
                <a:noFill/>
              </a:ln>
              <a:solidFill>
                <a:srgbClr val="000000"/>
              </a:solidFill>
              <a:effectLst/>
              <a:uLnTx/>
              <a:uFillTx/>
              <a:latin typeface="Open Sans Semibold" panose="020B0606030504020204" pitchFamily="34" charset="0"/>
              <a:ea typeface="Noto Sans CJK SC Regular" panose="020B0500000000000000" pitchFamily="34" charset="-128"/>
              <a:cs typeface="Open Sans Semibold" panose="020B0606030504020204" pitchFamily="34" charset="0"/>
              <a:sym typeface="Source Han Sans TW Medium"/>
            </a:endParaRPr>
          </a:p>
        </p:txBody>
      </p:sp>
      <p:sp>
        <p:nvSpPr>
          <p:cNvPr id="14" name="員工有高達 90% 的時間在和 Excel 搏鬥">
            <a:extLst>
              <a:ext uri="{FF2B5EF4-FFF2-40B4-BE49-F238E27FC236}">
                <a16:creationId xmlns:a16="http://schemas.microsoft.com/office/drawing/2014/main" id="{93264CAE-E5F9-512A-1B05-26BF4B6E34D4}"/>
              </a:ext>
            </a:extLst>
          </p:cNvPr>
          <p:cNvSpPr txBox="1"/>
          <p:nvPr/>
        </p:nvSpPr>
        <p:spPr>
          <a:xfrm>
            <a:off x="8642660" y="6299300"/>
            <a:ext cx="3516790" cy="432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39687" algn="l"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rPr>
              <a:t>ブログ</a:t>
            </a:r>
            <a:r>
              <a:rPr kumimoji="0" lang="en-US" altLang="zh-TW"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rPr>
              <a:t> &amp; </a:t>
            </a:r>
            <a:r>
              <a:rPr kumimoji="0" lang="ja-JP" altLang="en-US"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rPr>
              <a:t>コミュニティ</a:t>
            </a:r>
            <a:endParaRPr kumimoji="0" lang="en-US" altLang="zh-TW" sz="1600" b="1"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cs typeface="Open Sans" panose="020B0606030504020204" pitchFamily="34" charset="0"/>
              <a:sym typeface="Source Han Sans TW Medium"/>
            </a:endParaRPr>
          </a:p>
        </p:txBody>
      </p:sp>
      <p:sp>
        <p:nvSpPr>
          <p:cNvPr id="25" name="矩形 24">
            <a:extLst>
              <a:ext uri="{FF2B5EF4-FFF2-40B4-BE49-F238E27FC236}">
                <a16:creationId xmlns:a16="http://schemas.microsoft.com/office/drawing/2014/main" id="{5BDBF880-9438-3192-667F-DFC7207AAECF}"/>
              </a:ext>
            </a:extLst>
          </p:cNvPr>
          <p:cNvSpPr/>
          <p:nvPr/>
        </p:nvSpPr>
        <p:spPr>
          <a:xfrm>
            <a:off x="845757" y="6788658"/>
            <a:ext cx="3516790" cy="942707"/>
          </a:xfrm>
          <a:prstGeom prst="rect">
            <a:avLst/>
          </a:prstGeom>
          <a:solidFill>
            <a:srgbClr val="FFFFFF"/>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grpSp>
        <p:nvGrpSpPr>
          <p:cNvPr id="3" name="群組 2">
            <a:extLst>
              <a:ext uri="{FF2B5EF4-FFF2-40B4-BE49-F238E27FC236}">
                <a16:creationId xmlns:a16="http://schemas.microsoft.com/office/drawing/2014/main" id="{F7D6E803-AB8D-2C2D-5E26-B24E53AC17EF}"/>
              </a:ext>
            </a:extLst>
          </p:cNvPr>
          <p:cNvGrpSpPr/>
          <p:nvPr/>
        </p:nvGrpSpPr>
        <p:grpSpPr>
          <a:xfrm>
            <a:off x="4742567" y="6788660"/>
            <a:ext cx="3518022" cy="2124000"/>
            <a:chOff x="4742567" y="6788660"/>
            <a:chExt cx="3518022" cy="2124000"/>
          </a:xfrm>
        </p:grpSpPr>
        <p:pic>
          <p:nvPicPr>
            <p:cNvPr id="18" name="圖片 17">
              <a:hlinkClick r:id="rId3"/>
              <a:extLst>
                <a:ext uri="{FF2B5EF4-FFF2-40B4-BE49-F238E27FC236}">
                  <a16:creationId xmlns:a16="http://schemas.microsoft.com/office/drawing/2014/main" id="{5FE9B6FA-0EE7-C3E4-DC25-54E84871CE95}"/>
                </a:ext>
              </a:extLst>
            </p:cNvPr>
            <p:cNvPicPr>
              <a:picLocks noChangeAspect="1"/>
            </p:cNvPicPr>
            <p:nvPr/>
          </p:nvPicPr>
          <p:blipFill>
            <a:blip r:embed="rId4"/>
            <a:srcRect t="13581"/>
            <a:stretch/>
          </p:blipFill>
          <p:spPr>
            <a:xfrm>
              <a:off x="4743389" y="6788660"/>
              <a:ext cx="3517200" cy="1481203"/>
            </a:xfrm>
            <a:prstGeom prst="rect">
              <a:avLst/>
            </a:prstGeom>
          </p:spPr>
        </p:pic>
        <p:pic>
          <p:nvPicPr>
            <p:cNvPr id="19" name="圖片 18">
              <a:extLst>
                <a:ext uri="{FF2B5EF4-FFF2-40B4-BE49-F238E27FC236}">
                  <a16:creationId xmlns:a16="http://schemas.microsoft.com/office/drawing/2014/main" id="{06966CB8-919D-3EB0-2176-4D8D26285B9E}"/>
                </a:ext>
              </a:extLst>
            </p:cNvPr>
            <p:cNvPicPr>
              <a:picLocks noChangeAspect="1"/>
            </p:cNvPicPr>
            <p:nvPr/>
          </p:nvPicPr>
          <p:blipFill>
            <a:blip r:embed="rId5"/>
            <a:srcRect t="5210" b="37421"/>
            <a:stretch/>
          </p:blipFill>
          <p:spPr>
            <a:xfrm>
              <a:off x="4742567" y="8202901"/>
              <a:ext cx="3517200" cy="709759"/>
            </a:xfrm>
            <a:prstGeom prst="rect">
              <a:avLst/>
            </a:prstGeom>
          </p:spPr>
        </p:pic>
      </p:grpSp>
      <p:pic>
        <p:nvPicPr>
          <p:cNvPr id="9" name="圖片 8">
            <a:extLst>
              <a:ext uri="{FF2B5EF4-FFF2-40B4-BE49-F238E27FC236}">
                <a16:creationId xmlns:a16="http://schemas.microsoft.com/office/drawing/2014/main" id="{E7E0F41D-6799-8960-F80C-053E3AD163F3}"/>
              </a:ext>
            </a:extLst>
          </p:cNvPr>
          <p:cNvPicPr>
            <a:picLocks noChangeAspect="1"/>
          </p:cNvPicPr>
          <p:nvPr/>
        </p:nvPicPr>
        <p:blipFill>
          <a:blip r:embed="rId6"/>
          <a:srcRect b="140"/>
          <a:stretch>
            <a:fillRect/>
          </a:stretch>
        </p:blipFill>
        <p:spPr>
          <a:xfrm>
            <a:off x="845348" y="3741146"/>
            <a:ext cx="3533303" cy="2121026"/>
          </a:xfrm>
          <a:prstGeom prst="rect">
            <a:avLst/>
          </a:prstGeom>
        </p:spPr>
      </p:pic>
      <p:pic>
        <p:nvPicPr>
          <p:cNvPr id="15" name="圖片 14">
            <a:extLst>
              <a:ext uri="{FF2B5EF4-FFF2-40B4-BE49-F238E27FC236}">
                <a16:creationId xmlns:a16="http://schemas.microsoft.com/office/drawing/2014/main" id="{9D0CB8C7-9D29-96E7-C13D-167A9F0CE536}"/>
              </a:ext>
            </a:extLst>
          </p:cNvPr>
          <p:cNvPicPr>
            <a:picLocks noChangeAspect="1"/>
          </p:cNvPicPr>
          <p:nvPr/>
        </p:nvPicPr>
        <p:blipFill>
          <a:blip r:embed="rId7"/>
          <a:srcRect l="1151" r="1122"/>
          <a:stretch>
            <a:fillRect/>
          </a:stretch>
        </p:blipFill>
        <p:spPr>
          <a:xfrm>
            <a:off x="4743594" y="3741147"/>
            <a:ext cx="3516173" cy="2124000"/>
          </a:xfrm>
          <a:prstGeom prst="rect">
            <a:avLst/>
          </a:prstGeom>
        </p:spPr>
      </p:pic>
      <p:pic>
        <p:nvPicPr>
          <p:cNvPr id="21" name="圖片 20">
            <a:extLst>
              <a:ext uri="{FF2B5EF4-FFF2-40B4-BE49-F238E27FC236}">
                <a16:creationId xmlns:a16="http://schemas.microsoft.com/office/drawing/2014/main" id="{0D86AB43-598B-0B44-8046-B412A591E6F0}"/>
              </a:ext>
            </a:extLst>
          </p:cNvPr>
          <p:cNvPicPr>
            <a:picLocks noChangeAspect="1"/>
          </p:cNvPicPr>
          <p:nvPr/>
        </p:nvPicPr>
        <p:blipFill>
          <a:blip r:embed="rId8"/>
          <a:srcRect b="3159"/>
          <a:stretch>
            <a:fillRect/>
          </a:stretch>
        </p:blipFill>
        <p:spPr>
          <a:xfrm>
            <a:off x="8640609" y="3741147"/>
            <a:ext cx="3516173" cy="2121025"/>
          </a:xfrm>
          <a:prstGeom prst="rect">
            <a:avLst/>
          </a:prstGeom>
        </p:spPr>
      </p:pic>
      <p:grpSp>
        <p:nvGrpSpPr>
          <p:cNvPr id="26" name="群組 25">
            <a:extLst>
              <a:ext uri="{FF2B5EF4-FFF2-40B4-BE49-F238E27FC236}">
                <a16:creationId xmlns:a16="http://schemas.microsoft.com/office/drawing/2014/main" id="{943BB3B9-2F0E-9A24-BD46-13B50D8A5080}"/>
              </a:ext>
            </a:extLst>
          </p:cNvPr>
          <p:cNvGrpSpPr/>
          <p:nvPr/>
        </p:nvGrpSpPr>
        <p:grpSpPr>
          <a:xfrm>
            <a:off x="4741745" y="6777084"/>
            <a:ext cx="3516173" cy="2135578"/>
            <a:chOff x="2616200" y="3868944"/>
            <a:chExt cx="4768448" cy="2896158"/>
          </a:xfrm>
        </p:grpSpPr>
        <p:pic>
          <p:nvPicPr>
            <p:cNvPr id="22" name="圖片 21">
              <a:extLst>
                <a:ext uri="{FF2B5EF4-FFF2-40B4-BE49-F238E27FC236}">
                  <a16:creationId xmlns:a16="http://schemas.microsoft.com/office/drawing/2014/main" id="{EF236817-F77E-23D3-3DEE-262955785FB1}"/>
                </a:ext>
              </a:extLst>
            </p:cNvPr>
            <p:cNvPicPr>
              <a:picLocks noChangeAspect="1"/>
            </p:cNvPicPr>
            <p:nvPr/>
          </p:nvPicPr>
          <p:blipFill>
            <a:blip r:embed="rId9"/>
            <a:srcRect t="8889"/>
            <a:stretch>
              <a:fillRect/>
            </a:stretch>
          </p:blipFill>
          <p:spPr>
            <a:xfrm>
              <a:off x="2616200" y="3868944"/>
              <a:ext cx="4768448" cy="2716673"/>
            </a:xfrm>
            <a:prstGeom prst="rect">
              <a:avLst/>
            </a:prstGeom>
          </p:spPr>
        </p:pic>
        <p:pic>
          <p:nvPicPr>
            <p:cNvPr id="23" name="圖片 22">
              <a:extLst>
                <a:ext uri="{FF2B5EF4-FFF2-40B4-BE49-F238E27FC236}">
                  <a16:creationId xmlns:a16="http://schemas.microsoft.com/office/drawing/2014/main" id="{67C9DF5A-F671-6910-4BC7-0CF8C1800E99}"/>
                </a:ext>
              </a:extLst>
            </p:cNvPr>
            <p:cNvPicPr>
              <a:picLocks noChangeAspect="1"/>
            </p:cNvPicPr>
            <p:nvPr/>
          </p:nvPicPr>
          <p:blipFill>
            <a:blip r:embed="rId10"/>
            <a:srcRect b="73363"/>
            <a:stretch>
              <a:fillRect/>
            </a:stretch>
          </p:blipFill>
          <p:spPr>
            <a:xfrm>
              <a:off x="2616200" y="6232657"/>
              <a:ext cx="4768448" cy="532445"/>
            </a:xfrm>
            <a:prstGeom prst="rect">
              <a:avLst/>
            </a:prstGeom>
          </p:spPr>
        </p:pic>
      </p:grpSp>
      <p:pic>
        <p:nvPicPr>
          <p:cNvPr id="27" name="圖片 26">
            <a:extLst>
              <a:ext uri="{FF2B5EF4-FFF2-40B4-BE49-F238E27FC236}">
                <a16:creationId xmlns:a16="http://schemas.microsoft.com/office/drawing/2014/main" id="{98B8B11C-CCBA-34DD-20A1-4D8BA42799FB}"/>
              </a:ext>
            </a:extLst>
          </p:cNvPr>
          <p:cNvPicPr>
            <a:picLocks noChangeAspect="1"/>
          </p:cNvPicPr>
          <p:nvPr/>
        </p:nvPicPr>
        <p:blipFill>
          <a:blip r:embed="rId11"/>
          <a:srcRect b="19793"/>
          <a:stretch>
            <a:fillRect/>
          </a:stretch>
        </p:blipFill>
        <p:spPr>
          <a:xfrm>
            <a:off x="8640609" y="6788658"/>
            <a:ext cx="3516173" cy="2121025"/>
          </a:xfrm>
          <a:prstGeom prst="rect">
            <a:avLst/>
          </a:prstGeom>
        </p:spPr>
      </p:pic>
      <p:pic>
        <p:nvPicPr>
          <p:cNvPr id="28" name="圖片 27">
            <a:extLst>
              <a:ext uri="{FF2B5EF4-FFF2-40B4-BE49-F238E27FC236}">
                <a16:creationId xmlns:a16="http://schemas.microsoft.com/office/drawing/2014/main" id="{FA9F0DEB-76AB-D834-A792-5E4622954FEE}"/>
              </a:ext>
            </a:extLst>
          </p:cNvPr>
          <p:cNvPicPr>
            <a:picLocks noChangeAspect="1"/>
          </p:cNvPicPr>
          <p:nvPr/>
        </p:nvPicPr>
        <p:blipFill>
          <a:blip r:embed="rId12"/>
          <a:srcRect b="11289"/>
          <a:stretch>
            <a:fillRect/>
          </a:stretch>
        </p:blipFill>
        <p:spPr>
          <a:xfrm>
            <a:off x="844525" y="6788658"/>
            <a:ext cx="3541594" cy="2121025"/>
          </a:xfrm>
          <a:prstGeom prst="rect">
            <a:avLst/>
          </a:prstGeom>
        </p:spPr>
      </p:pic>
    </p:spTree>
    <p:extLst>
      <p:ext uri="{BB962C8B-B14F-4D97-AF65-F5344CB8AC3E}">
        <p14:creationId xmlns:p14="http://schemas.microsoft.com/office/powerpoint/2010/main" val="4193652810"/>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0E6FF">
            <a:alpha val="50000"/>
          </a:srgbClr>
        </a:solidFill>
        <a:effectLst/>
      </p:bgPr>
    </p:bg>
    <p:spTree>
      <p:nvGrpSpPr>
        <p:cNvPr id="1" name="">
          <a:extLst>
            <a:ext uri="{FF2B5EF4-FFF2-40B4-BE49-F238E27FC236}">
              <a16:creationId xmlns:a16="http://schemas.microsoft.com/office/drawing/2014/main" id="{9D2D0F4E-130C-8EEA-9245-185139898FA4}"/>
            </a:ext>
          </a:extLst>
        </p:cNvPr>
        <p:cNvGrpSpPr/>
        <p:nvPr/>
      </p:nvGrpSpPr>
      <p:grpSpPr>
        <a:xfrm>
          <a:off x="0" y="0"/>
          <a:ext cx="0" cy="0"/>
          <a:chOff x="0" y="0"/>
          <a:chExt cx="0" cy="0"/>
        </a:xfrm>
      </p:grpSpPr>
      <p:sp>
        <p:nvSpPr>
          <p:cNvPr id="3" name="矩形">
            <a:extLst>
              <a:ext uri="{FF2B5EF4-FFF2-40B4-BE49-F238E27FC236}">
                <a16:creationId xmlns:a16="http://schemas.microsoft.com/office/drawing/2014/main" id="{FC3F3C3A-58C2-B6C7-5562-8D9A45F1132E}"/>
              </a:ext>
            </a:extLst>
          </p:cNvPr>
          <p:cNvSpPr/>
          <p:nvPr/>
        </p:nvSpPr>
        <p:spPr>
          <a:xfrm>
            <a:off x="1102400" y="3976800"/>
            <a:ext cx="10800000" cy="1800000"/>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grpSp>
        <p:nvGrpSpPr>
          <p:cNvPr id="4" name="群組 3">
            <a:extLst>
              <a:ext uri="{FF2B5EF4-FFF2-40B4-BE49-F238E27FC236}">
                <a16:creationId xmlns:a16="http://schemas.microsoft.com/office/drawing/2014/main" id="{66F50E92-02E3-888F-D753-D5E665AA72F6}"/>
              </a:ext>
            </a:extLst>
          </p:cNvPr>
          <p:cNvGrpSpPr/>
          <p:nvPr/>
        </p:nvGrpSpPr>
        <p:grpSpPr>
          <a:xfrm>
            <a:off x="3122946" y="4140138"/>
            <a:ext cx="6758909" cy="1636662"/>
            <a:chOff x="2863715" y="4110158"/>
            <a:chExt cx="6758909" cy="1636662"/>
          </a:xfrm>
        </p:grpSpPr>
        <p:sp>
          <p:nvSpPr>
            <p:cNvPr id="5" name="哪裡不一樣？">
              <a:extLst>
                <a:ext uri="{FF2B5EF4-FFF2-40B4-BE49-F238E27FC236}">
                  <a16:creationId xmlns:a16="http://schemas.microsoft.com/office/drawing/2014/main" id="{0FD22ACE-F7E5-5114-2524-E2AA06C6DB0B}"/>
                </a:ext>
              </a:extLst>
            </p:cNvPr>
            <p:cNvSpPr txBox="1"/>
            <p:nvPr/>
          </p:nvSpPr>
          <p:spPr>
            <a:xfrm>
              <a:off x="5773336" y="4300548"/>
              <a:ext cx="3849288" cy="10925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algn="l" defTabSz="914400">
                <a:lnSpc>
                  <a:spcPct val="150000"/>
                </a:lnSpc>
                <a:defRPr sz="6000">
                  <a:solidFill>
                    <a:srgbClr val="393939"/>
                  </a:solidFill>
                  <a:latin typeface="Source Han Sans TW Bold"/>
                  <a:ea typeface="Source Han Sans TW Bold"/>
                  <a:cs typeface="Source Han Sans TW Bold"/>
                  <a:sym typeface="Source Han Sans TW Bold"/>
                </a:defRPr>
              </a:lvl1pPr>
            </a:lstStyle>
            <a:p>
              <a:pPr lvl="0">
                <a:defRPr/>
              </a:pPr>
              <a:r>
                <a:rPr lang="ja-JP" altLang="en-US" sz="4800" b="1">
                  <a:latin typeface="Open Sans" panose="020B0606030504020204" pitchFamily="34" charset="0"/>
                  <a:ea typeface="Open Sans" panose="020B0606030504020204" pitchFamily="34" charset="0"/>
                  <a:cs typeface="Open Sans" panose="020B0606030504020204" pitchFamily="34" charset="0"/>
                </a:rPr>
                <a:t>技術スタック</a:t>
              </a:r>
              <a:endParaRPr kumimoji="0"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6" name="ragic logo.png" descr="ragic logo.png">
              <a:extLst>
                <a:ext uri="{FF2B5EF4-FFF2-40B4-BE49-F238E27FC236}">
                  <a16:creationId xmlns:a16="http://schemas.microsoft.com/office/drawing/2014/main" id="{444D5812-F9F4-4CE9-12E3-92DEC7409D6B}"/>
                </a:ext>
              </a:extLst>
            </p:cNvPr>
            <p:cNvPicPr>
              <a:picLocks noChangeAspect="1"/>
            </p:cNvPicPr>
            <p:nvPr/>
          </p:nvPicPr>
          <p:blipFill>
            <a:blip r:embed="rId3"/>
            <a:stretch>
              <a:fillRect/>
            </a:stretch>
          </p:blipFill>
          <p:spPr>
            <a:xfrm>
              <a:off x="2863715" y="4110158"/>
              <a:ext cx="2909621" cy="1636662"/>
            </a:xfrm>
            <a:prstGeom prst="rect">
              <a:avLst/>
            </a:prstGeom>
            <a:ln w="12700">
              <a:miter lim="400000"/>
            </a:ln>
          </p:spPr>
        </p:pic>
      </p:grpSp>
    </p:spTree>
    <p:extLst>
      <p:ext uri="{BB962C8B-B14F-4D97-AF65-F5344CB8AC3E}">
        <p14:creationId xmlns:p14="http://schemas.microsoft.com/office/powerpoint/2010/main" val="3059155359"/>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AEDCB424-7D31-978D-CD5D-673966C5496E}"/>
            </a:ext>
          </a:extLst>
        </p:cNvPr>
        <p:cNvGrpSpPr/>
        <p:nvPr/>
      </p:nvGrpSpPr>
      <p:grpSpPr>
        <a:xfrm>
          <a:off x="0" y="0"/>
          <a:ext cx="0" cy="0"/>
          <a:chOff x="0" y="0"/>
          <a:chExt cx="0" cy="0"/>
        </a:xfrm>
      </p:grpSpPr>
      <p:sp>
        <p:nvSpPr>
          <p:cNvPr id="253" name="矩形">
            <a:extLst>
              <a:ext uri="{FF2B5EF4-FFF2-40B4-BE49-F238E27FC236}">
                <a16:creationId xmlns:a16="http://schemas.microsoft.com/office/drawing/2014/main" id="{8503F9C9-F358-AEA8-47B8-A4DA5AF417A4}"/>
              </a:ext>
            </a:extLst>
          </p:cNvPr>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254" name="Ragic 一 個  系 統 便 能 管 理 您  所 有 的 作 業 流  程">
            <a:extLst>
              <a:ext uri="{FF2B5EF4-FFF2-40B4-BE49-F238E27FC236}">
                <a16:creationId xmlns:a16="http://schemas.microsoft.com/office/drawing/2014/main" id="{C1F1DD99-C6FE-81E5-3DB6-2C48EF627572}"/>
              </a:ext>
            </a:extLst>
          </p:cNvPr>
          <p:cNvSpPr txBox="1"/>
          <p:nvPr/>
        </p:nvSpPr>
        <p:spPr>
          <a:xfrm>
            <a:off x="1582827" y="1882766"/>
            <a:ext cx="9839145" cy="10624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a:ea typeface="Source Han Sans TW"/>
                <a:cs typeface="Source Han Sans TW"/>
                <a:sym typeface="Source Han Sans TW"/>
              </a:defRPr>
            </a:pPr>
            <a:r>
              <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Ragic </a:t>
            </a: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の </a:t>
            </a:r>
            <a:r>
              <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RESTful HTTP API </a:t>
            </a: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を利用して、独自のコードから </a:t>
            </a:r>
            <a:endPar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endParaRPr>
          </a:p>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a:ea typeface="Source Han Sans TW"/>
                <a:cs typeface="Source Han Sans TW"/>
                <a:sym typeface="Source Han Sans TW"/>
              </a:defRPr>
            </a:pPr>
            <a:r>
              <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Ragic </a:t>
            </a: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データベースに対する読み取り・書き込みを行うことができます</a:t>
            </a:r>
            <a:endParaRPr kumimoji="0"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endParaRPr>
          </a:p>
        </p:txBody>
      </p:sp>
      <p:sp>
        <p:nvSpPr>
          <p:cNvPr id="255" name="充分整合">
            <a:extLst>
              <a:ext uri="{FF2B5EF4-FFF2-40B4-BE49-F238E27FC236}">
                <a16:creationId xmlns:a16="http://schemas.microsoft.com/office/drawing/2014/main" id="{DC64CDBD-AF29-8123-55A2-B52C47952968}"/>
              </a:ext>
            </a:extLst>
          </p:cNvPr>
          <p:cNvSpPr txBox="1"/>
          <p:nvPr/>
        </p:nvSpPr>
        <p:spPr>
          <a:xfrm>
            <a:off x="1247448" y="848765"/>
            <a:ext cx="10509905" cy="1034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シンプルかつ強力な </a:t>
            </a:r>
            <a:r>
              <a:rPr kumimoji="0" lang="en-US" altLang="ja-JP"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RESTful HTTP API</a:t>
            </a:r>
            <a:endParaRPr kumimoji="0"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5" name="圖片 4">
            <a:extLst>
              <a:ext uri="{FF2B5EF4-FFF2-40B4-BE49-F238E27FC236}">
                <a16:creationId xmlns:a16="http://schemas.microsoft.com/office/drawing/2014/main" id="{C27AA755-5108-7939-5B2C-5AC51D1CF36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047802" y="3774432"/>
            <a:ext cx="10909197" cy="5396857"/>
          </a:xfrm>
          <a:prstGeom prst="rect">
            <a:avLst/>
          </a:prstGeom>
        </p:spPr>
      </p:pic>
      <p:sp>
        <p:nvSpPr>
          <p:cNvPr id="2" name="文字方塊 1">
            <a:extLst>
              <a:ext uri="{FF2B5EF4-FFF2-40B4-BE49-F238E27FC236}">
                <a16:creationId xmlns:a16="http://schemas.microsoft.com/office/drawing/2014/main" id="{AD886B42-82E1-6919-952F-12DAEFE3F81A}"/>
              </a:ext>
            </a:extLst>
          </p:cNvPr>
          <p:cNvSpPr txBox="1"/>
          <p:nvPr/>
        </p:nvSpPr>
        <p:spPr>
          <a:xfrm>
            <a:off x="957497" y="7359663"/>
            <a:ext cx="1675976"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API</a:t>
            </a:r>
            <a:r>
              <a:rPr kumimoji="0" lang="ja-JP"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キーによる認証</a:t>
            </a:r>
            <a:endPar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cs typeface="Open Sans Semibold" panose="020B0606030504020204" pitchFamily="34" charset="0"/>
              <a:sym typeface="Helvetica Neue Medium"/>
            </a:endParaRPr>
          </a:p>
        </p:txBody>
      </p:sp>
      <p:sp>
        <p:nvSpPr>
          <p:cNvPr id="3" name="文字方塊 2">
            <a:extLst>
              <a:ext uri="{FF2B5EF4-FFF2-40B4-BE49-F238E27FC236}">
                <a16:creationId xmlns:a16="http://schemas.microsoft.com/office/drawing/2014/main" id="{2F6678DB-3C78-0CDE-F20C-29B573E0AA08}"/>
              </a:ext>
            </a:extLst>
          </p:cNvPr>
          <p:cNvSpPr txBox="1"/>
          <p:nvPr/>
        </p:nvSpPr>
        <p:spPr>
          <a:xfrm>
            <a:off x="3162669" y="7251942"/>
            <a:ext cx="1945665" cy="7489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データベース情報</a:t>
            </a:r>
            <a:endParaRPr kumimoji="0" lang="en-US" altLang="ja-JP"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endParaRPr>
          </a:p>
          <a:p>
            <a:pPr marL="0" marR="0" lvl="0" indent="0" algn="ctr" defTabSz="584200" rtl="0" eaLnBrk="1" fontAlgn="auto" latinLnBrk="0" hangingPunct="0">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例：フィールド</a:t>
            </a:r>
            <a:r>
              <a:rPr kumimoji="0" lang="en-US" altLang="ja-JP"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ID</a:t>
            </a:r>
            <a:r>
              <a:rPr kumimoji="0" lang="ja-JP"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、サーバー名</a:t>
            </a:r>
            <a:endPar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cs typeface="Open Sans Semibold" panose="020B0606030504020204" pitchFamily="34" charset="0"/>
              <a:sym typeface="Helvetica Neue Medium"/>
            </a:endParaRPr>
          </a:p>
        </p:txBody>
      </p:sp>
      <p:sp>
        <p:nvSpPr>
          <p:cNvPr id="4" name="文字方塊 3">
            <a:extLst>
              <a:ext uri="{FF2B5EF4-FFF2-40B4-BE49-F238E27FC236}">
                <a16:creationId xmlns:a16="http://schemas.microsoft.com/office/drawing/2014/main" id="{B05605D2-F226-EEF8-DE45-659F1D8BB4DF}"/>
              </a:ext>
            </a:extLst>
          </p:cNvPr>
          <p:cNvSpPr txBox="1"/>
          <p:nvPr/>
        </p:nvSpPr>
        <p:spPr>
          <a:xfrm>
            <a:off x="5632704" y="5160837"/>
            <a:ext cx="1665831"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読</a:t>
            </a:r>
            <a:r>
              <a:rPr kumimoji="0" lang="ja-JP"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み</a:t>
            </a:r>
            <a:r>
              <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取</a:t>
            </a:r>
            <a:r>
              <a:rPr kumimoji="0" lang="ja-JP"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り </a:t>
            </a:r>
            <a:r>
              <a:rPr kumimoji="0" lang="en-US" altLang="ja-JP"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&gt; </a:t>
            </a:r>
            <a:r>
              <a:rPr kumimoji="0" lang="en-US" altLang="zh-TW"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GET</a:t>
            </a:r>
            <a:endPar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cs typeface="Open Sans Semibold" panose="020B0606030504020204" pitchFamily="34" charset="0"/>
              <a:sym typeface="Helvetica Neue Medium"/>
            </a:endParaRPr>
          </a:p>
        </p:txBody>
      </p:sp>
      <p:sp>
        <p:nvSpPr>
          <p:cNvPr id="6" name="文字方塊 5">
            <a:extLst>
              <a:ext uri="{FF2B5EF4-FFF2-40B4-BE49-F238E27FC236}">
                <a16:creationId xmlns:a16="http://schemas.microsoft.com/office/drawing/2014/main" id="{839D5A43-7DAB-5EB3-4FD3-145C11835EEE}"/>
              </a:ext>
            </a:extLst>
          </p:cNvPr>
          <p:cNvSpPr txBox="1"/>
          <p:nvPr/>
        </p:nvSpPr>
        <p:spPr>
          <a:xfrm>
            <a:off x="5410658" y="7310895"/>
            <a:ext cx="2157615"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作成・更新 </a:t>
            </a:r>
            <a:r>
              <a:rPr kumimoji="0" lang="en-US" altLang="zh-TW"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&gt; POST</a:t>
            </a:r>
            <a:endPar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cs typeface="Open Sans Semibold" panose="020B0606030504020204" pitchFamily="34" charset="0"/>
              <a:sym typeface="Helvetica Neue Medium"/>
            </a:endParaRPr>
          </a:p>
        </p:txBody>
      </p:sp>
      <p:sp>
        <p:nvSpPr>
          <p:cNvPr id="7" name="文字方塊 6">
            <a:extLst>
              <a:ext uri="{FF2B5EF4-FFF2-40B4-BE49-F238E27FC236}">
                <a16:creationId xmlns:a16="http://schemas.microsoft.com/office/drawing/2014/main" id="{190E416F-05AD-5934-F60B-330A2CADBACA}"/>
              </a:ext>
            </a:extLst>
          </p:cNvPr>
          <p:cNvSpPr txBox="1"/>
          <p:nvPr/>
        </p:nvSpPr>
        <p:spPr>
          <a:xfrm>
            <a:off x="5386811" y="9207865"/>
            <a:ext cx="2157615"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削除 </a:t>
            </a:r>
            <a:r>
              <a:rPr kumimoji="0" lang="en-US" altLang="zh-TW"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&gt; DELETE</a:t>
            </a:r>
            <a:endPar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cs typeface="Open Sans Semibold" panose="020B0606030504020204" pitchFamily="34" charset="0"/>
              <a:sym typeface="Helvetica Neue Medium"/>
            </a:endParaRPr>
          </a:p>
        </p:txBody>
      </p:sp>
      <p:sp>
        <p:nvSpPr>
          <p:cNvPr id="9" name="文字方塊 8">
            <a:extLst>
              <a:ext uri="{FF2B5EF4-FFF2-40B4-BE49-F238E27FC236}">
                <a16:creationId xmlns:a16="http://schemas.microsoft.com/office/drawing/2014/main" id="{D7BDE5F9-C536-8EFB-5CDE-79FF6C85C380}"/>
              </a:ext>
            </a:extLst>
          </p:cNvPr>
          <p:cNvSpPr txBox="1"/>
          <p:nvPr/>
        </p:nvSpPr>
        <p:spPr>
          <a:xfrm>
            <a:off x="7896468" y="7251942"/>
            <a:ext cx="1759529"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API</a:t>
            </a:r>
            <a:r>
              <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 </a:t>
            </a:r>
            <a:r>
              <a:rPr kumimoji="0" lang="ja-JP"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リクエスト送信</a:t>
            </a:r>
            <a:endPar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cs typeface="Open Sans Semibold" panose="020B0606030504020204" pitchFamily="34" charset="0"/>
              <a:sym typeface="Helvetica Neue Medium"/>
            </a:endParaRPr>
          </a:p>
        </p:txBody>
      </p:sp>
      <p:sp>
        <p:nvSpPr>
          <p:cNvPr id="10" name="文字方塊 9">
            <a:extLst>
              <a:ext uri="{FF2B5EF4-FFF2-40B4-BE49-F238E27FC236}">
                <a16:creationId xmlns:a16="http://schemas.microsoft.com/office/drawing/2014/main" id="{C6177A03-471A-2828-61DB-A6B6AD6EB715}"/>
              </a:ext>
            </a:extLst>
          </p:cNvPr>
          <p:cNvSpPr txBox="1"/>
          <p:nvPr/>
        </p:nvSpPr>
        <p:spPr>
          <a:xfrm>
            <a:off x="10150476" y="7251942"/>
            <a:ext cx="2157615"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レスポンス受信</a:t>
            </a:r>
            <a:endParaRPr kumimoji="0" lang="zh-TW" altLang="en-US" sz="1400" b="1" i="0" u="none" strike="noStrike" kern="0" cap="none" spc="0" normalizeH="0" baseline="0" noProof="0" dirty="0">
              <a:ln>
                <a:noFill/>
              </a:ln>
              <a:solidFill>
                <a:srgbClr val="000000"/>
              </a:solidFill>
              <a:effectLst/>
              <a:uLnTx/>
              <a:uFillTx/>
              <a:latin typeface="Open Sans Semibold" panose="020B0606030504020204" pitchFamily="34" charset="0"/>
              <a:cs typeface="Open Sans Semibold" panose="020B0606030504020204" pitchFamily="34" charset="0"/>
              <a:sym typeface="Helvetica Neue Medium"/>
            </a:endParaRPr>
          </a:p>
        </p:txBody>
      </p:sp>
    </p:spTree>
    <p:extLst>
      <p:ext uri="{BB962C8B-B14F-4D97-AF65-F5344CB8AC3E}">
        <p14:creationId xmlns:p14="http://schemas.microsoft.com/office/powerpoint/2010/main" val="3878660944"/>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grpSp>
        <p:nvGrpSpPr>
          <p:cNvPr id="7" name="群組 6">
            <a:extLst>
              <a:ext uri="{FF2B5EF4-FFF2-40B4-BE49-F238E27FC236}">
                <a16:creationId xmlns:a16="http://schemas.microsoft.com/office/drawing/2014/main" id="{FCD9564B-737F-92D1-F90F-D33C2679AF31}"/>
              </a:ext>
            </a:extLst>
          </p:cNvPr>
          <p:cNvGrpSpPr/>
          <p:nvPr/>
        </p:nvGrpSpPr>
        <p:grpSpPr>
          <a:xfrm>
            <a:off x="2695288" y="3760943"/>
            <a:ext cx="7559908" cy="5672617"/>
            <a:chOff x="556890" y="4096223"/>
            <a:chExt cx="7665596" cy="4735363"/>
          </a:xfrm>
        </p:grpSpPr>
        <p:pic>
          <p:nvPicPr>
            <p:cNvPr id="8" name="視窗框">
              <a:extLst>
                <a:ext uri="{FF2B5EF4-FFF2-40B4-BE49-F238E27FC236}">
                  <a16:creationId xmlns:a16="http://schemas.microsoft.com/office/drawing/2014/main" id="{0DD5452F-9AC7-0EB4-B050-7EBAFF49F32A}"/>
                </a:ext>
              </a:extLst>
            </p:cNvPr>
            <p:cNvPicPr>
              <a:picLocks noChangeAspect="1"/>
            </p:cNvPicPr>
            <p:nvPr/>
          </p:nvPicPr>
          <p:blipFill>
            <a:blip r:embed="rId3"/>
            <a:srcRect l="1" t="1" r="-909" b="-374"/>
            <a:stretch/>
          </p:blipFill>
          <p:spPr>
            <a:xfrm>
              <a:off x="556890" y="4096223"/>
              <a:ext cx="7319141" cy="4735363"/>
            </a:xfrm>
            <a:prstGeom prst="rect">
              <a:avLst/>
            </a:prstGeom>
          </p:spPr>
        </p:pic>
        <p:pic>
          <p:nvPicPr>
            <p:cNvPr id="9" name="視窗框">
              <a:extLst>
                <a:ext uri="{FF2B5EF4-FFF2-40B4-BE49-F238E27FC236}">
                  <a16:creationId xmlns:a16="http://schemas.microsoft.com/office/drawing/2014/main" id="{9EC60C4A-F100-85EA-DA26-F36D50225BCB}"/>
                </a:ext>
              </a:extLst>
            </p:cNvPr>
            <p:cNvPicPr>
              <a:picLocks noChangeAspect="1"/>
            </p:cNvPicPr>
            <p:nvPr/>
          </p:nvPicPr>
          <p:blipFill>
            <a:blip r:embed="rId3"/>
            <a:srcRect l="50900" t="1" r="-909" b="-374"/>
            <a:stretch/>
          </p:blipFill>
          <p:spPr>
            <a:xfrm>
              <a:off x="4595155" y="4096223"/>
              <a:ext cx="3627331" cy="4735363"/>
            </a:xfrm>
            <a:prstGeom prst="rect">
              <a:avLst/>
            </a:prstGeom>
          </p:spPr>
        </p:pic>
      </p:grpSp>
      <p:sp>
        <p:nvSpPr>
          <p:cNvPr id="438"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2" name="無論你的商業邏輯有多複雜，都能夠透過 Ragic 的伺服器端 Javascript 流程引擎完成">
            <a:extLst>
              <a:ext uri="{FF2B5EF4-FFF2-40B4-BE49-F238E27FC236}">
                <a16:creationId xmlns:a16="http://schemas.microsoft.com/office/drawing/2014/main" id="{12F4CB8E-D733-1B37-6AAB-046931446E42}"/>
              </a:ext>
            </a:extLst>
          </p:cNvPr>
          <p:cNvSpPr txBox="1"/>
          <p:nvPr/>
        </p:nvSpPr>
        <p:spPr>
          <a:xfrm>
            <a:off x="558599" y="1908221"/>
            <a:ext cx="11887601" cy="10586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0" marR="0" lvl="1"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2200" b="1"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どんなに複雑な業務ロジックも、</a:t>
            </a:r>
            <a:endParaRPr kumimoji="0" lang="en-US" altLang="ja-JP" sz="2200" b="1"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a:p>
            <a:pPr marL="0" marR="0" lvl="1"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en-US" altLang="ja-JP" sz="2200" b="1"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Ragic </a:t>
            </a:r>
            <a:r>
              <a:rPr kumimoji="0" lang="ja-JP" altLang="en-US" sz="2200" b="1"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のサーバーサイド </a:t>
            </a:r>
            <a:r>
              <a:rPr kumimoji="0" lang="en-US" altLang="ja-JP" sz="2200" b="1"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JavaScript </a:t>
            </a:r>
            <a:r>
              <a:rPr kumimoji="0" lang="ja-JP" altLang="en-US" sz="2200" b="1"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ワークフローエンジンで自在に実装できます。</a:t>
            </a:r>
            <a:endParaRPr kumimoji="0" lang="en-US" sz="2200" b="1"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3" name="客製化 Scripting 引擎">
            <a:extLst>
              <a:ext uri="{FF2B5EF4-FFF2-40B4-BE49-F238E27FC236}">
                <a16:creationId xmlns:a16="http://schemas.microsoft.com/office/drawing/2014/main" id="{B9801374-A25D-66CD-6472-04EFBC64D8C8}"/>
              </a:ext>
            </a:extLst>
          </p:cNvPr>
          <p:cNvSpPr txBox="1"/>
          <p:nvPr/>
        </p:nvSpPr>
        <p:spPr>
          <a:xfrm>
            <a:off x="2453503" y="849354"/>
            <a:ext cx="8448745" cy="10272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r>
              <a:rPr lang="ja-JP" altLang="en-US" b="1" dirty="0">
                <a:latin typeface="Open Sans" panose="020B0606030504020204" pitchFamily="34" charset="0"/>
                <a:ea typeface="Open Sans" panose="020B0606030504020204" pitchFamily="34" charset="0"/>
                <a:cs typeface="Open Sans" panose="020B0606030504020204" pitchFamily="34" charset="0"/>
              </a:rPr>
              <a:t>カスタマイズ可能なスクリプト</a:t>
            </a:r>
            <a:endParaRPr lang="en-US" altLang="zh-TW"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6" name="圖片 5">
            <a:extLst>
              <a:ext uri="{FF2B5EF4-FFF2-40B4-BE49-F238E27FC236}">
                <a16:creationId xmlns:a16="http://schemas.microsoft.com/office/drawing/2014/main" id="{298995AA-FC65-92AC-AFBD-F2CB13873EB5}"/>
              </a:ext>
            </a:extLst>
          </p:cNvPr>
          <p:cNvPicPr>
            <a:picLocks noChangeAspect="1"/>
          </p:cNvPicPr>
          <p:nvPr/>
        </p:nvPicPr>
        <p:blipFill>
          <a:blip r:embed="rId4">
            <a:extLst>
              <a:ext uri="{28A0092B-C50C-407E-A947-70E740481C1C}">
                <a14:useLocalDpi xmlns:a14="http://schemas.microsoft.com/office/drawing/2010/main" val="0"/>
              </a:ext>
            </a:extLst>
          </a:blip>
          <a:srcRect r="11976"/>
          <a:stretch>
            <a:fillRect/>
          </a:stretch>
        </p:blipFill>
        <p:spPr>
          <a:xfrm>
            <a:off x="2738029" y="4329044"/>
            <a:ext cx="7401394" cy="5042107"/>
          </a:xfrm>
          <a:prstGeom prst="rect">
            <a:avLst/>
          </a:prstGeom>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446"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47" name="跨平台，安裝容易的 Java-based 產品"/>
          <p:cNvSpPr txBox="1"/>
          <p:nvPr/>
        </p:nvSpPr>
        <p:spPr>
          <a:xfrm>
            <a:off x="558599" y="1857528"/>
            <a:ext cx="11887601" cy="556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簡単に導入できる、クロスプラットフォーム対応 </a:t>
            </a:r>
            <a:r>
              <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Java </a:t>
            </a: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ソリューション</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448" name="使用技術"/>
          <p:cNvSpPr txBox="1"/>
          <p:nvPr/>
        </p:nvSpPr>
        <p:spPr>
          <a:xfrm>
            <a:off x="3705822" y="848764"/>
            <a:ext cx="5593154" cy="1034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技術スタック</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grpSp>
        <p:nvGrpSpPr>
          <p:cNvPr id="2" name="群組 1">
            <a:extLst>
              <a:ext uri="{FF2B5EF4-FFF2-40B4-BE49-F238E27FC236}">
                <a16:creationId xmlns:a16="http://schemas.microsoft.com/office/drawing/2014/main" id="{2CDBA581-3095-1535-ED8F-87C4ECE6A148}"/>
              </a:ext>
            </a:extLst>
          </p:cNvPr>
          <p:cNvGrpSpPr/>
          <p:nvPr/>
        </p:nvGrpSpPr>
        <p:grpSpPr>
          <a:xfrm>
            <a:off x="3433400" y="3795667"/>
            <a:ext cx="6138000" cy="1454400"/>
            <a:chOff x="2715414" y="3472937"/>
            <a:chExt cx="6138000" cy="1454400"/>
          </a:xfrm>
        </p:grpSpPr>
        <p:sp>
          <p:nvSpPr>
            <p:cNvPr id="449" name="矩形"/>
            <p:cNvSpPr/>
            <p:nvPr/>
          </p:nvSpPr>
          <p:spPr>
            <a:xfrm>
              <a:off x="2800015" y="3570137"/>
              <a:ext cx="5968799" cy="1260000"/>
            </a:xfrm>
            <a:prstGeom prst="rect">
              <a:avLst/>
            </a:prstGeom>
            <a:solidFill>
              <a:srgbClr val="FFFFFF"/>
            </a:solidFill>
            <a:ln w="12700">
              <a:miter lim="400000"/>
            </a:ln>
          </p:spPr>
          <p:txBody>
            <a:bodyPr lIns="50800" tIns="50800" rIns="50800" bIns="50800" anchor="ctr"/>
            <a:lstStyle/>
            <a:p>
              <a:pPr marL="0" marR="0" lvl="0" indent="0" algn="ctr" defTabSz="410764" rtl="0" eaLnBrk="1" fontAlgn="auto" latinLnBrk="0" hangingPunct="0">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50" name="以 Java 開發"/>
            <p:cNvSpPr txBox="1"/>
            <p:nvPr/>
          </p:nvSpPr>
          <p:spPr>
            <a:xfrm>
              <a:off x="5066129" y="3842416"/>
              <a:ext cx="1436570" cy="3293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anchor="ctr">
              <a:spAutoFit/>
            </a:bodyPr>
            <a:lstStyle>
              <a:lvl1pPr indent="27905" defTabSz="642937">
                <a:lnSpc>
                  <a:spcPct val="110000"/>
                </a:lnSpc>
                <a:defRPr sz="1600">
                  <a:solidFill>
                    <a:srgbClr val="393939"/>
                  </a:solidFill>
                  <a:latin typeface="Source Han Sans TW Bold"/>
                  <a:ea typeface="Source Han Sans TW Bold"/>
                  <a:cs typeface="Source Han Sans TW Bold"/>
                  <a:sym typeface="Source Han Sans TW Bold"/>
                </a:defRPr>
              </a:lvl1pPr>
            </a:lstStyle>
            <a:p>
              <a:pPr marL="0" marR="0" lvl="0" indent="27905" algn="ctr" defTabSz="642937" rtl="0" eaLnBrk="1" fontAlgn="auto" latinLnBrk="0" hangingPunct="0">
                <a:lnSpc>
                  <a:spcPct val="11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Java</a:t>
              </a:r>
              <a:r>
                <a:rPr kumimoji="0" lang="ja-JP"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ベース</a:t>
              </a:r>
              <a:endParaRPr kumimoji="0" 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451" name="在 Linux 或 Windows…"/>
            <p:cNvSpPr txBox="1"/>
            <p:nvPr/>
          </p:nvSpPr>
          <p:spPr>
            <a:xfrm>
              <a:off x="3102181" y="4282946"/>
              <a:ext cx="5364466" cy="2962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7" tIns="35717" rIns="35717" bIns="35717" anchor="ctr">
              <a:spAutoFit/>
            </a:bodyPr>
            <a:lstStyle/>
            <a:p>
              <a:pPr marL="0" marR="0" lvl="0" indent="27905" algn="ctr" defTabSz="642937" rtl="0" eaLnBrk="1" fontAlgn="auto" latinLnBrk="0" hangingPunct="0">
                <a:lnSpc>
                  <a:spcPct val="110000"/>
                </a:lnSpc>
                <a:spcBef>
                  <a:spcPts val="0"/>
                </a:spcBef>
                <a:spcAft>
                  <a:spcPts val="0"/>
                </a:spcAft>
                <a:buClrTx/>
                <a:buSzTx/>
                <a:buFontTx/>
                <a:buNone/>
                <a:tabLst/>
                <a:defRPr sz="1600">
                  <a:solidFill>
                    <a:srgbClr val="393939"/>
                  </a:solidFill>
                  <a:latin typeface="Source Han Sans TW"/>
                  <a:ea typeface="Source Han Sans TW"/>
                  <a:cs typeface="Source Han Sans TW"/>
                  <a:sym typeface="Source Han Sans TW"/>
                </a:defRPr>
              </a:pP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Linux</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a:t>
              </a: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Windows </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サーバー上に導入可能</a:t>
              </a:r>
              <a:endParaRPr kumimoji="0" 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endParaRPr>
            </a:p>
          </p:txBody>
        </p:sp>
        <p:sp>
          <p:nvSpPr>
            <p:cNvPr id="469" name="矩形"/>
            <p:cNvSpPr/>
            <p:nvPr/>
          </p:nvSpPr>
          <p:spPr>
            <a:xfrm>
              <a:off x="2715414" y="3472937"/>
              <a:ext cx="6138000" cy="1454400"/>
            </a:xfrm>
            <a:prstGeom prst="rect">
              <a:avLst/>
            </a:prstGeom>
            <a:ln w="25400">
              <a:solidFill>
                <a:srgbClr val="FFFFFF"/>
              </a:solidFill>
              <a:miter lim="400000"/>
            </a:ln>
          </p:spPr>
          <p:txBody>
            <a:bodyPr lIns="50800" tIns="50800" rIns="50800" bIns="50800" anchor="ctr"/>
            <a:lstStyle/>
            <a:p>
              <a:pPr marL="0" marR="0" lvl="0" indent="0" algn="ctr" defTabSz="410764" rtl="0" eaLnBrk="1" fontAlgn="auto" latinLnBrk="0" hangingPunct="0">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Helvetica Neue Medium"/>
                <a:sym typeface="Helvetica Neue Medium"/>
              </a:endParaRPr>
            </a:p>
          </p:txBody>
        </p:sp>
      </p:grpSp>
      <p:grpSp>
        <p:nvGrpSpPr>
          <p:cNvPr id="3" name="群組 2">
            <a:extLst>
              <a:ext uri="{FF2B5EF4-FFF2-40B4-BE49-F238E27FC236}">
                <a16:creationId xmlns:a16="http://schemas.microsoft.com/office/drawing/2014/main" id="{ED4D5BE9-18AF-5B00-D6FF-2F677BBFFA9F}"/>
              </a:ext>
            </a:extLst>
          </p:cNvPr>
          <p:cNvGrpSpPr/>
          <p:nvPr/>
        </p:nvGrpSpPr>
        <p:grpSpPr>
          <a:xfrm>
            <a:off x="3433400" y="5507166"/>
            <a:ext cx="6138000" cy="1944000"/>
            <a:chOff x="2738621" y="5493033"/>
            <a:chExt cx="6138000" cy="1944000"/>
          </a:xfrm>
        </p:grpSpPr>
        <p:sp>
          <p:nvSpPr>
            <p:cNvPr id="453" name="矩形"/>
            <p:cNvSpPr/>
            <p:nvPr/>
          </p:nvSpPr>
          <p:spPr>
            <a:xfrm>
              <a:off x="2823222" y="5571610"/>
              <a:ext cx="5968799" cy="1786846"/>
            </a:xfrm>
            <a:prstGeom prst="rect">
              <a:avLst/>
            </a:prstGeom>
            <a:solidFill>
              <a:srgbClr val="FFFFFF"/>
            </a:solidFill>
            <a:ln w="12700">
              <a:miter lim="400000"/>
            </a:ln>
          </p:spPr>
          <p:txBody>
            <a:bodyPr lIns="50800" tIns="50800" rIns="50800" bIns="50800" anchor="ctr"/>
            <a:lstStyle/>
            <a:p>
              <a:pPr marL="0" marR="0" lvl="0" indent="0" algn="ctr" defTabSz="410764" rtl="0" eaLnBrk="1" fontAlgn="auto" latinLnBrk="0" hangingPunct="0">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54" name="內嵌應用程式伺服器 (Jetty)…"/>
            <p:cNvSpPr txBox="1"/>
            <p:nvPr/>
          </p:nvSpPr>
          <p:spPr>
            <a:xfrm>
              <a:off x="3209953" y="5787785"/>
              <a:ext cx="5195334" cy="5991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7" tIns="35717" rIns="35717" bIns="35717" anchor="ctr">
              <a:spAutoFit/>
            </a:bodyPr>
            <a:lstStyle/>
            <a:p>
              <a:pPr marL="0" marR="0" lvl="0" indent="27905" algn="ctr" defTabSz="642937" rtl="0" eaLnBrk="1" fontAlgn="auto" latinLnBrk="0" hangingPunct="0">
                <a:lnSpc>
                  <a:spcPct val="110000"/>
                </a:lnSpc>
                <a:spcBef>
                  <a:spcPts val="0"/>
                </a:spcBef>
                <a:spcAft>
                  <a:spcPts val="0"/>
                </a:spcAft>
                <a:buClrTx/>
                <a:buSzTx/>
                <a:buFontTx/>
                <a:buNone/>
                <a:tabLst/>
                <a:defRPr sz="1600">
                  <a:solidFill>
                    <a:srgbClr val="393939"/>
                  </a:solidFill>
                  <a:latin typeface="Source Han Sans TW Bold"/>
                  <a:ea typeface="Source Han Sans TW Bold"/>
                  <a:cs typeface="Source Han Sans TW Bold"/>
                  <a:sym typeface="Source Han Sans TW Bold"/>
                </a:defRPr>
              </a:pPr>
              <a:r>
                <a:rPr kumimoji="0" lang="ja-JP"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組み込みアプリケーションサーバー（</a:t>
              </a:r>
              <a:r>
                <a:rPr kumimoji="0" lang="en-US" altLang="ja-JP"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Jetty</a:t>
              </a:r>
              <a:r>
                <a:rPr kumimoji="0" lang="ja-JP"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a:t>
              </a:r>
              <a:endParaRPr kumimoji="0" lang="en-US" altLang="ja-JP"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a:p>
              <a:pPr marL="0" marR="0" lvl="0" indent="27905" algn="ctr" defTabSz="642937" rtl="0" eaLnBrk="1" fontAlgn="auto" latinLnBrk="0" hangingPunct="0">
                <a:lnSpc>
                  <a:spcPct val="110000"/>
                </a:lnSpc>
                <a:spcBef>
                  <a:spcPts val="0"/>
                </a:spcBef>
                <a:spcAft>
                  <a:spcPts val="0"/>
                </a:spcAft>
                <a:buClrTx/>
                <a:buSzTx/>
                <a:buFontTx/>
                <a:buNone/>
                <a:tabLst/>
                <a:defRPr sz="1600">
                  <a:solidFill>
                    <a:srgbClr val="393939"/>
                  </a:solidFill>
                  <a:latin typeface="Source Han Sans TW Bold"/>
                  <a:ea typeface="Source Han Sans TW Bold"/>
                  <a:cs typeface="Source Han Sans TW Bold"/>
                  <a:sym typeface="Source Han Sans TW Bold"/>
                </a:defRPr>
              </a:pPr>
              <a:r>
                <a:rPr kumimoji="0" lang="ja-JP"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組み込み</a:t>
              </a:r>
              <a:r>
                <a:rPr kumimoji="0" lang="en-US" altLang="ja-JP"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DB</a:t>
              </a:r>
              <a:r>
                <a:rPr kumimoji="0" lang="ja-JP"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a:t>
              </a:r>
              <a:r>
                <a:rPr kumimoji="0" lang="en-US" altLang="ja-JP"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Berkeley DB</a:t>
              </a:r>
              <a:r>
                <a:rPr kumimoji="0" lang="ja-JP"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a:t>
              </a:r>
              <a:endParaRPr kumimoji="0" 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455" name="容易安裝，不需獨立裝 AP Server 或資料庫…"/>
            <p:cNvSpPr txBox="1"/>
            <p:nvPr/>
          </p:nvSpPr>
          <p:spPr>
            <a:xfrm>
              <a:off x="3209953" y="6438440"/>
              <a:ext cx="5195334" cy="7691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7" tIns="35717" rIns="35717" bIns="35717" anchor="ctr">
              <a:spAutoFit/>
            </a:bodyPr>
            <a:lstStyle/>
            <a:p>
              <a:pPr marL="226025" marR="0" lvl="0" indent="-160020" algn="l" defTabSz="642937" rtl="0" eaLnBrk="1" fontAlgn="auto" latinLnBrk="0" hangingPunct="0">
                <a:lnSpc>
                  <a:spcPct val="110000"/>
                </a:lnSpc>
                <a:spcBef>
                  <a:spcPts val="0"/>
                </a:spcBef>
                <a:spcAft>
                  <a:spcPts val="0"/>
                </a:spcAft>
                <a:buClrTx/>
                <a:buSzPct val="100000"/>
                <a:buFontTx/>
                <a:buChar char="-"/>
                <a:tabLst/>
                <a:defRPr sz="1600">
                  <a:solidFill>
                    <a:srgbClr val="393939"/>
                  </a:solidFill>
                  <a:latin typeface="Source Han Sans TW"/>
                  <a:ea typeface="Source Han Sans TW"/>
                  <a:cs typeface="Source Han Sans TW"/>
                  <a:sym typeface="Source Han Sans TW"/>
                </a:defRPr>
              </a:pP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簡単に導入でき</a:t>
              </a:r>
              <a:endPar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endParaRPr>
            </a:p>
            <a:p>
              <a:pPr marL="226025" marR="0" lvl="0" indent="-160020" algn="l" defTabSz="642937" rtl="0" eaLnBrk="1" fontAlgn="auto" latinLnBrk="0" hangingPunct="0">
                <a:lnSpc>
                  <a:spcPct val="110000"/>
                </a:lnSpc>
                <a:spcBef>
                  <a:spcPts val="0"/>
                </a:spcBef>
                <a:spcAft>
                  <a:spcPts val="0"/>
                </a:spcAft>
                <a:buClrTx/>
                <a:buSzPct val="100000"/>
                <a:buFontTx/>
                <a:buChar char="-"/>
                <a:tabLst/>
                <a:defRPr sz="1600">
                  <a:solidFill>
                    <a:srgbClr val="393939"/>
                  </a:solidFill>
                  <a:latin typeface="Source Han Sans TW"/>
                  <a:ea typeface="Source Han Sans TW"/>
                  <a:cs typeface="Source Han Sans TW"/>
                  <a:sym typeface="Source Han Sans TW"/>
                </a:defRPr>
              </a:pP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追加のサーバーや</a:t>
              </a: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DB</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は不要</a:t>
              </a:r>
              <a:endPar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endParaRPr>
            </a:p>
            <a:p>
              <a:pPr marL="226025" marR="0" lvl="0" indent="-160020" algn="l" defTabSz="642937" rtl="0" eaLnBrk="1" fontAlgn="auto" latinLnBrk="0" hangingPunct="0">
                <a:lnSpc>
                  <a:spcPct val="110000"/>
                </a:lnSpc>
                <a:spcBef>
                  <a:spcPts val="0"/>
                </a:spcBef>
                <a:spcAft>
                  <a:spcPts val="0"/>
                </a:spcAft>
                <a:buClrTx/>
                <a:buSzPct val="100000"/>
                <a:buFontTx/>
                <a:buChar char="-"/>
                <a:tabLst/>
                <a:defRPr sz="1600">
                  <a:solidFill>
                    <a:srgbClr val="393939"/>
                  </a:solidFill>
                  <a:latin typeface="Source Han Sans TW"/>
                  <a:ea typeface="Source Han Sans TW"/>
                  <a:cs typeface="Source Han Sans TW"/>
                  <a:sym typeface="Source Han Sans TW"/>
                </a:defRPr>
              </a:pP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NoSQL</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ベースで柔軟な構造でも高速処理が可能</a:t>
              </a:r>
              <a:endParaRPr kumimoji="0" 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endParaRPr>
            </a:p>
          </p:txBody>
        </p:sp>
        <p:sp>
          <p:nvSpPr>
            <p:cNvPr id="470" name="矩形"/>
            <p:cNvSpPr/>
            <p:nvPr/>
          </p:nvSpPr>
          <p:spPr>
            <a:xfrm>
              <a:off x="2738621" y="5493033"/>
              <a:ext cx="6138000" cy="1944000"/>
            </a:xfrm>
            <a:prstGeom prst="rect">
              <a:avLst/>
            </a:prstGeom>
            <a:ln w="25400">
              <a:solidFill>
                <a:srgbClr val="FFFFFF"/>
              </a:solidFill>
              <a:miter lim="400000"/>
            </a:ln>
          </p:spPr>
          <p:txBody>
            <a:bodyPr lIns="50800" tIns="50800" rIns="50800" bIns="50800" anchor="ctr"/>
            <a:lstStyle/>
            <a:p>
              <a:pPr marL="0" marR="0" lvl="0" indent="0" algn="ctr" defTabSz="410764" rtl="0" eaLnBrk="1" fontAlgn="auto" latinLnBrk="0" hangingPunct="0">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Helvetica Neue Medium"/>
                <a:sym typeface="Helvetica Neue Medium"/>
              </a:endParaRPr>
            </a:p>
          </p:txBody>
        </p:sp>
      </p:grpSp>
      <p:grpSp>
        <p:nvGrpSpPr>
          <p:cNvPr id="4" name="群組 3">
            <a:extLst>
              <a:ext uri="{FF2B5EF4-FFF2-40B4-BE49-F238E27FC236}">
                <a16:creationId xmlns:a16="http://schemas.microsoft.com/office/drawing/2014/main" id="{C71346DD-7CBA-B92B-C057-97899800CD60}"/>
              </a:ext>
            </a:extLst>
          </p:cNvPr>
          <p:cNvGrpSpPr/>
          <p:nvPr/>
        </p:nvGrpSpPr>
        <p:grpSpPr>
          <a:xfrm>
            <a:off x="3433400" y="7708265"/>
            <a:ext cx="6138000" cy="1453453"/>
            <a:chOff x="2738621" y="7615002"/>
            <a:chExt cx="6138000" cy="1453453"/>
          </a:xfrm>
        </p:grpSpPr>
        <p:sp>
          <p:nvSpPr>
            <p:cNvPr id="465" name="矩形"/>
            <p:cNvSpPr/>
            <p:nvPr/>
          </p:nvSpPr>
          <p:spPr>
            <a:xfrm>
              <a:off x="2823120" y="7711728"/>
              <a:ext cx="5969003" cy="1260000"/>
            </a:xfrm>
            <a:prstGeom prst="rect">
              <a:avLst/>
            </a:prstGeom>
            <a:solidFill>
              <a:srgbClr val="FFFFFF"/>
            </a:solidFill>
            <a:ln w="12700">
              <a:miter lim="400000"/>
            </a:ln>
          </p:spPr>
          <p:txBody>
            <a:bodyPr lIns="50800" tIns="50800" rIns="50800" bIns="50800" anchor="ctr"/>
            <a:lstStyle/>
            <a:p>
              <a:pPr marL="0" marR="0" lvl="0" indent="0" algn="ctr" defTabSz="410764" rtl="0" eaLnBrk="1" fontAlgn="auto" latinLnBrk="0" hangingPunct="0">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66" name="純 Javascript AJAX 介面"/>
            <p:cNvSpPr txBox="1"/>
            <p:nvPr/>
          </p:nvSpPr>
          <p:spPr>
            <a:xfrm>
              <a:off x="3482489" y="7972806"/>
              <a:ext cx="4650264" cy="3278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anchor="ctr">
              <a:spAutoFit/>
            </a:bodyPr>
            <a:lstStyle>
              <a:lvl1pPr indent="27905" defTabSz="642937">
                <a:lnSpc>
                  <a:spcPct val="110000"/>
                </a:lnSpc>
                <a:defRPr sz="1600">
                  <a:solidFill>
                    <a:srgbClr val="393939"/>
                  </a:solidFill>
                  <a:latin typeface="Source Han Sans TW Bold"/>
                  <a:ea typeface="Source Han Sans TW Bold"/>
                  <a:cs typeface="Source Han Sans TW Bold"/>
                  <a:sym typeface="Source Han Sans TW Bold"/>
                </a:defRPr>
              </a:lvl1pPr>
            </a:lstStyle>
            <a:p>
              <a:pPr marL="0" marR="0" lvl="0" indent="27905" algn="ctr" defTabSz="642937" rtl="0" eaLnBrk="1" fontAlgn="auto" latinLnBrk="0" hangingPunct="0">
                <a:lnSpc>
                  <a:spcPct val="110000"/>
                </a:lnSpc>
                <a:spcBef>
                  <a:spcPts val="0"/>
                </a:spcBef>
                <a:spcAft>
                  <a:spcPts val="0"/>
                </a:spcAft>
                <a:buClrTx/>
                <a:buSzTx/>
                <a:buFontTx/>
                <a:buNone/>
                <a:tabLst/>
                <a:defRPr/>
              </a:pPr>
              <a:r>
                <a:rPr kumimoji="0" sz="1600" b="1" i="0" u="none" strike="noStrike" kern="0" cap="none" spc="0" normalizeH="0" baseline="0" noProof="0" dirty="0" err="1">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Javascript</a:t>
              </a:r>
              <a:r>
                <a:rPr kumimoji="0" 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/HTML/CSS</a:t>
              </a:r>
              <a:r>
                <a:rPr kumimoji="0" lang="zh-TW"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 </a:t>
              </a:r>
              <a:r>
                <a:rPr kumimoji="0" lang="ja-JP"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インターフェース</a:t>
              </a:r>
              <a:endParaRPr kumimoji="0"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467" name="不需安裝任何 Flash/Applet/Silverlight，所有瀏覽器都能執行"/>
            <p:cNvSpPr txBox="1"/>
            <p:nvPr/>
          </p:nvSpPr>
          <p:spPr>
            <a:xfrm>
              <a:off x="2937420" y="8443390"/>
              <a:ext cx="5740403" cy="2962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anchor="ctr">
              <a:spAutoFit/>
            </a:bodyPr>
            <a:lstStyle>
              <a:lvl1pPr indent="27905" defTabSz="642937">
                <a:lnSpc>
                  <a:spcPct val="110000"/>
                </a:lnSpc>
                <a:defRPr sz="1600">
                  <a:solidFill>
                    <a:srgbClr val="393939"/>
                  </a:solidFill>
                  <a:latin typeface="Source Han Sans TW"/>
                  <a:ea typeface="Source Han Sans TW"/>
                  <a:cs typeface="Source Han Sans TW"/>
                  <a:sym typeface="Source Han Sans TW"/>
                </a:defRPr>
              </a:lvl1pPr>
            </a:lstStyle>
            <a:p>
              <a:pPr marL="0" marR="0" lvl="0" indent="27905" algn="ctr" defTabSz="642937" rtl="0" eaLnBrk="1" fontAlgn="auto" latinLnBrk="0" hangingPunct="0">
                <a:lnSpc>
                  <a:spcPct val="11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rPr>
                <a:t>プラグイン不要で、主要ブラウザから利用可能</a:t>
              </a:r>
              <a:endParaRPr kumimoji="0"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a:endParaRPr>
            </a:p>
          </p:txBody>
        </p:sp>
        <p:sp>
          <p:nvSpPr>
            <p:cNvPr id="473" name="矩形"/>
            <p:cNvSpPr/>
            <p:nvPr/>
          </p:nvSpPr>
          <p:spPr>
            <a:xfrm>
              <a:off x="2738621" y="7615002"/>
              <a:ext cx="6138000" cy="1453453"/>
            </a:xfrm>
            <a:prstGeom prst="rect">
              <a:avLst/>
            </a:prstGeom>
            <a:ln w="25400">
              <a:solidFill>
                <a:srgbClr val="FFFFFF"/>
              </a:solidFill>
              <a:miter lim="400000"/>
            </a:ln>
          </p:spPr>
          <p:txBody>
            <a:bodyPr lIns="50800" tIns="50800" rIns="50800" bIns="50800" anchor="ctr"/>
            <a:lstStyle/>
            <a:p>
              <a:pPr marL="0" marR="0" lvl="0" indent="0" algn="ctr" defTabSz="410764" rtl="0" eaLnBrk="1" fontAlgn="auto" latinLnBrk="0" hangingPunct="0">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Helvetica Neue Medium"/>
                <a:sym typeface="Helvetica Neue Medium"/>
              </a:endParaRPr>
            </a:p>
          </p:txBody>
        </p:sp>
      </p:gr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7D5239D2-715C-5BF7-57F2-DFA894BFDE12}"/>
            </a:ext>
          </a:extLst>
        </p:cNvPr>
        <p:cNvGrpSpPr/>
        <p:nvPr/>
      </p:nvGrpSpPr>
      <p:grpSpPr>
        <a:xfrm>
          <a:off x="0" y="0"/>
          <a:ext cx="0" cy="0"/>
          <a:chOff x="0" y="0"/>
          <a:chExt cx="0" cy="0"/>
        </a:xfrm>
      </p:grpSpPr>
      <p:sp>
        <p:nvSpPr>
          <p:cNvPr id="2" name="矩形">
            <a:extLst>
              <a:ext uri="{FF2B5EF4-FFF2-40B4-BE49-F238E27FC236}">
                <a16:creationId xmlns:a16="http://schemas.microsoft.com/office/drawing/2014/main" id="{DFEB5146-6AEF-0C62-C117-D81C3B77E00B}"/>
              </a:ext>
            </a:extLst>
          </p:cNvPr>
          <p:cNvSpPr>
            <a:spLocks noGrp="1" noRot="1" noMove="1" noResize="1" noEditPoints="1" noAdjustHandles="1" noChangeArrowheads="1" noChangeShapeType="1"/>
          </p:cNvSpPr>
          <p:nvPr/>
        </p:nvSpPr>
        <p:spPr>
          <a:xfrm>
            <a:off x="-386523" y="-168035"/>
            <a:ext cx="13777846" cy="348666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 name="充分整合">
            <a:extLst>
              <a:ext uri="{FF2B5EF4-FFF2-40B4-BE49-F238E27FC236}">
                <a16:creationId xmlns:a16="http://schemas.microsoft.com/office/drawing/2014/main" id="{9D81313F-B7EF-A081-DE9E-13EDE213FF87}"/>
              </a:ext>
            </a:extLst>
          </p:cNvPr>
          <p:cNvSpPr txBox="1"/>
          <p:nvPr/>
        </p:nvSpPr>
        <p:spPr>
          <a:xfrm>
            <a:off x="1435188" y="560051"/>
            <a:ext cx="10140980"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オンプレミス </a:t>
            </a:r>
            <a:r>
              <a:rPr kumimoji="0" lang="en-US" altLang="ja-JP"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vs </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クラウド</a:t>
            </a:r>
            <a:r>
              <a:rPr lang="ja-JP" altLang="en-US" b="1" dirty="0">
                <a:latin typeface="Open Sans" panose="020B0606030504020204" pitchFamily="34" charset="0"/>
                <a:ea typeface="Open Sans" panose="020B0606030504020204" pitchFamily="34" charset="0"/>
                <a:cs typeface="Open Sans" panose="020B0606030504020204" pitchFamily="34" charset="0"/>
              </a:rPr>
              <a:t>サーバー</a:t>
            </a:r>
            <a:endParaRPr kumimoji="0" lang="zh-TW" altLang="en-US" sz="4500" b="1" i="0" u="none" strike="noStrike" kern="0" cap="none" spc="0" normalizeH="0" baseline="0" noProof="0" dirty="0">
              <a:ln>
                <a:noFill/>
              </a:ln>
              <a:solidFill>
                <a:srgbClr val="393939"/>
              </a:solidFill>
              <a:effectLst/>
              <a:uLnTx/>
              <a:uFillTx/>
              <a:latin typeface="Open Sans" panose="020B0606030504020204" pitchFamily="34" charset="0"/>
              <a:cs typeface="Open Sans" panose="020B0606030504020204" pitchFamily="34" charset="0"/>
              <a:sym typeface="Source Han Sans TW Bold"/>
            </a:endParaRPr>
          </a:p>
        </p:txBody>
      </p:sp>
      <p:sp>
        <p:nvSpPr>
          <p:cNvPr id="3" name="像 Excel簡潔易懂的介面，一個畫面就能看到所有資訊">
            <a:extLst>
              <a:ext uri="{FF2B5EF4-FFF2-40B4-BE49-F238E27FC236}">
                <a16:creationId xmlns:a16="http://schemas.microsoft.com/office/drawing/2014/main" id="{C2DC81DB-6892-FDD8-E700-2FA382B279A6}"/>
              </a:ext>
            </a:extLst>
          </p:cNvPr>
          <p:cNvSpPr txBox="1"/>
          <p:nvPr/>
        </p:nvSpPr>
        <p:spPr>
          <a:xfrm>
            <a:off x="1687182" y="1751311"/>
            <a:ext cx="9630436" cy="12829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必要に応じて、自社サーバー上に </a:t>
            </a:r>
            <a:r>
              <a:rPr kumimoji="0" lang="en-US" altLang="ja-JP"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Ragic </a:t>
            </a:r>
            <a:r>
              <a:rPr kumimoji="0" lang="ja-JP"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をオンプレミス導入することも可能です。</a:t>
            </a:r>
            <a:endParaRPr kumimoji="0" lang="en-US" altLang="ja-JP"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ただし、サーバーの安全性と安定性を確保するためには、ネットワークサーバーの運用経験を持つ </a:t>
            </a:r>
            <a:r>
              <a:rPr kumimoji="0" lang="en-US" altLang="ja-JP"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IT </a:t>
            </a:r>
            <a:r>
              <a:rPr kumimoji="0" lang="ja-JP"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担当者が必要となります。</a:t>
            </a:r>
            <a:endParaRPr kumimoji="0" lang="zh-TW"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Noto Sans CJK SC Medium" panose="020B0500000000000000" pitchFamily="34" charset="-128"/>
              <a:cs typeface="Open Sans Semibold" panose="020B0606030504020204" pitchFamily="34" charset="0"/>
              <a:sym typeface="Source Han Sans TW Medium"/>
            </a:endParaRPr>
          </a:p>
        </p:txBody>
      </p:sp>
      <p:grpSp>
        <p:nvGrpSpPr>
          <p:cNvPr id="5" name="群組 4">
            <a:extLst>
              <a:ext uri="{FF2B5EF4-FFF2-40B4-BE49-F238E27FC236}">
                <a16:creationId xmlns:a16="http://schemas.microsoft.com/office/drawing/2014/main" id="{308C92A6-5D05-A044-6336-3E1BC4C7E224}"/>
              </a:ext>
            </a:extLst>
          </p:cNvPr>
          <p:cNvGrpSpPr/>
          <p:nvPr/>
        </p:nvGrpSpPr>
        <p:grpSpPr>
          <a:xfrm>
            <a:off x="3073059" y="4054317"/>
            <a:ext cx="6858683" cy="3240000"/>
            <a:chOff x="3658399" y="3906400"/>
            <a:chExt cx="6858683" cy="3240000"/>
          </a:xfrm>
        </p:grpSpPr>
        <p:sp>
          <p:nvSpPr>
            <p:cNvPr id="29" name="矩形 28">
              <a:extLst>
                <a:ext uri="{FF2B5EF4-FFF2-40B4-BE49-F238E27FC236}">
                  <a16:creationId xmlns:a16="http://schemas.microsoft.com/office/drawing/2014/main" id="{93C38E14-D873-23EA-134F-ACCDFD9827CD}"/>
                </a:ext>
              </a:extLst>
            </p:cNvPr>
            <p:cNvSpPr>
              <a:spLocks/>
            </p:cNvSpPr>
            <p:nvPr/>
          </p:nvSpPr>
          <p:spPr>
            <a:xfrm>
              <a:off x="3658399" y="3906400"/>
              <a:ext cx="6858683" cy="3240000"/>
            </a:xfrm>
            <a:prstGeom prst="rect">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31" name="簡潔介面">
              <a:extLst>
                <a:ext uri="{FF2B5EF4-FFF2-40B4-BE49-F238E27FC236}">
                  <a16:creationId xmlns:a16="http://schemas.microsoft.com/office/drawing/2014/main" id="{9578B0FD-E470-1A35-2394-CC22462F68F8}"/>
                </a:ext>
              </a:extLst>
            </p:cNvPr>
            <p:cNvSpPr txBox="1"/>
            <p:nvPr/>
          </p:nvSpPr>
          <p:spPr>
            <a:xfrm>
              <a:off x="4064777" y="4117403"/>
              <a:ext cx="2607486" cy="599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zh-TW" altLang="en-US" sz="24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必要条件</a:t>
              </a:r>
              <a:r>
                <a:rPr kumimoji="0" lang="en-US" altLang="zh-TW" sz="24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a:t>
              </a:r>
              <a:endParaRPr kumimoji="0" sz="24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32" name="像 Excel簡潔易懂的介面，一個畫面就能看到所有資訊">
              <a:extLst>
                <a:ext uri="{FF2B5EF4-FFF2-40B4-BE49-F238E27FC236}">
                  <a16:creationId xmlns:a16="http://schemas.microsoft.com/office/drawing/2014/main" id="{B8B65669-CD28-B900-821B-5FE41E0C0ADB}"/>
                </a:ext>
              </a:extLst>
            </p:cNvPr>
            <p:cNvSpPr txBox="1"/>
            <p:nvPr/>
          </p:nvSpPr>
          <p:spPr>
            <a:xfrm>
              <a:off x="4064777" y="4714490"/>
              <a:ext cx="6094376" cy="2134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285750" marR="0" lvl="0" indent="-285750" algn="l" defTabSz="914400" rtl="0" eaLnBrk="1" fontAlgn="base" latinLnBrk="0" hangingPunct="0">
                <a:lnSpc>
                  <a:spcPct val="150000"/>
                </a:lnSpc>
                <a:spcBef>
                  <a:spcPts val="0"/>
                </a:spcBef>
                <a:spcAft>
                  <a:spcPts val="0"/>
                </a:spcAft>
                <a:buClrTx/>
                <a:buSzPct val="100000"/>
                <a:buFont typeface="Arial" panose="020B0604020202020204" pitchFamily="34" charset="0"/>
                <a:buChar char="•"/>
                <a:tabLst/>
                <a:defRPr/>
              </a:pPr>
              <a:r>
                <a:rPr kumimoji="0" lang="ja-JP" altLang="en-US" sz="1800" b="0" i="0" u="none" strike="noStrike" kern="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ネットワークサーバーの運用経験を持つ </a:t>
              </a:r>
              <a:r>
                <a:rPr kumimoji="0" lang="ja-JP" altLang="en-US"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専門 </a:t>
              </a:r>
              <a:r>
                <a:rPr kumimoji="0" lang="en-US" altLang="ja-JP"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IT </a:t>
              </a:r>
              <a:r>
                <a:rPr kumimoji="0" lang="ja-JP" altLang="en-US"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担当者</a:t>
              </a:r>
              <a:endParaRPr kumimoji="0" lang="en-US" altLang="zh-TW"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285750" marR="0" lvl="0" indent="-285750" algn="l" defTabSz="914400" rtl="0" eaLnBrk="1" fontAlgn="base" latinLnBrk="0" hangingPunct="0">
                <a:lnSpc>
                  <a:spcPct val="150000"/>
                </a:lnSpc>
                <a:spcBef>
                  <a:spcPts val="0"/>
                </a:spcBef>
                <a:spcAft>
                  <a:spcPts val="0"/>
                </a:spcAft>
                <a:buClrTx/>
                <a:buSzPct val="100000"/>
                <a:buFont typeface="Arial" panose="020B0604020202020204" pitchFamily="34" charset="0"/>
                <a:buChar char="•"/>
                <a:tabLst/>
                <a:defRPr/>
              </a:pPr>
              <a:r>
                <a:rPr kumimoji="0" lang="en-US" altLang="ja-JP"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10</a:t>
              </a:r>
              <a:r>
                <a:rPr kumimoji="0" lang="ja-JP" altLang="en-US"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ユーザー</a:t>
              </a:r>
              <a:r>
                <a:rPr kumimoji="0" lang="ja-JP" altLang="en-US" sz="1800" b="0" i="0" u="none" strike="noStrike" kern="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以上</a:t>
              </a:r>
              <a:endParaRPr kumimoji="0" lang="en-US" altLang="ja-JP" sz="1800" b="0" i="0" u="none" strike="noStrike" kern="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285750" marR="0" lvl="0" indent="-285750" algn="l" defTabSz="914400" rtl="0" eaLnBrk="1" fontAlgn="base" latinLnBrk="0" hangingPunct="0">
                <a:lnSpc>
                  <a:spcPct val="150000"/>
                </a:lnSpc>
                <a:spcBef>
                  <a:spcPts val="0"/>
                </a:spcBef>
                <a:spcAft>
                  <a:spcPts val="0"/>
                </a:spcAft>
                <a:buClrTx/>
                <a:buSzPct val="100000"/>
                <a:buFont typeface="Arial" panose="020B0604020202020204" pitchFamily="34" charset="0"/>
                <a:buChar char="•"/>
                <a:tabLst/>
                <a:defRPr/>
              </a:pPr>
              <a:r>
                <a:rPr kumimoji="0" lang="zh-TW" altLang="en-US"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年払</a:t>
              </a:r>
              <a:r>
                <a:rPr kumimoji="0" lang="ja-JP" altLang="en-US"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い</a:t>
              </a:r>
              <a:r>
                <a:rPr kumimoji="0" lang="zh-TW"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契約</a:t>
              </a:r>
              <a:endParaRPr kumimoji="0" lang="en-US" altLang="zh-TW"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285750" marR="0" lvl="0" indent="-285750" algn="l" defTabSz="914400" rtl="0" eaLnBrk="1" fontAlgn="base" latinLnBrk="0" hangingPunct="0">
                <a:lnSpc>
                  <a:spcPct val="150000"/>
                </a:lnSpc>
                <a:spcBef>
                  <a:spcPts val="0"/>
                </a:spcBef>
                <a:spcAft>
                  <a:spcPts val="0"/>
                </a:spcAft>
                <a:buClrTx/>
                <a:buSzPct val="100000"/>
                <a:buFont typeface="Arial" panose="020B0604020202020204" pitchFamily="34" charset="0"/>
                <a:buChar char="•"/>
                <a:tabLst/>
                <a:defRPr/>
              </a:pPr>
              <a:r>
                <a:rPr kumimoji="0" lang="ja-JP" altLang="en-US"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ビジネスプラン、ユーザー無制限</a:t>
              </a:r>
              <a:r>
                <a:rPr kumimoji="0" lang="ja-JP" altLang="en-US" sz="1800" b="0" i="0" u="none" strike="noStrike" kern="0" cap="none" spc="0" normalizeH="0" baseline="0" noProof="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プラン、企業</a:t>
              </a:r>
              <a:r>
                <a:rPr kumimoji="0" lang="ja-JP" altLang="en-US"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プラン のいずれか</a:t>
              </a:r>
              <a:endParaRPr kumimoji="0" lang="en-US" altLang="zh-TW"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grpSp>
      <p:sp>
        <p:nvSpPr>
          <p:cNvPr id="35" name="像 Excel簡潔易懂的介面，一個畫面就能看到所有資訊">
            <a:extLst>
              <a:ext uri="{FF2B5EF4-FFF2-40B4-BE49-F238E27FC236}">
                <a16:creationId xmlns:a16="http://schemas.microsoft.com/office/drawing/2014/main" id="{748A9F16-E017-990D-BC53-5DA67C157C38}"/>
              </a:ext>
            </a:extLst>
          </p:cNvPr>
          <p:cNvSpPr txBox="1"/>
          <p:nvPr/>
        </p:nvSpPr>
        <p:spPr>
          <a:xfrm>
            <a:off x="1435188" y="7787958"/>
            <a:ext cx="10134424" cy="1170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オンプレミスを選択する場合、以下のメンテナンス作業は御社側で実施していただきます：</a:t>
            </a:r>
            <a:endParaRPr kumimoji="0" lang="en-US" altLang="zh-TW" sz="16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SSL </a:t>
            </a:r>
            <a:r>
              <a:rPr kumimoji="0" lang="ja-JP" altLang="en-US" sz="16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設定、バックアップ設定、ファイアウォール構築、システムパラメータ調整およびリソース割り当て（メモリ／スワップ／ディスク </a:t>
            </a:r>
            <a:r>
              <a:rPr kumimoji="0" lang="en-US" altLang="ja-JP" sz="16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I/O</a:t>
            </a:r>
            <a:r>
              <a:rPr kumimoji="0" lang="ja-JP" altLang="en-US" sz="16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t>
            </a:r>
            <a:r>
              <a:rPr kumimoji="0" lang="en-US" altLang="ja-JP" sz="16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OS </a:t>
            </a:r>
            <a:r>
              <a:rPr kumimoji="0" lang="ja-JP" altLang="en-US" sz="16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アップデート、セキュリティ設定が標準に準拠していることの確認</a:t>
            </a:r>
            <a:endParaRPr kumimoji="0" lang="zh-TW" altLang="en-US" sz="1600" b="0" i="0" u="none" strike="noStrike" kern="0" cap="none" spc="0" normalizeH="0" baseline="0" noProof="0" dirty="0">
              <a:ln>
                <a:noFill/>
              </a:ln>
              <a:solidFill>
                <a:srgbClr val="393939"/>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Source Han Sans TW Medium"/>
            </a:endParaRPr>
          </a:p>
        </p:txBody>
      </p:sp>
    </p:spTree>
    <p:extLst>
      <p:ext uri="{BB962C8B-B14F-4D97-AF65-F5344CB8AC3E}">
        <p14:creationId xmlns:p14="http://schemas.microsoft.com/office/powerpoint/2010/main" val="2979240434"/>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D0E6FF">
            <a:alpha val="50000"/>
          </a:srgbClr>
        </a:solidFill>
        <a:effectLst/>
      </p:bgPr>
    </p:bg>
    <p:spTree>
      <p:nvGrpSpPr>
        <p:cNvPr id="1" name="">
          <a:extLst>
            <a:ext uri="{FF2B5EF4-FFF2-40B4-BE49-F238E27FC236}">
              <a16:creationId xmlns:a16="http://schemas.microsoft.com/office/drawing/2014/main" id="{7C56BE04-1536-0BE4-C9BB-480039D359B3}"/>
            </a:ext>
          </a:extLst>
        </p:cNvPr>
        <p:cNvGrpSpPr/>
        <p:nvPr/>
      </p:nvGrpSpPr>
      <p:grpSpPr>
        <a:xfrm>
          <a:off x="0" y="0"/>
          <a:ext cx="0" cy="0"/>
          <a:chOff x="0" y="0"/>
          <a:chExt cx="0" cy="0"/>
        </a:xfrm>
      </p:grpSpPr>
      <p:sp>
        <p:nvSpPr>
          <p:cNvPr id="3" name="矩形">
            <a:extLst>
              <a:ext uri="{FF2B5EF4-FFF2-40B4-BE49-F238E27FC236}">
                <a16:creationId xmlns:a16="http://schemas.microsoft.com/office/drawing/2014/main" id="{38689C08-5CDA-A7B2-C284-0294AB8894F1}"/>
              </a:ext>
            </a:extLst>
          </p:cNvPr>
          <p:cNvSpPr/>
          <p:nvPr/>
        </p:nvSpPr>
        <p:spPr>
          <a:xfrm>
            <a:off x="1102400" y="3976800"/>
            <a:ext cx="10800000" cy="1800000"/>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grpSp>
        <p:nvGrpSpPr>
          <p:cNvPr id="4" name="群組 3">
            <a:extLst>
              <a:ext uri="{FF2B5EF4-FFF2-40B4-BE49-F238E27FC236}">
                <a16:creationId xmlns:a16="http://schemas.microsoft.com/office/drawing/2014/main" id="{23972B77-D33A-D69B-CE19-8F3C95F377DE}"/>
              </a:ext>
            </a:extLst>
          </p:cNvPr>
          <p:cNvGrpSpPr/>
          <p:nvPr/>
        </p:nvGrpSpPr>
        <p:grpSpPr>
          <a:xfrm>
            <a:off x="3966526" y="4239601"/>
            <a:ext cx="5071748" cy="1150002"/>
            <a:chOff x="2769253" y="4209621"/>
            <a:chExt cx="5071748" cy="1150002"/>
          </a:xfrm>
        </p:grpSpPr>
        <p:sp>
          <p:nvSpPr>
            <p:cNvPr id="5" name="哪裡不一樣？">
              <a:extLst>
                <a:ext uri="{FF2B5EF4-FFF2-40B4-BE49-F238E27FC236}">
                  <a16:creationId xmlns:a16="http://schemas.microsoft.com/office/drawing/2014/main" id="{A072BF99-8096-C4E7-492A-529D606A06F7}"/>
                </a:ext>
              </a:extLst>
            </p:cNvPr>
            <p:cNvSpPr txBox="1"/>
            <p:nvPr/>
          </p:nvSpPr>
          <p:spPr>
            <a:xfrm>
              <a:off x="5212653" y="4209621"/>
              <a:ext cx="2628348" cy="10888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algn="l" defTabSz="914400">
                <a:lnSpc>
                  <a:spcPct val="150000"/>
                </a:lnSpc>
                <a:defRPr sz="60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zh-TW" altLang="en-US"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導入事例</a:t>
              </a:r>
              <a:endParaRPr kumimoji="0"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6" name="ragic logo.png" descr="ragic logo.png">
              <a:extLst>
                <a:ext uri="{FF2B5EF4-FFF2-40B4-BE49-F238E27FC236}">
                  <a16:creationId xmlns:a16="http://schemas.microsoft.com/office/drawing/2014/main" id="{8FF2D7B2-C256-F2AB-E97A-2F40C0732621}"/>
                </a:ext>
              </a:extLst>
            </p:cNvPr>
            <p:cNvPicPr>
              <a:picLocks noChangeAspect="1"/>
            </p:cNvPicPr>
            <p:nvPr/>
          </p:nvPicPr>
          <p:blipFill>
            <a:blip r:embed="rId3"/>
            <a:srcRect l="11250" t="22753" r="6319" b="18667"/>
            <a:stretch/>
          </p:blipFill>
          <p:spPr>
            <a:xfrm>
              <a:off x="2769253" y="4400859"/>
              <a:ext cx="2398428" cy="958764"/>
            </a:xfrm>
            <a:prstGeom prst="rect">
              <a:avLst/>
            </a:prstGeom>
            <a:ln w="12700">
              <a:miter lim="400000"/>
            </a:ln>
          </p:spPr>
        </p:pic>
      </p:grpSp>
    </p:spTree>
    <p:extLst>
      <p:ext uri="{BB962C8B-B14F-4D97-AF65-F5344CB8AC3E}">
        <p14:creationId xmlns:p14="http://schemas.microsoft.com/office/powerpoint/2010/main" val="1391418050"/>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BE507034-8D07-D8AF-0DDF-863F2DBDC4DD}"/>
            </a:ext>
          </a:extLst>
        </p:cNvPr>
        <p:cNvGrpSpPr/>
        <p:nvPr/>
      </p:nvGrpSpPr>
      <p:grpSpPr>
        <a:xfrm>
          <a:off x="0" y="0"/>
          <a:ext cx="0" cy="0"/>
          <a:chOff x="0" y="0"/>
          <a:chExt cx="0" cy="0"/>
        </a:xfrm>
      </p:grpSpPr>
      <p:sp>
        <p:nvSpPr>
          <p:cNvPr id="2" name="矩形">
            <a:extLst>
              <a:ext uri="{FF2B5EF4-FFF2-40B4-BE49-F238E27FC236}">
                <a16:creationId xmlns:a16="http://schemas.microsoft.com/office/drawing/2014/main" id="{80DFA9E1-346F-3BB5-8BD1-5B1B9D241233}"/>
              </a:ext>
            </a:extLst>
          </p:cNvPr>
          <p:cNvSpPr/>
          <p:nvPr/>
        </p:nvSpPr>
        <p:spPr>
          <a:xfrm>
            <a:off x="-386523" y="-168034"/>
            <a:ext cx="13777846" cy="2150464"/>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 name="充分整合">
            <a:extLst>
              <a:ext uri="{FF2B5EF4-FFF2-40B4-BE49-F238E27FC236}">
                <a16:creationId xmlns:a16="http://schemas.microsoft.com/office/drawing/2014/main" id="{0D2CB2C0-6F03-9A93-777B-E71D87AD9F49}"/>
              </a:ext>
            </a:extLst>
          </p:cNvPr>
          <p:cNvSpPr txBox="1"/>
          <p:nvPr/>
        </p:nvSpPr>
        <p:spPr>
          <a:xfrm>
            <a:off x="749300" y="533825"/>
            <a:ext cx="11506201" cy="7600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indent="39687" defTabSz="914400" eaLnBrk="1">
              <a:lnSpc>
                <a:spcPct val="150000"/>
              </a:lnSpc>
              <a:defRPr sz="4500" b="1" kern="0">
                <a:solidFill>
                  <a:srgbClr val="393939"/>
                </a:solidFill>
                <a:uLnTx/>
                <a:latin typeface="Open Sans" panose="020B0606030504020204" pitchFamily="34" charset="0"/>
                <a:ea typeface="Open Sans" panose="020B0606030504020204" pitchFamily="34" charset="0"/>
                <a:cs typeface="Open Sans" panose="020B0606030504020204" pitchFamily="34" charset="0"/>
              </a:defRPr>
            </a:lvl1pPr>
          </a:lstStyle>
          <a:p>
            <a:r>
              <a:rPr lang="ja-JP" altLang="en-US" sz="3200" dirty="0">
                <a:sym typeface="Source Han Sans TW Bold"/>
              </a:rPr>
              <a:t>世界中のあらゆる規模の組織に信頼されています</a:t>
            </a:r>
            <a:endParaRPr lang="en-US" altLang="zh-TW" sz="3200" dirty="0">
              <a:sym typeface="Source Han Sans TW Bold"/>
            </a:endParaRPr>
          </a:p>
        </p:txBody>
      </p:sp>
      <p:pic>
        <p:nvPicPr>
          <p:cNvPr id="5" name="intel.png" descr="intel.png">
            <a:extLst>
              <a:ext uri="{FF2B5EF4-FFF2-40B4-BE49-F238E27FC236}">
                <a16:creationId xmlns:a16="http://schemas.microsoft.com/office/drawing/2014/main" id="{EDD3A78A-5745-01C0-18C1-2EBDC69071F3}"/>
              </a:ext>
            </a:extLst>
          </p:cNvPr>
          <p:cNvPicPr>
            <a:picLocks noChangeAspect="1"/>
          </p:cNvPicPr>
          <p:nvPr/>
        </p:nvPicPr>
        <p:blipFill>
          <a:blip r:embed="rId3"/>
          <a:stretch>
            <a:fillRect/>
          </a:stretch>
        </p:blipFill>
        <p:spPr>
          <a:xfrm>
            <a:off x="6481417" y="3182132"/>
            <a:ext cx="960950" cy="637152"/>
          </a:xfrm>
          <a:prstGeom prst="rect">
            <a:avLst/>
          </a:prstGeom>
          <a:ln w="12700">
            <a:miter lim="400000"/>
          </a:ln>
        </p:spPr>
      </p:pic>
      <p:pic>
        <p:nvPicPr>
          <p:cNvPr id="6" name="帝亞吉歐.png" descr="帝亞吉歐.png">
            <a:extLst>
              <a:ext uri="{FF2B5EF4-FFF2-40B4-BE49-F238E27FC236}">
                <a16:creationId xmlns:a16="http://schemas.microsoft.com/office/drawing/2014/main" id="{97D45753-5909-E90D-A1E1-89F3A00BB4C2}"/>
              </a:ext>
            </a:extLst>
          </p:cNvPr>
          <p:cNvPicPr>
            <a:picLocks noChangeAspect="1"/>
          </p:cNvPicPr>
          <p:nvPr/>
        </p:nvPicPr>
        <p:blipFill>
          <a:blip r:embed="rId4"/>
          <a:srcRect b="32519"/>
          <a:stretch>
            <a:fillRect/>
          </a:stretch>
        </p:blipFill>
        <p:spPr>
          <a:xfrm>
            <a:off x="2337358" y="5747108"/>
            <a:ext cx="1646109" cy="415439"/>
          </a:xfrm>
          <a:prstGeom prst="rect">
            <a:avLst/>
          </a:prstGeom>
          <a:ln w="12700">
            <a:miter lim="400000"/>
          </a:ln>
        </p:spPr>
      </p:pic>
      <p:pic>
        <p:nvPicPr>
          <p:cNvPr id="7" name="研華.png" descr="研華.png">
            <a:extLst>
              <a:ext uri="{FF2B5EF4-FFF2-40B4-BE49-F238E27FC236}">
                <a16:creationId xmlns:a16="http://schemas.microsoft.com/office/drawing/2014/main" id="{03CE575F-6901-A24A-08EF-81A627775A85}"/>
              </a:ext>
            </a:extLst>
          </p:cNvPr>
          <p:cNvPicPr>
            <a:picLocks noChangeAspect="1"/>
          </p:cNvPicPr>
          <p:nvPr/>
        </p:nvPicPr>
        <p:blipFill>
          <a:blip r:embed="rId5"/>
          <a:stretch>
            <a:fillRect/>
          </a:stretch>
        </p:blipFill>
        <p:spPr>
          <a:xfrm>
            <a:off x="1496895" y="3201816"/>
            <a:ext cx="1404939" cy="597784"/>
          </a:xfrm>
          <a:prstGeom prst="rect">
            <a:avLst/>
          </a:prstGeom>
          <a:ln w="12700">
            <a:miter lim="400000"/>
          </a:ln>
        </p:spPr>
      </p:pic>
      <p:pic>
        <p:nvPicPr>
          <p:cNvPr id="8" name="amazon.png" descr="amazon.png">
            <a:extLst>
              <a:ext uri="{FF2B5EF4-FFF2-40B4-BE49-F238E27FC236}">
                <a16:creationId xmlns:a16="http://schemas.microsoft.com/office/drawing/2014/main" id="{8AC97E91-A14E-4B46-324F-7CD4277FB857}"/>
              </a:ext>
            </a:extLst>
          </p:cNvPr>
          <p:cNvPicPr>
            <a:picLocks noChangeAspect="1"/>
          </p:cNvPicPr>
          <p:nvPr/>
        </p:nvPicPr>
        <p:blipFill>
          <a:blip r:embed="rId6"/>
          <a:stretch>
            <a:fillRect/>
          </a:stretch>
        </p:blipFill>
        <p:spPr>
          <a:xfrm>
            <a:off x="8023976" y="3363075"/>
            <a:ext cx="1835548" cy="552501"/>
          </a:xfrm>
          <a:prstGeom prst="rect">
            <a:avLst/>
          </a:prstGeom>
          <a:ln w="12700">
            <a:miter lim="400000"/>
          </a:ln>
        </p:spPr>
      </p:pic>
      <p:pic>
        <p:nvPicPr>
          <p:cNvPr id="9" name="fortinet.png" descr="fortinet.png">
            <a:extLst>
              <a:ext uri="{FF2B5EF4-FFF2-40B4-BE49-F238E27FC236}">
                <a16:creationId xmlns:a16="http://schemas.microsoft.com/office/drawing/2014/main" id="{7BE74C1E-78B4-9172-CB53-12A70297D54B}"/>
              </a:ext>
            </a:extLst>
          </p:cNvPr>
          <p:cNvPicPr>
            <a:picLocks noChangeAspect="1"/>
          </p:cNvPicPr>
          <p:nvPr/>
        </p:nvPicPr>
        <p:blipFill>
          <a:blip r:embed="rId7"/>
          <a:srcRect t="18536" b="18536"/>
          <a:stretch>
            <a:fillRect/>
          </a:stretch>
        </p:blipFill>
        <p:spPr>
          <a:xfrm>
            <a:off x="3735930" y="6911648"/>
            <a:ext cx="2179179" cy="267392"/>
          </a:xfrm>
          <a:prstGeom prst="rect">
            <a:avLst/>
          </a:prstGeom>
          <a:ln w="12700">
            <a:miter lim="400000"/>
          </a:ln>
        </p:spPr>
      </p:pic>
      <p:pic>
        <p:nvPicPr>
          <p:cNvPr id="11" name="法國巴黎人壽.png" descr="法國巴黎人壽.png">
            <a:extLst>
              <a:ext uri="{FF2B5EF4-FFF2-40B4-BE49-F238E27FC236}">
                <a16:creationId xmlns:a16="http://schemas.microsoft.com/office/drawing/2014/main" id="{D55ED23B-D5BD-211A-4C2F-BE1E5C9448C5}"/>
              </a:ext>
            </a:extLst>
          </p:cNvPr>
          <p:cNvPicPr>
            <a:picLocks noChangeAspect="1"/>
          </p:cNvPicPr>
          <p:nvPr/>
        </p:nvPicPr>
        <p:blipFill>
          <a:blip r:embed="rId8"/>
          <a:srcRect l="4346" t="2143" r="522" b="14094"/>
          <a:stretch>
            <a:fillRect/>
          </a:stretch>
        </p:blipFill>
        <p:spPr>
          <a:xfrm>
            <a:off x="9240347" y="6708004"/>
            <a:ext cx="2163154" cy="507152"/>
          </a:xfrm>
          <a:prstGeom prst="rect">
            <a:avLst/>
          </a:prstGeom>
          <a:ln w="12700">
            <a:miter lim="400000"/>
          </a:ln>
        </p:spPr>
      </p:pic>
      <p:pic>
        <p:nvPicPr>
          <p:cNvPr id="15" name="影像" descr="影像">
            <a:extLst>
              <a:ext uri="{FF2B5EF4-FFF2-40B4-BE49-F238E27FC236}">
                <a16:creationId xmlns:a16="http://schemas.microsoft.com/office/drawing/2014/main" id="{C59C25D8-0FE7-9296-AA45-D5226C0FA7BC}"/>
              </a:ext>
            </a:extLst>
          </p:cNvPr>
          <p:cNvPicPr>
            <a:picLocks noChangeAspect="1"/>
          </p:cNvPicPr>
          <p:nvPr/>
        </p:nvPicPr>
        <p:blipFill>
          <a:blip r:embed="rId9"/>
          <a:stretch>
            <a:fillRect/>
          </a:stretch>
        </p:blipFill>
        <p:spPr>
          <a:xfrm>
            <a:off x="8572208" y="4499585"/>
            <a:ext cx="1929215" cy="485433"/>
          </a:xfrm>
          <a:prstGeom prst="rect">
            <a:avLst/>
          </a:prstGeom>
          <a:ln w="12700">
            <a:miter lim="400000"/>
          </a:ln>
        </p:spPr>
      </p:pic>
      <p:pic>
        <p:nvPicPr>
          <p:cNvPr id="16" name="影像" descr="影像">
            <a:extLst>
              <a:ext uri="{FF2B5EF4-FFF2-40B4-BE49-F238E27FC236}">
                <a16:creationId xmlns:a16="http://schemas.microsoft.com/office/drawing/2014/main" id="{15CE8EC3-7A98-D288-4BCA-B2CD4578E7BB}"/>
              </a:ext>
            </a:extLst>
          </p:cNvPr>
          <p:cNvPicPr>
            <a:picLocks noChangeAspect="1"/>
          </p:cNvPicPr>
          <p:nvPr/>
        </p:nvPicPr>
        <p:blipFill>
          <a:blip r:embed="rId10"/>
          <a:stretch>
            <a:fillRect/>
          </a:stretch>
        </p:blipFill>
        <p:spPr>
          <a:xfrm>
            <a:off x="4663186" y="4380692"/>
            <a:ext cx="1042668" cy="725057"/>
          </a:xfrm>
          <a:prstGeom prst="rect">
            <a:avLst/>
          </a:prstGeom>
          <a:ln w="12700">
            <a:miter lim="400000"/>
          </a:ln>
        </p:spPr>
      </p:pic>
      <p:pic>
        <p:nvPicPr>
          <p:cNvPr id="17" name="影像" descr="影像">
            <a:extLst>
              <a:ext uri="{FF2B5EF4-FFF2-40B4-BE49-F238E27FC236}">
                <a16:creationId xmlns:a16="http://schemas.microsoft.com/office/drawing/2014/main" id="{9B07BD55-896A-0935-7623-7EA39470003A}"/>
              </a:ext>
            </a:extLst>
          </p:cNvPr>
          <p:cNvPicPr>
            <a:picLocks noChangeAspect="1"/>
          </p:cNvPicPr>
          <p:nvPr/>
        </p:nvPicPr>
        <p:blipFill>
          <a:blip r:embed="rId11"/>
          <a:stretch>
            <a:fillRect/>
          </a:stretch>
        </p:blipFill>
        <p:spPr>
          <a:xfrm>
            <a:off x="2381626" y="4430259"/>
            <a:ext cx="1380350" cy="625925"/>
          </a:xfrm>
          <a:prstGeom prst="rect">
            <a:avLst/>
          </a:prstGeom>
          <a:ln w="12700">
            <a:miter lim="400000"/>
          </a:ln>
        </p:spPr>
      </p:pic>
      <p:pic>
        <p:nvPicPr>
          <p:cNvPr id="18" name="影像" descr="影像">
            <a:extLst>
              <a:ext uri="{FF2B5EF4-FFF2-40B4-BE49-F238E27FC236}">
                <a16:creationId xmlns:a16="http://schemas.microsoft.com/office/drawing/2014/main" id="{C8E96687-9DBC-DACB-8D50-DE2C2C5C7F88}"/>
              </a:ext>
            </a:extLst>
          </p:cNvPr>
          <p:cNvPicPr>
            <a:picLocks noChangeAspect="1"/>
          </p:cNvPicPr>
          <p:nvPr/>
        </p:nvPicPr>
        <p:blipFill>
          <a:blip r:embed="rId12"/>
          <a:stretch>
            <a:fillRect/>
          </a:stretch>
        </p:blipFill>
        <p:spPr>
          <a:xfrm>
            <a:off x="3865083" y="3253148"/>
            <a:ext cx="2033796" cy="495120"/>
          </a:xfrm>
          <a:prstGeom prst="rect">
            <a:avLst/>
          </a:prstGeom>
          <a:ln w="12700">
            <a:miter lim="400000"/>
          </a:ln>
        </p:spPr>
      </p:pic>
      <p:pic>
        <p:nvPicPr>
          <p:cNvPr id="19" name="影像" descr="影像">
            <a:extLst>
              <a:ext uri="{FF2B5EF4-FFF2-40B4-BE49-F238E27FC236}">
                <a16:creationId xmlns:a16="http://schemas.microsoft.com/office/drawing/2014/main" id="{3CF7CB16-0B9A-9A0D-D7BD-B65C2F43299A}"/>
              </a:ext>
            </a:extLst>
          </p:cNvPr>
          <p:cNvPicPr>
            <a:picLocks noChangeAspect="1"/>
          </p:cNvPicPr>
          <p:nvPr/>
        </p:nvPicPr>
        <p:blipFill>
          <a:blip r:embed="rId13"/>
          <a:stretch>
            <a:fillRect/>
          </a:stretch>
        </p:blipFill>
        <p:spPr>
          <a:xfrm>
            <a:off x="7209878" y="7994464"/>
            <a:ext cx="1025692" cy="443131"/>
          </a:xfrm>
          <a:prstGeom prst="rect">
            <a:avLst/>
          </a:prstGeom>
          <a:ln w="12700">
            <a:miter lim="400000"/>
          </a:ln>
        </p:spPr>
      </p:pic>
      <p:pic>
        <p:nvPicPr>
          <p:cNvPr id="20" name="影像" descr="影像">
            <a:extLst>
              <a:ext uri="{FF2B5EF4-FFF2-40B4-BE49-F238E27FC236}">
                <a16:creationId xmlns:a16="http://schemas.microsoft.com/office/drawing/2014/main" id="{33C90CBA-F9B3-112D-157F-2D714A737CEC}"/>
              </a:ext>
            </a:extLst>
          </p:cNvPr>
          <p:cNvPicPr>
            <a:picLocks noChangeAspect="1"/>
          </p:cNvPicPr>
          <p:nvPr/>
        </p:nvPicPr>
        <p:blipFill>
          <a:blip r:embed="rId14"/>
          <a:stretch>
            <a:fillRect/>
          </a:stretch>
        </p:blipFill>
        <p:spPr>
          <a:xfrm>
            <a:off x="8854563" y="7915669"/>
            <a:ext cx="570312" cy="570311"/>
          </a:xfrm>
          <a:prstGeom prst="rect">
            <a:avLst/>
          </a:prstGeom>
          <a:ln w="12700">
            <a:miter lim="400000"/>
          </a:ln>
        </p:spPr>
      </p:pic>
      <p:pic>
        <p:nvPicPr>
          <p:cNvPr id="24" name="影像" descr="影像">
            <a:extLst>
              <a:ext uri="{FF2B5EF4-FFF2-40B4-BE49-F238E27FC236}">
                <a16:creationId xmlns:a16="http://schemas.microsoft.com/office/drawing/2014/main" id="{C9B03A80-2535-1EED-C7E3-A69BB79A5A5F}"/>
              </a:ext>
            </a:extLst>
          </p:cNvPr>
          <p:cNvPicPr>
            <a:picLocks noChangeAspect="1"/>
          </p:cNvPicPr>
          <p:nvPr/>
        </p:nvPicPr>
        <p:blipFill>
          <a:blip r:embed="rId15"/>
          <a:stretch>
            <a:fillRect/>
          </a:stretch>
        </p:blipFill>
        <p:spPr>
          <a:xfrm>
            <a:off x="9979418" y="7901270"/>
            <a:ext cx="2087337" cy="536325"/>
          </a:xfrm>
          <a:prstGeom prst="rect">
            <a:avLst/>
          </a:prstGeom>
          <a:ln w="12700">
            <a:miter lim="400000"/>
          </a:ln>
        </p:spPr>
      </p:pic>
      <p:pic>
        <p:nvPicPr>
          <p:cNvPr id="27" name="潘冀.png" descr="潘冀.png">
            <a:extLst>
              <a:ext uri="{FF2B5EF4-FFF2-40B4-BE49-F238E27FC236}">
                <a16:creationId xmlns:a16="http://schemas.microsoft.com/office/drawing/2014/main" id="{2E30F699-A924-1C7C-9226-DBA3DCF167DF}"/>
              </a:ext>
            </a:extLst>
          </p:cNvPr>
          <p:cNvPicPr>
            <a:picLocks noChangeAspect="1"/>
          </p:cNvPicPr>
          <p:nvPr/>
        </p:nvPicPr>
        <p:blipFill>
          <a:blip r:embed="rId16"/>
          <a:stretch>
            <a:fillRect/>
          </a:stretch>
        </p:blipFill>
        <p:spPr>
          <a:xfrm>
            <a:off x="4555164" y="5634664"/>
            <a:ext cx="2357105" cy="591644"/>
          </a:xfrm>
          <a:prstGeom prst="rect">
            <a:avLst/>
          </a:prstGeom>
          <a:ln w="12700">
            <a:miter lim="400000"/>
          </a:ln>
        </p:spPr>
      </p:pic>
      <p:pic>
        <p:nvPicPr>
          <p:cNvPr id="28" name="影像" descr="影像">
            <a:extLst>
              <a:ext uri="{FF2B5EF4-FFF2-40B4-BE49-F238E27FC236}">
                <a16:creationId xmlns:a16="http://schemas.microsoft.com/office/drawing/2014/main" id="{47F9CDFB-B903-8B9E-6867-4AC392BA536E}"/>
              </a:ext>
            </a:extLst>
          </p:cNvPr>
          <p:cNvPicPr>
            <a:picLocks noChangeAspect="1"/>
          </p:cNvPicPr>
          <p:nvPr/>
        </p:nvPicPr>
        <p:blipFill>
          <a:blip r:embed="rId17"/>
          <a:stretch>
            <a:fillRect/>
          </a:stretch>
        </p:blipFill>
        <p:spPr>
          <a:xfrm>
            <a:off x="7458401" y="5647763"/>
            <a:ext cx="1800629" cy="429889"/>
          </a:xfrm>
          <a:prstGeom prst="rect">
            <a:avLst/>
          </a:prstGeom>
          <a:ln w="12700">
            <a:miter lim="400000"/>
          </a:ln>
        </p:spPr>
      </p:pic>
      <p:pic>
        <p:nvPicPr>
          <p:cNvPr id="29" name="圖片 28">
            <a:extLst>
              <a:ext uri="{FF2B5EF4-FFF2-40B4-BE49-F238E27FC236}">
                <a16:creationId xmlns:a16="http://schemas.microsoft.com/office/drawing/2014/main" id="{45548C59-EA5C-7C9E-3730-18A65E51716B}"/>
              </a:ext>
            </a:extLst>
          </p:cNvPr>
          <p:cNvPicPr>
            <a:picLocks noChangeAspect="1"/>
          </p:cNvPicPr>
          <p:nvPr/>
        </p:nvPicPr>
        <p:blipFill>
          <a:blip r:embed="rId18"/>
          <a:stretch>
            <a:fillRect/>
          </a:stretch>
        </p:blipFill>
        <p:spPr>
          <a:xfrm>
            <a:off x="9859524" y="2863950"/>
            <a:ext cx="2266860" cy="1273517"/>
          </a:xfrm>
          <a:prstGeom prst="rect">
            <a:avLst/>
          </a:prstGeom>
        </p:spPr>
      </p:pic>
      <p:pic>
        <p:nvPicPr>
          <p:cNvPr id="31" name="圖片 30">
            <a:extLst>
              <a:ext uri="{FF2B5EF4-FFF2-40B4-BE49-F238E27FC236}">
                <a16:creationId xmlns:a16="http://schemas.microsoft.com/office/drawing/2014/main" id="{E80ED8B5-C57A-C8D5-E0B9-2C712BA36B0B}"/>
              </a:ext>
            </a:extLst>
          </p:cNvPr>
          <p:cNvPicPr>
            <a:picLocks noChangeAspect="1"/>
          </p:cNvPicPr>
          <p:nvPr/>
        </p:nvPicPr>
        <p:blipFill>
          <a:blip r:embed="rId19"/>
          <a:stretch>
            <a:fillRect/>
          </a:stretch>
        </p:blipFill>
        <p:spPr>
          <a:xfrm>
            <a:off x="6088783" y="4111214"/>
            <a:ext cx="2357105" cy="1324216"/>
          </a:xfrm>
          <a:prstGeom prst="rect">
            <a:avLst/>
          </a:prstGeom>
        </p:spPr>
      </p:pic>
      <p:pic>
        <p:nvPicPr>
          <p:cNvPr id="32" name="圖片 31">
            <a:extLst>
              <a:ext uri="{FF2B5EF4-FFF2-40B4-BE49-F238E27FC236}">
                <a16:creationId xmlns:a16="http://schemas.microsoft.com/office/drawing/2014/main" id="{974A5E19-DF8E-8BF6-932C-0FB524963F65}"/>
              </a:ext>
            </a:extLst>
          </p:cNvPr>
          <p:cNvPicPr>
            <a:picLocks noChangeAspect="1"/>
          </p:cNvPicPr>
          <p:nvPr/>
        </p:nvPicPr>
        <p:blipFill>
          <a:blip r:embed="rId20"/>
          <a:stretch>
            <a:fillRect/>
          </a:stretch>
        </p:blipFill>
        <p:spPr>
          <a:xfrm>
            <a:off x="6288711" y="6247205"/>
            <a:ext cx="2543175" cy="1428750"/>
          </a:xfrm>
          <a:prstGeom prst="rect">
            <a:avLst/>
          </a:prstGeom>
        </p:spPr>
      </p:pic>
      <p:pic>
        <p:nvPicPr>
          <p:cNvPr id="33" name="圖片 32">
            <a:extLst>
              <a:ext uri="{FF2B5EF4-FFF2-40B4-BE49-F238E27FC236}">
                <a16:creationId xmlns:a16="http://schemas.microsoft.com/office/drawing/2014/main" id="{E1440370-C90F-696F-7FB9-AD5366AFAE40}"/>
              </a:ext>
            </a:extLst>
          </p:cNvPr>
          <p:cNvPicPr>
            <a:picLocks noChangeAspect="1"/>
          </p:cNvPicPr>
          <p:nvPr/>
        </p:nvPicPr>
        <p:blipFill>
          <a:blip r:embed="rId21"/>
          <a:stretch>
            <a:fillRect/>
          </a:stretch>
        </p:blipFill>
        <p:spPr>
          <a:xfrm>
            <a:off x="1321908" y="7484955"/>
            <a:ext cx="2543175" cy="1428750"/>
          </a:xfrm>
          <a:prstGeom prst="rect">
            <a:avLst/>
          </a:prstGeom>
        </p:spPr>
      </p:pic>
      <p:pic>
        <p:nvPicPr>
          <p:cNvPr id="36" name="圖形 35">
            <a:extLst>
              <a:ext uri="{FF2B5EF4-FFF2-40B4-BE49-F238E27FC236}">
                <a16:creationId xmlns:a16="http://schemas.microsoft.com/office/drawing/2014/main" id="{D478B06C-2255-6AC1-58D5-4DC8A872605D}"/>
              </a:ext>
            </a:extLst>
          </p:cNvPr>
          <p:cNvPicPr>
            <a:picLocks noChangeAspect="1"/>
          </p:cNvPicPr>
          <p:nvPr/>
        </p:nvPicPr>
        <p:blipFill>
          <a:blip r:embed="rId22">
            <a:extLst>
              <a:ext uri="{96DAC541-7B7A-43D3-8B79-37D633B846F1}">
                <asvg:svgBlip xmlns:asvg="http://schemas.microsoft.com/office/drawing/2016/SVG/main" r:embed="rId23"/>
              </a:ext>
            </a:extLst>
          </a:blip>
          <a:srcRect t="35987" b="26735"/>
          <a:stretch/>
        </p:blipFill>
        <p:spPr>
          <a:xfrm>
            <a:off x="4357600" y="8031458"/>
            <a:ext cx="2277023" cy="475341"/>
          </a:xfrm>
          <a:prstGeom prst="rect">
            <a:avLst/>
          </a:prstGeom>
        </p:spPr>
      </p:pic>
      <p:pic>
        <p:nvPicPr>
          <p:cNvPr id="38" name="圖形 37">
            <a:extLst>
              <a:ext uri="{FF2B5EF4-FFF2-40B4-BE49-F238E27FC236}">
                <a16:creationId xmlns:a16="http://schemas.microsoft.com/office/drawing/2014/main" id="{1BC4D4F8-8382-143E-4C81-91EE49ADE0D3}"/>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307741" y="6831877"/>
            <a:ext cx="2019728" cy="426934"/>
          </a:xfrm>
          <a:prstGeom prst="rect">
            <a:avLst/>
          </a:prstGeom>
        </p:spPr>
      </p:pic>
      <p:pic>
        <p:nvPicPr>
          <p:cNvPr id="40" name="圖片 39" descr="一張含有 圖形, 平面設計, 字型, 文字 的圖片&#10;&#10;AI 產生的內容可能不正確。">
            <a:extLst>
              <a:ext uri="{FF2B5EF4-FFF2-40B4-BE49-F238E27FC236}">
                <a16:creationId xmlns:a16="http://schemas.microsoft.com/office/drawing/2014/main" id="{0FEFAD4D-7F96-D665-85CC-53DDEEECB60C}"/>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9741718" y="5201859"/>
            <a:ext cx="1323601" cy="1323601"/>
          </a:xfrm>
          <a:prstGeom prst="rect">
            <a:avLst/>
          </a:prstGeom>
        </p:spPr>
      </p:pic>
      <p:sp>
        <p:nvSpPr>
          <p:cNvPr id="3" name="AutoShape 2" descr="Diageo">
            <a:extLst>
              <a:ext uri="{FF2B5EF4-FFF2-40B4-BE49-F238E27FC236}">
                <a16:creationId xmlns:a16="http://schemas.microsoft.com/office/drawing/2014/main" id="{A44B1B84-00DA-619C-0A7B-EF5688676E40}"/>
              </a:ext>
            </a:extLst>
          </p:cNvPr>
          <p:cNvSpPr>
            <a:spLocks noChangeAspect="1" noChangeArrowheads="1"/>
          </p:cNvSpPr>
          <p:nvPr/>
        </p:nvSpPr>
        <p:spPr bwMode="auto">
          <a:xfrm>
            <a:off x="6007100" y="5423647"/>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Tree>
    <p:extLst>
      <p:ext uri="{BB962C8B-B14F-4D97-AF65-F5344CB8AC3E}">
        <p14:creationId xmlns:p14="http://schemas.microsoft.com/office/powerpoint/2010/main" val="231614706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07D1F02-D285-FA1B-53F9-02649FCAFBEF}"/>
            </a:ext>
          </a:extLst>
        </p:cNvPr>
        <p:cNvGrpSpPr/>
        <p:nvPr/>
      </p:nvGrpSpPr>
      <p:grpSpPr>
        <a:xfrm>
          <a:off x="0" y="0"/>
          <a:ext cx="0" cy="0"/>
          <a:chOff x="0" y="0"/>
          <a:chExt cx="0" cy="0"/>
        </a:xfrm>
      </p:grpSpPr>
      <p:sp>
        <p:nvSpPr>
          <p:cNvPr id="2" name="員工有高達 90% 的時間在和 Excel 搏鬥">
            <a:extLst>
              <a:ext uri="{FF2B5EF4-FFF2-40B4-BE49-F238E27FC236}">
                <a16:creationId xmlns:a16="http://schemas.microsoft.com/office/drawing/2014/main" id="{9CA307D2-90F6-B95A-90EE-9F477C5A5714}"/>
              </a:ext>
            </a:extLst>
          </p:cNvPr>
          <p:cNvSpPr txBox="1"/>
          <p:nvPr/>
        </p:nvSpPr>
        <p:spPr>
          <a:xfrm>
            <a:off x="1674247" y="3468711"/>
            <a:ext cx="4064680"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algn="l"/>
            <a:r>
              <a:rPr lang="ja-JP" altLang="en-US" b="1" i="0" dirty="0">
                <a:solidFill>
                  <a:srgbClr val="000000"/>
                </a:solidFill>
                <a:effectLst/>
                <a:latin typeface="Open Sans" panose="020B0606030504020204" pitchFamily="34" charset="0"/>
              </a:rPr>
              <a:t>プロジェクトの遅延・失敗</a:t>
            </a:r>
            <a:endParaRPr lang="en-US" altLang="zh-TW" b="1" i="0" dirty="0">
              <a:solidFill>
                <a:srgbClr val="000000"/>
              </a:solidFill>
              <a:effectLst/>
              <a:latin typeface="Open Sans" panose="020B0606030504020204" pitchFamily="34" charset="0"/>
            </a:endParaRPr>
          </a:p>
        </p:txBody>
      </p:sp>
      <p:sp>
        <p:nvSpPr>
          <p:cNvPr id="4" name="員工有高達 90% 的時間在和 Excel 搏鬥">
            <a:extLst>
              <a:ext uri="{FF2B5EF4-FFF2-40B4-BE49-F238E27FC236}">
                <a16:creationId xmlns:a16="http://schemas.microsoft.com/office/drawing/2014/main" id="{4A4B3720-398F-B8C5-2B4E-8EB91D7D09A0}"/>
              </a:ext>
            </a:extLst>
          </p:cNvPr>
          <p:cNvSpPr txBox="1"/>
          <p:nvPr/>
        </p:nvSpPr>
        <p:spPr>
          <a:xfrm>
            <a:off x="7534370" y="3468711"/>
            <a:ext cx="3815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algn="l"/>
            <a:r>
              <a:rPr lang="ja-JP" altLang="en-US" b="1" i="0" dirty="0">
                <a:solidFill>
                  <a:srgbClr val="000000"/>
                </a:solidFill>
                <a:effectLst/>
                <a:latin typeface="Open Sans" panose="020B0606030504020204" pitchFamily="34" charset="0"/>
              </a:rPr>
              <a:t>保守・運用の不安</a:t>
            </a:r>
            <a:endParaRPr lang="en-US" altLang="zh-TW" b="1" i="0" dirty="0">
              <a:solidFill>
                <a:srgbClr val="000000"/>
              </a:solidFill>
              <a:effectLst/>
              <a:latin typeface="Open Sans" panose="020B0606030504020204" pitchFamily="34" charset="0"/>
            </a:endParaRPr>
          </a:p>
        </p:txBody>
      </p:sp>
      <p:pic>
        <p:nvPicPr>
          <p:cNvPr id="7" name="圖片 6" descr="一張含有 時鐘, 圓形, 螢幕擷取畫面, 符號 的圖片&#10;&#10;AI 產生的內容可能不正確。">
            <a:extLst>
              <a:ext uri="{FF2B5EF4-FFF2-40B4-BE49-F238E27FC236}">
                <a16:creationId xmlns:a16="http://schemas.microsoft.com/office/drawing/2014/main" id="{0454B7FA-DA73-FC75-2149-C49C7F0A35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9879" y="5158186"/>
            <a:ext cx="4064680" cy="3112729"/>
          </a:xfrm>
          <a:prstGeom prst="rect">
            <a:avLst/>
          </a:prstGeom>
        </p:spPr>
      </p:pic>
      <p:pic>
        <p:nvPicPr>
          <p:cNvPr id="12" name="圖片 11" descr="一張含有 電腦, 筆記型電腦, 設計, 網際網路 的圖片&#10;&#10;AI 產生的內容可能不正確。">
            <a:extLst>
              <a:ext uri="{FF2B5EF4-FFF2-40B4-BE49-F238E27FC236}">
                <a16:creationId xmlns:a16="http://schemas.microsoft.com/office/drawing/2014/main" id="{E5CEB70C-95C2-CF20-284D-231642DC93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7765" y="4906296"/>
            <a:ext cx="4509154" cy="3453107"/>
          </a:xfrm>
          <a:prstGeom prst="rect">
            <a:avLst/>
          </a:prstGeom>
        </p:spPr>
      </p:pic>
      <p:sp>
        <p:nvSpPr>
          <p:cNvPr id="13" name="員工有高達 90% 的時間在和 Excel 搏鬥">
            <a:extLst>
              <a:ext uri="{FF2B5EF4-FFF2-40B4-BE49-F238E27FC236}">
                <a16:creationId xmlns:a16="http://schemas.microsoft.com/office/drawing/2014/main" id="{9EFA9B87-B533-1AE2-95C2-3F11C2D867AA}"/>
              </a:ext>
            </a:extLst>
          </p:cNvPr>
          <p:cNvSpPr txBox="1"/>
          <p:nvPr/>
        </p:nvSpPr>
        <p:spPr>
          <a:xfrm>
            <a:off x="1674247" y="4120999"/>
            <a:ext cx="4509154"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algn="l" rtl="0">
              <a:buNone/>
            </a:pPr>
            <a:r>
              <a:rPr lang="ja-JP" altLang="en-US" sz="1800" b="0" i="0" u="none" strike="noStrike" dirty="0">
                <a:solidFill>
                  <a:srgbClr val="393939"/>
                </a:solidFill>
                <a:effectLst/>
                <a:latin typeface="Open Sans" panose="020B0606030504020204" pitchFamily="34" charset="0"/>
                <a:ea typeface="Open Sans" panose="020B0606030504020204" pitchFamily="34" charset="0"/>
                <a:cs typeface="Open Sans" panose="020B0606030504020204" pitchFamily="34" charset="0"/>
              </a:rPr>
              <a:t>業務内容の説明に多大な時間を費やしても、結果は「</a:t>
            </a:r>
            <a:r>
              <a:rPr lang="ja-JP" altLang="en-US" sz="1800" b="0" i="0" u="none" strike="noStrike"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合わないシステム</a:t>
            </a:r>
            <a:r>
              <a:rPr lang="ja-JP" altLang="en-US" sz="1800" b="0" i="0" u="none" strike="noStrike" dirty="0">
                <a:solidFill>
                  <a:srgbClr val="393939"/>
                </a:solidFill>
                <a:effectLst/>
                <a:latin typeface="Open Sans" panose="020B0606030504020204" pitchFamily="34" charset="0"/>
                <a:ea typeface="Open Sans" panose="020B0606030504020204" pitchFamily="34" charset="0"/>
                <a:cs typeface="Open Sans" panose="020B0606030504020204" pitchFamily="34" charset="0"/>
              </a:rPr>
              <a:t>」。</a:t>
            </a:r>
            <a:endParaRPr lang="en-US" sz="18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員工有高達 90% 的時間在和 Excel 搏鬥">
            <a:extLst>
              <a:ext uri="{FF2B5EF4-FFF2-40B4-BE49-F238E27FC236}">
                <a16:creationId xmlns:a16="http://schemas.microsoft.com/office/drawing/2014/main" id="{7444825C-1A65-CBD9-E03A-62076BC38CC4}"/>
              </a:ext>
            </a:extLst>
          </p:cNvPr>
          <p:cNvSpPr txBox="1"/>
          <p:nvPr/>
        </p:nvSpPr>
        <p:spPr>
          <a:xfrm>
            <a:off x="7564851" y="4053580"/>
            <a:ext cx="3704164"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algn="l" rtl="0">
              <a:buNone/>
            </a:pPr>
            <a:r>
              <a:rPr lang="ja-JP" altLang="en-US" sz="1800" b="0" i="0" u="none" strike="noStrike" dirty="0">
                <a:solidFill>
                  <a:srgbClr val="393939"/>
                </a:solidFill>
                <a:effectLst/>
                <a:latin typeface="Open Sans" panose="020B0606030504020204" pitchFamily="34" charset="0"/>
                <a:ea typeface="Open Sans" panose="020B0606030504020204" pitchFamily="34" charset="0"/>
                <a:cs typeface="Open Sans" panose="020B0606030504020204" pitchFamily="34" charset="0"/>
              </a:rPr>
              <a:t>開発会社は</a:t>
            </a:r>
            <a:r>
              <a:rPr lang="en-US" altLang="ja-JP" sz="1800" b="0" i="0" u="none" strike="noStrike" dirty="0">
                <a:solidFill>
                  <a:srgbClr val="393939"/>
                </a:solidFill>
                <a:effectLst/>
                <a:latin typeface="Open Sans" panose="020B0606030504020204" pitchFamily="34" charset="0"/>
                <a:ea typeface="Open Sans" panose="020B0606030504020204" pitchFamily="34" charset="0"/>
                <a:cs typeface="Open Sans" panose="020B0606030504020204" pitchFamily="34" charset="0"/>
              </a:rPr>
              <a:t>3</a:t>
            </a:r>
            <a:r>
              <a:rPr lang="ja-JP" altLang="en-US" sz="1800" b="0" i="0" u="none" strike="noStrike" dirty="0">
                <a:solidFill>
                  <a:srgbClr val="393939"/>
                </a:solidFill>
                <a:effectLst/>
                <a:latin typeface="Open Sans" panose="020B0606030504020204" pitchFamily="34" charset="0"/>
                <a:ea typeface="Open Sans" panose="020B0606030504020204" pitchFamily="34" charset="0"/>
                <a:cs typeface="Open Sans" panose="020B0606030504020204" pitchFamily="34" charset="0"/>
              </a:rPr>
              <a:t>年後も対応してくれますか？</a:t>
            </a:r>
            <a:r>
              <a:rPr lang="en-US" altLang="ja-JP" sz="1800" b="0" i="0" u="none" strike="noStrike" dirty="0">
                <a:solidFill>
                  <a:srgbClr val="393939"/>
                </a:solidFill>
                <a:effectLst/>
                <a:latin typeface="Open Sans" panose="020B0606030504020204" pitchFamily="34" charset="0"/>
                <a:ea typeface="Open Sans" panose="020B0606030504020204" pitchFamily="34" charset="0"/>
                <a:cs typeface="Open Sans" panose="020B0606030504020204" pitchFamily="34" charset="0"/>
              </a:rPr>
              <a:t>10</a:t>
            </a:r>
            <a:r>
              <a:rPr lang="ja-JP" altLang="en-US" sz="1800" b="0" i="0" u="none" strike="noStrike" dirty="0">
                <a:solidFill>
                  <a:srgbClr val="393939"/>
                </a:solidFill>
                <a:effectLst/>
                <a:latin typeface="Open Sans" panose="020B0606030504020204" pitchFamily="34" charset="0"/>
                <a:ea typeface="Open Sans" panose="020B0606030504020204" pitchFamily="34" charset="0"/>
                <a:cs typeface="Open Sans" panose="020B0606030504020204" pitchFamily="34" charset="0"/>
              </a:rPr>
              <a:t>年後はどうでしょう？</a:t>
            </a:r>
            <a:endParaRPr lang="zh-TW" altLang="en-US" sz="1800" dirty="0">
              <a:latin typeface="Noto Sans CJK SC DemiLight" panose="020B0400000000000000" pitchFamily="34" charset="-128"/>
              <a:ea typeface="Noto Sans CJK SC DemiLight" panose="020B0400000000000000" pitchFamily="34" charset="-128"/>
            </a:endParaRPr>
          </a:p>
        </p:txBody>
      </p:sp>
      <p:pic>
        <p:nvPicPr>
          <p:cNvPr id="5" name="ragic logo.png" descr="ragic logo.png">
            <a:hlinkClick r:id="rId5" action="ppaction://hlinksldjump"/>
            <a:extLst>
              <a:ext uri="{FF2B5EF4-FFF2-40B4-BE49-F238E27FC236}">
                <a16:creationId xmlns:a16="http://schemas.microsoft.com/office/drawing/2014/main" id="{59CF186A-731B-4298-A1D6-44DC8F3BA56E}"/>
              </a:ext>
            </a:extLst>
          </p:cNvPr>
          <p:cNvPicPr>
            <a:picLocks noChangeAspect="1"/>
          </p:cNvPicPr>
          <p:nvPr/>
        </p:nvPicPr>
        <p:blipFill>
          <a:blip r:embed="rId6"/>
          <a:stretch>
            <a:fillRect/>
          </a:stretch>
        </p:blipFill>
        <p:spPr>
          <a:xfrm>
            <a:off x="11170581" y="8752944"/>
            <a:ext cx="1778944" cy="1000656"/>
          </a:xfrm>
          <a:prstGeom prst="rect">
            <a:avLst/>
          </a:prstGeom>
          <a:ln w="12700">
            <a:miter lim="400000"/>
          </a:ln>
        </p:spPr>
      </p:pic>
      <p:sp>
        <p:nvSpPr>
          <p:cNvPr id="6" name="耗時">
            <a:extLst>
              <a:ext uri="{FF2B5EF4-FFF2-40B4-BE49-F238E27FC236}">
                <a16:creationId xmlns:a16="http://schemas.microsoft.com/office/drawing/2014/main" id="{1136F48D-309F-1A00-D3B0-4659D96FF6CF}"/>
              </a:ext>
            </a:extLst>
          </p:cNvPr>
          <p:cNvSpPr txBox="1"/>
          <p:nvPr/>
        </p:nvSpPr>
        <p:spPr>
          <a:xfrm>
            <a:off x="2429046" y="1419661"/>
            <a:ext cx="8146708" cy="1029769"/>
          </a:xfrm>
          <a:prstGeom prst="rect">
            <a:avLst/>
          </a:prstGeom>
          <a:noFill/>
          <a:ln w="12700">
            <a:noFill/>
            <a:miter lim="400000"/>
          </a:ln>
          <a:effectLst>
            <a:reflection endPos="0" dir="5400000" sy="-100000" algn="bl" rotWithShape="0"/>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indent="39687" algn="l"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algn="ctr"/>
            <a:r>
              <a:rPr lang="ja-JP" altLang="en-US"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一から開発しますか</a:t>
            </a:r>
            <a:r>
              <a:rPr lang="en-US" altLang="zh-TW"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a:t>
            </a:r>
            <a:endParaRPr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26546103"/>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EF2D9E9C-9F24-3169-8523-A75D4CDDF633}"/>
            </a:ext>
          </a:extLst>
        </p:cNvPr>
        <p:cNvGrpSpPr/>
        <p:nvPr/>
      </p:nvGrpSpPr>
      <p:grpSpPr>
        <a:xfrm>
          <a:off x="0" y="0"/>
          <a:ext cx="0" cy="0"/>
          <a:chOff x="0" y="0"/>
          <a:chExt cx="0" cy="0"/>
        </a:xfrm>
      </p:grpSpPr>
      <p:sp>
        <p:nvSpPr>
          <p:cNvPr id="2" name="矩形">
            <a:extLst>
              <a:ext uri="{FF2B5EF4-FFF2-40B4-BE49-F238E27FC236}">
                <a16:creationId xmlns:a16="http://schemas.microsoft.com/office/drawing/2014/main" id="{68956477-9890-C2DA-272C-9DD4BF3EEF4D}"/>
              </a:ext>
            </a:extLst>
          </p:cNvPr>
          <p:cNvSpPr>
            <a:spLocks/>
          </p:cNvSpPr>
          <p:nvPr/>
        </p:nvSpPr>
        <p:spPr>
          <a:xfrm>
            <a:off x="-386523" y="-168035"/>
            <a:ext cx="13777846" cy="2938803"/>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 name="充分整合">
            <a:extLst>
              <a:ext uri="{FF2B5EF4-FFF2-40B4-BE49-F238E27FC236}">
                <a16:creationId xmlns:a16="http://schemas.microsoft.com/office/drawing/2014/main" id="{3F414C1E-2D71-348B-3646-BF8B34E8E5F0}"/>
              </a:ext>
            </a:extLst>
          </p:cNvPr>
          <p:cNvSpPr txBox="1"/>
          <p:nvPr/>
        </p:nvSpPr>
        <p:spPr>
          <a:xfrm>
            <a:off x="4449922" y="867238"/>
            <a:ext cx="4602638" cy="9274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indent="39687" defTabSz="914400" eaLnBrk="1">
              <a:lnSpc>
                <a:spcPct val="150000"/>
              </a:lnSpc>
              <a:defRPr sz="3600" b="1" kern="0">
                <a:solidFill>
                  <a:srgbClr val="393939"/>
                </a:solidFill>
                <a:uLnTx/>
                <a:latin typeface="Open Sans" panose="020B0606030504020204" pitchFamily="34" charset="0"/>
                <a:ea typeface="Open Sans" panose="020B0606030504020204" pitchFamily="34" charset="0"/>
                <a:cs typeface="Open Sans" panose="020B0606030504020204" pitchFamily="34" charset="0"/>
              </a:defRPr>
            </a:lvl1pPr>
          </a:lstStyle>
          <a:p>
            <a:r>
              <a:rPr lang="zh-TW" altLang="en-US" sz="4000" dirty="0"/>
              <a:t>導入事例</a:t>
            </a:r>
            <a:endParaRPr sz="4000" dirty="0">
              <a:sym typeface="Source Han Sans TW Bold"/>
            </a:endParaRPr>
          </a:p>
        </p:txBody>
      </p:sp>
      <p:sp>
        <p:nvSpPr>
          <p:cNvPr id="7" name="員工有高達 90% 的時間在和 Excel 搏鬥">
            <a:extLst>
              <a:ext uri="{FF2B5EF4-FFF2-40B4-BE49-F238E27FC236}">
                <a16:creationId xmlns:a16="http://schemas.microsoft.com/office/drawing/2014/main" id="{E133F7C4-48E2-859A-182F-E6F52453A550}"/>
              </a:ext>
            </a:extLst>
          </p:cNvPr>
          <p:cNvSpPr txBox="1"/>
          <p:nvPr/>
        </p:nvSpPr>
        <p:spPr>
          <a:xfrm>
            <a:off x="844939" y="3329988"/>
            <a:ext cx="3516790" cy="3955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R="0" lvl="0" algn="l"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en-US" altLang="zh-TW" sz="1400" b="1" i="0" u="none" strike="noStrike" kern="0" cap="none" spc="0" normalizeH="0" baseline="0" noProof="0" dirty="0">
                <a:ln>
                  <a:noFill/>
                </a:ln>
                <a:solidFill>
                  <a:srgbClr val="393939"/>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 Abrolhos Islands Management Council</a:t>
            </a:r>
          </a:p>
        </p:txBody>
      </p:sp>
      <p:sp>
        <p:nvSpPr>
          <p:cNvPr id="8" name="矩形 7">
            <a:hlinkClick r:id="rId3"/>
            <a:extLst>
              <a:ext uri="{FF2B5EF4-FFF2-40B4-BE49-F238E27FC236}">
                <a16:creationId xmlns:a16="http://schemas.microsoft.com/office/drawing/2014/main" id="{98EE8D3F-D360-CA0F-7BB0-1FA5BB7E90F0}"/>
              </a:ext>
            </a:extLst>
          </p:cNvPr>
          <p:cNvSpPr>
            <a:spLocks/>
          </p:cNvSpPr>
          <p:nvPr/>
        </p:nvSpPr>
        <p:spPr>
          <a:xfrm>
            <a:off x="4744005" y="3741144"/>
            <a:ext cx="3516383" cy="2501767"/>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9" name="員工有高達 90% 的時間在和 Excel 搏鬥">
            <a:extLst>
              <a:ext uri="{FF2B5EF4-FFF2-40B4-BE49-F238E27FC236}">
                <a16:creationId xmlns:a16="http://schemas.microsoft.com/office/drawing/2014/main" id="{9246348E-387D-CEBE-7C2B-A169BCD5A672}"/>
              </a:ext>
            </a:extLst>
          </p:cNvPr>
          <p:cNvSpPr txBox="1"/>
          <p:nvPr/>
        </p:nvSpPr>
        <p:spPr>
          <a:xfrm>
            <a:off x="4733874" y="3311897"/>
            <a:ext cx="3516790" cy="390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r>
              <a:rPr lang="en-US" altLang="zh-TW" dirty="0">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Nexus Software Solution</a:t>
            </a:r>
            <a:endParaRPr lang="zh-TW" altLang="en-US" dirty="0">
              <a:latin typeface="Open Sans Semibold" panose="020B0706030804020204" pitchFamily="34" charset="0"/>
              <a:cs typeface="Open Sans Semibold" panose="020B0706030804020204" pitchFamily="34" charset="0"/>
              <a:sym typeface="Source Han Sans TW Medium"/>
            </a:endParaRPr>
          </a:p>
        </p:txBody>
      </p:sp>
      <p:sp>
        <p:nvSpPr>
          <p:cNvPr id="11" name="員工有高達 90% 的時間在和 Excel 搏鬥">
            <a:extLst>
              <a:ext uri="{FF2B5EF4-FFF2-40B4-BE49-F238E27FC236}">
                <a16:creationId xmlns:a16="http://schemas.microsoft.com/office/drawing/2014/main" id="{B2AEE3A0-304F-E1B1-52AF-DBF95B9F0F59}"/>
              </a:ext>
            </a:extLst>
          </p:cNvPr>
          <p:cNvSpPr txBox="1"/>
          <p:nvPr/>
        </p:nvSpPr>
        <p:spPr>
          <a:xfrm>
            <a:off x="8622809" y="3345715"/>
            <a:ext cx="3516790" cy="3954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r>
              <a:rPr lang="en-US" altLang="zh-TW" dirty="0">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 Wishbone Site Furnishing</a:t>
            </a:r>
          </a:p>
        </p:txBody>
      </p:sp>
      <p:sp>
        <p:nvSpPr>
          <p:cNvPr id="12" name="矩形 11">
            <a:hlinkClick r:id="rId3"/>
            <a:extLst>
              <a:ext uri="{FF2B5EF4-FFF2-40B4-BE49-F238E27FC236}">
                <a16:creationId xmlns:a16="http://schemas.microsoft.com/office/drawing/2014/main" id="{D7F5F491-9DF4-4499-E71F-94A4CCFA0F09}"/>
              </a:ext>
            </a:extLst>
          </p:cNvPr>
          <p:cNvSpPr>
            <a:spLocks/>
          </p:cNvSpPr>
          <p:nvPr/>
        </p:nvSpPr>
        <p:spPr>
          <a:xfrm>
            <a:off x="845346" y="6799293"/>
            <a:ext cx="3515971" cy="2466840"/>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13" name="員工有高達 90% 的時間在和 Excel 搏鬥">
            <a:extLst>
              <a:ext uri="{FF2B5EF4-FFF2-40B4-BE49-F238E27FC236}">
                <a16:creationId xmlns:a16="http://schemas.microsoft.com/office/drawing/2014/main" id="{3C0B091A-C280-7D74-32B9-C030A8CA6565}"/>
              </a:ext>
            </a:extLst>
          </p:cNvPr>
          <p:cNvSpPr txBox="1"/>
          <p:nvPr/>
        </p:nvSpPr>
        <p:spPr>
          <a:xfrm>
            <a:off x="844936" y="6395756"/>
            <a:ext cx="3516790" cy="3954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r>
              <a:rPr lang="en-US" altLang="zh-TW" dirty="0">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Cameron Racing</a:t>
            </a:r>
            <a:endParaRPr lang="zh-TW" altLang="en-US" dirty="0">
              <a:latin typeface="Open Sans Semibold" panose="020B0706030804020204" pitchFamily="34" charset="0"/>
              <a:cs typeface="Open Sans Semibold" panose="020B0706030804020204" pitchFamily="34" charset="0"/>
              <a:sym typeface="Source Han Sans TW Medium"/>
            </a:endParaRPr>
          </a:p>
        </p:txBody>
      </p:sp>
      <p:sp>
        <p:nvSpPr>
          <p:cNvPr id="14" name="矩形 13">
            <a:hlinkClick r:id="rId3"/>
            <a:extLst>
              <a:ext uri="{FF2B5EF4-FFF2-40B4-BE49-F238E27FC236}">
                <a16:creationId xmlns:a16="http://schemas.microsoft.com/office/drawing/2014/main" id="{83CE065F-9A97-40ED-7653-A8ED05A68F21}"/>
              </a:ext>
            </a:extLst>
          </p:cNvPr>
          <p:cNvSpPr>
            <a:spLocks/>
          </p:cNvSpPr>
          <p:nvPr/>
        </p:nvSpPr>
        <p:spPr>
          <a:xfrm>
            <a:off x="4744005" y="6799293"/>
            <a:ext cx="3506660" cy="2466840"/>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15" name="員工有高達 90% 的時間在和 Excel 搏鬥">
            <a:extLst>
              <a:ext uri="{FF2B5EF4-FFF2-40B4-BE49-F238E27FC236}">
                <a16:creationId xmlns:a16="http://schemas.microsoft.com/office/drawing/2014/main" id="{31E7AE6C-1F69-563A-CEDF-2AD4AE4F60CB}"/>
              </a:ext>
            </a:extLst>
          </p:cNvPr>
          <p:cNvSpPr txBox="1"/>
          <p:nvPr/>
        </p:nvSpPr>
        <p:spPr>
          <a:xfrm>
            <a:off x="4743801" y="6392220"/>
            <a:ext cx="3516790" cy="3954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r>
              <a:rPr lang="en-US" altLang="zh-TW" dirty="0">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Do it Best Corp</a:t>
            </a:r>
            <a:endParaRPr lang="zh-TW" altLang="en-US" dirty="0">
              <a:latin typeface="Open Sans Semibold" panose="020B0706030804020204" pitchFamily="34" charset="0"/>
              <a:cs typeface="Open Sans Semibold" panose="020B0706030804020204" pitchFamily="34" charset="0"/>
              <a:sym typeface="Source Han Sans TW Medium"/>
            </a:endParaRPr>
          </a:p>
        </p:txBody>
      </p:sp>
      <p:sp>
        <p:nvSpPr>
          <p:cNvPr id="16" name="矩形 15">
            <a:hlinkClick r:id="rId3"/>
            <a:extLst>
              <a:ext uri="{FF2B5EF4-FFF2-40B4-BE49-F238E27FC236}">
                <a16:creationId xmlns:a16="http://schemas.microsoft.com/office/drawing/2014/main" id="{2D5336D6-245D-FC2D-E5D4-AB6F65DE80F7}"/>
              </a:ext>
            </a:extLst>
          </p:cNvPr>
          <p:cNvSpPr>
            <a:spLocks/>
          </p:cNvSpPr>
          <p:nvPr/>
        </p:nvSpPr>
        <p:spPr>
          <a:xfrm>
            <a:off x="8642661" y="6799292"/>
            <a:ext cx="3515572" cy="2463517"/>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17" name="員工有高達 90% 的時間在和 Excel 搏鬥">
            <a:extLst>
              <a:ext uri="{FF2B5EF4-FFF2-40B4-BE49-F238E27FC236}">
                <a16:creationId xmlns:a16="http://schemas.microsoft.com/office/drawing/2014/main" id="{551FC46D-24E5-C758-6955-DD8FB9FE7F39}"/>
              </a:ext>
            </a:extLst>
          </p:cNvPr>
          <p:cNvSpPr txBox="1"/>
          <p:nvPr/>
        </p:nvSpPr>
        <p:spPr>
          <a:xfrm>
            <a:off x="8641847" y="6391342"/>
            <a:ext cx="4235722" cy="3949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r>
              <a:rPr lang="en-US" altLang="zh-TW" dirty="0">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Harry Potter Film Concerts - </a:t>
            </a:r>
            <a:r>
              <a:rPr lang="en-US" altLang="zh-TW" dirty="0" err="1">
                <a:latin typeface="Open Sans Semibold" panose="020B0706030804020204" pitchFamily="34" charset="0"/>
                <a:ea typeface="Open Sans Semibold" panose="020B0706030804020204" pitchFamily="34" charset="0"/>
                <a:cs typeface="Open Sans Semibold" panose="020B0706030804020204" pitchFamily="34" charset="0"/>
              </a:rPr>
              <a:t>CineConcerts</a:t>
            </a:r>
            <a:endParaRPr lang="en-US" altLang="zh-TW" dirty="0">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endParaRPr>
          </a:p>
        </p:txBody>
      </p:sp>
      <p:sp>
        <p:nvSpPr>
          <p:cNvPr id="21" name="文字方塊 20">
            <a:extLst>
              <a:ext uri="{FF2B5EF4-FFF2-40B4-BE49-F238E27FC236}">
                <a16:creationId xmlns:a16="http://schemas.microsoft.com/office/drawing/2014/main" id="{A11A5F6E-6CFE-12D2-F5C0-2534C08AB3F8}"/>
              </a:ext>
            </a:extLst>
          </p:cNvPr>
          <p:cNvSpPr txBox="1"/>
          <p:nvPr/>
        </p:nvSpPr>
        <p:spPr>
          <a:xfrm>
            <a:off x="4733464" y="5708047"/>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Ragic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パートナー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Peter </a:t>
            </a:r>
            <a:r>
              <a:rPr kumimoji="0" lang="en-US" altLang="ja-JP" sz="1400" b="0" i="0" u="none" strike="noStrike" kern="0" cap="none" spc="0" normalizeH="0" baseline="0" noProof="0" dirty="0" err="1">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Teichroeb</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氏が、ビジネスを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6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倍に拡大</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sp>
        <p:nvSpPr>
          <p:cNvPr id="25" name="文字方塊 24">
            <a:extLst>
              <a:ext uri="{FF2B5EF4-FFF2-40B4-BE49-F238E27FC236}">
                <a16:creationId xmlns:a16="http://schemas.microsoft.com/office/drawing/2014/main" id="{389F2919-0CF4-A577-F9BE-DE5CC55FDC5C}"/>
              </a:ext>
            </a:extLst>
          </p:cNvPr>
          <p:cNvSpPr txBox="1"/>
          <p:nvPr/>
        </p:nvSpPr>
        <p:spPr>
          <a:xfrm>
            <a:off x="844526" y="8723072"/>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柔軟なシステムが、スピード重視のチームにドライビング効率を提供</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sp>
        <p:nvSpPr>
          <p:cNvPr id="27" name="文字方塊 26">
            <a:extLst>
              <a:ext uri="{FF2B5EF4-FFF2-40B4-BE49-F238E27FC236}">
                <a16:creationId xmlns:a16="http://schemas.microsoft.com/office/drawing/2014/main" id="{42041638-237C-3911-525D-E990AC784086}"/>
              </a:ext>
            </a:extLst>
          </p:cNvPr>
          <p:cNvSpPr txBox="1"/>
          <p:nvPr/>
        </p:nvSpPr>
        <p:spPr>
          <a:xfrm>
            <a:off x="4733464" y="8728741"/>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コードを書かずに構築できるプロジェクト管理データベース</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sp>
        <p:nvSpPr>
          <p:cNvPr id="29" name="文字方塊 28">
            <a:extLst>
              <a:ext uri="{FF2B5EF4-FFF2-40B4-BE49-F238E27FC236}">
                <a16:creationId xmlns:a16="http://schemas.microsoft.com/office/drawing/2014/main" id="{EDCDD680-5310-BB54-5C29-284003EFBAAB}"/>
              </a:ext>
            </a:extLst>
          </p:cNvPr>
          <p:cNvSpPr txBox="1"/>
          <p:nvPr/>
        </p:nvSpPr>
        <p:spPr>
          <a:xfrm>
            <a:off x="8652383" y="8752560"/>
            <a:ext cx="3517200" cy="3077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4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人のチームで年間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300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公演以上を管理</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sp>
        <p:nvSpPr>
          <p:cNvPr id="5" name="矩形 4">
            <a:hlinkClick r:id="rId3"/>
            <a:extLst>
              <a:ext uri="{FF2B5EF4-FFF2-40B4-BE49-F238E27FC236}">
                <a16:creationId xmlns:a16="http://schemas.microsoft.com/office/drawing/2014/main" id="{B31D20AC-6F4B-8680-C134-6B8FD07E0FE5}"/>
              </a:ext>
            </a:extLst>
          </p:cNvPr>
          <p:cNvSpPr>
            <a:spLocks/>
          </p:cNvSpPr>
          <p:nvPr/>
        </p:nvSpPr>
        <p:spPr>
          <a:xfrm>
            <a:off x="845348" y="3741144"/>
            <a:ext cx="3516382" cy="2494145"/>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19" name="文字方塊 18">
            <a:extLst>
              <a:ext uri="{FF2B5EF4-FFF2-40B4-BE49-F238E27FC236}">
                <a16:creationId xmlns:a16="http://schemas.microsoft.com/office/drawing/2014/main" id="{FB28E0C5-2513-98CD-4EC8-679DB3E9254F}"/>
              </a:ext>
            </a:extLst>
          </p:cNvPr>
          <p:cNvSpPr txBox="1"/>
          <p:nvPr/>
        </p:nvSpPr>
        <p:spPr>
          <a:xfrm>
            <a:off x="844526" y="5687997"/>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R="0" lvl="0" algn="l"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シンプルなセットアップで、追加採用の必要がなくなった</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Source Han Sans TW Medium"/>
            </a:endParaRPr>
          </a:p>
        </p:txBody>
      </p:sp>
      <p:sp>
        <p:nvSpPr>
          <p:cNvPr id="10" name="矩形 9">
            <a:hlinkClick r:id="rId3"/>
            <a:extLst>
              <a:ext uri="{FF2B5EF4-FFF2-40B4-BE49-F238E27FC236}">
                <a16:creationId xmlns:a16="http://schemas.microsoft.com/office/drawing/2014/main" id="{498E83B3-92F3-08F6-9057-B46F5D4448C7}"/>
              </a:ext>
            </a:extLst>
          </p:cNvPr>
          <p:cNvSpPr>
            <a:spLocks/>
          </p:cNvSpPr>
          <p:nvPr/>
        </p:nvSpPr>
        <p:spPr>
          <a:xfrm>
            <a:off x="8642661" y="3741144"/>
            <a:ext cx="3526922" cy="2501767"/>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23" name="文字方塊 22">
            <a:extLst>
              <a:ext uri="{FF2B5EF4-FFF2-40B4-BE49-F238E27FC236}">
                <a16:creationId xmlns:a16="http://schemas.microsoft.com/office/drawing/2014/main" id="{59A61053-EA92-26CA-F216-95E78824BF0B}"/>
              </a:ext>
            </a:extLst>
          </p:cNvPr>
          <p:cNvSpPr txBox="1"/>
          <p:nvPr/>
        </p:nvSpPr>
        <p:spPr>
          <a:xfrm>
            <a:off x="8641847" y="5721413"/>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CRM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から生産自動化まで、一貫導入で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6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倍の収益成長を実現</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pic>
        <p:nvPicPr>
          <p:cNvPr id="36" name="圖片 35">
            <a:hlinkClick r:id="rId4"/>
            <a:extLst>
              <a:ext uri="{FF2B5EF4-FFF2-40B4-BE49-F238E27FC236}">
                <a16:creationId xmlns:a16="http://schemas.microsoft.com/office/drawing/2014/main" id="{C1144572-AC7F-562D-B3FB-15616542E73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642660" y="6799293"/>
            <a:ext cx="3516790" cy="1700292"/>
          </a:xfrm>
          <a:prstGeom prst="rect">
            <a:avLst/>
          </a:prstGeom>
          <a:noFill/>
          <a:ln>
            <a:noFill/>
          </a:ln>
        </p:spPr>
      </p:pic>
      <p:pic>
        <p:nvPicPr>
          <p:cNvPr id="3" name="圖片 2">
            <a:hlinkClick r:id="rId6"/>
            <a:extLst>
              <a:ext uri="{FF2B5EF4-FFF2-40B4-BE49-F238E27FC236}">
                <a16:creationId xmlns:a16="http://schemas.microsoft.com/office/drawing/2014/main" id="{75D7AB2B-7719-71F8-DDD9-0AAF8B0FD7A3}"/>
              </a:ext>
            </a:extLst>
          </p:cNvPr>
          <p:cNvPicPr>
            <a:picLocks noChangeAspect="1"/>
          </p:cNvPicPr>
          <p:nvPr/>
        </p:nvPicPr>
        <p:blipFill>
          <a:blip r:embed="rId7"/>
          <a:srcRect b="7323"/>
          <a:stretch/>
        </p:blipFill>
        <p:spPr>
          <a:xfrm>
            <a:off x="845347" y="3741145"/>
            <a:ext cx="3516385" cy="1910752"/>
          </a:xfrm>
          <a:prstGeom prst="rect">
            <a:avLst/>
          </a:prstGeom>
        </p:spPr>
      </p:pic>
      <p:pic>
        <p:nvPicPr>
          <p:cNvPr id="6" name="圖片 5">
            <a:hlinkClick r:id="rId8"/>
            <a:extLst>
              <a:ext uri="{FF2B5EF4-FFF2-40B4-BE49-F238E27FC236}">
                <a16:creationId xmlns:a16="http://schemas.microsoft.com/office/drawing/2014/main" id="{F896CA15-9B1C-4253-5363-EA0C45106938}"/>
              </a:ext>
            </a:extLst>
          </p:cNvPr>
          <p:cNvPicPr>
            <a:picLocks noChangeAspect="1"/>
          </p:cNvPicPr>
          <p:nvPr/>
        </p:nvPicPr>
        <p:blipFill>
          <a:blip r:embed="rId9"/>
          <a:srcRect t="11471" r="11472" b="8107"/>
          <a:stretch/>
        </p:blipFill>
        <p:spPr>
          <a:xfrm>
            <a:off x="844936" y="6798191"/>
            <a:ext cx="3516381" cy="1905040"/>
          </a:xfrm>
          <a:prstGeom prst="rect">
            <a:avLst/>
          </a:prstGeom>
        </p:spPr>
      </p:pic>
      <p:pic>
        <p:nvPicPr>
          <p:cNvPr id="22" name="圖片 21">
            <a:hlinkClick r:id="rId10"/>
            <a:extLst>
              <a:ext uri="{FF2B5EF4-FFF2-40B4-BE49-F238E27FC236}">
                <a16:creationId xmlns:a16="http://schemas.microsoft.com/office/drawing/2014/main" id="{84F45E24-8715-2A8B-45D1-F0D0AB713C1B}"/>
              </a:ext>
            </a:extLst>
          </p:cNvPr>
          <p:cNvPicPr>
            <a:picLocks noChangeAspect="1"/>
          </p:cNvPicPr>
          <p:nvPr/>
        </p:nvPicPr>
        <p:blipFill>
          <a:blip r:embed="rId11"/>
          <a:srcRect t="8682" b="9945"/>
          <a:stretch/>
        </p:blipFill>
        <p:spPr>
          <a:xfrm>
            <a:off x="4744004" y="6799293"/>
            <a:ext cx="3517200" cy="1910753"/>
          </a:xfrm>
          <a:prstGeom prst="rect">
            <a:avLst/>
          </a:prstGeom>
        </p:spPr>
      </p:pic>
      <p:pic>
        <p:nvPicPr>
          <p:cNvPr id="24" name="圖片 23">
            <a:hlinkClick r:id="rId12"/>
            <a:extLst>
              <a:ext uri="{FF2B5EF4-FFF2-40B4-BE49-F238E27FC236}">
                <a16:creationId xmlns:a16="http://schemas.microsoft.com/office/drawing/2014/main" id="{1F188D00-52A7-F6C5-B521-584BFB6CD7DE}"/>
              </a:ext>
            </a:extLst>
          </p:cNvPr>
          <p:cNvPicPr>
            <a:picLocks noChangeAspect="1"/>
          </p:cNvPicPr>
          <p:nvPr/>
        </p:nvPicPr>
        <p:blipFill>
          <a:blip r:embed="rId13"/>
          <a:srcRect t="23216" b="8829"/>
          <a:stretch/>
        </p:blipFill>
        <p:spPr>
          <a:xfrm>
            <a:off x="8641847" y="6798345"/>
            <a:ext cx="3517200" cy="1910753"/>
          </a:xfrm>
          <a:prstGeom prst="rect">
            <a:avLst/>
          </a:prstGeom>
        </p:spPr>
      </p:pic>
      <p:pic>
        <p:nvPicPr>
          <p:cNvPr id="2051" name="Picture 3">
            <a:hlinkClick r:id="rId14"/>
            <a:extLst>
              <a:ext uri="{FF2B5EF4-FFF2-40B4-BE49-F238E27FC236}">
                <a16:creationId xmlns:a16="http://schemas.microsoft.com/office/drawing/2014/main" id="{F9692270-4708-B445-4AF5-A404EAA0B867}"/>
              </a:ext>
            </a:extLst>
          </p:cNvP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a:stretch>
            <a:fillRect/>
          </a:stretch>
        </p:blipFill>
        <p:spPr bwMode="auto">
          <a:xfrm>
            <a:off x="4743189" y="3741144"/>
            <a:ext cx="3519276" cy="1917181"/>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From CRM to Production Automation That Drove a 6X Revenue Growth in Site Furnishing Business Icon">
            <a:hlinkClick r:id="rId16"/>
            <a:extLst>
              <a:ext uri="{FF2B5EF4-FFF2-40B4-BE49-F238E27FC236}">
                <a16:creationId xmlns:a16="http://schemas.microsoft.com/office/drawing/2014/main" id="{EF705E7F-039A-7C42-4E3D-5E7F57901858}"/>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641848" y="3731884"/>
            <a:ext cx="3516384" cy="1977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84549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D7426BF5-B354-3B7F-C22B-03C00E64FB0E}"/>
            </a:ext>
          </a:extLst>
        </p:cNvPr>
        <p:cNvGrpSpPr/>
        <p:nvPr/>
      </p:nvGrpSpPr>
      <p:grpSpPr>
        <a:xfrm>
          <a:off x="0" y="0"/>
          <a:ext cx="0" cy="0"/>
          <a:chOff x="0" y="0"/>
          <a:chExt cx="0" cy="0"/>
        </a:xfrm>
      </p:grpSpPr>
      <p:sp>
        <p:nvSpPr>
          <p:cNvPr id="2" name="矩形">
            <a:extLst>
              <a:ext uri="{FF2B5EF4-FFF2-40B4-BE49-F238E27FC236}">
                <a16:creationId xmlns:a16="http://schemas.microsoft.com/office/drawing/2014/main" id="{ADA1313C-8875-EDC8-D030-E3F70318A5FC}"/>
              </a:ext>
            </a:extLst>
          </p:cNvPr>
          <p:cNvSpPr>
            <a:spLocks/>
          </p:cNvSpPr>
          <p:nvPr/>
        </p:nvSpPr>
        <p:spPr>
          <a:xfrm>
            <a:off x="-386523" y="-168035"/>
            <a:ext cx="13777846" cy="2938803"/>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7" name="員工有高達 90% 的時間在和 Excel 搏鬥">
            <a:extLst>
              <a:ext uri="{FF2B5EF4-FFF2-40B4-BE49-F238E27FC236}">
                <a16:creationId xmlns:a16="http://schemas.microsoft.com/office/drawing/2014/main" id="{EA79A79C-414D-A4ED-999B-BF27DF906B9A}"/>
              </a:ext>
            </a:extLst>
          </p:cNvPr>
          <p:cNvSpPr txBox="1"/>
          <p:nvPr/>
        </p:nvSpPr>
        <p:spPr>
          <a:xfrm>
            <a:off x="844939" y="3329988"/>
            <a:ext cx="3516790" cy="3955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0" algn="l"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en-US" altLang="zh-TW" sz="1400" b="1" i="0" u="none" strike="noStrike" kern="0" cap="none" spc="0" normalizeH="0" baseline="0" noProof="0" dirty="0">
                <a:ln>
                  <a:noFill/>
                </a:ln>
                <a:solidFill>
                  <a:srgbClr val="393939"/>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InterContinental Kaohsiung Hotel</a:t>
            </a:r>
          </a:p>
        </p:txBody>
      </p:sp>
      <p:sp>
        <p:nvSpPr>
          <p:cNvPr id="8" name="矩形 7">
            <a:hlinkClick r:id="rId3"/>
            <a:extLst>
              <a:ext uri="{FF2B5EF4-FFF2-40B4-BE49-F238E27FC236}">
                <a16:creationId xmlns:a16="http://schemas.microsoft.com/office/drawing/2014/main" id="{99B5D02F-0096-25E3-E50D-099DEF980AA1}"/>
              </a:ext>
            </a:extLst>
          </p:cNvPr>
          <p:cNvSpPr>
            <a:spLocks/>
          </p:cNvSpPr>
          <p:nvPr/>
        </p:nvSpPr>
        <p:spPr>
          <a:xfrm>
            <a:off x="4744005" y="3741144"/>
            <a:ext cx="3516383" cy="2501767"/>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9" name="員工有高達 90% 的時間在和 Excel 搏鬥">
            <a:extLst>
              <a:ext uri="{FF2B5EF4-FFF2-40B4-BE49-F238E27FC236}">
                <a16:creationId xmlns:a16="http://schemas.microsoft.com/office/drawing/2014/main" id="{11D73A07-CC10-36B1-0AC5-5F749AB97DB7}"/>
              </a:ext>
            </a:extLst>
          </p:cNvPr>
          <p:cNvSpPr txBox="1"/>
          <p:nvPr/>
        </p:nvSpPr>
        <p:spPr>
          <a:xfrm>
            <a:off x="4733874" y="3311897"/>
            <a:ext cx="3516790" cy="390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zh-TW" sz="1400" b="1" i="0" u="none" strike="noStrike" kern="0" cap="none" spc="0" normalizeH="0" baseline="0" noProof="0" dirty="0">
                <a:ln>
                  <a:noFill/>
                </a:ln>
                <a:solidFill>
                  <a:srgbClr val="393939"/>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Beer Square</a:t>
            </a:r>
            <a:endParaRPr kumimoji="0" lang="zh-TW" altLang="en-US" sz="1400" b="1" i="0" u="none" strike="noStrike" kern="0" cap="none" spc="0" normalizeH="0" baseline="0" noProof="0" dirty="0">
              <a:ln>
                <a:noFill/>
              </a:ln>
              <a:solidFill>
                <a:srgbClr val="393939"/>
              </a:solidFill>
              <a:effectLst/>
              <a:uLnTx/>
              <a:uFillTx/>
              <a:latin typeface="Open Sans Semibold" panose="020B0706030804020204" pitchFamily="34" charset="0"/>
              <a:cs typeface="Open Sans Semibold" panose="020B0706030804020204" pitchFamily="34" charset="0"/>
              <a:sym typeface="Source Han Sans TW Medium"/>
            </a:endParaRPr>
          </a:p>
        </p:txBody>
      </p:sp>
      <p:sp>
        <p:nvSpPr>
          <p:cNvPr id="11" name="員工有高達 90% 的時間在和 Excel 搏鬥">
            <a:extLst>
              <a:ext uri="{FF2B5EF4-FFF2-40B4-BE49-F238E27FC236}">
                <a16:creationId xmlns:a16="http://schemas.microsoft.com/office/drawing/2014/main" id="{821C0BCA-64F6-60E1-14B3-E75B16116F8A}"/>
              </a:ext>
            </a:extLst>
          </p:cNvPr>
          <p:cNvSpPr txBox="1"/>
          <p:nvPr/>
        </p:nvSpPr>
        <p:spPr>
          <a:xfrm>
            <a:off x="8622809" y="3345715"/>
            <a:ext cx="3516790" cy="3954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zh-TW" sz="1400" b="1" i="0" u="none" strike="noStrike" kern="0" cap="none" spc="0" normalizeH="0" baseline="0" noProof="0" dirty="0">
                <a:ln>
                  <a:noFill/>
                </a:ln>
                <a:solidFill>
                  <a:srgbClr val="393939"/>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Artistic Stone Design</a:t>
            </a:r>
          </a:p>
        </p:txBody>
      </p:sp>
      <p:sp>
        <p:nvSpPr>
          <p:cNvPr id="12" name="矩形 11">
            <a:hlinkClick r:id="rId3"/>
            <a:extLst>
              <a:ext uri="{FF2B5EF4-FFF2-40B4-BE49-F238E27FC236}">
                <a16:creationId xmlns:a16="http://schemas.microsoft.com/office/drawing/2014/main" id="{4A92C613-951D-37D1-C91B-D31B381677B9}"/>
              </a:ext>
            </a:extLst>
          </p:cNvPr>
          <p:cNvSpPr>
            <a:spLocks/>
          </p:cNvSpPr>
          <p:nvPr/>
        </p:nvSpPr>
        <p:spPr>
          <a:xfrm>
            <a:off x="845346" y="6799293"/>
            <a:ext cx="3515971" cy="2466840"/>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13" name="員工有高達 90% 的時間在和 Excel 搏鬥">
            <a:extLst>
              <a:ext uri="{FF2B5EF4-FFF2-40B4-BE49-F238E27FC236}">
                <a16:creationId xmlns:a16="http://schemas.microsoft.com/office/drawing/2014/main" id="{4EAB56F0-ADB7-5E20-FF5E-0865621892CF}"/>
              </a:ext>
            </a:extLst>
          </p:cNvPr>
          <p:cNvSpPr txBox="1"/>
          <p:nvPr/>
        </p:nvSpPr>
        <p:spPr>
          <a:xfrm>
            <a:off x="844936" y="6395756"/>
            <a:ext cx="3516790" cy="3954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r>
              <a:rPr lang="en-US" altLang="zh-TW" dirty="0" err="1">
                <a:latin typeface="Open Sans Semibold" panose="020B0706030804020204" pitchFamily="34" charset="0"/>
                <a:ea typeface="Open Sans Semibold" panose="020B0706030804020204" pitchFamily="34" charset="0"/>
                <a:cs typeface="Open Sans Semibold" panose="020B0706030804020204" pitchFamily="34" charset="0"/>
              </a:rPr>
              <a:t>Deliveree</a:t>
            </a:r>
            <a:endParaRPr lang="en-US" altLang="zh-TW"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4" name="矩形 13">
            <a:hlinkClick r:id="rId3"/>
            <a:extLst>
              <a:ext uri="{FF2B5EF4-FFF2-40B4-BE49-F238E27FC236}">
                <a16:creationId xmlns:a16="http://schemas.microsoft.com/office/drawing/2014/main" id="{A211DD9A-082D-8A86-0D49-D8C3FA32BBC5}"/>
              </a:ext>
            </a:extLst>
          </p:cNvPr>
          <p:cNvSpPr>
            <a:spLocks/>
          </p:cNvSpPr>
          <p:nvPr/>
        </p:nvSpPr>
        <p:spPr>
          <a:xfrm>
            <a:off x="4744005" y="6799293"/>
            <a:ext cx="3506660" cy="2466840"/>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15" name="員工有高達 90% 的時間在和 Excel 搏鬥">
            <a:extLst>
              <a:ext uri="{FF2B5EF4-FFF2-40B4-BE49-F238E27FC236}">
                <a16:creationId xmlns:a16="http://schemas.microsoft.com/office/drawing/2014/main" id="{55E0C1CD-A409-20B1-347F-6649E7DBBF8A}"/>
              </a:ext>
            </a:extLst>
          </p:cNvPr>
          <p:cNvSpPr txBox="1"/>
          <p:nvPr/>
        </p:nvSpPr>
        <p:spPr>
          <a:xfrm>
            <a:off x="4743801" y="6392220"/>
            <a:ext cx="3516790" cy="3954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r>
              <a:rPr lang="en-US" altLang="zh-TW" dirty="0">
                <a:latin typeface="Open Sans Semibold" panose="020B0706030804020204" pitchFamily="34" charset="0"/>
                <a:ea typeface="Open Sans Semibold" panose="020B0706030804020204" pitchFamily="34" charset="0"/>
                <a:cs typeface="Open Sans Semibold" panose="020B0706030804020204" pitchFamily="34" charset="0"/>
              </a:rPr>
              <a:t>R&amp;R Industries</a:t>
            </a:r>
          </a:p>
        </p:txBody>
      </p:sp>
      <p:sp>
        <p:nvSpPr>
          <p:cNvPr id="16" name="矩形 15">
            <a:hlinkClick r:id="rId3"/>
            <a:extLst>
              <a:ext uri="{FF2B5EF4-FFF2-40B4-BE49-F238E27FC236}">
                <a16:creationId xmlns:a16="http://schemas.microsoft.com/office/drawing/2014/main" id="{759E523B-8F07-7AD0-0360-7BBCE4EF70A1}"/>
              </a:ext>
            </a:extLst>
          </p:cNvPr>
          <p:cNvSpPr>
            <a:spLocks/>
          </p:cNvSpPr>
          <p:nvPr/>
        </p:nvSpPr>
        <p:spPr>
          <a:xfrm>
            <a:off x="8642661" y="6799292"/>
            <a:ext cx="3515572" cy="2463517"/>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17" name="員工有高達 90% 的時間在和 Excel 搏鬥">
            <a:extLst>
              <a:ext uri="{FF2B5EF4-FFF2-40B4-BE49-F238E27FC236}">
                <a16:creationId xmlns:a16="http://schemas.microsoft.com/office/drawing/2014/main" id="{FD1E9DEB-DE62-9040-4C10-D3777AA2FF86}"/>
              </a:ext>
            </a:extLst>
          </p:cNvPr>
          <p:cNvSpPr txBox="1"/>
          <p:nvPr/>
        </p:nvSpPr>
        <p:spPr>
          <a:xfrm>
            <a:off x="8641847" y="6391342"/>
            <a:ext cx="4235722" cy="3949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algn="l" defTabSz="914400" eaLnBrk="1">
              <a:lnSpc>
                <a:spcPct val="150000"/>
              </a:lnSpc>
              <a:defRPr sz="1400" b="1" kern="0">
                <a:solidFill>
                  <a:srgbClr val="393939"/>
                </a:solidFill>
                <a:uLnTx/>
                <a:latin typeface="Noto Sans CJK SC Medium" panose="020B0500000000000000" pitchFamily="34" charset="-128"/>
                <a:ea typeface="Noto Sans CJK SC Medium" panose="020B0500000000000000" pitchFamily="34" charset="-128"/>
                <a:cs typeface="Source Han Sans TW Medium"/>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zh-TW" sz="1400" b="1" i="0" u="none" strike="noStrike" kern="0" cap="none" spc="0" normalizeH="0" baseline="0" noProof="0" dirty="0">
                <a:ln>
                  <a:noFill/>
                </a:ln>
                <a:solidFill>
                  <a:srgbClr val="393939"/>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sym typeface="Source Han Sans TW Medium"/>
              </a:rPr>
              <a:t>Resort Travel Management</a:t>
            </a:r>
          </a:p>
        </p:txBody>
      </p:sp>
      <p:sp>
        <p:nvSpPr>
          <p:cNvPr id="21" name="文字方塊 20">
            <a:extLst>
              <a:ext uri="{FF2B5EF4-FFF2-40B4-BE49-F238E27FC236}">
                <a16:creationId xmlns:a16="http://schemas.microsoft.com/office/drawing/2014/main" id="{4235D81A-2D26-C465-119F-C6CD71FF08CA}"/>
              </a:ext>
            </a:extLst>
          </p:cNvPr>
          <p:cNvSpPr txBox="1"/>
          <p:nvPr/>
        </p:nvSpPr>
        <p:spPr>
          <a:xfrm>
            <a:off x="4733464" y="5708047"/>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Excel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から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Ragic </a:t>
            </a:r>
            <a:r>
              <a:rPr kumimoji="0" lang="ja-JP" altLang="en-US" sz="1400" b="0" i="0" u="none" strike="noStrike" kern="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へ：</a:t>
            </a:r>
            <a:endPar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endParaRPr>
          </a:p>
          <a:p>
            <a:pPr marL="0" marR="0" lvl="0" indent="0" algn="l" defTabSz="584200" rtl="0" eaLnBrk="1" fontAlgn="auto" latinLnBrk="0" hangingPunct="0">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私</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のデータベース革命</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sp>
        <p:nvSpPr>
          <p:cNvPr id="25" name="文字方塊 24">
            <a:extLst>
              <a:ext uri="{FF2B5EF4-FFF2-40B4-BE49-F238E27FC236}">
                <a16:creationId xmlns:a16="http://schemas.microsoft.com/office/drawing/2014/main" id="{2E1B26F3-28F2-A133-F243-83283AAEC9BD}"/>
              </a:ext>
            </a:extLst>
          </p:cNvPr>
          <p:cNvSpPr txBox="1"/>
          <p:nvPr/>
        </p:nvSpPr>
        <p:spPr>
          <a:xfrm>
            <a:off x="844524" y="8679203"/>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東南アジア最大のトラック輸送プラットフォームを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Ragic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が支える</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sp>
        <p:nvSpPr>
          <p:cNvPr id="27" name="文字方塊 26">
            <a:extLst>
              <a:ext uri="{FF2B5EF4-FFF2-40B4-BE49-F238E27FC236}">
                <a16:creationId xmlns:a16="http://schemas.microsoft.com/office/drawing/2014/main" id="{436FF1A9-FB8F-678C-C403-47A7EF178FCB}"/>
              </a:ext>
            </a:extLst>
          </p:cNvPr>
          <p:cNvSpPr txBox="1"/>
          <p:nvPr/>
        </p:nvSpPr>
        <p:spPr>
          <a:xfrm>
            <a:off x="4749750" y="8679203"/>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受け身ではなく、先回りする力を与える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Ragic</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sp>
        <p:nvSpPr>
          <p:cNvPr id="29" name="文字方塊 28">
            <a:extLst>
              <a:ext uri="{FF2B5EF4-FFF2-40B4-BE49-F238E27FC236}">
                <a16:creationId xmlns:a16="http://schemas.microsoft.com/office/drawing/2014/main" id="{14E1829C-D12D-7DC4-A21A-7CBAED0BC72C}"/>
              </a:ext>
            </a:extLst>
          </p:cNvPr>
          <p:cNvSpPr txBox="1"/>
          <p:nvPr/>
        </p:nvSpPr>
        <p:spPr>
          <a:xfrm>
            <a:off x="8667030" y="8679203"/>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不完全なスプレッドシートから包括的な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Ragic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データベースへ</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sp>
        <p:nvSpPr>
          <p:cNvPr id="5" name="矩形 4">
            <a:hlinkClick r:id="rId3"/>
            <a:extLst>
              <a:ext uri="{FF2B5EF4-FFF2-40B4-BE49-F238E27FC236}">
                <a16:creationId xmlns:a16="http://schemas.microsoft.com/office/drawing/2014/main" id="{1D59257C-CF50-C2D4-98BA-A6C4D1894917}"/>
              </a:ext>
            </a:extLst>
          </p:cNvPr>
          <p:cNvSpPr>
            <a:spLocks/>
          </p:cNvSpPr>
          <p:nvPr/>
        </p:nvSpPr>
        <p:spPr>
          <a:xfrm>
            <a:off x="845348" y="3741144"/>
            <a:ext cx="3516382" cy="2494145"/>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19" name="文字方塊 18">
            <a:extLst>
              <a:ext uri="{FF2B5EF4-FFF2-40B4-BE49-F238E27FC236}">
                <a16:creationId xmlns:a16="http://schemas.microsoft.com/office/drawing/2014/main" id="{ED739F51-7B13-5476-FB51-CDB8393D4213}"/>
              </a:ext>
            </a:extLst>
          </p:cNvPr>
          <p:cNvSpPr txBox="1"/>
          <p:nvPr/>
        </p:nvSpPr>
        <p:spPr>
          <a:xfrm>
            <a:off x="844526" y="5687997"/>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残業削減と離職率低下を実現し</a:t>
            </a:r>
            <a:r>
              <a:rPr kumimoji="0" lang="ja-JP" altLang="en-US" sz="1400" b="0" i="0" u="none" strike="noStrike" kern="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つつ、</a:t>
            </a:r>
            <a:endPar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0" algn="l"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400" b="0" i="0" u="none" strike="noStrike" kern="0" cap="none" spc="0" normalizeH="0" baseline="0" noProof="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運営</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コストも削減</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Source Han Sans TW Medium"/>
            </a:endParaRPr>
          </a:p>
        </p:txBody>
      </p:sp>
      <p:sp>
        <p:nvSpPr>
          <p:cNvPr id="10" name="矩形 9">
            <a:hlinkClick r:id="rId3"/>
            <a:extLst>
              <a:ext uri="{FF2B5EF4-FFF2-40B4-BE49-F238E27FC236}">
                <a16:creationId xmlns:a16="http://schemas.microsoft.com/office/drawing/2014/main" id="{3D6F8254-90C5-8CA3-877E-426E530B3223}"/>
              </a:ext>
            </a:extLst>
          </p:cNvPr>
          <p:cNvSpPr>
            <a:spLocks/>
          </p:cNvSpPr>
          <p:nvPr/>
        </p:nvSpPr>
        <p:spPr>
          <a:xfrm>
            <a:off x="8642661" y="3741144"/>
            <a:ext cx="3526922" cy="2501767"/>
          </a:xfrm>
          <a:prstGeom prst="rect">
            <a:avLst/>
          </a:prstGeom>
          <a:solidFill>
            <a:srgbClr val="F95D5D"/>
          </a:solidFill>
          <a:ln w="127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23" name="文字方塊 22">
            <a:extLst>
              <a:ext uri="{FF2B5EF4-FFF2-40B4-BE49-F238E27FC236}">
                <a16:creationId xmlns:a16="http://schemas.microsoft.com/office/drawing/2014/main" id="{A886BF71-4898-DF34-FE3A-628723AE81E6}"/>
              </a:ext>
            </a:extLst>
          </p:cNvPr>
          <p:cNvSpPr txBox="1"/>
          <p:nvPr/>
        </p:nvSpPr>
        <p:spPr>
          <a:xfrm>
            <a:off x="8641847" y="5721413"/>
            <a:ext cx="35172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比類なき使いやすさ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 Microsoft Access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ではなく </a:t>
            </a:r>
            <a:r>
              <a:rPr kumimoji="0" lang="en-US" altLang="ja-JP"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Ragic </a:t>
            </a:r>
            <a:r>
              <a:rPr kumimoji="0" lang="ja-JP" altLang="en-US" sz="14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を選んだ理由</a:t>
            </a:r>
            <a:endParaRPr kumimoji="0" lang="zh-TW" altLang="en-US" sz="1400" b="0" i="0" u="none" strike="noStrike" kern="0" cap="none" spc="0" normalizeH="0" baseline="0" noProof="0" dirty="0">
              <a:ln>
                <a:noFill/>
              </a:ln>
              <a:solidFill>
                <a:srgbClr val="FFFFFF"/>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pic>
        <p:nvPicPr>
          <p:cNvPr id="36" name="圖片 35">
            <a:hlinkClick r:id="rId4"/>
            <a:extLst>
              <a:ext uri="{FF2B5EF4-FFF2-40B4-BE49-F238E27FC236}">
                <a16:creationId xmlns:a16="http://schemas.microsoft.com/office/drawing/2014/main" id="{96E357A6-A129-576E-3091-1A5434975DB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642660" y="6799293"/>
            <a:ext cx="3516790" cy="1700292"/>
          </a:xfrm>
          <a:prstGeom prst="rect">
            <a:avLst/>
          </a:prstGeom>
          <a:noFill/>
          <a:ln>
            <a:noFill/>
          </a:ln>
        </p:spPr>
      </p:pic>
      <p:pic>
        <p:nvPicPr>
          <p:cNvPr id="3074" name="Picture 2">
            <a:hlinkClick r:id="rId6"/>
            <a:extLst>
              <a:ext uri="{FF2B5EF4-FFF2-40B4-BE49-F238E27FC236}">
                <a16:creationId xmlns:a16="http://schemas.microsoft.com/office/drawing/2014/main" id="{032FEF3F-C181-29E5-C5AB-836849138B9C}"/>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a:fillRect/>
          </a:stretch>
        </p:blipFill>
        <p:spPr bwMode="auto">
          <a:xfrm>
            <a:off x="843270" y="3741098"/>
            <a:ext cx="3515971" cy="194064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hlinkClick r:id="rId8"/>
            <a:extLst>
              <a:ext uri="{FF2B5EF4-FFF2-40B4-BE49-F238E27FC236}">
                <a16:creationId xmlns:a16="http://schemas.microsoft.com/office/drawing/2014/main" id="{CD819F58-FBFA-A856-A6A5-096325742210}"/>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13631"/>
          <a:stretch>
            <a:fillRect/>
          </a:stretch>
        </p:blipFill>
        <p:spPr bwMode="auto">
          <a:xfrm>
            <a:off x="4743443" y="3738296"/>
            <a:ext cx="3509965" cy="194884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hlinkClick r:id="rId10"/>
            <a:extLst>
              <a:ext uri="{FF2B5EF4-FFF2-40B4-BE49-F238E27FC236}">
                <a16:creationId xmlns:a16="http://schemas.microsoft.com/office/drawing/2014/main" id="{1766820B-0798-A304-ACC2-C3EC5D3C72E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b="13621"/>
          <a:stretch>
            <a:fillRect/>
          </a:stretch>
        </p:blipFill>
        <p:spPr bwMode="auto">
          <a:xfrm>
            <a:off x="8644589" y="3738296"/>
            <a:ext cx="3546021" cy="196908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hlinkClick r:id="rId12"/>
            <a:extLst>
              <a:ext uri="{FF2B5EF4-FFF2-40B4-BE49-F238E27FC236}">
                <a16:creationId xmlns:a16="http://schemas.microsoft.com/office/drawing/2014/main" id="{5EBB13FF-657D-36EA-FA02-666BEE03A85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43268" y="6800281"/>
            <a:ext cx="3528589" cy="185250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hlinkClick r:id="rId14"/>
            <a:extLst>
              <a:ext uri="{FF2B5EF4-FFF2-40B4-BE49-F238E27FC236}">
                <a16:creationId xmlns:a16="http://schemas.microsoft.com/office/drawing/2014/main" id="{AF4DD9E9-7F65-97F9-B0C3-533F57B02A2A}"/>
              </a:ext>
            </a:extLst>
          </p:cNvP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a:stretch>
            <a:fillRect/>
          </a:stretch>
        </p:blipFill>
        <p:spPr bwMode="auto">
          <a:xfrm>
            <a:off x="4749750" y="6798345"/>
            <a:ext cx="3500914" cy="185250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2">
            <a:hlinkClick r:id="rId16"/>
            <a:extLst>
              <a:ext uri="{FF2B5EF4-FFF2-40B4-BE49-F238E27FC236}">
                <a16:creationId xmlns:a16="http://schemas.microsoft.com/office/drawing/2014/main" id="{85ABCBB6-B5CF-5689-F47D-C0F8833C439F}"/>
              </a:ext>
            </a:extLst>
          </p:cNvPr>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a:stretch>
            <a:fillRect/>
          </a:stretch>
        </p:blipFill>
        <p:spPr bwMode="auto">
          <a:xfrm>
            <a:off x="8641352" y="6798344"/>
            <a:ext cx="3534212" cy="1852509"/>
          </a:xfrm>
          <a:prstGeom prst="rect">
            <a:avLst/>
          </a:prstGeom>
          <a:noFill/>
          <a:extLst>
            <a:ext uri="{909E8E84-426E-40DD-AFC4-6F175D3DCCD1}">
              <a14:hiddenFill xmlns:a14="http://schemas.microsoft.com/office/drawing/2010/main">
                <a:solidFill>
                  <a:srgbClr val="FFFFFF"/>
                </a:solidFill>
              </a14:hiddenFill>
            </a:ext>
          </a:extLst>
        </p:spPr>
      </p:pic>
      <p:sp>
        <p:nvSpPr>
          <p:cNvPr id="3" name="充分整合">
            <a:extLst>
              <a:ext uri="{FF2B5EF4-FFF2-40B4-BE49-F238E27FC236}">
                <a16:creationId xmlns:a16="http://schemas.microsoft.com/office/drawing/2014/main" id="{61442655-DF48-A384-7781-8A95D3ECCFFA}"/>
              </a:ext>
            </a:extLst>
          </p:cNvPr>
          <p:cNvSpPr txBox="1"/>
          <p:nvPr/>
        </p:nvSpPr>
        <p:spPr>
          <a:xfrm>
            <a:off x="4449922" y="867238"/>
            <a:ext cx="4602638" cy="9274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indent="39687" defTabSz="914400" eaLnBrk="1">
              <a:lnSpc>
                <a:spcPct val="150000"/>
              </a:lnSpc>
              <a:defRPr sz="3600" b="1" kern="0">
                <a:solidFill>
                  <a:srgbClr val="393939"/>
                </a:solidFill>
                <a:uLnTx/>
                <a:latin typeface="Open Sans" panose="020B0606030504020204" pitchFamily="34" charset="0"/>
                <a:ea typeface="Open Sans" panose="020B0606030504020204" pitchFamily="34" charset="0"/>
                <a:cs typeface="Open Sans" panose="020B0606030504020204" pitchFamily="34" charset="0"/>
              </a:defRPr>
            </a:lvl1pPr>
          </a:lstStyle>
          <a:p>
            <a:r>
              <a:rPr lang="zh-TW" altLang="en-US" sz="4000" dirty="0"/>
              <a:t>導入事例</a:t>
            </a:r>
          </a:p>
        </p:txBody>
      </p:sp>
    </p:spTree>
    <p:extLst>
      <p:ext uri="{BB962C8B-B14F-4D97-AF65-F5344CB8AC3E}">
        <p14:creationId xmlns:p14="http://schemas.microsoft.com/office/powerpoint/2010/main" val="1078755639"/>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6154B885-6DF4-BFF7-F6B5-74B43EEF35FA}"/>
            </a:ext>
          </a:extLst>
        </p:cNvPr>
        <p:cNvGrpSpPr/>
        <p:nvPr/>
      </p:nvGrpSpPr>
      <p:grpSpPr>
        <a:xfrm>
          <a:off x="0" y="0"/>
          <a:ext cx="0" cy="0"/>
          <a:chOff x="0" y="0"/>
          <a:chExt cx="0" cy="0"/>
        </a:xfrm>
      </p:grpSpPr>
      <p:sp>
        <p:nvSpPr>
          <p:cNvPr id="4" name="矩形">
            <a:extLst>
              <a:ext uri="{FF2B5EF4-FFF2-40B4-BE49-F238E27FC236}">
                <a16:creationId xmlns:a16="http://schemas.microsoft.com/office/drawing/2014/main" id="{7D20E1F7-19E2-2B3C-ED12-E3E14A1A7B2F}"/>
              </a:ext>
            </a:extLst>
          </p:cNvPr>
          <p:cNvSpPr>
            <a:spLocks/>
          </p:cNvSpPr>
          <p:nvPr/>
        </p:nvSpPr>
        <p:spPr>
          <a:xfrm>
            <a:off x="-386523" y="-33866"/>
            <a:ext cx="13777846" cy="3352106"/>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 name="圖片 1">
            <a:extLst>
              <a:ext uri="{FF2B5EF4-FFF2-40B4-BE49-F238E27FC236}">
                <a16:creationId xmlns:a16="http://schemas.microsoft.com/office/drawing/2014/main" id="{CB60CAF5-0A71-85D5-D96E-1352341A3D51}"/>
              </a:ext>
            </a:extLst>
          </p:cNvPr>
          <p:cNvPicPr>
            <a:picLocks noChangeAspect="1"/>
          </p:cNvPicPr>
          <p:nvPr/>
        </p:nvPicPr>
        <p:blipFill>
          <a:blip r:embed="rId3"/>
          <a:stretch>
            <a:fillRect/>
          </a:stretch>
        </p:blipFill>
        <p:spPr>
          <a:xfrm>
            <a:off x="278938" y="7741410"/>
            <a:ext cx="12446924" cy="1744696"/>
          </a:xfrm>
          <a:prstGeom prst="rect">
            <a:avLst/>
          </a:prstGeom>
        </p:spPr>
      </p:pic>
      <p:grpSp>
        <p:nvGrpSpPr>
          <p:cNvPr id="8" name="群組 7">
            <a:extLst>
              <a:ext uri="{FF2B5EF4-FFF2-40B4-BE49-F238E27FC236}">
                <a16:creationId xmlns:a16="http://schemas.microsoft.com/office/drawing/2014/main" id="{7F373842-B544-1CD2-BA2A-F5FD3ACA20F2}"/>
              </a:ext>
            </a:extLst>
          </p:cNvPr>
          <p:cNvGrpSpPr/>
          <p:nvPr/>
        </p:nvGrpSpPr>
        <p:grpSpPr>
          <a:xfrm>
            <a:off x="1329853" y="1346979"/>
            <a:ext cx="9540535" cy="1055797"/>
            <a:chOff x="1120101" y="1242239"/>
            <a:chExt cx="11130861" cy="1231789"/>
          </a:xfrm>
        </p:grpSpPr>
        <p:sp>
          <p:nvSpPr>
            <p:cNvPr id="5" name="簡潔介面">
              <a:extLst>
                <a:ext uri="{FF2B5EF4-FFF2-40B4-BE49-F238E27FC236}">
                  <a16:creationId xmlns:a16="http://schemas.microsoft.com/office/drawing/2014/main" id="{3CAE1EF5-A22E-057A-4471-D50D6E91BF08}"/>
                </a:ext>
              </a:extLst>
            </p:cNvPr>
            <p:cNvSpPr txBox="1"/>
            <p:nvPr/>
          </p:nvSpPr>
          <p:spPr>
            <a:xfrm>
              <a:off x="4897671" y="1285876"/>
              <a:ext cx="7353291" cy="11251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00000"/>
                </a:lnSpc>
                <a:spcBef>
                  <a:spcPts val="0"/>
                </a:spcBef>
                <a:spcAft>
                  <a:spcPts val="0"/>
                </a:spcAft>
                <a:buClrTx/>
                <a:buSzTx/>
                <a:buFontTx/>
                <a:buNone/>
                <a:tabLst/>
                <a:defRPr/>
              </a:pPr>
              <a:r>
                <a:rPr kumimoji="0" lang="zh-TW" altLang="en-US"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世界 </a:t>
              </a:r>
              <a:r>
                <a:rPr kumimoji="0" lang="en-US" altLang="zh-TW"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3,000 </a:t>
              </a:r>
              <a:r>
                <a:rPr kumimoji="0" lang="zh-TW" altLang="en-US"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社以上</a:t>
              </a:r>
              <a:r>
                <a:rPr kumimoji="0" lang="ja-JP" altLang="en-US"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に</a:t>
              </a:r>
              <a:r>
                <a:rPr kumimoji="0" lang="zh-TW" altLang="en-US"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導入</a:t>
              </a:r>
              <a:endParaRPr kumimoji="0" lang="en-US" altLang="zh-TW"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a:p>
              <a:pPr marL="0" marR="0" lvl="0" indent="39687" algn="l" defTabSz="914400" rtl="0" eaLnBrk="1" fontAlgn="auto" latinLnBrk="0" hangingPunct="0">
                <a:lnSpc>
                  <a:spcPct val="100000"/>
                </a:lnSpc>
                <a:spcBef>
                  <a:spcPts val="0"/>
                </a:spcBef>
                <a:spcAft>
                  <a:spcPts val="0"/>
                </a:spcAft>
                <a:buClrTx/>
                <a:buSzTx/>
                <a:buFontTx/>
                <a:buNone/>
                <a:tabLst/>
                <a:defRPr/>
              </a:pPr>
              <a:r>
                <a:rPr kumimoji="0" lang="en-US" altLang="zh-TW"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 Fortune Global 500 </a:t>
              </a:r>
              <a:r>
                <a:rPr kumimoji="0" lang="zh-TW" altLang="en-US"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企業</a:t>
              </a:r>
              <a:r>
                <a:rPr kumimoji="0" lang="ja-JP" altLang="en-US"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も</a:t>
              </a:r>
              <a:r>
                <a:rPr kumimoji="0" lang="zh-TW" altLang="en-US"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採用 </a:t>
              </a:r>
              <a:r>
                <a:rPr kumimoji="0" lang="en-US" altLang="zh-TW"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a:t>
              </a:r>
              <a:endParaRPr kumimoji="0" sz="2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6" name="圖片 5">
              <a:extLst>
                <a:ext uri="{FF2B5EF4-FFF2-40B4-BE49-F238E27FC236}">
                  <a16:creationId xmlns:a16="http://schemas.microsoft.com/office/drawing/2014/main" id="{719A3207-ED03-EE5C-F6B3-C78C66B3DA5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20101" y="1242239"/>
              <a:ext cx="3476682" cy="1231789"/>
            </a:xfrm>
            <a:prstGeom prst="rect">
              <a:avLst/>
            </a:prstGeom>
          </p:spPr>
        </p:pic>
      </p:grpSp>
      <p:grpSp>
        <p:nvGrpSpPr>
          <p:cNvPr id="19" name="群組 18">
            <a:extLst>
              <a:ext uri="{FF2B5EF4-FFF2-40B4-BE49-F238E27FC236}">
                <a16:creationId xmlns:a16="http://schemas.microsoft.com/office/drawing/2014/main" id="{8D562749-1EDC-1CF4-09F9-A1B749401216}"/>
              </a:ext>
            </a:extLst>
          </p:cNvPr>
          <p:cNvGrpSpPr/>
          <p:nvPr/>
        </p:nvGrpSpPr>
        <p:grpSpPr>
          <a:xfrm>
            <a:off x="256500" y="6181665"/>
            <a:ext cx="2978965" cy="2485092"/>
            <a:chOff x="205701" y="5927664"/>
            <a:chExt cx="2978965" cy="2485092"/>
          </a:xfrm>
        </p:grpSpPr>
        <p:sp>
          <p:nvSpPr>
            <p:cNvPr id="3" name="圓角矩形 2">
              <a:extLst>
                <a:ext uri="{FF2B5EF4-FFF2-40B4-BE49-F238E27FC236}">
                  <a16:creationId xmlns:a16="http://schemas.microsoft.com/office/drawing/2014/main" id="{8B3760BC-FD67-6294-0E56-A0D90C27EDCF}"/>
                </a:ext>
              </a:extLst>
            </p:cNvPr>
            <p:cNvSpPr/>
            <p:nvPr/>
          </p:nvSpPr>
          <p:spPr>
            <a:xfrm>
              <a:off x="592666" y="6237952"/>
              <a:ext cx="2592000" cy="931234"/>
            </a:xfrm>
            <a:prstGeom prst="roundRect">
              <a:avLst/>
            </a:prstGeom>
            <a:solidFill>
              <a:srgbClr val="FFFFFF"/>
            </a:solidFill>
            <a:ln w="25400" cap="flat">
              <a:solidFill>
                <a:srgbClr val="8BBEF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5" name="台北成立，代理 Interwoven Teamsite">
              <a:extLst>
                <a:ext uri="{FF2B5EF4-FFF2-40B4-BE49-F238E27FC236}">
                  <a16:creationId xmlns:a16="http://schemas.microsoft.com/office/drawing/2014/main" id="{82EE47BB-34E0-80BC-CD6F-D8E40B286DCD}"/>
                </a:ext>
              </a:extLst>
            </p:cNvPr>
            <p:cNvSpPr txBox="1"/>
            <p:nvPr/>
          </p:nvSpPr>
          <p:spPr>
            <a:xfrm>
              <a:off x="661399" y="6448049"/>
              <a:ext cx="2467898" cy="53347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00000"/>
                </a:lnSpc>
                <a:spcBef>
                  <a:spcPts val="0"/>
                </a:spcBef>
                <a:spcAft>
                  <a:spcPts val="0"/>
                </a:spcAft>
                <a:buClrTx/>
                <a:buSzTx/>
                <a:buFontTx/>
                <a:buNone/>
                <a:tabLst/>
                <a:defRPr/>
              </a:pPr>
              <a:r>
                <a:rPr kumimoji="0" lang="zh-TW"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台北</a:t>
              </a:r>
              <a:r>
                <a:rPr kumimoji="0" lang="ja-JP"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にて</a:t>
              </a:r>
              <a:r>
                <a:rPr kumimoji="0" lang="zh-TW"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設立</a:t>
              </a:r>
              <a:r>
                <a:rPr kumimoji="0" 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Interwoven </a:t>
              </a:r>
              <a:r>
                <a:rPr kumimoji="0" lang="en-US" sz="1400" b="1" i="0" u="none" strike="noStrike" kern="0" cap="none" spc="0" normalizeH="0" baseline="0" noProof="0" dirty="0" err="1">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Teamsite</a:t>
              </a:r>
              <a:r>
                <a:rPr kumimoji="0" 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 </a:t>
              </a:r>
              <a:r>
                <a:rPr kumimoji="0" lang="ja-JP"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の</a:t>
              </a:r>
              <a:r>
                <a:rPr kumimoji="0" lang="zh-TW"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代理</a:t>
              </a:r>
              <a:r>
                <a:rPr kumimoji="0" lang="ja-JP"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を</a:t>
              </a:r>
              <a:r>
                <a:rPr kumimoji="0" lang="zh-TW"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務</a:t>
              </a:r>
              <a:r>
                <a:rPr kumimoji="0" lang="ja-JP"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める</a:t>
              </a:r>
              <a:endParaRPr kumimoji="0"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grpSp>
          <p:nvGrpSpPr>
            <p:cNvPr id="11" name="群組 10">
              <a:extLst>
                <a:ext uri="{FF2B5EF4-FFF2-40B4-BE49-F238E27FC236}">
                  <a16:creationId xmlns:a16="http://schemas.microsoft.com/office/drawing/2014/main" id="{1FA0FF0C-606F-3BE8-E1E2-082A49D3285C}"/>
                </a:ext>
              </a:extLst>
            </p:cNvPr>
            <p:cNvGrpSpPr/>
            <p:nvPr/>
          </p:nvGrpSpPr>
          <p:grpSpPr>
            <a:xfrm>
              <a:off x="205701" y="5927664"/>
              <a:ext cx="1080000" cy="487426"/>
              <a:chOff x="1096227" y="5839527"/>
              <a:chExt cx="1080000" cy="487426"/>
            </a:xfrm>
          </p:grpSpPr>
          <p:sp>
            <p:nvSpPr>
              <p:cNvPr id="9" name="圓角矩形 8">
                <a:extLst>
                  <a:ext uri="{FF2B5EF4-FFF2-40B4-BE49-F238E27FC236}">
                    <a16:creationId xmlns:a16="http://schemas.microsoft.com/office/drawing/2014/main" id="{21D8B93C-9558-345C-B30F-B5B51A08B5D8}"/>
                  </a:ext>
                </a:extLst>
              </p:cNvPr>
              <p:cNvSpPr/>
              <p:nvPr/>
            </p:nvSpPr>
            <p:spPr>
              <a:xfrm>
                <a:off x="1096227" y="5839527"/>
                <a:ext cx="1080000" cy="473529"/>
              </a:xfrm>
              <a:prstGeom prst="roundRect">
                <a:avLst>
                  <a:gd name="adj" fmla="val 50000"/>
                </a:avLst>
              </a:prstGeom>
              <a:solidFill>
                <a:srgbClr val="8BBEFF"/>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台北成立，代理 Interwoven Teamsite">
                <a:extLst>
                  <a:ext uri="{FF2B5EF4-FFF2-40B4-BE49-F238E27FC236}">
                    <a16:creationId xmlns:a16="http://schemas.microsoft.com/office/drawing/2014/main" id="{BDB5F9BA-CE85-BF79-067E-906AAD099AA2}"/>
                  </a:ext>
                </a:extLst>
              </p:cNvPr>
              <p:cNvSpPr txBox="1"/>
              <p:nvPr/>
            </p:nvSpPr>
            <p:spPr>
              <a:xfrm>
                <a:off x="1139039" y="5839832"/>
                <a:ext cx="994377" cy="48712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1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rPr>
                  <a:t>2008</a:t>
                </a:r>
                <a:endParaRPr kumimoji="0"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endParaRPr>
              </a:p>
            </p:txBody>
          </p:sp>
        </p:grpSp>
        <p:cxnSp>
          <p:nvCxnSpPr>
            <p:cNvPr id="13" name="直線接點 12">
              <a:extLst>
                <a:ext uri="{FF2B5EF4-FFF2-40B4-BE49-F238E27FC236}">
                  <a16:creationId xmlns:a16="http://schemas.microsoft.com/office/drawing/2014/main" id="{2695BF03-6128-4420-AAAB-2E27C5201328}"/>
                </a:ext>
              </a:extLst>
            </p:cNvPr>
            <p:cNvCxnSpPr>
              <a:cxnSpLocks/>
            </p:cNvCxnSpPr>
            <p:nvPr/>
          </p:nvCxnSpPr>
          <p:spPr>
            <a:xfrm>
              <a:off x="1888666" y="7169186"/>
              <a:ext cx="0" cy="1160360"/>
            </a:xfrm>
            <a:prstGeom prst="line">
              <a:avLst/>
            </a:prstGeom>
            <a:noFill/>
            <a:ln w="25400" cap="flat">
              <a:solidFill>
                <a:srgbClr val="8BBEFF"/>
              </a:solidFill>
              <a:prstDash val="solid"/>
              <a:round/>
            </a:ln>
            <a:effectLst/>
            <a:sp3d/>
          </p:spPr>
          <p:style>
            <a:lnRef idx="0">
              <a:scrgbClr r="0" g="0" b="0"/>
            </a:lnRef>
            <a:fillRef idx="0">
              <a:scrgbClr r="0" g="0" b="0"/>
            </a:fillRef>
            <a:effectRef idx="0">
              <a:scrgbClr r="0" g="0" b="0"/>
            </a:effectRef>
            <a:fontRef idx="none"/>
          </p:style>
        </p:cxnSp>
        <p:sp>
          <p:nvSpPr>
            <p:cNvPr id="18" name="橢圓 17">
              <a:extLst>
                <a:ext uri="{FF2B5EF4-FFF2-40B4-BE49-F238E27FC236}">
                  <a16:creationId xmlns:a16="http://schemas.microsoft.com/office/drawing/2014/main" id="{9FCD7242-79D3-EED6-AF24-3B72DD90C6B7}"/>
                </a:ext>
              </a:extLst>
            </p:cNvPr>
            <p:cNvSpPr>
              <a:spLocks noChangeAspect="1"/>
            </p:cNvSpPr>
            <p:nvPr/>
          </p:nvSpPr>
          <p:spPr>
            <a:xfrm>
              <a:off x="1798666" y="8232756"/>
              <a:ext cx="180000" cy="180000"/>
            </a:xfrm>
            <a:prstGeom prst="ellipse">
              <a:avLst/>
            </a:prstGeom>
            <a:solidFill>
              <a:srgbClr val="8BBEFF"/>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grpSp>
      <p:grpSp>
        <p:nvGrpSpPr>
          <p:cNvPr id="35" name="群組 34">
            <a:extLst>
              <a:ext uri="{FF2B5EF4-FFF2-40B4-BE49-F238E27FC236}">
                <a16:creationId xmlns:a16="http://schemas.microsoft.com/office/drawing/2014/main" id="{19C6752C-8AB6-110A-933C-56BE792A0AFB}"/>
              </a:ext>
            </a:extLst>
          </p:cNvPr>
          <p:cNvGrpSpPr/>
          <p:nvPr/>
        </p:nvGrpSpPr>
        <p:grpSpPr>
          <a:xfrm>
            <a:off x="1773310" y="3887846"/>
            <a:ext cx="3124384" cy="4519859"/>
            <a:chOff x="2158568" y="4629899"/>
            <a:chExt cx="3124384" cy="4519859"/>
          </a:xfrm>
        </p:grpSpPr>
        <p:sp>
          <p:nvSpPr>
            <p:cNvPr id="25" name="圓角矩形 24">
              <a:extLst>
                <a:ext uri="{FF2B5EF4-FFF2-40B4-BE49-F238E27FC236}">
                  <a16:creationId xmlns:a16="http://schemas.microsoft.com/office/drawing/2014/main" id="{A011A2F6-D220-BA5B-FAB2-2EF62382EE25}"/>
                </a:ext>
              </a:extLst>
            </p:cNvPr>
            <p:cNvSpPr/>
            <p:nvPr/>
          </p:nvSpPr>
          <p:spPr>
            <a:xfrm>
              <a:off x="2545533" y="4948122"/>
              <a:ext cx="2737419" cy="1332000"/>
            </a:xfrm>
            <a:prstGeom prst="roundRect">
              <a:avLst/>
            </a:prstGeom>
            <a:solidFill>
              <a:srgbClr val="FFFFFF"/>
            </a:solidFill>
            <a:ln w="25400" cap="flat">
              <a:solidFill>
                <a:srgbClr val="3366CC"/>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26" name="台北成立，代理 Interwoven Teamsite">
              <a:extLst>
                <a:ext uri="{FF2B5EF4-FFF2-40B4-BE49-F238E27FC236}">
                  <a16:creationId xmlns:a16="http://schemas.microsoft.com/office/drawing/2014/main" id="{8B25BDD4-CFDA-4400-469B-C723920ECDEC}"/>
                </a:ext>
              </a:extLst>
            </p:cNvPr>
            <p:cNvSpPr txBox="1"/>
            <p:nvPr/>
          </p:nvSpPr>
          <p:spPr>
            <a:xfrm>
              <a:off x="2635593" y="5238324"/>
              <a:ext cx="2557298" cy="84125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00000"/>
                </a:lnSpc>
                <a:spcBef>
                  <a:spcPts val="0"/>
                </a:spcBef>
                <a:spcAft>
                  <a:spcPts val="0"/>
                </a:spcAft>
                <a:buClrTx/>
                <a:buSzTx/>
                <a:buFontTx/>
                <a:buNone/>
                <a:tabLst/>
                <a:defRPr/>
              </a:pPr>
              <a:r>
                <a:rPr kumimoji="0" lang="en-US" altLang="zh-TW"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Builder </a:t>
              </a:r>
              <a:r>
                <a:rPr kumimoji="0" lang="ja-JP" altLang="en-US" sz="16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をリリース</a:t>
              </a:r>
              <a:r>
                <a:rPr kumimoji="0" lang="ja-JP" altLang="en-US"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t>
              </a:r>
              <a:r>
                <a:rPr kumimoji="0" lang="zh-TW" altLang="en-US"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注目製品</a:t>
              </a:r>
              <a:r>
                <a:rPr kumimoji="0" lang="ja-JP" altLang="en-US"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t>
              </a:r>
              <a:endParaRPr kumimoji="0" lang="en-US" altLang="zh-TW" sz="16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39687" algn="ctr" defTabSz="914400" rtl="0" eaLnBrk="1" fontAlgn="auto" latinLnBrk="0" hangingPunct="0">
                <a:lnSpc>
                  <a:spcPct val="100000"/>
                </a:lnSpc>
                <a:spcBef>
                  <a:spcPts val="0"/>
                </a:spcBef>
                <a:spcAft>
                  <a:spcPts val="0"/>
                </a:spcAft>
                <a:buClrTx/>
                <a:buSzTx/>
                <a:buFontTx/>
                <a:buNone/>
                <a:tabLst/>
                <a:defRPr/>
              </a:pPr>
              <a:r>
                <a:rPr kumimoji="0" lang="en-US" altLang="zh-TW" sz="1400" b="1" i="0" u="none" strike="noStrike" kern="0" cap="none" spc="0" normalizeH="0" baseline="0" noProof="0" dirty="0" err="1">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eWeek</a:t>
              </a:r>
              <a:r>
                <a:rPr kumimoji="0" lang="en-US" altLang="zh-TW"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 Magazine</a:t>
              </a:r>
            </a:p>
          </p:txBody>
        </p:sp>
        <p:grpSp>
          <p:nvGrpSpPr>
            <p:cNvPr id="29" name="群組 28">
              <a:extLst>
                <a:ext uri="{FF2B5EF4-FFF2-40B4-BE49-F238E27FC236}">
                  <a16:creationId xmlns:a16="http://schemas.microsoft.com/office/drawing/2014/main" id="{E101CB3B-7988-F27C-1A50-E631FEF511E8}"/>
                </a:ext>
              </a:extLst>
            </p:cNvPr>
            <p:cNvGrpSpPr/>
            <p:nvPr/>
          </p:nvGrpSpPr>
          <p:grpSpPr>
            <a:xfrm>
              <a:off x="2158568" y="4629899"/>
              <a:ext cx="1080000" cy="487426"/>
              <a:chOff x="1096227" y="5882391"/>
              <a:chExt cx="1080000" cy="487426"/>
            </a:xfrm>
          </p:grpSpPr>
          <p:sp>
            <p:nvSpPr>
              <p:cNvPr id="32" name="圓角矩形 31">
                <a:extLst>
                  <a:ext uri="{FF2B5EF4-FFF2-40B4-BE49-F238E27FC236}">
                    <a16:creationId xmlns:a16="http://schemas.microsoft.com/office/drawing/2014/main" id="{B4664128-B6D0-4C86-410D-4784E8E37AFE}"/>
                  </a:ext>
                </a:extLst>
              </p:cNvPr>
              <p:cNvSpPr/>
              <p:nvPr/>
            </p:nvSpPr>
            <p:spPr>
              <a:xfrm>
                <a:off x="1096227" y="5882391"/>
                <a:ext cx="1080000" cy="473529"/>
              </a:xfrm>
              <a:prstGeom prst="roundRect">
                <a:avLst>
                  <a:gd name="adj" fmla="val 50000"/>
                </a:avLst>
              </a:prstGeom>
              <a:solidFill>
                <a:srgbClr val="3366CC"/>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33" name="台北成立，代理 Interwoven Teamsite">
                <a:extLst>
                  <a:ext uri="{FF2B5EF4-FFF2-40B4-BE49-F238E27FC236}">
                    <a16:creationId xmlns:a16="http://schemas.microsoft.com/office/drawing/2014/main" id="{17EBCB23-F598-4474-1EBB-10C2E40CB4C2}"/>
                  </a:ext>
                </a:extLst>
              </p:cNvPr>
              <p:cNvSpPr txBox="1"/>
              <p:nvPr/>
            </p:nvSpPr>
            <p:spPr>
              <a:xfrm>
                <a:off x="1139039" y="5882696"/>
                <a:ext cx="994377" cy="48712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1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rPr>
                  <a:t>2010</a:t>
                </a:r>
                <a:endParaRPr kumimoji="0"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endParaRPr>
              </a:p>
            </p:txBody>
          </p:sp>
        </p:grpSp>
        <p:cxnSp>
          <p:nvCxnSpPr>
            <p:cNvPr id="30" name="直線接點 29">
              <a:extLst>
                <a:ext uri="{FF2B5EF4-FFF2-40B4-BE49-F238E27FC236}">
                  <a16:creationId xmlns:a16="http://schemas.microsoft.com/office/drawing/2014/main" id="{CD4F13A0-C7E7-639C-9D40-2D1771595D0B}"/>
                </a:ext>
              </a:extLst>
            </p:cNvPr>
            <p:cNvCxnSpPr>
              <a:cxnSpLocks/>
              <a:stCxn id="25" idx="2"/>
            </p:cNvCxnSpPr>
            <p:nvPr/>
          </p:nvCxnSpPr>
          <p:spPr>
            <a:xfrm flipH="1">
              <a:off x="3914242" y="6280122"/>
              <a:ext cx="1" cy="2730302"/>
            </a:xfrm>
            <a:prstGeom prst="line">
              <a:avLst/>
            </a:prstGeom>
            <a:noFill/>
            <a:ln w="25400" cap="flat">
              <a:solidFill>
                <a:srgbClr val="3366CC"/>
              </a:solidFill>
              <a:prstDash val="solid"/>
              <a:round/>
            </a:ln>
            <a:effectLst/>
            <a:sp3d/>
          </p:spPr>
          <p:style>
            <a:lnRef idx="0">
              <a:scrgbClr r="0" g="0" b="0"/>
            </a:lnRef>
            <a:fillRef idx="0">
              <a:scrgbClr r="0" g="0" b="0"/>
            </a:fillRef>
            <a:effectRef idx="0">
              <a:scrgbClr r="0" g="0" b="0"/>
            </a:effectRef>
            <a:fontRef idx="none"/>
          </p:style>
        </p:cxnSp>
        <p:sp>
          <p:nvSpPr>
            <p:cNvPr id="31" name="橢圓 30">
              <a:extLst>
                <a:ext uri="{FF2B5EF4-FFF2-40B4-BE49-F238E27FC236}">
                  <a16:creationId xmlns:a16="http://schemas.microsoft.com/office/drawing/2014/main" id="{97E5E4AB-BA99-A323-727F-A2BFEEABD48C}"/>
                </a:ext>
              </a:extLst>
            </p:cNvPr>
            <p:cNvSpPr>
              <a:spLocks noChangeAspect="1"/>
            </p:cNvSpPr>
            <p:nvPr/>
          </p:nvSpPr>
          <p:spPr>
            <a:xfrm>
              <a:off x="3824242" y="8969758"/>
              <a:ext cx="180000" cy="180000"/>
            </a:xfrm>
            <a:prstGeom prst="ellipse">
              <a:avLst/>
            </a:prstGeom>
            <a:solidFill>
              <a:srgbClr val="3366CC"/>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grpSp>
      <p:grpSp>
        <p:nvGrpSpPr>
          <p:cNvPr id="36" name="群組 35">
            <a:extLst>
              <a:ext uri="{FF2B5EF4-FFF2-40B4-BE49-F238E27FC236}">
                <a16:creationId xmlns:a16="http://schemas.microsoft.com/office/drawing/2014/main" id="{F8441F2A-78F1-2866-E5B6-59C86B8B6566}"/>
              </a:ext>
            </a:extLst>
          </p:cNvPr>
          <p:cNvGrpSpPr/>
          <p:nvPr/>
        </p:nvGrpSpPr>
        <p:grpSpPr>
          <a:xfrm>
            <a:off x="3877873" y="5836945"/>
            <a:ext cx="3124384" cy="2394967"/>
            <a:chOff x="2158568" y="4629899"/>
            <a:chExt cx="3124384" cy="2394967"/>
          </a:xfrm>
        </p:grpSpPr>
        <p:sp>
          <p:nvSpPr>
            <p:cNvPr id="37" name="圓角矩形 36">
              <a:extLst>
                <a:ext uri="{FF2B5EF4-FFF2-40B4-BE49-F238E27FC236}">
                  <a16:creationId xmlns:a16="http://schemas.microsoft.com/office/drawing/2014/main" id="{43C7B219-854E-CDB6-D237-5B41105F37DC}"/>
                </a:ext>
              </a:extLst>
            </p:cNvPr>
            <p:cNvSpPr/>
            <p:nvPr/>
          </p:nvSpPr>
          <p:spPr>
            <a:xfrm>
              <a:off x="2545533" y="4948122"/>
              <a:ext cx="2737419" cy="1080000"/>
            </a:xfrm>
            <a:prstGeom prst="roundRect">
              <a:avLst/>
            </a:prstGeom>
            <a:solidFill>
              <a:srgbClr val="FFFFFF"/>
            </a:solidFill>
            <a:ln w="25400" cap="flat">
              <a:solidFill>
                <a:srgbClr val="7028CE"/>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38" name="台北成立，代理 Interwoven Teamsite">
              <a:extLst>
                <a:ext uri="{FF2B5EF4-FFF2-40B4-BE49-F238E27FC236}">
                  <a16:creationId xmlns:a16="http://schemas.microsoft.com/office/drawing/2014/main" id="{2D8FC204-7E6A-3E2F-8981-EF9188550AC6}"/>
                </a:ext>
              </a:extLst>
            </p:cNvPr>
            <p:cNvSpPr txBox="1"/>
            <p:nvPr/>
          </p:nvSpPr>
          <p:spPr>
            <a:xfrm>
              <a:off x="2634208" y="5101144"/>
              <a:ext cx="2557298" cy="87203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00000"/>
                </a:lnSpc>
                <a:spcBef>
                  <a:spcPts val="0"/>
                </a:spcBef>
                <a:spcAft>
                  <a:spcPts val="0"/>
                </a:spcAft>
                <a:buClrTx/>
                <a:buSzTx/>
                <a:buFontTx/>
                <a:buNone/>
                <a:tabLst/>
                <a:defRPr/>
              </a:pPr>
              <a:r>
                <a:rPr lang="ja-JP" altLang="en-US" sz="1800" b="1" dirty="0">
                  <a:solidFill>
                    <a:srgbClr val="F95D5D"/>
                  </a:solidFill>
                  <a:latin typeface="Open Sans" panose="020B0606030504020204" pitchFamily="34" charset="0"/>
                  <a:ea typeface="Open Sans" panose="020B0606030504020204" pitchFamily="34" charset="0"/>
                  <a:cs typeface="Open Sans" panose="020B0606030504020204" pitchFamily="34" charset="0"/>
                </a:rPr>
                <a:t>「</a:t>
              </a:r>
              <a:r>
                <a:rPr kumimoji="0" lang="ja-JP" altLang="en-US"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台湾のトップ</a:t>
              </a:r>
              <a:r>
                <a:rPr kumimoji="0" lang="en-US" altLang="ja-JP"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10</a:t>
              </a:r>
            </a:p>
            <a:p>
              <a:pPr marL="0" marR="0" lvl="0" indent="39687" algn="ctr" defTabSz="914400" rtl="0" eaLnBrk="1" fontAlgn="auto" latinLnBrk="0" hangingPunct="0">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スタートアップ</a:t>
              </a:r>
              <a:r>
                <a:rPr lang="ja-JP" altLang="en-US" sz="1600" b="1" dirty="0">
                  <a:solidFill>
                    <a:srgbClr val="F95D5D"/>
                  </a:solidFill>
                  <a:latin typeface="Open Sans" panose="020B0606030504020204" pitchFamily="34" charset="0"/>
                  <a:ea typeface="Open Sans" panose="020B0606030504020204" pitchFamily="34" charset="0"/>
                  <a:cs typeface="Open Sans" panose="020B0606030504020204" pitchFamily="34" charset="0"/>
                </a:rPr>
                <a:t>」</a:t>
              </a:r>
              <a:endParaRPr kumimoji="0" lang="en-US" altLang="zh-TW" sz="16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39687" algn="ctr" defTabSz="914400" rtl="0" eaLnBrk="1" fontAlgn="auto" latinLnBrk="0" hangingPunct="0">
                <a:lnSpc>
                  <a:spcPct val="100000"/>
                </a:lnSpc>
                <a:spcBef>
                  <a:spcPts val="0"/>
                </a:spcBef>
                <a:spcAft>
                  <a:spcPts val="0"/>
                </a:spcAft>
                <a:buClrTx/>
                <a:buSzTx/>
                <a:buFontTx/>
                <a:buNone/>
                <a:tabLst/>
                <a:defRPr/>
              </a:pPr>
              <a:r>
                <a:rPr kumimoji="0" lang="en-US" altLang="zh-TW"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Business Next</a:t>
              </a:r>
            </a:p>
          </p:txBody>
        </p:sp>
        <p:grpSp>
          <p:nvGrpSpPr>
            <p:cNvPr id="39" name="群組 38">
              <a:extLst>
                <a:ext uri="{FF2B5EF4-FFF2-40B4-BE49-F238E27FC236}">
                  <a16:creationId xmlns:a16="http://schemas.microsoft.com/office/drawing/2014/main" id="{AEC55D67-82BB-BC10-C209-DE03E5DFA6A8}"/>
                </a:ext>
              </a:extLst>
            </p:cNvPr>
            <p:cNvGrpSpPr/>
            <p:nvPr/>
          </p:nvGrpSpPr>
          <p:grpSpPr>
            <a:xfrm>
              <a:off x="2158568" y="4629899"/>
              <a:ext cx="1080000" cy="487426"/>
              <a:chOff x="1096227" y="5882391"/>
              <a:chExt cx="1080000" cy="487426"/>
            </a:xfrm>
          </p:grpSpPr>
          <p:sp>
            <p:nvSpPr>
              <p:cNvPr id="42" name="圓角矩形 41">
                <a:extLst>
                  <a:ext uri="{FF2B5EF4-FFF2-40B4-BE49-F238E27FC236}">
                    <a16:creationId xmlns:a16="http://schemas.microsoft.com/office/drawing/2014/main" id="{A65FC060-F09E-2874-3C20-806485EA0E02}"/>
                  </a:ext>
                </a:extLst>
              </p:cNvPr>
              <p:cNvSpPr/>
              <p:nvPr/>
            </p:nvSpPr>
            <p:spPr>
              <a:xfrm>
                <a:off x="1096227" y="5882391"/>
                <a:ext cx="1080000" cy="473529"/>
              </a:xfrm>
              <a:prstGeom prst="roundRect">
                <a:avLst>
                  <a:gd name="adj" fmla="val 50000"/>
                </a:avLst>
              </a:prstGeom>
              <a:solidFill>
                <a:srgbClr val="7028CE"/>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44" name="台北成立，代理 Interwoven Teamsite">
                <a:extLst>
                  <a:ext uri="{FF2B5EF4-FFF2-40B4-BE49-F238E27FC236}">
                    <a16:creationId xmlns:a16="http://schemas.microsoft.com/office/drawing/2014/main" id="{87F976A8-C2FD-A6DE-161D-1EAB629EB86F}"/>
                  </a:ext>
                </a:extLst>
              </p:cNvPr>
              <p:cNvSpPr txBox="1"/>
              <p:nvPr/>
            </p:nvSpPr>
            <p:spPr>
              <a:xfrm>
                <a:off x="1139039" y="5882696"/>
                <a:ext cx="994377" cy="48712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1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rPr>
                  <a:t>2011</a:t>
                </a:r>
                <a:endParaRPr kumimoji="0"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endParaRPr>
              </a:p>
            </p:txBody>
          </p:sp>
        </p:grpSp>
        <p:cxnSp>
          <p:nvCxnSpPr>
            <p:cNvPr id="40" name="直線接點 39">
              <a:extLst>
                <a:ext uri="{FF2B5EF4-FFF2-40B4-BE49-F238E27FC236}">
                  <a16:creationId xmlns:a16="http://schemas.microsoft.com/office/drawing/2014/main" id="{342F17B3-EE26-797C-946F-04E961DD6EA5}"/>
                </a:ext>
              </a:extLst>
            </p:cNvPr>
            <p:cNvCxnSpPr>
              <a:cxnSpLocks/>
            </p:cNvCxnSpPr>
            <p:nvPr/>
          </p:nvCxnSpPr>
          <p:spPr>
            <a:xfrm>
              <a:off x="3914242" y="6033523"/>
              <a:ext cx="0" cy="900000"/>
            </a:xfrm>
            <a:prstGeom prst="line">
              <a:avLst/>
            </a:prstGeom>
            <a:noFill/>
            <a:ln w="25400" cap="flat">
              <a:solidFill>
                <a:srgbClr val="7028CE"/>
              </a:solidFill>
              <a:prstDash val="solid"/>
              <a:round/>
            </a:ln>
            <a:effectLst/>
            <a:sp3d/>
          </p:spPr>
          <p:style>
            <a:lnRef idx="0">
              <a:scrgbClr r="0" g="0" b="0"/>
            </a:lnRef>
            <a:fillRef idx="0">
              <a:scrgbClr r="0" g="0" b="0"/>
            </a:fillRef>
            <a:effectRef idx="0">
              <a:scrgbClr r="0" g="0" b="0"/>
            </a:effectRef>
            <a:fontRef idx="none"/>
          </p:style>
        </p:cxnSp>
        <p:sp>
          <p:nvSpPr>
            <p:cNvPr id="41" name="橢圓 40">
              <a:extLst>
                <a:ext uri="{FF2B5EF4-FFF2-40B4-BE49-F238E27FC236}">
                  <a16:creationId xmlns:a16="http://schemas.microsoft.com/office/drawing/2014/main" id="{CDA7D3D4-8AB3-4212-8979-E417BC14F4CE}"/>
                </a:ext>
              </a:extLst>
            </p:cNvPr>
            <p:cNvSpPr>
              <a:spLocks noChangeAspect="1"/>
            </p:cNvSpPr>
            <p:nvPr/>
          </p:nvSpPr>
          <p:spPr>
            <a:xfrm>
              <a:off x="3824242" y="6844866"/>
              <a:ext cx="180000" cy="180000"/>
            </a:xfrm>
            <a:prstGeom prst="ellipse">
              <a:avLst/>
            </a:prstGeom>
            <a:solidFill>
              <a:srgbClr val="7028CE"/>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grpSp>
      <p:grpSp>
        <p:nvGrpSpPr>
          <p:cNvPr id="46" name="群組 45">
            <a:extLst>
              <a:ext uri="{FF2B5EF4-FFF2-40B4-BE49-F238E27FC236}">
                <a16:creationId xmlns:a16="http://schemas.microsoft.com/office/drawing/2014/main" id="{CBA21323-C2FA-5A95-193A-96C60824C1D8}"/>
              </a:ext>
            </a:extLst>
          </p:cNvPr>
          <p:cNvGrpSpPr/>
          <p:nvPr/>
        </p:nvGrpSpPr>
        <p:grpSpPr>
          <a:xfrm>
            <a:off x="5665471" y="3887846"/>
            <a:ext cx="3024644" cy="4354871"/>
            <a:chOff x="2158568" y="4629899"/>
            <a:chExt cx="3024644" cy="4354871"/>
          </a:xfrm>
        </p:grpSpPr>
        <p:sp>
          <p:nvSpPr>
            <p:cNvPr id="47" name="圓角矩形 46">
              <a:extLst>
                <a:ext uri="{FF2B5EF4-FFF2-40B4-BE49-F238E27FC236}">
                  <a16:creationId xmlns:a16="http://schemas.microsoft.com/office/drawing/2014/main" id="{CA65634B-E7B7-3C76-EF0A-D1398A669FFA}"/>
                </a:ext>
              </a:extLst>
            </p:cNvPr>
            <p:cNvSpPr/>
            <p:nvPr/>
          </p:nvSpPr>
          <p:spPr>
            <a:xfrm>
              <a:off x="2555212" y="4948122"/>
              <a:ext cx="2628000" cy="1368000"/>
            </a:xfrm>
            <a:prstGeom prst="roundRect">
              <a:avLst/>
            </a:prstGeom>
            <a:solidFill>
              <a:srgbClr val="FFFFFF"/>
            </a:solidFill>
            <a:ln w="25400" cap="flat">
              <a:solidFill>
                <a:srgbClr val="D50E0E"/>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50" name="台北成立，代理 Interwoven Teamsite">
              <a:extLst>
                <a:ext uri="{FF2B5EF4-FFF2-40B4-BE49-F238E27FC236}">
                  <a16:creationId xmlns:a16="http://schemas.microsoft.com/office/drawing/2014/main" id="{C3E68EBE-31D0-C2CE-972E-DD605A5EB5BD}"/>
                </a:ext>
              </a:extLst>
            </p:cNvPr>
            <p:cNvSpPr txBox="1"/>
            <p:nvPr/>
          </p:nvSpPr>
          <p:spPr>
            <a:xfrm>
              <a:off x="2590563" y="5117291"/>
              <a:ext cx="2557298" cy="108747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00000"/>
                </a:lnSpc>
                <a:spcBef>
                  <a:spcPts val="0"/>
                </a:spcBef>
                <a:spcAft>
                  <a:spcPts val="0"/>
                </a:spcAft>
                <a:buClrTx/>
                <a:buSzTx/>
                <a:buFontTx/>
                <a:buNone/>
                <a:tabLst/>
                <a:defRPr/>
              </a:pPr>
              <a:r>
                <a:rPr lang="ja-JP" altLang="en-US" sz="1800" b="1" dirty="0">
                  <a:solidFill>
                    <a:srgbClr val="F95D5D"/>
                  </a:solidFill>
                  <a:latin typeface="Open Sans" panose="020B0606030504020204" pitchFamily="34" charset="0"/>
                  <a:ea typeface="Open Sans" panose="020B0606030504020204" pitchFamily="34" charset="0"/>
                  <a:cs typeface="Open Sans" panose="020B0606030504020204" pitchFamily="34" charset="0"/>
                </a:rPr>
                <a:t>「</a:t>
              </a:r>
              <a:r>
                <a:rPr kumimoji="0" lang="en-US" altLang="zh-TW"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Echelon Taiwan   </a:t>
              </a:r>
            </a:p>
            <a:p>
              <a:pPr marL="0" marR="0" lvl="0" indent="39687" algn="ctr" defTabSz="914400" rtl="0" eaLnBrk="1" fontAlgn="auto" latinLnBrk="0" hangingPunct="0">
                <a:lnSpc>
                  <a:spcPct val="100000"/>
                </a:lnSpc>
                <a:spcBef>
                  <a:spcPts val="0"/>
                </a:spcBef>
                <a:spcAft>
                  <a:spcPts val="0"/>
                </a:spcAft>
                <a:buClrTx/>
                <a:buSzTx/>
                <a:buFontTx/>
                <a:buNone/>
                <a:tabLst/>
                <a:defRPr/>
              </a:pPr>
              <a:r>
                <a:rPr kumimoji="0" lang="en-US" altLang="zh-TW"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Satellite </a:t>
              </a:r>
              <a:r>
                <a:rPr lang="ja-JP" altLang="en-US" sz="1800" b="1" dirty="0">
                  <a:solidFill>
                    <a:srgbClr val="F95D5D"/>
                  </a:solidFill>
                  <a:latin typeface="Open Sans" panose="020B0606030504020204" pitchFamily="34" charset="0"/>
                  <a:ea typeface="Open Sans" panose="020B0606030504020204" pitchFamily="34" charset="0"/>
                  <a:cs typeface="Open Sans" panose="020B0606030504020204" pitchFamily="34" charset="0"/>
                </a:rPr>
                <a:t>賞</a:t>
              </a:r>
              <a:r>
                <a:rPr kumimoji="0" lang="ja-JP" altLang="en-US"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」受賞</a:t>
              </a:r>
              <a:endParaRPr kumimoji="0" lang="en-US" altLang="zh-TW" sz="16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39687" algn="ctr" defTabSz="914400" rtl="0" eaLnBrk="1" fontAlgn="auto" latinLnBrk="0" hangingPunct="0">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Red Herring Global Top 100</a:t>
              </a:r>
              <a:r>
                <a:rPr kumimoji="0" lang="ja-JP"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革新的企業に選出</a:t>
              </a:r>
              <a:endParaRPr kumimoji="0" lang="en-US" altLang="zh-TW"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grpSp>
          <p:nvGrpSpPr>
            <p:cNvPr id="52" name="群組 51">
              <a:extLst>
                <a:ext uri="{FF2B5EF4-FFF2-40B4-BE49-F238E27FC236}">
                  <a16:creationId xmlns:a16="http://schemas.microsoft.com/office/drawing/2014/main" id="{1258CB98-0081-E294-A065-A02A4690CEA2}"/>
                </a:ext>
              </a:extLst>
            </p:cNvPr>
            <p:cNvGrpSpPr/>
            <p:nvPr/>
          </p:nvGrpSpPr>
          <p:grpSpPr>
            <a:xfrm>
              <a:off x="2158568" y="4629899"/>
              <a:ext cx="1080000" cy="487426"/>
              <a:chOff x="1096227" y="5882391"/>
              <a:chExt cx="1080000" cy="487426"/>
            </a:xfrm>
          </p:grpSpPr>
          <p:sp>
            <p:nvSpPr>
              <p:cNvPr id="55" name="圓角矩形 54">
                <a:extLst>
                  <a:ext uri="{FF2B5EF4-FFF2-40B4-BE49-F238E27FC236}">
                    <a16:creationId xmlns:a16="http://schemas.microsoft.com/office/drawing/2014/main" id="{EF918419-6BE2-8EA1-41E8-8BFF987EE7AB}"/>
                  </a:ext>
                </a:extLst>
              </p:cNvPr>
              <p:cNvSpPr/>
              <p:nvPr/>
            </p:nvSpPr>
            <p:spPr>
              <a:xfrm>
                <a:off x="1096227" y="5882391"/>
                <a:ext cx="1080000" cy="473529"/>
              </a:xfrm>
              <a:prstGeom prst="roundRect">
                <a:avLst>
                  <a:gd name="adj" fmla="val 50000"/>
                </a:avLst>
              </a:prstGeom>
              <a:solidFill>
                <a:srgbClr val="D50E0E"/>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6" name="台北成立，代理 Interwoven Teamsite">
                <a:extLst>
                  <a:ext uri="{FF2B5EF4-FFF2-40B4-BE49-F238E27FC236}">
                    <a16:creationId xmlns:a16="http://schemas.microsoft.com/office/drawing/2014/main" id="{66A64AA3-70B2-C4C6-8293-EFD913195ABD}"/>
                  </a:ext>
                </a:extLst>
              </p:cNvPr>
              <p:cNvSpPr txBox="1"/>
              <p:nvPr/>
            </p:nvSpPr>
            <p:spPr>
              <a:xfrm>
                <a:off x="1139039" y="5882696"/>
                <a:ext cx="994377" cy="48712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1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rPr>
                  <a:t>2012</a:t>
                </a:r>
                <a:endParaRPr kumimoji="0"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endParaRPr>
              </a:p>
            </p:txBody>
          </p:sp>
        </p:grpSp>
        <p:cxnSp>
          <p:nvCxnSpPr>
            <p:cNvPr id="53" name="直線接點 52">
              <a:extLst>
                <a:ext uri="{FF2B5EF4-FFF2-40B4-BE49-F238E27FC236}">
                  <a16:creationId xmlns:a16="http://schemas.microsoft.com/office/drawing/2014/main" id="{C0FC7355-1A3A-CD3E-8EEE-3FBB70A0F446}"/>
                </a:ext>
              </a:extLst>
            </p:cNvPr>
            <p:cNvCxnSpPr>
              <a:cxnSpLocks/>
            </p:cNvCxnSpPr>
            <p:nvPr/>
          </p:nvCxnSpPr>
          <p:spPr>
            <a:xfrm>
              <a:off x="3914242" y="6316122"/>
              <a:ext cx="0" cy="2577133"/>
            </a:xfrm>
            <a:prstGeom prst="line">
              <a:avLst/>
            </a:prstGeom>
            <a:noFill/>
            <a:ln w="25400" cap="flat">
              <a:solidFill>
                <a:srgbClr val="D50E0E"/>
              </a:solidFill>
              <a:prstDash val="solid"/>
              <a:round/>
            </a:ln>
            <a:effectLst/>
            <a:sp3d/>
          </p:spPr>
          <p:style>
            <a:lnRef idx="0">
              <a:scrgbClr r="0" g="0" b="0"/>
            </a:lnRef>
            <a:fillRef idx="0">
              <a:scrgbClr r="0" g="0" b="0"/>
            </a:fillRef>
            <a:effectRef idx="0">
              <a:scrgbClr r="0" g="0" b="0"/>
            </a:effectRef>
            <a:fontRef idx="none"/>
          </p:style>
        </p:cxnSp>
        <p:sp>
          <p:nvSpPr>
            <p:cNvPr id="54" name="橢圓 53">
              <a:extLst>
                <a:ext uri="{FF2B5EF4-FFF2-40B4-BE49-F238E27FC236}">
                  <a16:creationId xmlns:a16="http://schemas.microsoft.com/office/drawing/2014/main" id="{6D65C807-8116-FBF8-4375-18163D071F9A}"/>
                </a:ext>
              </a:extLst>
            </p:cNvPr>
            <p:cNvSpPr>
              <a:spLocks noChangeAspect="1"/>
            </p:cNvSpPr>
            <p:nvPr/>
          </p:nvSpPr>
          <p:spPr>
            <a:xfrm>
              <a:off x="3824242" y="8804770"/>
              <a:ext cx="180000" cy="180000"/>
            </a:xfrm>
            <a:prstGeom prst="ellipse">
              <a:avLst/>
            </a:prstGeom>
            <a:solidFill>
              <a:srgbClr val="D50E0E"/>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grpSp>
      <p:sp>
        <p:nvSpPr>
          <p:cNvPr id="58" name="圓角矩形 57">
            <a:extLst>
              <a:ext uri="{FF2B5EF4-FFF2-40B4-BE49-F238E27FC236}">
                <a16:creationId xmlns:a16="http://schemas.microsoft.com/office/drawing/2014/main" id="{C6A3638D-F708-1DFE-E3E2-8E5692E55B6F}"/>
              </a:ext>
            </a:extLst>
          </p:cNvPr>
          <p:cNvSpPr/>
          <p:nvPr/>
        </p:nvSpPr>
        <p:spPr>
          <a:xfrm>
            <a:off x="8304135" y="6155168"/>
            <a:ext cx="2324035" cy="1080000"/>
          </a:xfrm>
          <a:prstGeom prst="roundRect">
            <a:avLst/>
          </a:prstGeom>
          <a:solidFill>
            <a:srgbClr val="FFFFFF"/>
          </a:solidFill>
          <a:ln w="25400" cap="flat">
            <a:solidFill>
              <a:srgbClr val="F95D5D"/>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59" name="台北成立，代理 Interwoven Teamsite">
            <a:extLst>
              <a:ext uri="{FF2B5EF4-FFF2-40B4-BE49-F238E27FC236}">
                <a16:creationId xmlns:a16="http://schemas.microsoft.com/office/drawing/2014/main" id="{A387B345-E1F1-DE31-FEA3-729C1E9CB39D}"/>
              </a:ext>
            </a:extLst>
          </p:cNvPr>
          <p:cNvSpPr txBox="1"/>
          <p:nvPr/>
        </p:nvSpPr>
        <p:spPr>
          <a:xfrm>
            <a:off x="8313813" y="6357975"/>
            <a:ext cx="2282957" cy="74892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00000"/>
              </a:lnSpc>
              <a:spcBef>
                <a:spcPts val="0"/>
              </a:spcBef>
              <a:spcAft>
                <a:spcPts val="0"/>
              </a:spcAft>
              <a:buClrTx/>
              <a:buSzTx/>
              <a:buFontTx/>
              <a:buNone/>
              <a:tabLst/>
              <a:defRPr/>
            </a:pPr>
            <a:r>
              <a:rPr lang="ja-JP" altLang="en-US" sz="1400" b="1" dirty="0">
                <a:solidFill>
                  <a:srgbClr val="F95D5D"/>
                </a:solidFill>
                <a:latin typeface="Open Sans" panose="020B0606030504020204" pitchFamily="34" charset="0"/>
                <a:ea typeface="Open Sans" panose="020B0606030504020204" pitchFamily="34" charset="0"/>
                <a:cs typeface="Open Sans" panose="020B0606030504020204" pitchFamily="34" charset="0"/>
              </a:rPr>
              <a:t>「アジア・アメリカ多国間技術協会（</a:t>
            </a:r>
            <a:r>
              <a:rPr lang="en-US" altLang="ja-JP" sz="1400" b="1" dirty="0">
                <a:solidFill>
                  <a:srgbClr val="F95D5D"/>
                </a:solidFill>
                <a:latin typeface="Open Sans" panose="020B0606030504020204" pitchFamily="34" charset="0"/>
                <a:ea typeface="Open Sans" panose="020B0606030504020204" pitchFamily="34" charset="0"/>
                <a:cs typeface="Open Sans" panose="020B0606030504020204" pitchFamily="34" charset="0"/>
              </a:rPr>
              <a:t>AAMA</a:t>
            </a:r>
            <a:r>
              <a:rPr lang="ja-JP" altLang="en-US" sz="1400" b="1" dirty="0">
                <a:solidFill>
                  <a:srgbClr val="F95D5D"/>
                </a:solidFill>
                <a:latin typeface="Open Sans" panose="020B0606030504020204" pitchFamily="34" charset="0"/>
                <a:ea typeface="Open Sans" panose="020B0606030504020204" pitchFamily="34" charset="0"/>
                <a:cs typeface="Open Sans" panose="020B0606030504020204" pitchFamily="34" charset="0"/>
              </a:rPr>
              <a:t>）プログラム」に採択</a:t>
            </a:r>
            <a:endParaRPr kumimoji="0" lang="en-US" altLang="zh-TW" sz="14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grpSp>
        <p:nvGrpSpPr>
          <p:cNvPr id="60" name="群組 59">
            <a:extLst>
              <a:ext uri="{FF2B5EF4-FFF2-40B4-BE49-F238E27FC236}">
                <a16:creationId xmlns:a16="http://schemas.microsoft.com/office/drawing/2014/main" id="{5CDFDD4F-D1DD-5F14-1570-BDE240CC3525}"/>
              </a:ext>
            </a:extLst>
          </p:cNvPr>
          <p:cNvGrpSpPr/>
          <p:nvPr/>
        </p:nvGrpSpPr>
        <p:grpSpPr>
          <a:xfrm>
            <a:off x="7958248" y="5836945"/>
            <a:ext cx="1080000" cy="487426"/>
            <a:chOff x="1096227" y="5882391"/>
            <a:chExt cx="1080000" cy="487426"/>
          </a:xfrm>
        </p:grpSpPr>
        <p:sp>
          <p:nvSpPr>
            <p:cNvPr id="63" name="圓角矩形 62">
              <a:extLst>
                <a:ext uri="{FF2B5EF4-FFF2-40B4-BE49-F238E27FC236}">
                  <a16:creationId xmlns:a16="http://schemas.microsoft.com/office/drawing/2014/main" id="{FA394E42-A6E0-0E60-CC72-9B2591BE06B1}"/>
                </a:ext>
              </a:extLst>
            </p:cNvPr>
            <p:cNvSpPr/>
            <p:nvPr/>
          </p:nvSpPr>
          <p:spPr>
            <a:xfrm>
              <a:off x="1096227" y="5882391"/>
              <a:ext cx="1080000" cy="473529"/>
            </a:xfrm>
            <a:prstGeom prst="roundRect">
              <a:avLst>
                <a:gd name="adj" fmla="val 50000"/>
              </a:avLst>
            </a:prstGeom>
            <a:solidFill>
              <a:srgbClr val="F95D5D"/>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64" name="台北成立，代理 Interwoven Teamsite">
              <a:extLst>
                <a:ext uri="{FF2B5EF4-FFF2-40B4-BE49-F238E27FC236}">
                  <a16:creationId xmlns:a16="http://schemas.microsoft.com/office/drawing/2014/main" id="{32BCB4CF-8CEC-7DF8-9030-02B2D323F20B}"/>
                </a:ext>
              </a:extLst>
            </p:cNvPr>
            <p:cNvSpPr txBox="1"/>
            <p:nvPr/>
          </p:nvSpPr>
          <p:spPr>
            <a:xfrm>
              <a:off x="1139039" y="5882696"/>
              <a:ext cx="994377" cy="48712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1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rPr>
                <a:t>2013</a:t>
              </a:r>
              <a:endParaRPr kumimoji="0"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endParaRPr>
            </a:p>
          </p:txBody>
        </p:sp>
      </p:grpSp>
      <p:cxnSp>
        <p:nvCxnSpPr>
          <p:cNvPr id="61" name="直線接點 60">
            <a:extLst>
              <a:ext uri="{FF2B5EF4-FFF2-40B4-BE49-F238E27FC236}">
                <a16:creationId xmlns:a16="http://schemas.microsoft.com/office/drawing/2014/main" id="{82B43885-DFB3-EF99-D47D-DAA82986A8BB}"/>
              </a:ext>
            </a:extLst>
          </p:cNvPr>
          <p:cNvCxnSpPr>
            <a:cxnSpLocks/>
          </p:cNvCxnSpPr>
          <p:nvPr/>
        </p:nvCxnSpPr>
        <p:spPr>
          <a:xfrm>
            <a:off x="9436231" y="7242425"/>
            <a:ext cx="0" cy="1008000"/>
          </a:xfrm>
          <a:prstGeom prst="line">
            <a:avLst/>
          </a:prstGeom>
          <a:noFill/>
          <a:ln w="25400" cap="flat">
            <a:solidFill>
              <a:srgbClr val="F95D5D"/>
            </a:solidFill>
            <a:prstDash val="solid"/>
            <a:round/>
          </a:ln>
          <a:effectLst/>
          <a:sp3d/>
        </p:spPr>
        <p:style>
          <a:lnRef idx="0">
            <a:scrgbClr r="0" g="0" b="0"/>
          </a:lnRef>
          <a:fillRef idx="0">
            <a:scrgbClr r="0" g="0" b="0"/>
          </a:fillRef>
          <a:effectRef idx="0">
            <a:scrgbClr r="0" g="0" b="0"/>
          </a:effectRef>
          <a:fontRef idx="none"/>
        </p:style>
      </p:cxnSp>
      <p:sp>
        <p:nvSpPr>
          <p:cNvPr id="62" name="橢圓 61">
            <a:extLst>
              <a:ext uri="{FF2B5EF4-FFF2-40B4-BE49-F238E27FC236}">
                <a16:creationId xmlns:a16="http://schemas.microsoft.com/office/drawing/2014/main" id="{9074095D-FE6E-DCBA-8007-F9FF2D0A553F}"/>
              </a:ext>
            </a:extLst>
          </p:cNvPr>
          <p:cNvSpPr>
            <a:spLocks noChangeAspect="1"/>
          </p:cNvSpPr>
          <p:nvPr/>
        </p:nvSpPr>
        <p:spPr>
          <a:xfrm>
            <a:off x="9346231" y="8213734"/>
            <a:ext cx="180000" cy="180000"/>
          </a:xfrm>
          <a:prstGeom prst="ellipse">
            <a:avLst/>
          </a:prstGeom>
          <a:solidFill>
            <a:srgbClr val="F95D5D"/>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grpSp>
        <p:nvGrpSpPr>
          <p:cNvPr id="65" name="群組 64">
            <a:extLst>
              <a:ext uri="{FF2B5EF4-FFF2-40B4-BE49-F238E27FC236}">
                <a16:creationId xmlns:a16="http://schemas.microsoft.com/office/drawing/2014/main" id="{99396B45-AD85-5FAC-7C2C-FB0266E8BB15}"/>
              </a:ext>
            </a:extLst>
          </p:cNvPr>
          <p:cNvGrpSpPr/>
          <p:nvPr/>
        </p:nvGrpSpPr>
        <p:grpSpPr>
          <a:xfrm>
            <a:off x="9408586" y="3834403"/>
            <a:ext cx="2978966" cy="4870217"/>
            <a:chOff x="2158568" y="4627255"/>
            <a:chExt cx="2978966" cy="4870217"/>
          </a:xfrm>
        </p:grpSpPr>
        <p:sp>
          <p:nvSpPr>
            <p:cNvPr id="66" name="圓角矩形 65">
              <a:extLst>
                <a:ext uri="{FF2B5EF4-FFF2-40B4-BE49-F238E27FC236}">
                  <a16:creationId xmlns:a16="http://schemas.microsoft.com/office/drawing/2014/main" id="{9BAB972C-741C-8751-E1E8-2D0B6AF12250}"/>
                </a:ext>
              </a:extLst>
            </p:cNvPr>
            <p:cNvSpPr/>
            <p:nvPr/>
          </p:nvSpPr>
          <p:spPr>
            <a:xfrm>
              <a:off x="2545534" y="4948122"/>
              <a:ext cx="2592000" cy="1512000"/>
            </a:xfrm>
            <a:prstGeom prst="roundRect">
              <a:avLst/>
            </a:prstGeom>
            <a:solidFill>
              <a:srgbClr val="FFFFFF"/>
            </a:solidFill>
            <a:ln w="25400" cap="flat">
              <a:solidFill>
                <a:srgbClr val="FFA92C"/>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67" name="台北成立，代理 Interwoven Teamsite">
              <a:extLst>
                <a:ext uri="{FF2B5EF4-FFF2-40B4-BE49-F238E27FC236}">
                  <a16:creationId xmlns:a16="http://schemas.microsoft.com/office/drawing/2014/main" id="{60A452B0-232A-1676-B5D6-C63BF1BC0194}"/>
                </a:ext>
              </a:extLst>
            </p:cNvPr>
            <p:cNvSpPr txBox="1"/>
            <p:nvPr/>
          </p:nvSpPr>
          <p:spPr>
            <a:xfrm>
              <a:off x="2577433" y="5288072"/>
              <a:ext cx="2545500" cy="74892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0" algn="ctr" defTabSz="914400" rtl="0" eaLnBrk="1" fontAlgn="auto" latinLnBrk="0" hangingPunct="0">
                <a:lnSpc>
                  <a:spcPct val="100000"/>
                </a:lnSpc>
                <a:spcBef>
                  <a:spcPts val="120"/>
                </a:spcBef>
                <a:spcAft>
                  <a:spcPts val="0"/>
                </a:spcAft>
                <a:buClrTx/>
                <a:buSzTx/>
                <a:buFontTx/>
                <a:buNone/>
                <a:tabLst/>
                <a:defRPr/>
              </a:pPr>
              <a:r>
                <a:rPr kumimoji="0" lang="ja-JP"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生成 </a:t>
              </a:r>
              <a:r>
                <a:rPr kumimoji="0" lang="en-US" altLang="ja-JP"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AI </a:t>
              </a:r>
              <a:r>
                <a:rPr kumimoji="0" lang="ja-JP"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と学習機能</a:t>
              </a:r>
              <a:r>
                <a:rPr kumimoji="0" lang="en-US" altLang="ja-JP"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Ragic </a:t>
              </a:r>
              <a:r>
                <a:rPr kumimoji="0" lang="ja-JP"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連携、レポーティング、一般 </a:t>
              </a:r>
              <a:r>
                <a:rPr kumimoji="0" lang="en-US" altLang="ja-JP"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UI </a:t>
              </a:r>
              <a:r>
                <a:rPr kumimoji="0" lang="ja-JP" altLang="en-US" sz="1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改善</a:t>
              </a:r>
              <a:endParaRPr kumimoji="0" lang="zh-TW" altLang="en-US" sz="1400" b="1" i="0" u="none" strike="noStrike" kern="0" cap="none" spc="0" normalizeH="0" baseline="0" noProof="0" dirty="0">
                <a:ln>
                  <a:noFill/>
                </a:ln>
                <a:solidFill>
                  <a:srgbClr val="393939"/>
                </a:solidFill>
                <a:effectLst/>
                <a:uLnTx/>
                <a:uFillTx/>
                <a:latin typeface="Open Sans Semibold" panose="020B0606030504020204" pitchFamily="34" charset="0"/>
                <a:cs typeface="Open Sans Semibold" panose="020B0606030504020204" pitchFamily="34" charset="0"/>
                <a:sym typeface="Source Han Sans TW Medium"/>
              </a:endParaRPr>
            </a:p>
          </p:txBody>
        </p:sp>
        <p:grpSp>
          <p:nvGrpSpPr>
            <p:cNvPr id="68" name="群組 67">
              <a:extLst>
                <a:ext uri="{FF2B5EF4-FFF2-40B4-BE49-F238E27FC236}">
                  <a16:creationId xmlns:a16="http://schemas.microsoft.com/office/drawing/2014/main" id="{B88ECBC3-08C7-60C4-7726-065C208C8032}"/>
                </a:ext>
              </a:extLst>
            </p:cNvPr>
            <p:cNvGrpSpPr/>
            <p:nvPr/>
          </p:nvGrpSpPr>
          <p:grpSpPr>
            <a:xfrm>
              <a:off x="2158568" y="4627255"/>
              <a:ext cx="1260000" cy="493020"/>
              <a:chOff x="1096227" y="5879747"/>
              <a:chExt cx="1260000" cy="493020"/>
            </a:xfrm>
          </p:grpSpPr>
          <p:sp>
            <p:nvSpPr>
              <p:cNvPr id="71" name="圓角矩形 70">
                <a:extLst>
                  <a:ext uri="{FF2B5EF4-FFF2-40B4-BE49-F238E27FC236}">
                    <a16:creationId xmlns:a16="http://schemas.microsoft.com/office/drawing/2014/main" id="{88135CF3-7D49-CF9F-A94B-8ACB050C8F81}"/>
                  </a:ext>
                </a:extLst>
              </p:cNvPr>
              <p:cNvSpPr/>
              <p:nvPr/>
            </p:nvSpPr>
            <p:spPr>
              <a:xfrm>
                <a:off x="1096227" y="5882391"/>
                <a:ext cx="1260000" cy="473529"/>
              </a:xfrm>
              <a:prstGeom prst="roundRect">
                <a:avLst>
                  <a:gd name="adj" fmla="val 50000"/>
                </a:avLst>
              </a:prstGeom>
              <a:solidFill>
                <a:srgbClr val="FFA92C"/>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72" name="台北成立，代理 Interwoven Teamsite">
                <a:extLst>
                  <a:ext uri="{FF2B5EF4-FFF2-40B4-BE49-F238E27FC236}">
                    <a16:creationId xmlns:a16="http://schemas.microsoft.com/office/drawing/2014/main" id="{021080E6-527D-B6D0-C35E-72AF32B8AEF4}"/>
                  </a:ext>
                </a:extLst>
              </p:cNvPr>
              <p:cNvSpPr txBox="1"/>
              <p:nvPr/>
            </p:nvSpPr>
            <p:spPr>
              <a:xfrm>
                <a:off x="1117633" y="5879747"/>
                <a:ext cx="1238594" cy="49302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indent="39687" algn="l" defTabSz="914400">
                  <a:lnSpc>
                    <a:spcPct val="110000"/>
                  </a:lnSpc>
                  <a:defRPr sz="20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10000"/>
                  </a:lnSpc>
                  <a:spcBef>
                    <a:spcPts val="0"/>
                  </a:spcBef>
                  <a:spcAft>
                    <a:spcPts val="0"/>
                  </a:spcAft>
                  <a:buClrTx/>
                  <a:buSzTx/>
                  <a:buFontTx/>
                  <a:buNone/>
                  <a:tabLst/>
                  <a:defRPr/>
                </a:pPr>
                <a:r>
                  <a:rPr kumimoji="0" lang="zh-TW" altLang="en-US"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rPr>
                  <a:t>現在</a:t>
                </a:r>
                <a:endParaRPr kumimoji="0" sz="2400" b="1" i="0" u="none" strike="noStrike" kern="0" cap="none" spc="0" normalizeH="0" baseline="0" noProof="0" dirty="0">
                  <a:ln>
                    <a:noFill/>
                  </a:ln>
                  <a:solidFill>
                    <a:srgbClr val="FFFFFF"/>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sym typeface="Source Han Sans TW Medium"/>
                </a:endParaRPr>
              </a:p>
            </p:txBody>
          </p:sp>
        </p:grpSp>
        <p:cxnSp>
          <p:nvCxnSpPr>
            <p:cNvPr id="69" name="直線接點 68">
              <a:extLst>
                <a:ext uri="{FF2B5EF4-FFF2-40B4-BE49-F238E27FC236}">
                  <a16:creationId xmlns:a16="http://schemas.microsoft.com/office/drawing/2014/main" id="{4A7DB23B-251E-05FB-6B55-995D51B22955}"/>
                </a:ext>
              </a:extLst>
            </p:cNvPr>
            <p:cNvCxnSpPr>
              <a:cxnSpLocks/>
            </p:cNvCxnSpPr>
            <p:nvPr/>
          </p:nvCxnSpPr>
          <p:spPr>
            <a:xfrm>
              <a:off x="3914242" y="6460122"/>
              <a:ext cx="0" cy="2892842"/>
            </a:xfrm>
            <a:prstGeom prst="line">
              <a:avLst/>
            </a:prstGeom>
            <a:noFill/>
            <a:ln w="25400" cap="flat">
              <a:solidFill>
                <a:srgbClr val="FFA92C"/>
              </a:solidFill>
              <a:prstDash val="solid"/>
              <a:round/>
            </a:ln>
            <a:effectLst/>
            <a:sp3d/>
          </p:spPr>
          <p:style>
            <a:lnRef idx="0">
              <a:scrgbClr r="0" g="0" b="0"/>
            </a:lnRef>
            <a:fillRef idx="0">
              <a:scrgbClr r="0" g="0" b="0"/>
            </a:fillRef>
            <a:effectRef idx="0">
              <a:scrgbClr r="0" g="0" b="0"/>
            </a:effectRef>
            <a:fontRef idx="none"/>
          </p:style>
        </p:cxnSp>
        <p:sp>
          <p:nvSpPr>
            <p:cNvPr id="70" name="橢圓 69">
              <a:extLst>
                <a:ext uri="{FF2B5EF4-FFF2-40B4-BE49-F238E27FC236}">
                  <a16:creationId xmlns:a16="http://schemas.microsoft.com/office/drawing/2014/main" id="{755E9DD2-EB65-154C-E5B1-23102F323537}"/>
                </a:ext>
              </a:extLst>
            </p:cNvPr>
            <p:cNvSpPr>
              <a:spLocks noChangeAspect="1"/>
            </p:cNvSpPr>
            <p:nvPr/>
          </p:nvSpPr>
          <p:spPr>
            <a:xfrm>
              <a:off x="3824242" y="9317472"/>
              <a:ext cx="180000" cy="180000"/>
            </a:xfrm>
            <a:prstGeom prst="ellipse">
              <a:avLst/>
            </a:prstGeom>
            <a:solidFill>
              <a:srgbClr val="FFA92C"/>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grpSp>
    </p:spTree>
    <p:extLst>
      <p:ext uri="{BB962C8B-B14F-4D97-AF65-F5344CB8AC3E}">
        <p14:creationId xmlns:p14="http://schemas.microsoft.com/office/powerpoint/2010/main" val="3760704677"/>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04CFF49A-860C-A221-F6FE-25361354C92A}"/>
            </a:ext>
          </a:extLst>
        </p:cNvPr>
        <p:cNvGrpSpPr/>
        <p:nvPr/>
      </p:nvGrpSpPr>
      <p:grpSpPr>
        <a:xfrm>
          <a:off x="0" y="0"/>
          <a:ext cx="0" cy="0"/>
          <a:chOff x="0" y="0"/>
          <a:chExt cx="0" cy="0"/>
        </a:xfrm>
      </p:grpSpPr>
      <p:sp>
        <p:nvSpPr>
          <p:cNvPr id="267" name="矩形">
            <a:extLst>
              <a:ext uri="{FF2B5EF4-FFF2-40B4-BE49-F238E27FC236}">
                <a16:creationId xmlns:a16="http://schemas.microsoft.com/office/drawing/2014/main" id="{DAC226CA-BF82-7599-D125-842D350DE392}"/>
              </a:ext>
            </a:extLst>
          </p:cNvPr>
          <p:cNvSpPr/>
          <p:nvPr/>
        </p:nvSpPr>
        <p:spPr>
          <a:xfrm>
            <a:off x="-386523" y="-168035"/>
            <a:ext cx="13777846" cy="348666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269" name="簡潔介面">
            <a:extLst>
              <a:ext uri="{FF2B5EF4-FFF2-40B4-BE49-F238E27FC236}">
                <a16:creationId xmlns:a16="http://schemas.microsoft.com/office/drawing/2014/main" id="{788AF9B6-9FA1-D59F-7C5D-F44441563FAF}"/>
              </a:ext>
            </a:extLst>
          </p:cNvPr>
          <p:cNvSpPr txBox="1"/>
          <p:nvPr/>
        </p:nvSpPr>
        <p:spPr>
          <a:xfrm>
            <a:off x="365919" y="1067114"/>
            <a:ext cx="12272962" cy="9687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lang="ja-JP" altLang="en-US" sz="4200" b="1" dirty="0">
                <a:latin typeface="Open Sans" panose="020B0606030504020204" pitchFamily="34" charset="0"/>
                <a:cs typeface="Open Sans" panose="020B0606030504020204" pitchFamily="34" charset="0"/>
              </a:rPr>
              <a:t>なぜ</a:t>
            </a:r>
            <a:r>
              <a:rPr lang="zh-TW" altLang="en-US" sz="1600" dirty="0"/>
              <a:t>                                             </a:t>
            </a:r>
            <a:r>
              <a:rPr kumimoji="0" lang="ja-JP" altLang="en-US" sz="42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は企業に選ばれるのか</a:t>
            </a:r>
            <a:endParaRPr kumimoji="0" sz="42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grpSp>
        <p:nvGrpSpPr>
          <p:cNvPr id="4" name="群組 3">
            <a:extLst>
              <a:ext uri="{FF2B5EF4-FFF2-40B4-BE49-F238E27FC236}">
                <a16:creationId xmlns:a16="http://schemas.microsoft.com/office/drawing/2014/main" id="{6E4AC1A9-DB58-A92D-7EA9-37FADA6CF532}"/>
              </a:ext>
            </a:extLst>
          </p:cNvPr>
          <p:cNvGrpSpPr/>
          <p:nvPr/>
        </p:nvGrpSpPr>
        <p:grpSpPr>
          <a:xfrm>
            <a:off x="2153545" y="3800024"/>
            <a:ext cx="2520000" cy="2520000"/>
            <a:chOff x="845348" y="3872752"/>
            <a:chExt cx="2520000" cy="2520000"/>
          </a:xfrm>
        </p:grpSpPr>
        <p:sp>
          <p:nvSpPr>
            <p:cNvPr id="29" name="矩形 28">
              <a:hlinkClick r:id="rId3"/>
              <a:extLst>
                <a:ext uri="{FF2B5EF4-FFF2-40B4-BE49-F238E27FC236}">
                  <a16:creationId xmlns:a16="http://schemas.microsoft.com/office/drawing/2014/main" id="{BC0DA02E-56AF-C2B4-C828-0CCFE2F34770}"/>
                </a:ext>
              </a:extLst>
            </p:cNvPr>
            <p:cNvSpPr>
              <a:spLocks/>
            </p:cNvSpPr>
            <p:nvPr/>
          </p:nvSpPr>
          <p:spPr>
            <a:xfrm>
              <a:off x="845348" y="3872752"/>
              <a:ext cx="2520000" cy="2520000"/>
            </a:xfrm>
            <a:prstGeom prst="rect">
              <a:avLst/>
            </a:prstGeom>
            <a:solidFill>
              <a:srgbClr val="FFFFFF"/>
            </a:solidFill>
            <a:ln w="12700" cap="flat">
              <a:solidFill>
                <a:srgbClr val="8BBEF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pic>
          <p:nvPicPr>
            <p:cNvPr id="9" name="圖片 8">
              <a:extLst>
                <a:ext uri="{FF2B5EF4-FFF2-40B4-BE49-F238E27FC236}">
                  <a16:creationId xmlns:a16="http://schemas.microsoft.com/office/drawing/2014/main" id="{62982082-A236-CF3D-8348-58970A77D4C5}"/>
                </a:ext>
              </a:extLst>
            </p:cNvPr>
            <p:cNvPicPr>
              <a:picLocks/>
            </p:cNvPicPr>
            <p:nvPr/>
          </p:nvPicPr>
          <p:blipFill>
            <a:blip r:embed="rId4"/>
            <a:stretch>
              <a:fillRect/>
            </a:stretch>
          </p:blipFill>
          <p:spPr>
            <a:xfrm>
              <a:off x="1584328" y="4380140"/>
              <a:ext cx="1042039" cy="1022191"/>
            </a:xfrm>
            <a:prstGeom prst="rect">
              <a:avLst/>
            </a:prstGeom>
          </p:spPr>
        </p:pic>
        <p:sp>
          <p:nvSpPr>
            <p:cNvPr id="28" name="員工有高達 90% 的時間在和 Excel 搏鬥">
              <a:extLst>
                <a:ext uri="{FF2B5EF4-FFF2-40B4-BE49-F238E27FC236}">
                  <a16:creationId xmlns:a16="http://schemas.microsoft.com/office/drawing/2014/main" id="{C27CBF58-AED3-EB5F-DC07-AE5947FDDEF2}"/>
                </a:ext>
              </a:extLst>
            </p:cNvPr>
            <p:cNvSpPr txBox="1"/>
            <p:nvPr/>
          </p:nvSpPr>
          <p:spPr>
            <a:xfrm>
              <a:off x="899426" y="5670728"/>
              <a:ext cx="245372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の方が早く</a:t>
              </a:r>
              <a:endPar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手間なく導入できる</a:t>
              </a:r>
              <a:endParaRPr kumimoji="0"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grpSp>
      <p:grpSp>
        <p:nvGrpSpPr>
          <p:cNvPr id="5" name="群組 4">
            <a:extLst>
              <a:ext uri="{FF2B5EF4-FFF2-40B4-BE49-F238E27FC236}">
                <a16:creationId xmlns:a16="http://schemas.microsoft.com/office/drawing/2014/main" id="{50F4D94B-6289-BE8A-8FFC-179137ECD058}"/>
              </a:ext>
            </a:extLst>
          </p:cNvPr>
          <p:cNvGrpSpPr/>
          <p:nvPr/>
        </p:nvGrpSpPr>
        <p:grpSpPr>
          <a:xfrm>
            <a:off x="5242737" y="3812286"/>
            <a:ext cx="2518597" cy="2520000"/>
            <a:chOff x="3777184" y="3872752"/>
            <a:chExt cx="2518597" cy="2520000"/>
          </a:xfrm>
        </p:grpSpPr>
        <p:sp>
          <p:nvSpPr>
            <p:cNvPr id="30" name="矩形 29">
              <a:hlinkClick r:id="rId5"/>
              <a:extLst>
                <a:ext uri="{FF2B5EF4-FFF2-40B4-BE49-F238E27FC236}">
                  <a16:creationId xmlns:a16="http://schemas.microsoft.com/office/drawing/2014/main" id="{D58849D1-0A9D-4DE7-0F65-1868FA573C3F}"/>
                </a:ext>
              </a:extLst>
            </p:cNvPr>
            <p:cNvSpPr/>
            <p:nvPr/>
          </p:nvSpPr>
          <p:spPr>
            <a:xfrm>
              <a:off x="3777184" y="3872752"/>
              <a:ext cx="2518597" cy="2520000"/>
            </a:xfrm>
            <a:prstGeom prst="rect">
              <a:avLst/>
            </a:prstGeom>
            <a:solidFill>
              <a:srgbClr val="FFFFFF"/>
            </a:solidFill>
            <a:ln w="12700" cap="flat">
              <a:solidFill>
                <a:srgbClr val="8BBEF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31" name="員工有高達 90% 的時間在和 Excel 搏鬥">
              <a:extLst>
                <a:ext uri="{FF2B5EF4-FFF2-40B4-BE49-F238E27FC236}">
                  <a16:creationId xmlns:a16="http://schemas.microsoft.com/office/drawing/2014/main" id="{CC6511E2-B806-14D2-90CD-E0A9E6436195}"/>
                </a:ext>
              </a:extLst>
            </p:cNvPr>
            <p:cNvSpPr txBox="1"/>
            <p:nvPr/>
          </p:nvSpPr>
          <p:spPr>
            <a:xfrm>
              <a:off x="3876110" y="5658466"/>
              <a:ext cx="2263439"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企業が </a:t>
              </a:r>
              <a:r>
                <a:rPr kumimoji="0" lang="en-US" altLang="ja-JP" sz="1400" b="0" i="0" u="none" strike="noStrike" kern="0" cap="none" spc="0" normalizeH="0" baseline="0" noProof="0" dirty="0" err="1">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Airtable</a:t>
              </a: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 </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より </a:t>
              </a: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を選ぶ理由</a:t>
              </a:r>
              <a:endParaRPr kumimoji="0"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pic>
          <p:nvPicPr>
            <p:cNvPr id="17" name="圖片 16" descr="一張含有 圖形, 平面設計, 鮮豔, 字型 的圖片&#10;&#10;AI 產生的內容可能不正確。">
              <a:extLst>
                <a:ext uri="{FF2B5EF4-FFF2-40B4-BE49-F238E27FC236}">
                  <a16:creationId xmlns:a16="http://schemas.microsoft.com/office/drawing/2014/main" id="{40A25296-E50F-0443-BDBB-A1ADF690C87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63305" y="4784874"/>
              <a:ext cx="1946355" cy="424109"/>
            </a:xfrm>
            <a:prstGeom prst="rect">
              <a:avLst/>
            </a:prstGeom>
          </p:spPr>
        </p:pic>
      </p:grpSp>
      <p:grpSp>
        <p:nvGrpSpPr>
          <p:cNvPr id="10" name="群組 9">
            <a:extLst>
              <a:ext uri="{FF2B5EF4-FFF2-40B4-BE49-F238E27FC236}">
                <a16:creationId xmlns:a16="http://schemas.microsoft.com/office/drawing/2014/main" id="{900B87E4-0F33-3145-2466-7CA2BC439BC2}"/>
              </a:ext>
            </a:extLst>
          </p:cNvPr>
          <p:cNvGrpSpPr/>
          <p:nvPr/>
        </p:nvGrpSpPr>
        <p:grpSpPr>
          <a:xfrm>
            <a:off x="8246765" y="3832427"/>
            <a:ext cx="2520000" cy="2520000"/>
            <a:chOff x="6707617" y="3872753"/>
            <a:chExt cx="2520000" cy="2520000"/>
          </a:xfrm>
        </p:grpSpPr>
        <p:sp>
          <p:nvSpPr>
            <p:cNvPr id="32" name="矩形 31">
              <a:hlinkClick r:id="rId7"/>
              <a:extLst>
                <a:ext uri="{FF2B5EF4-FFF2-40B4-BE49-F238E27FC236}">
                  <a16:creationId xmlns:a16="http://schemas.microsoft.com/office/drawing/2014/main" id="{1D756E0D-91DF-5600-0D3B-881D0E14D7DA}"/>
                </a:ext>
              </a:extLst>
            </p:cNvPr>
            <p:cNvSpPr/>
            <p:nvPr/>
          </p:nvSpPr>
          <p:spPr>
            <a:xfrm>
              <a:off x="6707617" y="3872753"/>
              <a:ext cx="2520000" cy="2520000"/>
            </a:xfrm>
            <a:prstGeom prst="rect">
              <a:avLst/>
            </a:prstGeom>
            <a:solidFill>
              <a:srgbClr val="FFFFFF"/>
            </a:solidFill>
            <a:ln w="12700" cap="flat">
              <a:solidFill>
                <a:srgbClr val="8BBEF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33" name="員工有高達 90% 的時間在和 Excel 搏鬥">
              <a:extLst>
                <a:ext uri="{FF2B5EF4-FFF2-40B4-BE49-F238E27FC236}">
                  <a16:creationId xmlns:a16="http://schemas.microsoft.com/office/drawing/2014/main" id="{977D559D-0D85-E876-59EB-1167B4C7A3F9}"/>
                </a:ext>
              </a:extLst>
            </p:cNvPr>
            <p:cNvSpPr txBox="1"/>
            <p:nvPr/>
          </p:nvSpPr>
          <p:spPr>
            <a:xfrm>
              <a:off x="6817498" y="5637092"/>
              <a:ext cx="2264700"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が </a:t>
              </a: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ERP </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システムの隙間を埋める方法</a:t>
              </a:r>
              <a:endParaRPr kumimoji="0"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pic>
          <p:nvPicPr>
            <p:cNvPr id="11" name="圖形 10">
              <a:extLst>
                <a:ext uri="{FF2B5EF4-FFF2-40B4-BE49-F238E27FC236}">
                  <a16:creationId xmlns:a16="http://schemas.microsoft.com/office/drawing/2014/main" id="{BB69EE5C-5048-5415-F652-55E0084CE79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456521" y="4380141"/>
              <a:ext cx="1022191" cy="1022191"/>
            </a:xfrm>
            <a:prstGeom prst="rect">
              <a:avLst/>
            </a:prstGeom>
          </p:spPr>
        </p:pic>
      </p:grpSp>
      <p:grpSp>
        <p:nvGrpSpPr>
          <p:cNvPr id="3" name="群組 2">
            <a:extLst>
              <a:ext uri="{FF2B5EF4-FFF2-40B4-BE49-F238E27FC236}">
                <a16:creationId xmlns:a16="http://schemas.microsoft.com/office/drawing/2014/main" id="{77993078-75B2-453E-89A4-65319F5A3F8C}"/>
              </a:ext>
            </a:extLst>
          </p:cNvPr>
          <p:cNvGrpSpPr/>
          <p:nvPr/>
        </p:nvGrpSpPr>
        <p:grpSpPr>
          <a:xfrm>
            <a:off x="5241333" y="6495888"/>
            <a:ext cx="2520001" cy="2520000"/>
            <a:chOff x="3867950" y="6681130"/>
            <a:chExt cx="2520001" cy="2520000"/>
          </a:xfrm>
        </p:grpSpPr>
        <p:sp>
          <p:nvSpPr>
            <p:cNvPr id="34" name="矩形 33">
              <a:hlinkClick r:id="rId10"/>
              <a:extLst>
                <a:ext uri="{FF2B5EF4-FFF2-40B4-BE49-F238E27FC236}">
                  <a16:creationId xmlns:a16="http://schemas.microsoft.com/office/drawing/2014/main" id="{71F5D1C8-ED86-44E9-EDA0-25098704C58B}"/>
                </a:ext>
              </a:extLst>
            </p:cNvPr>
            <p:cNvSpPr/>
            <p:nvPr/>
          </p:nvSpPr>
          <p:spPr>
            <a:xfrm>
              <a:off x="3867951" y="6681130"/>
              <a:ext cx="2520000" cy="2520000"/>
            </a:xfrm>
            <a:prstGeom prst="rect">
              <a:avLst/>
            </a:prstGeom>
            <a:solidFill>
              <a:srgbClr val="FFFFFF"/>
            </a:solidFill>
            <a:ln w="12700" cap="flat">
              <a:solidFill>
                <a:srgbClr val="8BBEF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endParaRPr>
            </a:p>
          </p:txBody>
        </p:sp>
        <p:sp>
          <p:nvSpPr>
            <p:cNvPr id="35" name="員工有高達 90% 的時間在和 Excel 搏鬥">
              <a:extLst>
                <a:ext uri="{FF2B5EF4-FFF2-40B4-BE49-F238E27FC236}">
                  <a16:creationId xmlns:a16="http://schemas.microsoft.com/office/drawing/2014/main" id="{439D138C-28D6-0421-A28A-D5BC5F369D4E}"/>
                </a:ext>
              </a:extLst>
            </p:cNvPr>
            <p:cNvSpPr txBox="1">
              <a:spLocks noChangeAspect="1"/>
            </p:cNvSpPr>
            <p:nvPr/>
          </p:nvSpPr>
          <p:spPr>
            <a:xfrm>
              <a:off x="3867950" y="8455885"/>
              <a:ext cx="249748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プロジェクト管理は </a:t>
              </a: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Notion </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ではなく </a:t>
              </a: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で</a:t>
              </a:r>
              <a:endParaRPr kumimoji="0"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pic>
          <p:nvPicPr>
            <p:cNvPr id="13" name="圖形 12">
              <a:extLst>
                <a:ext uri="{FF2B5EF4-FFF2-40B4-BE49-F238E27FC236}">
                  <a16:creationId xmlns:a16="http://schemas.microsoft.com/office/drawing/2014/main" id="{AFE1E2FB-D5E6-7316-4CE2-BDB9D5F878D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88406" y="7257488"/>
              <a:ext cx="879091" cy="936000"/>
            </a:xfrm>
            <a:prstGeom prst="rect">
              <a:avLst/>
            </a:prstGeom>
          </p:spPr>
        </p:pic>
      </p:grpSp>
      <p:grpSp>
        <p:nvGrpSpPr>
          <p:cNvPr id="12" name="群組 11">
            <a:extLst>
              <a:ext uri="{FF2B5EF4-FFF2-40B4-BE49-F238E27FC236}">
                <a16:creationId xmlns:a16="http://schemas.microsoft.com/office/drawing/2014/main" id="{487B329A-5E19-16C8-9107-62B2D593DBB2}"/>
              </a:ext>
            </a:extLst>
          </p:cNvPr>
          <p:cNvGrpSpPr/>
          <p:nvPr/>
        </p:nvGrpSpPr>
        <p:grpSpPr>
          <a:xfrm>
            <a:off x="8217736" y="6495888"/>
            <a:ext cx="2542519" cy="2520000"/>
            <a:chOff x="9616933" y="6681130"/>
            <a:chExt cx="2542519" cy="2520000"/>
          </a:xfrm>
        </p:grpSpPr>
        <p:sp>
          <p:nvSpPr>
            <p:cNvPr id="36" name="矩形 35">
              <a:hlinkClick r:id="rId13"/>
              <a:extLst>
                <a:ext uri="{FF2B5EF4-FFF2-40B4-BE49-F238E27FC236}">
                  <a16:creationId xmlns:a16="http://schemas.microsoft.com/office/drawing/2014/main" id="{2E775EC9-7BA8-98D9-AB2E-1C848B29A1CF}"/>
                </a:ext>
              </a:extLst>
            </p:cNvPr>
            <p:cNvSpPr/>
            <p:nvPr/>
          </p:nvSpPr>
          <p:spPr>
            <a:xfrm>
              <a:off x="9639452" y="6681130"/>
              <a:ext cx="2520000" cy="2520000"/>
            </a:xfrm>
            <a:prstGeom prst="rect">
              <a:avLst/>
            </a:prstGeom>
            <a:solidFill>
              <a:srgbClr val="FFFFFF"/>
            </a:solidFill>
            <a:ln w="12700" cap="flat">
              <a:solidFill>
                <a:srgbClr val="8BBEF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37" name="員工有高達 90% 的時間在和 Excel 搏鬥">
              <a:extLst>
                <a:ext uri="{FF2B5EF4-FFF2-40B4-BE49-F238E27FC236}">
                  <a16:creationId xmlns:a16="http://schemas.microsoft.com/office/drawing/2014/main" id="{7F2605B3-8C9F-FE50-FD42-8ECD93C7D064}"/>
                </a:ext>
              </a:extLst>
            </p:cNvPr>
            <p:cNvSpPr txBox="1"/>
            <p:nvPr/>
          </p:nvSpPr>
          <p:spPr>
            <a:xfrm>
              <a:off x="9616933" y="8454442"/>
              <a:ext cx="2520000"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en-US" altLang="ja-JP"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Google </a:t>
              </a:r>
              <a:r>
                <a:rPr kumimoji="0" lang="ja-JP" altLang="en-US"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フォーム以上の機能性</a:t>
              </a:r>
              <a:endParaRPr kumimoji="0"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pic>
          <p:nvPicPr>
            <p:cNvPr id="19" name="圖片 18" descr="一張含有 螢幕擷取畫面, 紫色, 圖形, 鮮豔 的圖片&#10;&#10;AI 產生的內容可能不正確。">
              <a:extLst>
                <a:ext uri="{FF2B5EF4-FFF2-40B4-BE49-F238E27FC236}">
                  <a16:creationId xmlns:a16="http://schemas.microsoft.com/office/drawing/2014/main" id="{57EADD5D-D8D2-CDD6-4F61-B3D43FF3B187}"/>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388356" y="7180245"/>
              <a:ext cx="1008000" cy="1008000"/>
            </a:xfrm>
            <a:prstGeom prst="rect">
              <a:avLst/>
            </a:prstGeom>
          </p:spPr>
        </p:pic>
      </p:grpSp>
      <p:grpSp>
        <p:nvGrpSpPr>
          <p:cNvPr id="8" name="群組 7">
            <a:extLst>
              <a:ext uri="{FF2B5EF4-FFF2-40B4-BE49-F238E27FC236}">
                <a16:creationId xmlns:a16="http://schemas.microsoft.com/office/drawing/2014/main" id="{C9C6F9D6-DE92-F579-18B4-BA5AE68133F2}"/>
              </a:ext>
            </a:extLst>
          </p:cNvPr>
          <p:cNvGrpSpPr/>
          <p:nvPr/>
        </p:nvGrpSpPr>
        <p:grpSpPr>
          <a:xfrm>
            <a:off x="2153545" y="6495888"/>
            <a:ext cx="2532201" cy="2520000"/>
            <a:chOff x="833147" y="6681130"/>
            <a:chExt cx="2532201" cy="2520000"/>
          </a:xfrm>
        </p:grpSpPr>
        <p:sp>
          <p:nvSpPr>
            <p:cNvPr id="40" name="矩形 39">
              <a:hlinkClick r:id="rId15"/>
              <a:extLst>
                <a:ext uri="{FF2B5EF4-FFF2-40B4-BE49-F238E27FC236}">
                  <a16:creationId xmlns:a16="http://schemas.microsoft.com/office/drawing/2014/main" id="{DC7CD80F-654A-EDB2-9ADE-C2C5884ED1EC}"/>
                </a:ext>
              </a:extLst>
            </p:cNvPr>
            <p:cNvSpPr/>
            <p:nvPr/>
          </p:nvSpPr>
          <p:spPr>
            <a:xfrm>
              <a:off x="845348" y="6681130"/>
              <a:ext cx="2520000" cy="2520000"/>
            </a:xfrm>
            <a:prstGeom prst="rect">
              <a:avLst/>
            </a:prstGeom>
            <a:solidFill>
              <a:srgbClr val="FFFFFF"/>
            </a:solidFill>
            <a:ln w="12700" cap="flat">
              <a:solidFill>
                <a:srgbClr val="8BBEF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41" name="員工有高達 90% 的時間在和 Excel 搏鬥">
              <a:extLst>
                <a:ext uri="{FF2B5EF4-FFF2-40B4-BE49-F238E27FC236}">
                  <a16:creationId xmlns:a16="http://schemas.microsoft.com/office/drawing/2014/main" id="{CAC2355C-638A-7B33-F1C9-8028B287778F}"/>
                </a:ext>
              </a:extLst>
            </p:cNvPr>
            <p:cNvSpPr txBox="1"/>
            <p:nvPr/>
          </p:nvSpPr>
          <p:spPr>
            <a:xfrm>
              <a:off x="833147" y="8454442"/>
              <a:ext cx="2520000"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3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なぜ </a:t>
              </a:r>
              <a:r>
                <a:rPr kumimoji="0" lang="en-US" altLang="ja-JP" sz="13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3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は </a:t>
              </a:r>
              <a:r>
                <a:rPr kumimoji="0" lang="en-US" altLang="ja-JP" sz="13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monday.com </a:t>
              </a:r>
              <a:r>
                <a:rPr kumimoji="0" lang="ja-JP" altLang="en-US" sz="13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より企業向きなのか</a:t>
              </a:r>
              <a:endParaRPr kumimoji="0" sz="13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pic>
          <p:nvPicPr>
            <p:cNvPr id="15" name="圖片 14" descr="一張含有 圖形, 字型, 平面設計, 螢幕擷取畫面 的圖片&#10;&#10;AI 產生的內容可能不正確。">
              <a:extLst>
                <a:ext uri="{FF2B5EF4-FFF2-40B4-BE49-F238E27FC236}">
                  <a16:creationId xmlns:a16="http://schemas.microsoft.com/office/drawing/2014/main" id="{E05778CA-572F-8CF1-8232-97D41E2EBDAA}"/>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91650" y="7627077"/>
              <a:ext cx="2027397" cy="374803"/>
            </a:xfrm>
            <a:prstGeom prst="rect">
              <a:avLst/>
            </a:prstGeom>
          </p:spPr>
        </p:pic>
      </p:grpSp>
      <p:pic>
        <p:nvPicPr>
          <p:cNvPr id="2" name="ragic logo.png" descr="ragic logo.png">
            <a:extLst>
              <a:ext uri="{FF2B5EF4-FFF2-40B4-BE49-F238E27FC236}">
                <a16:creationId xmlns:a16="http://schemas.microsoft.com/office/drawing/2014/main" id="{A6CFE382-C762-3CA5-5F08-C0D6237766F6}"/>
              </a:ext>
            </a:extLst>
          </p:cNvPr>
          <p:cNvPicPr>
            <a:picLocks noChangeAspect="1"/>
          </p:cNvPicPr>
          <p:nvPr/>
        </p:nvPicPr>
        <p:blipFill>
          <a:blip r:embed="rId17"/>
          <a:stretch>
            <a:fillRect/>
          </a:stretch>
        </p:blipFill>
        <p:spPr>
          <a:xfrm>
            <a:off x="3050959" y="981698"/>
            <a:ext cx="2560000" cy="1440000"/>
          </a:xfrm>
          <a:prstGeom prst="rect">
            <a:avLst/>
          </a:prstGeom>
          <a:ln w="12700">
            <a:miter lim="400000"/>
          </a:ln>
        </p:spPr>
      </p:pic>
    </p:spTree>
    <p:extLst>
      <p:ext uri="{BB962C8B-B14F-4D97-AF65-F5344CB8AC3E}">
        <p14:creationId xmlns:p14="http://schemas.microsoft.com/office/powerpoint/2010/main" val="2145622268"/>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D0E6FF">
            <a:alpha val="50000"/>
          </a:srgbClr>
        </a:solidFill>
        <a:effectLst/>
      </p:bgPr>
    </p:bg>
    <p:spTree>
      <p:nvGrpSpPr>
        <p:cNvPr id="1" name="">
          <a:extLst>
            <a:ext uri="{FF2B5EF4-FFF2-40B4-BE49-F238E27FC236}">
              <a16:creationId xmlns:a16="http://schemas.microsoft.com/office/drawing/2014/main" id="{D2D61D40-AA58-CBA6-7ACD-74E19FE4C7AC}"/>
            </a:ext>
          </a:extLst>
        </p:cNvPr>
        <p:cNvGrpSpPr/>
        <p:nvPr/>
      </p:nvGrpSpPr>
      <p:grpSpPr>
        <a:xfrm>
          <a:off x="0" y="0"/>
          <a:ext cx="0" cy="0"/>
          <a:chOff x="0" y="0"/>
          <a:chExt cx="0" cy="0"/>
        </a:xfrm>
      </p:grpSpPr>
      <p:sp>
        <p:nvSpPr>
          <p:cNvPr id="3" name="矩形">
            <a:extLst>
              <a:ext uri="{FF2B5EF4-FFF2-40B4-BE49-F238E27FC236}">
                <a16:creationId xmlns:a16="http://schemas.microsoft.com/office/drawing/2014/main" id="{FE7D568C-40DE-5DEA-EE26-3BB485281D14}"/>
              </a:ext>
            </a:extLst>
          </p:cNvPr>
          <p:cNvSpPr/>
          <p:nvPr/>
        </p:nvSpPr>
        <p:spPr>
          <a:xfrm>
            <a:off x="1102400" y="3976800"/>
            <a:ext cx="10800000" cy="1800000"/>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grpSp>
        <p:nvGrpSpPr>
          <p:cNvPr id="4" name="群組 3">
            <a:extLst>
              <a:ext uri="{FF2B5EF4-FFF2-40B4-BE49-F238E27FC236}">
                <a16:creationId xmlns:a16="http://schemas.microsoft.com/office/drawing/2014/main" id="{C62527DC-E10D-1021-C599-BB5A8221E569}"/>
              </a:ext>
            </a:extLst>
          </p:cNvPr>
          <p:cNvGrpSpPr/>
          <p:nvPr/>
        </p:nvGrpSpPr>
        <p:grpSpPr>
          <a:xfrm>
            <a:off x="3667618" y="4239600"/>
            <a:ext cx="5669564" cy="1150003"/>
            <a:chOff x="2769253" y="4209620"/>
            <a:chExt cx="5669564" cy="1150003"/>
          </a:xfrm>
        </p:grpSpPr>
        <p:sp>
          <p:nvSpPr>
            <p:cNvPr id="5" name="哪裡不一樣？">
              <a:extLst>
                <a:ext uri="{FF2B5EF4-FFF2-40B4-BE49-F238E27FC236}">
                  <a16:creationId xmlns:a16="http://schemas.microsoft.com/office/drawing/2014/main" id="{C7417377-5F14-7343-F1FB-5F545E39976E}"/>
                </a:ext>
              </a:extLst>
            </p:cNvPr>
            <p:cNvSpPr txBox="1"/>
            <p:nvPr/>
          </p:nvSpPr>
          <p:spPr>
            <a:xfrm>
              <a:off x="5212653" y="4209620"/>
              <a:ext cx="3226164" cy="10888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algn="l" defTabSz="914400">
                <a:lnSpc>
                  <a:spcPct val="150000"/>
                </a:lnSpc>
                <a:defRPr sz="60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ご</a:t>
              </a:r>
              <a:r>
                <a:rPr kumimoji="0" lang="zh-TW" altLang="en-US"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利用料金</a:t>
              </a:r>
              <a:endParaRPr kumimoji="0"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6" name="ragic logo.png" descr="ragic logo.png">
              <a:extLst>
                <a:ext uri="{FF2B5EF4-FFF2-40B4-BE49-F238E27FC236}">
                  <a16:creationId xmlns:a16="http://schemas.microsoft.com/office/drawing/2014/main" id="{F9F0FDD1-4625-3794-D2D8-D8BC3A3A01FC}"/>
                </a:ext>
              </a:extLst>
            </p:cNvPr>
            <p:cNvPicPr>
              <a:picLocks noChangeAspect="1"/>
            </p:cNvPicPr>
            <p:nvPr/>
          </p:nvPicPr>
          <p:blipFill>
            <a:blip r:embed="rId3"/>
            <a:srcRect l="11250" t="22753" r="6319" b="18667"/>
            <a:stretch/>
          </p:blipFill>
          <p:spPr>
            <a:xfrm>
              <a:off x="2769253" y="4400859"/>
              <a:ext cx="2398428" cy="958764"/>
            </a:xfrm>
            <a:prstGeom prst="rect">
              <a:avLst/>
            </a:prstGeom>
            <a:ln w="12700">
              <a:miter lim="400000"/>
            </a:ln>
          </p:spPr>
        </p:pic>
      </p:grpSp>
    </p:spTree>
    <p:extLst>
      <p:ext uri="{BB962C8B-B14F-4D97-AF65-F5344CB8AC3E}">
        <p14:creationId xmlns:p14="http://schemas.microsoft.com/office/powerpoint/2010/main" val="3513803063"/>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EEF62599-2D19-DC3E-3471-FF659966C4AB}"/>
            </a:ext>
          </a:extLst>
        </p:cNvPr>
        <p:cNvGrpSpPr/>
        <p:nvPr/>
      </p:nvGrpSpPr>
      <p:grpSpPr>
        <a:xfrm>
          <a:off x="0" y="0"/>
          <a:ext cx="0" cy="0"/>
          <a:chOff x="0" y="0"/>
          <a:chExt cx="0" cy="0"/>
        </a:xfrm>
      </p:grpSpPr>
      <p:sp>
        <p:nvSpPr>
          <p:cNvPr id="267" name="矩形">
            <a:extLst>
              <a:ext uri="{FF2B5EF4-FFF2-40B4-BE49-F238E27FC236}">
                <a16:creationId xmlns:a16="http://schemas.microsoft.com/office/drawing/2014/main" id="{0F9AC828-B2D5-8AB0-2874-7A8BDD140580}"/>
              </a:ext>
            </a:extLst>
          </p:cNvPr>
          <p:cNvSpPr>
            <a:spLocks/>
          </p:cNvSpPr>
          <p:nvPr/>
        </p:nvSpPr>
        <p:spPr>
          <a:xfrm>
            <a:off x="-386523" y="0"/>
            <a:ext cx="13777846" cy="2541494"/>
          </a:xfrm>
          <a:prstGeom prst="rect">
            <a:avLst/>
          </a:prstGeom>
          <a:solidFill>
            <a:srgbClr val="FFFFFF"/>
          </a:solidFill>
          <a:ln w="12700">
            <a:miter lim="400000"/>
          </a:ln>
        </p:spPr>
        <p:txBody>
          <a:bodyPr lIns="50800" tIns="50800" rIns="50800" bIns="50800" anchor="ctr"/>
          <a:lstStyle/>
          <a:p>
            <a:pPr marL="0" marR="0" lvl="0" indent="0" algn="l" defTabSz="584200" rtl="0" eaLnBrk="1" fontAlgn="auto" latinLnBrk="0" hangingPunct="0">
              <a:lnSpc>
                <a:spcPct val="100000"/>
              </a:lnSpc>
              <a:spcBef>
                <a:spcPts val="0"/>
              </a:spcBef>
              <a:spcAft>
                <a:spcPts val="0"/>
              </a:spcAft>
              <a:buClrTx/>
              <a:buSzTx/>
              <a:buFontTx/>
              <a:buNone/>
              <a:tabLst/>
              <a:defRPr/>
            </a:pPr>
            <a:endParaRPr kumimoji="0" lang="en-US" altLang="zh-TW" sz="2400" b="0" i="0" u="none" strike="noStrike" kern="0" cap="none" spc="0" normalizeH="0" baseline="0" noProof="0" dirty="0">
              <a:ln>
                <a:noFill/>
              </a:ln>
              <a:solidFill>
                <a:srgbClr val="000000"/>
              </a:solidFill>
              <a:effectLst/>
              <a:uLnTx/>
              <a:uFillTx/>
              <a:latin typeface="Helvetica Neue Medium"/>
              <a:sym typeface="Helvetica Neue Medium"/>
            </a:endParaRPr>
          </a:p>
        </p:txBody>
      </p:sp>
      <p:sp>
        <p:nvSpPr>
          <p:cNvPr id="269" name="簡潔介面">
            <a:extLst>
              <a:ext uri="{FF2B5EF4-FFF2-40B4-BE49-F238E27FC236}">
                <a16:creationId xmlns:a16="http://schemas.microsoft.com/office/drawing/2014/main" id="{A68CE178-4894-5CD5-7F01-CF61689D098F}"/>
              </a:ext>
            </a:extLst>
          </p:cNvPr>
          <p:cNvSpPr txBox="1"/>
          <p:nvPr/>
        </p:nvSpPr>
        <p:spPr>
          <a:xfrm>
            <a:off x="439875" y="339550"/>
            <a:ext cx="4437877" cy="1034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ctr" defTabSz="914400" rtl="0" eaLnBrk="1" fontAlgn="auto" latinLnBrk="0" hangingPunct="0">
              <a:lnSpc>
                <a:spcPct val="150000"/>
              </a:lnSpc>
              <a:spcBef>
                <a:spcPts val="0"/>
              </a:spcBef>
              <a:spcAft>
                <a:spcPts val="0"/>
              </a:spcAft>
              <a:buClrTx/>
              <a:buSzTx/>
              <a:buFontTx/>
              <a:buNone/>
              <a:tabLst/>
              <a:defRPr/>
            </a:pPr>
            <a:r>
              <a:rPr kumimoji="0" lang="zh-TW"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料金</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プラン</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grpSp>
        <p:nvGrpSpPr>
          <p:cNvPr id="15" name="群組 14">
            <a:extLst>
              <a:ext uri="{FF2B5EF4-FFF2-40B4-BE49-F238E27FC236}">
                <a16:creationId xmlns:a16="http://schemas.microsoft.com/office/drawing/2014/main" id="{8B1149FE-78E8-CE44-AAC1-94BC9C26B4F3}"/>
              </a:ext>
            </a:extLst>
          </p:cNvPr>
          <p:cNvGrpSpPr/>
          <p:nvPr/>
        </p:nvGrpSpPr>
        <p:grpSpPr>
          <a:xfrm>
            <a:off x="8578353" y="984303"/>
            <a:ext cx="3912748" cy="547931"/>
            <a:chOff x="2595716" y="2058601"/>
            <a:chExt cx="3912748" cy="547931"/>
          </a:xfrm>
        </p:grpSpPr>
        <p:pic>
          <p:nvPicPr>
            <p:cNvPr id="9" name="圖形 8">
              <a:extLst>
                <a:ext uri="{FF2B5EF4-FFF2-40B4-BE49-F238E27FC236}">
                  <a16:creationId xmlns:a16="http://schemas.microsoft.com/office/drawing/2014/main" id="{1924D727-7AB7-CFDA-6348-4F76C2EE4B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5716" y="2101433"/>
              <a:ext cx="505099" cy="505099"/>
            </a:xfrm>
            <a:prstGeom prst="rect">
              <a:avLst/>
            </a:prstGeom>
          </p:spPr>
        </p:pic>
        <p:sp>
          <p:nvSpPr>
            <p:cNvPr id="12" name="像 Excel簡潔易懂的介面，一個畫面就能看到所有資訊">
              <a:extLst>
                <a:ext uri="{FF2B5EF4-FFF2-40B4-BE49-F238E27FC236}">
                  <a16:creationId xmlns:a16="http://schemas.microsoft.com/office/drawing/2014/main" id="{2C67453D-FC01-3EDC-9E52-4B5BFB21D58F}"/>
                </a:ext>
              </a:extLst>
            </p:cNvPr>
            <p:cNvSpPr txBox="1"/>
            <p:nvPr/>
          </p:nvSpPr>
          <p:spPr>
            <a:xfrm>
              <a:off x="3237976" y="2058601"/>
              <a:ext cx="3270488" cy="4738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2300" b="1" i="0" u="none" strike="noStrike" kern="0" cap="none" spc="0" normalizeH="0" baseline="0" noProof="0" dirty="0">
                  <a:ln>
                    <a:noFill/>
                  </a:ln>
                  <a:solidFill>
                    <a:srgbClr val="F95D5D"/>
                  </a:solidFill>
                  <a:effectLst/>
                  <a:uLnTx/>
                  <a:uFillTx/>
                  <a:latin typeface="Open Sans" panose="020B0606030504020204" pitchFamily="34" charset="0"/>
                  <a:cs typeface="Open Sans" panose="020B0606030504020204" pitchFamily="34" charset="0"/>
                  <a:sym typeface="Source Han Sans TW Medium"/>
                </a:rPr>
                <a:t>カスタムシート</a:t>
              </a:r>
              <a:r>
                <a:rPr kumimoji="0" lang="en-US" altLang="zh-TW" sz="23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t>
              </a:r>
              <a:endParaRPr kumimoji="0" lang="zh-TW" altLang="en-US" sz="2300" b="1" i="0" u="none" strike="noStrike" kern="0" cap="none" spc="0" normalizeH="0" baseline="0" noProof="0" dirty="0">
                <a:ln>
                  <a:noFill/>
                </a:ln>
                <a:solidFill>
                  <a:srgbClr val="393939"/>
                </a:solidFill>
                <a:effectLst/>
                <a:uLnTx/>
                <a:uFillTx/>
                <a:latin typeface="Open Sans" panose="020B0606030504020204" pitchFamily="34" charset="0"/>
                <a:cs typeface="Open Sans" panose="020B0606030504020204" pitchFamily="34" charset="0"/>
                <a:sym typeface="Source Han Sans TW Medium"/>
              </a:endParaRPr>
            </a:p>
          </p:txBody>
        </p:sp>
      </p:grpSp>
      <p:grpSp>
        <p:nvGrpSpPr>
          <p:cNvPr id="16" name="群組 15">
            <a:extLst>
              <a:ext uri="{FF2B5EF4-FFF2-40B4-BE49-F238E27FC236}">
                <a16:creationId xmlns:a16="http://schemas.microsoft.com/office/drawing/2014/main" id="{2404D867-6AB0-C1CB-822B-E4A11781CABC}"/>
              </a:ext>
            </a:extLst>
          </p:cNvPr>
          <p:cNvGrpSpPr/>
          <p:nvPr/>
        </p:nvGrpSpPr>
        <p:grpSpPr>
          <a:xfrm>
            <a:off x="8593017" y="1724949"/>
            <a:ext cx="3898084" cy="532798"/>
            <a:chOff x="7079142" y="2077240"/>
            <a:chExt cx="3898084" cy="532798"/>
          </a:xfrm>
        </p:grpSpPr>
        <p:pic>
          <p:nvPicPr>
            <p:cNvPr id="13" name="圖形 12">
              <a:extLst>
                <a:ext uri="{FF2B5EF4-FFF2-40B4-BE49-F238E27FC236}">
                  <a16:creationId xmlns:a16="http://schemas.microsoft.com/office/drawing/2014/main" id="{8B614545-0A5A-98C0-147F-9C26A1CFD5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79142" y="2104939"/>
              <a:ext cx="505099" cy="505099"/>
            </a:xfrm>
            <a:prstGeom prst="rect">
              <a:avLst/>
            </a:prstGeom>
          </p:spPr>
        </p:pic>
        <p:sp>
          <p:nvSpPr>
            <p:cNvPr id="14" name="像 Excel簡潔易懂的介面，一個畫面就能看到所有資訊">
              <a:extLst>
                <a:ext uri="{FF2B5EF4-FFF2-40B4-BE49-F238E27FC236}">
                  <a16:creationId xmlns:a16="http://schemas.microsoft.com/office/drawing/2014/main" id="{FD78B296-4E65-02D0-41AD-A263E940661B}"/>
                </a:ext>
              </a:extLst>
            </p:cNvPr>
            <p:cNvSpPr txBox="1"/>
            <p:nvPr/>
          </p:nvSpPr>
          <p:spPr>
            <a:xfrm>
              <a:off x="7721402" y="2077240"/>
              <a:ext cx="3255824" cy="4760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indent="39687" algn="l" defTabSz="914400" eaLnBrk="1">
                <a:lnSpc>
                  <a:spcPct val="150000"/>
                </a:lnSpc>
                <a:defRPr sz="2300" kern="0">
                  <a:solidFill>
                    <a:srgbClr val="F95D5D"/>
                  </a:solidFill>
                  <a:uLnTx/>
                  <a:latin typeface="Source Han Sans TW Medium"/>
                  <a:ea typeface="Source Han Sans TW Medium"/>
                  <a:cs typeface="Source Han Sans TW Medium"/>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23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ユーザー</a:t>
              </a:r>
              <a:r>
                <a:rPr kumimoji="0" lang="zh-TW" altLang="en-US" sz="23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数</a:t>
              </a:r>
              <a:r>
                <a:rPr kumimoji="0" lang="en-US" altLang="zh-TW" sz="23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t>
              </a:r>
              <a:endParaRPr kumimoji="0" lang="zh-TW" altLang="en-US" sz="2300" b="1" i="0" u="none" strike="noStrike" kern="0" cap="none" spc="0" normalizeH="0" baseline="0" noProof="0" dirty="0">
                <a:ln>
                  <a:noFill/>
                </a:ln>
                <a:solidFill>
                  <a:srgbClr val="F95D5D"/>
                </a:solidFill>
                <a:effectLst/>
                <a:uLnTx/>
                <a:uFillTx/>
                <a:latin typeface="Open Sans" panose="020B0606030504020204" pitchFamily="34" charset="0"/>
                <a:cs typeface="Open Sans" panose="020B0606030504020204" pitchFamily="34" charset="0"/>
                <a:sym typeface="Source Han Sans TW Medium"/>
              </a:endParaRPr>
            </a:p>
          </p:txBody>
        </p:sp>
      </p:grpSp>
      <p:sp>
        <p:nvSpPr>
          <p:cNvPr id="21" name="像 Excel簡潔易懂的介面，一個畫面就能看到所有資訊">
            <a:extLst>
              <a:ext uri="{FF2B5EF4-FFF2-40B4-BE49-F238E27FC236}">
                <a16:creationId xmlns:a16="http://schemas.microsoft.com/office/drawing/2014/main" id="{64C8766E-72EC-2B98-43CE-272A5D0573C3}"/>
              </a:ext>
            </a:extLst>
          </p:cNvPr>
          <p:cNvSpPr txBox="1"/>
          <p:nvPr/>
        </p:nvSpPr>
        <p:spPr>
          <a:xfrm>
            <a:off x="650860" y="1327984"/>
            <a:ext cx="7283773" cy="889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すべてのプランで</a:t>
            </a:r>
            <a:r>
              <a:rPr kumimoji="0" lang="ja-JP" altLang="en-US"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無料テンプレートをダウンロードしてご利用いただけます</a:t>
            </a: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。テンプレート内のレコード数には制限がありません。</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2" name="像 Excel簡潔易懂的介面，一個畫面就能看到所有資訊">
            <a:extLst>
              <a:ext uri="{FF2B5EF4-FFF2-40B4-BE49-F238E27FC236}">
                <a16:creationId xmlns:a16="http://schemas.microsoft.com/office/drawing/2014/main" id="{08215BF8-E179-A0B1-7730-ABD2E7FECCC7}"/>
              </a:ext>
            </a:extLst>
          </p:cNvPr>
          <p:cNvSpPr txBox="1"/>
          <p:nvPr/>
        </p:nvSpPr>
        <p:spPr>
          <a:xfrm>
            <a:off x="6462059" y="2576550"/>
            <a:ext cx="1700306" cy="3500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zh-TW" altLang="en-US" sz="12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一番人気</a:t>
            </a:r>
            <a:endParaRPr kumimoji="0" lang="zh-TW" altLang="en-US" sz="1200" b="1" i="0" u="none" strike="noStrike" kern="0" cap="none" spc="0" normalizeH="0" baseline="0" noProof="0" dirty="0">
              <a:ln>
                <a:noFill/>
              </a:ln>
              <a:solidFill>
                <a:srgbClr val="F95D5D"/>
              </a:solidFill>
              <a:effectLst/>
              <a:uLnTx/>
              <a:uFillTx/>
              <a:latin typeface="Open Sans" panose="020B0606030504020204" pitchFamily="34" charset="0"/>
              <a:ea typeface="Noto Sans CJK SC Bold" panose="020B0500000000000000" pitchFamily="34" charset="-128"/>
              <a:cs typeface="Open Sans" panose="020B0606030504020204" pitchFamily="34" charset="0"/>
              <a:sym typeface="Source Han Sans TW Medium"/>
            </a:endParaRPr>
          </a:p>
        </p:txBody>
      </p:sp>
      <p:pic>
        <p:nvPicPr>
          <p:cNvPr id="7" name="圖片 6">
            <a:extLst>
              <a:ext uri="{FF2B5EF4-FFF2-40B4-BE49-F238E27FC236}">
                <a16:creationId xmlns:a16="http://schemas.microsoft.com/office/drawing/2014/main" id="{8AA7FAD4-8889-51B6-9255-C7E6F60F3B6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234567" y="2939468"/>
            <a:ext cx="10535667" cy="6474581"/>
          </a:xfrm>
          <a:prstGeom prst="rect">
            <a:avLst/>
          </a:prstGeom>
        </p:spPr>
      </p:pic>
    </p:spTree>
    <p:extLst>
      <p:ext uri="{BB962C8B-B14F-4D97-AF65-F5344CB8AC3E}">
        <p14:creationId xmlns:p14="http://schemas.microsoft.com/office/powerpoint/2010/main" val="1897451323"/>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19" name="矩形">
            <a:extLst>
              <a:ext uri="{FF2B5EF4-FFF2-40B4-BE49-F238E27FC236}">
                <a16:creationId xmlns:a16="http://schemas.microsoft.com/office/drawing/2014/main" id="{E79B623F-EAEB-87B0-D099-E25B79C7F31C}"/>
              </a:ext>
            </a:extLst>
          </p:cNvPr>
          <p:cNvSpPr/>
          <p:nvPr/>
        </p:nvSpPr>
        <p:spPr>
          <a:xfrm>
            <a:off x="-1" y="24153"/>
            <a:ext cx="13004801" cy="4557799"/>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2" name="簡潔介面">
            <a:extLst>
              <a:ext uri="{FF2B5EF4-FFF2-40B4-BE49-F238E27FC236}">
                <a16:creationId xmlns:a16="http://schemas.microsoft.com/office/drawing/2014/main" id="{9D5B8AC7-6247-89FB-E9E0-EC3751044205}"/>
              </a:ext>
            </a:extLst>
          </p:cNvPr>
          <p:cNvSpPr txBox="1"/>
          <p:nvPr/>
        </p:nvSpPr>
        <p:spPr>
          <a:xfrm>
            <a:off x="1263623" y="863464"/>
            <a:ext cx="3652622" cy="597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24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クレジットカード</a:t>
            </a:r>
            <a:endParaRPr kumimoji="0" sz="24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3" name="像 Excel簡潔易懂的介面，一個畫面就能看到所有資訊">
            <a:extLst>
              <a:ext uri="{FF2B5EF4-FFF2-40B4-BE49-F238E27FC236}">
                <a16:creationId xmlns:a16="http://schemas.microsoft.com/office/drawing/2014/main" id="{EF7F8CA8-90AE-8634-8BDD-1A9CF893453F}"/>
              </a:ext>
            </a:extLst>
          </p:cNvPr>
          <p:cNvSpPr txBox="1"/>
          <p:nvPr/>
        </p:nvSpPr>
        <p:spPr>
          <a:xfrm>
            <a:off x="1263624" y="1460551"/>
            <a:ext cx="4925482" cy="25442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285750" marR="0" lvl="0" indent="-285750" algn="l" defTabSz="914400" rtl="0" eaLnBrk="1" fontAlgn="base" latinLnBrk="0" hangingPunct="0">
              <a:lnSpc>
                <a:spcPct val="150000"/>
              </a:lnSpc>
              <a:spcBef>
                <a:spcPts val="0"/>
              </a:spcBef>
              <a:spcAft>
                <a:spcPts val="0"/>
              </a:spcAft>
              <a:buClrTx/>
              <a:buSzPct val="100000"/>
              <a:buFont typeface="Arial" panose="020B0604020202020204" pitchFamily="34" charset="0"/>
              <a:buChar char="•"/>
              <a:tabLst/>
              <a:defRPr/>
            </a:pP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ユーザー数はいつでも調整可能</a:t>
            </a:r>
            <a:endParaRPr kumimoji="0" lang="en-US" altLang="zh-TW"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a:p>
            <a:pPr marL="285750" marR="0" lvl="0" indent="-285750" algn="l" defTabSz="914400" rtl="0" eaLnBrk="1" fontAlgn="base" latinLnBrk="0" hangingPunct="0">
              <a:lnSpc>
                <a:spcPct val="150000"/>
              </a:lnSpc>
              <a:spcBef>
                <a:spcPts val="0"/>
              </a:spcBef>
              <a:spcAft>
                <a:spcPts val="0"/>
              </a:spcAft>
              <a:buClrTx/>
              <a:buSzPct val="100000"/>
              <a:buFont typeface="Arial" panose="020B0604020202020204" pitchFamily="34" charset="0"/>
              <a:buChar char="•"/>
              <a:tabLst/>
              <a:defRPr/>
            </a:pP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お支払い＞ 購入履歴 から、支払いの請求書を確認できます</a:t>
            </a:r>
            <a:endParaRPr kumimoji="0" lang="en-US" altLang="zh-TW"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a:p>
            <a:pPr marL="285750" marR="0" lvl="0" indent="-285750" algn="l" defTabSz="914400" rtl="0" eaLnBrk="1" fontAlgn="base" latinLnBrk="0" hangingPunct="0">
              <a:lnSpc>
                <a:spcPct val="150000"/>
              </a:lnSpc>
              <a:spcBef>
                <a:spcPts val="0"/>
              </a:spcBef>
              <a:spcAft>
                <a:spcPts val="0"/>
              </a:spcAft>
              <a:buClrTx/>
              <a:buSzPct val="100000"/>
              <a:buFont typeface="Arial" panose="020B0604020202020204" pitchFamily="34" charset="0"/>
              <a:buChar char="•"/>
              <a:tabLst/>
              <a:defRPr/>
            </a:pPr>
            <a:r>
              <a:rPr kumimoji="0" lang="ja-JP" altLang="en-US" sz="1800" b="1" i="0" u="none" strike="noStrike" kern="0" cap="none" spc="0" normalizeH="0" baseline="0" noProof="0" dirty="0">
                <a:ln>
                  <a:noFill/>
                </a:ln>
                <a:solidFill>
                  <a:srgbClr val="FF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月払い</a:t>
            </a: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a:t>
            </a:r>
            <a:r>
              <a:rPr kumimoji="0" lang="ja-JP" altLang="en-US" sz="1800" b="1" i="0" u="none" strike="noStrike" kern="0" cap="none" spc="0" normalizeH="0" baseline="0" noProof="0" dirty="0">
                <a:ln>
                  <a:noFill/>
                </a:ln>
                <a:solidFill>
                  <a:srgbClr val="FF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年払い</a:t>
            </a: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に対応</a:t>
            </a:r>
            <a:r>
              <a:rPr kumimoji="0" lang="zh-TW" altLang="en-US" sz="1800" b="1" i="0" u="none" strike="noStrike" kern="0" cap="none" spc="0" normalizeH="0" baseline="0" noProof="0" dirty="0">
                <a:ln>
                  <a:noFill/>
                </a:ln>
                <a:solidFill>
                  <a:srgbClr val="393939"/>
                </a:solidFill>
                <a:effectLst/>
                <a:uLnTx/>
                <a:uFillTx/>
                <a:latin typeface="Open Sans Semibold" panose="020B0606030504020204" pitchFamily="34" charset="0"/>
                <a:cs typeface="Open Sans Semibold" panose="020B0606030504020204" pitchFamily="34" charset="0"/>
                <a:sym typeface="Source Han Sans TW Medium"/>
              </a:rPr>
              <a:t>                                    </a:t>
            </a:r>
            <a:endParaRPr kumimoji="0" lang="en-US" altLang="zh-TW"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a:p>
            <a:pPr marL="0" marR="0" lvl="0" indent="266700" algn="l" defTabSz="914400" rtl="0" eaLnBrk="1" fontAlgn="base" latinLnBrk="0" hangingPunct="0">
              <a:lnSpc>
                <a:spcPct val="150000"/>
              </a:lnSpc>
              <a:spcBef>
                <a:spcPts val="0"/>
              </a:spcBef>
              <a:spcAft>
                <a:spcPts val="0"/>
              </a:spcAft>
              <a:buClrTx/>
              <a:buSzPct val="100000"/>
              <a:buFontTx/>
              <a:buNone/>
              <a:tabLst/>
              <a:defRPr/>
            </a:pPr>
            <a:r>
              <a:rPr kumimoji="0" lang="en-US" altLang="ja-JP"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1 </a:t>
            </a:r>
            <a:r>
              <a:rPr kumimoji="0" lang="ja-JP" altLang="en-US"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年契約で </a:t>
            </a:r>
            <a:r>
              <a:rPr kumimoji="0" lang="en-US" altLang="ja-JP"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1 </a:t>
            </a:r>
            <a:r>
              <a:rPr kumimoji="0" lang="ja-JP" altLang="en-US"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か月分が無料！</a:t>
            </a:r>
            <a:endParaRPr kumimoji="0" lang="en-US" altLang="zh-TW" sz="1800" b="0" i="0" u="none" strike="noStrike" kern="0" cap="none" spc="0" normalizeH="0" baseline="0" noProof="0" dirty="0">
              <a:ln>
                <a:noFill/>
              </a:ln>
              <a:solidFill>
                <a:srgbClr val="000000"/>
              </a:solidFill>
              <a:effectLst/>
              <a:uLnTx/>
              <a:uFillTx/>
              <a:latin typeface="Helvetica Neue" panose="02000503000000020004" pitchFamily="2" charset="0"/>
              <a:sym typeface="Source Han Sans TW Medium"/>
            </a:endParaRPr>
          </a:p>
          <a:p>
            <a:pPr marL="0" marR="0" lvl="0" indent="0" algn="l" defTabSz="914400" rtl="0" eaLnBrk="1" fontAlgn="base" latinLnBrk="0" hangingPunct="0">
              <a:lnSpc>
                <a:spcPct val="150000"/>
              </a:lnSpc>
              <a:spcBef>
                <a:spcPts val="0"/>
              </a:spcBef>
              <a:spcAft>
                <a:spcPts val="0"/>
              </a:spcAft>
              <a:buClrTx/>
              <a:buSzPct val="100000"/>
              <a:buFontTx/>
              <a:buNone/>
              <a:tabLst/>
              <a:defRPr/>
            </a:pPr>
            <a:endParaRPr kumimoji="0" lang="en-US" altLang="zh-TW" sz="1800" b="0" i="0" u="none" strike="noStrike" kern="0" cap="none" spc="0" normalizeH="0" baseline="0" noProof="0" dirty="0">
              <a:ln>
                <a:noFill/>
              </a:ln>
              <a:solidFill>
                <a:srgbClr val="000000"/>
              </a:solidFill>
              <a:effectLst/>
              <a:uLnTx/>
              <a:uFillTx/>
              <a:latin typeface="Helvetica Neue" panose="02000503000000020004" pitchFamily="2" charset="0"/>
              <a:sym typeface="Source Han Sans TW Medium"/>
            </a:endParaRPr>
          </a:p>
        </p:txBody>
      </p:sp>
      <p:sp>
        <p:nvSpPr>
          <p:cNvPr id="4" name="簡潔介面">
            <a:extLst>
              <a:ext uri="{FF2B5EF4-FFF2-40B4-BE49-F238E27FC236}">
                <a16:creationId xmlns:a16="http://schemas.microsoft.com/office/drawing/2014/main" id="{2B445721-93FC-9100-F96E-FFF928B1FF85}"/>
              </a:ext>
            </a:extLst>
          </p:cNvPr>
          <p:cNvSpPr txBox="1"/>
          <p:nvPr/>
        </p:nvSpPr>
        <p:spPr>
          <a:xfrm>
            <a:off x="7085517" y="863464"/>
            <a:ext cx="5178201" cy="597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zh-TW" altLang="en-US" sz="24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銀行振込</a:t>
            </a:r>
            <a:r>
              <a:rPr kumimoji="0" lang="en-US" altLang="zh-TW" sz="1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(2025/11</a:t>
            </a:r>
            <a:r>
              <a:rPr lang="en-US" altLang="zh-TW" sz="1800" b="1" dirty="0">
                <a:latin typeface="Open Sans" panose="020B0606030504020204" pitchFamily="34" charset="0"/>
                <a:ea typeface="Open Sans" panose="020B0606030504020204" pitchFamily="34" charset="0"/>
                <a:cs typeface="Open Sans" panose="020B0606030504020204" pitchFamily="34" charset="0"/>
              </a:rPr>
              <a:t>)</a:t>
            </a:r>
            <a:endParaRPr kumimoji="0" sz="1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5" name="像 Excel簡潔易懂的介面，一個畫面就能看到所有資訊">
            <a:extLst>
              <a:ext uri="{FF2B5EF4-FFF2-40B4-BE49-F238E27FC236}">
                <a16:creationId xmlns:a16="http://schemas.microsoft.com/office/drawing/2014/main" id="{E6BDC90C-7945-50DA-2CD7-A460C1154E38}"/>
              </a:ext>
            </a:extLst>
          </p:cNvPr>
          <p:cNvSpPr txBox="1"/>
          <p:nvPr/>
        </p:nvSpPr>
        <p:spPr>
          <a:xfrm>
            <a:off x="7085517" y="1460551"/>
            <a:ext cx="5395241" cy="21344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285750" marR="0" lvl="0" indent="-285750" algn="l" defTabSz="914400" rtl="0" eaLnBrk="1" fontAlgn="base" latinLnBrk="0" hangingPunct="0">
              <a:lnSpc>
                <a:spcPct val="150000"/>
              </a:lnSpc>
              <a:spcBef>
                <a:spcPts val="0"/>
              </a:spcBef>
              <a:spcAft>
                <a:spcPts val="0"/>
              </a:spcAft>
              <a:buClrTx/>
              <a:buSzTx/>
              <a:buFont typeface="Arial" panose="020B0604020202020204" pitchFamily="34" charset="0"/>
              <a:buChar char="•"/>
              <a:tabLst/>
              <a:defRPr/>
            </a:pPr>
            <a:r>
              <a:rPr kumimoji="0" lang="ja-JP" altLang="en-US"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現在、銀行振込は </a:t>
            </a:r>
            <a:r>
              <a:rPr kumimoji="0" lang="ja-JP" altLang="en-US" sz="1800" b="1" i="0" u="none" strike="noStrike" kern="0" cap="none" spc="0" normalizeH="0" baseline="0" noProof="0" dirty="0">
                <a:ln>
                  <a:noFill/>
                </a:ln>
                <a:solidFill>
                  <a:srgbClr val="FF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台湾・米国のみ </a:t>
            </a:r>
            <a:r>
              <a:rPr kumimoji="0" lang="ja-JP" altLang="en-US"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対応しています。</a:t>
            </a:r>
            <a:endParaRPr kumimoji="0" lang="en-US" altLang="ja-JP"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a:p>
            <a:pPr marL="285750" marR="0" lvl="0" indent="-285750" algn="l" defTabSz="914400" rtl="0" eaLnBrk="1" fontAlgn="base" latinLnBrk="0" hangingPunct="0">
              <a:lnSpc>
                <a:spcPct val="150000"/>
              </a:lnSpc>
              <a:spcBef>
                <a:spcPts val="0"/>
              </a:spcBef>
              <a:spcAft>
                <a:spcPts val="0"/>
              </a:spcAft>
              <a:buClrTx/>
              <a:buSzTx/>
              <a:buFont typeface="Arial" panose="020B0604020202020204" pitchFamily="34" charset="0"/>
              <a:buChar char="•"/>
              <a:tabLst/>
              <a:defRPr/>
            </a:pPr>
            <a:r>
              <a:rPr kumimoji="0" lang="ja-JP" altLang="en-US"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日本からのご利用には</a:t>
            </a:r>
            <a:r>
              <a:rPr kumimoji="0" lang="ja-JP" altLang="en-US" sz="1800" b="1" i="0" u="none" strike="noStrike" kern="0" cap="none" spc="0" normalizeH="0" baseline="0" noProof="0" dirty="0">
                <a:ln>
                  <a:noFill/>
                </a:ln>
                <a:solidFill>
                  <a:srgbClr val="FF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対応しておりません</a:t>
            </a:r>
            <a:r>
              <a:rPr kumimoji="0" lang="ja-JP" altLang="en-US"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a:t>
            </a:r>
            <a:endParaRPr kumimoji="0" lang="en-US" altLang="ja-JP"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a:p>
            <a:pPr marL="285750" marR="0" lvl="0" indent="-285750" algn="l" defTabSz="914400" rtl="0" eaLnBrk="1" fontAlgn="base" latinLnBrk="0" hangingPunct="0">
              <a:lnSpc>
                <a:spcPct val="150000"/>
              </a:lnSpc>
              <a:spcBef>
                <a:spcPts val="0"/>
              </a:spcBef>
              <a:spcAft>
                <a:spcPts val="0"/>
              </a:spcAft>
              <a:buClrTx/>
              <a:buSzTx/>
              <a:buFont typeface="Arial" panose="020B0604020202020204" pitchFamily="34" charset="0"/>
              <a:buChar char="•"/>
              <a:tabLst/>
              <a:defRPr/>
            </a:pPr>
            <a:r>
              <a:rPr kumimoji="0" lang="ja-JP" altLang="en-US"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日本でのご契約は、クレジットカード決済のみ対応しています。</a:t>
            </a:r>
            <a:endParaRPr kumimoji="0" lang="en-US" altLang="ja-JP"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18" name="文字方塊 17">
            <a:extLst>
              <a:ext uri="{FF2B5EF4-FFF2-40B4-BE49-F238E27FC236}">
                <a16:creationId xmlns:a16="http://schemas.microsoft.com/office/drawing/2014/main" id="{6E811193-98C1-2F31-2DCD-A63568DC8CC6}"/>
              </a:ext>
            </a:extLst>
          </p:cNvPr>
          <p:cNvSpPr txBox="1"/>
          <p:nvPr/>
        </p:nvSpPr>
        <p:spPr>
          <a:xfrm>
            <a:off x="1483605" y="6302314"/>
            <a:ext cx="4718078" cy="21339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5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クレジットカード</a:t>
            </a:r>
          </a:p>
          <a:p>
            <a:pPr marL="0" marR="0" lvl="0" indent="0" algn="l" defTabSz="584200" rtl="0" eaLnBrk="1" fontAlgn="auto" latinLnBrk="0" hangingPunct="0">
              <a:lnSpc>
                <a:spcPct val="150000"/>
              </a:lnSpc>
              <a:spcBef>
                <a:spcPts val="0"/>
              </a:spcBef>
              <a:spcAft>
                <a:spcPts val="0"/>
              </a:spcAft>
              <a:buClrTx/>
              <a:buSzTx/>
              <a:buFontTx/>
              <a:buNone/>
              <a:tabLst/>
              <a:defRPr/>
            </a:pPr>
            <a:r>
              <a:rPr kumimoji="0" lang="en-US" altLang="zh-TW"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$19 </a:t>
            </a:r>
            <a:r>
              <a:rPr kumimoji="0" lang="en" altLang="zh-TW"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USD </a:t>
            </a:r>
            <a:r>
              <a:rPr kumimoji="0" lang="en" altLang="zh-TW" sz="16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a:t>
            </a:r>
            <a:r>
              <a:rPr kumimoji="0" lang="en" altLang="zh-TW"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 5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ユーザー</a:t>
            </a:r>
            <a:r>
              <a:rPr kumimoji="0" lang="zh-TW" altLang="en-US" sz="1800" b="0" i="0" u="none" strike="noStrike" kern="0" cap="none" spc="0" normalizeH="0" baseline="0" noProof="0" dirty="0">
                <a:ln>
                  <a:noFill/>
                </a:ln>
                <a:solidFill>
                  <a:srgbClr val="000000"/>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rPr>
              <a:t> </a:t>
            </a:r>
            <a:r>
              <a:rPr kumimoji="0" lang="zh-TW" altLang="en-US" sz="1600" b="0" i="0" u="none" strike="noStrike" kern="0" cap="none" spc="0" normalizeH="0" baseline="0" noProof="0" dirty="0">
                <a:ln>
                  <a:noFill/>
                </a:ln>
                <a:solidFill>
                  <a:srgbClr val="000000"/>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rPr>
              <a:t>╳</a:t>
            </a:r>
            <a:r>
              <a:rPr kumimoji="0" lang="zh-TW" altLang="en-US" sz="1800" b="0" i="0" u="none" strike="noStrike" kern="0" cap="none" spc="0" normalizeH="0" baseline="0" noProof="0" dirty="0">
                <a:ln>
                  <a:noFill/>
                </a:ln>
                <a:solidFill>
                  <a:srgbClr val="000000"/>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rPr>
              <a:t> </a:t>
            </a:r>
            <a:r>
              <a:rPr kumimoji="0" lang="en-US" altLang="zh-TW"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12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ヵ月</a:t>
            </a:r>
            <a:endParaRPr kumimoji="0" lang="zh-TW" altLang="en-US" sz="1800" b="0" i="0" u="none" strike="noStrike" kern="0" cap="none" spc="0" normalizeH="0" baseline="0" noProof="0" dirty="0">
              <a:ln>
                <a:noFill/>
              </a:ln>
              <a:solidFill>
                <a:srgbClr val="000000"/>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a:p>
            <a:pPr marL="0" marR="0" lvl="0" indent="0" algn="l" defTabSz="584200" rtl="0" eaLnBrk="1" fontAlgn="auto" latinLnBrk="0" hangingPunct="0">
              <a:lnSpc>
                <a:spcPct val="150000"/>
              </a:lnSpc>
              <a:spcBef>
                <a:spcPts val="0"/>
              </a:spcBef>
              <a:spcAft>
                <a:spcPts val="0"/>
              </a:spcAft>
              <a:buClrTx/>
              <a:buSzTx/>
              <a:buFontTx/>
              <a:buNone/>
              <a:tabLst/>
              <a:defRPr/>
            </a:pPr>
            <a:r>
              <a:rPr kumimoji="0" lang="en-US" altLang="zh-TW"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a:t>
            </a:r>
            <a:r>
              <a:rPr kumimoji="0" lang="zh-TW" altLang="en-US" sz="1100" b="0" i="0" u="none" strike="noStrike" kern="0" cap="none" spc="0" normalizeH="0" baseline="0" noProof="0" dirty="0">
                <a:ln>
                  <a:noFill/>
                </a:ln>
                <a:solidFill>
                  <a:srgbClr val="F95D5D"/>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rPr>
              <a:t> </a:t>
            </a:r>
            <a:r>
              <a:rPr kumimoji="0" lang="en-US" altLang="ja-JP"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1 </a:t>
            </a:r>
            <a:r>
              <a:rPr kumimoji="0" lang="ja-JP" altLang="en-US"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年契約で </a:t>
            </a:r>
            <a:r>
              <a:rPr kumimoji="0" lang="en-US" altLang="ja-JP"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1 </a:t>
            </a:r>
            <a:r>
              <a:rPr kumimoji="0" lang="ja-JP" altLang="en-US"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か月分が無料</a:t>
            </a:r>
            <a:endParaRPr kumimoji="0" lang="en-US" altLang="zh-TW" sz="1800" b="0"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endParaRPr>
          </a:p>
          <a:p>
            <a:pPr marL="0" marR="0" lvl="0" indent="0" algn="l" defTabSz="584200" rtl="0" eaLnBrk="1" fontAlgn="auto" latinLnBrk="0" hangingPunct="0">
              <a:lnSpc>
                <a:spcPct val="150000"/>
              </a:lnSpc>
              <a:spcBef>
                <a:spcPts val="0"/>
              </a:spcBef>
              <a:spcAft>
                <a:spcPts val="0"/>
              </a:spcAft>
              <a:buClrTx/>
              <a:buSzTx/>
              <a:buFontTx/>
              <a:buNone/>
              <a:tabLst/>
              <a:defRPr/>
            </a:pPr>
            <a:r>
              <a:rPr kumimoji="0" lang="en-US" altLang="zh-TW"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 $1,045</a:t>
            </a:r>
            <a:r>
              <a:rPr kumimoji="0" lang="zh-TW" altLang="en-US"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 米</a:t>
            </a:r>
            <a:r>
              <a:rPr kumimoji="0" lang="ja-JP" altLang="en-US"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ドル</a:t>
            </a:r>
            <a:r>
              <a:rPr kumimoji="0" lang="en-US" altLang="zh-TW"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a:t>
            </a:r>
            <a:r>
              <a:rPr kumimoji="0" lang="en" altLang="zh-TW"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USD</a:t>
            </a:r>
            <a:r>
              <a:rPr kumimoji="0" lang="en-US" altLang="zh-TW"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a:t>
            </a:r>
          </a:p>
          <a:p>
            <a:pPr lvl="0" algn="l">
              <a:lnSpc>
                <a:spcPct val="150000"/>
              </a:lnSpc>
              <a:defRPr/>
            </a:pPr>
            <a:r>
              <a:rPr lang="en-US" altLang="zh-TW" sz="1400" dirty="0"/>
              <a:t>※</a:t>
            </a:r>
            <a:r>
              <a:rPr lang="zh-TW" altLang="en-US" sz="1400" dirty="0"/>
              <a:t>約</a:t>
            </a:r>
            <a:r>
              <a:rPr lang="en-US" altLang="zh-TW" sz="1400" dirty="0"/>
              <a:t>163,000</a:t>
            </a:r>
            <a:r>
              <a:rPr lang="zh-TW" altLang="en-US" sz="1400" dirty="0"/>
              <a:t>円相当（為替</a:t>
            </a:r>
            <a:r>
              <a:rPr lang="ja-JP" altLang="en-US" sz="1400" dirty="0"/>
              <a:t>レート：</a:t>
            </a:r>
            <a:r>
              <a:rPr lang="en-US" altLang="ja-JP" sz="1400" dirty="0"/>
              <a:t>2026</a:t>
            </a:r>
            <a:r>
              <a:rPr lang="zh-TW" altLang="en-US" sz="1400" dirty="0"/>
              <a:t>年</a:t>
            </a:r>
            <a:r>
              <a:rPr lang="en-US" altLang="zh-TW" sz="1400" dirty="0"/>
              <a:t>1</a:t>
            </a:r>
            <a:r>
              <a:rPr lang="zh-TW" altLang="en-US" sz="1400" dirty="0"/>
              <a:t>月</a:t>
            </a:r>
            <a:r>
              <a:rPr lang="en-US" altLang="zh-TW" sz="1400" dirty="0"/>
              <a:t>8</a:t>
            </a:r>
            <a:r>
              <a:rPr lang="zh-TW" altLang="en-US" sz="1400" dirty="0"/>
              <a:t>日時点）</a:t>
            </a:r>
            <a:endParaRPr kumimoji="0" lang="zh-TW" altLang="en-US" sz="1400" b="1" i="0" u="none" strike="noStrike" kern="0" cap="none" spc="0" normalizeH="0" baseline="0" noProof="0" dirty="0">
              <a:ln>
                <a:noFill/>
              </a:ln>
              <a:solidFill>
                <a:srgbClr val="000000"/>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Helvetica Neue Medium"/>
            </a:endParaRPr>
          </a:p>
        </p:txBody>
      </p:sp>
      <p:sp>
        <p:nvSpPr>
          <p:cNvPr id="6" name="矩形 5">
            <a:extLst>
              <a:ext uri="{FF2B5EF4-FFF2-40B4-BE49-F238E27FC236}">
                <a16:creationId xmlns:a16="http://schemas.microsoft.com/office/drawing/2014/main" id="{CAC4B9A6-6830-9EC1-1DA6-776D08155352}"/>
              </a:ext>
            </a:extLst>
          </p:cNvPr>
          <p:cNvSpPr/>
          <p:nvPr/>
        </p:nvSpPr>
        <p:spPr>
          <a:xfrm>
            <a:off x="1263623" y="5306517"/>
            <a:ext cx="9569327" cy="468000"/>
          </a:xfrm>
          <a:prstGeom prst="rect">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endParaRPr kumimoji="0" lang="zh-TW" altLang="en-US" sz="24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2" name="文字方塊 11">
            <a:extLst>
              <a:ext uri="{FF2B5EF4-FFF2-40B4-BE49-F238E27FC236}">
                <a16:creationId xmlns:a16="http://schemas.microsoft.com/office/drawing/2014/main" id="{7170C024-2FAB-A2C1-1906-ECE2EC1DF722}"/>
              </a:ext>
            </a:extLst>
          </p:cNvPr>
          <p:cNvSpPr txBox="1"/>
          <p:nvPr/>
        </p:nvSpPr>
        <p:spPr>
          <a:xfrm>
            <a:off x="1483605" y="5274293"/>
            <a:ext cx="9569327" cy="4657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584200" rtl="0" eaLnBrk="1" fontAlgn="auto" latinLnBrk="0" hangingPunct="0">
              <a:lnSpc>
                <a:spcPct val="150000"/>
              </a:lnSpc>
              <a:spcBef>
                <a:spcPts val="0"/>
              </a:spcBef>
              <a:spcAft>
                <a:spcPts val="0"/>
              </a:spcAft>
              <a:buClrTx/>
              <a:buSzTx/>
              <a:buFontTx/>
              <a:buNone/>
              <a:tabLst/>
              <a:defRPr/>
            </a:pPr>
            <a:r>
              <a:rPr kumimoji="0" lang="zh-TW" altLang="en-US" sz="18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計算期間：</a:t>
            </a:r>
            <a:r>
              <a:rPr kumimoji="0" lang="en-US" altLang="zh-TW"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2025/06/19~2026/06/19 </a:t>
            </a:r>
            <a:r>
              <a:rPr kumimoji="0" lang="ja-JP" altLang="en-US"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ビジネスプラン</a:t>
            </a:r>
            <a:r>
              <a:rPr kumimoji="0" lang="en-US" altLang="zh-TW"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 </a:t>
            </a:r>
            <a:r>
              <a:rPr kumimoji="0" lang="en-US" altLang="zh-TW"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5 </a:t>
            </a:r>
            <a:r>
              <a:rPr kumimoji="0" lang="ja-JP" altLang="en-US"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ユーザー</a:t>
            </a:r>
            <a:r>
              <a:rPr kumimoji="0" lang="en-US" altLang="zh-TW"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 </a:t>
            </a:r>
            <a:r>
              <a:rPr kumimoji="0" lang="en-US" altLang="zh-TW" sz="1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 </a:t>
            </a:r>
            <a:r>
              <a:rPr kumimoji="0" lang="en-US" altLang="zh-TW"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1</a:t>
            </a:r>
            <a:r>
              <a:rPr kumimoji="0" lang="zh-TW" altLang="en-US" sz="1800" b="1" i="0" u="none" strike="noStrike" kern="0" cap="none" spc="0" normalizeH="0" baseline="0" noProof="0" dirty="0">
                <a:ln>
                  <a:noFill/>
                </a:ln>
                <a:solidFill>
                  <a:srgbClr val="F95D5D"/>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年契約</a:t>
            </a:r>
            <a:endParaRPr kumimoji="0" lang="zh-TW" altLang="en-US" sz="1800" b="1" i="0" u="none" strike="noStrike" kern="0" cap="none" spc="0" normalizeH="0" baseline="0" noProof="0" dirty="0">
              <a:ln>
                <a:noFill/>
              </a:ln>
              <a:solidFill>
                <a:srgbClr val="F95D5D"/>
              </a:solidFill>
              <a:effectLst/>
              <a:uLnTx/>
              <a:uFillTx/>
              <a:latin typeface="Open Sans Semibold" panose="020B0606030504020204" pitchFamily="34" charset="0"/>
              <a:ea typeface="Noto Sans CJK SC Regular" panose="020B0500000000000000" pitchFamily="34" charset="-128"/>
              <a:cs typeface="Open Sans Semibold" panose="020B0606030504020204" pitchFamily="34" charset="0"/>
              <a:sym typeface="Helvetica Neue Medium"/>
            </a:endParaRPr>
          </a:p>
        </p:txBody>
      </p:sp>
    </p:spTree>
    <p:extLst>
      <p:ext uri="{BB962C8B-B14F-4D97-AF65-F5344CB8AC3E}">
        <p14:creationId xmlns:p14="http://schemas.microsoft.com/office/powerpoint/2010/main" val="580976865"/>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D0E6FF">
            <a:alpha val="50000"/>
          </a:srgbClr>
        </a:solidFill>
        <a:effectLst/>
      </p:bgPr>
    </p:bg>
    <p:spTree>
      <p:nvGrpSpPr>
        <p:cNvPr id="1" name="">
          <a:extLst>
            <a:ext uri="{FF2B5EF4-FFF2-40B4-BE49-F238E27FC236}">
              <a16:creationId xmlns:a16="http://schemas.microsoft.com/office/drawing/2014/main" id="{73EBC558-1805-F7B2-79E0-E3279659870F}"/>
            </a:ext>
          </a:extLst>
        </p:cNvPr>
        <p:cNvGrpSpPr/>
        <p:nvPr/>
      </p:nvGrpSpPr>
      <p:grpSpPr>
        <a:xfrm>
          <a:off x="0" y="0"/>
          <a:ext cx="0" cy="0"/>
          <a:chOff x="0" y="0"/>
          <a:chExt cx="0" cy="0"/>
        </a:xfrm>
      </p:grpSpPr>
      <p:sp>
        <p:nvSpPr>
          <p:cNvPr id="3" name="矩形">
            <a:extLst>
              <a:ext uri="{FF2B5EF4-FFF2-40B4-BE49-F238E27FC236}">
                <a16:creationId xmlns:a16="http://schemas.microsoft.com/office/drawing/2014/main" id="{026EC669-7E3B-EE45-97A1-044A15234C79}"/>
              </a:ext>
            </a:extLst>
          </p:cNvPr>
          <p:cNvSpPr/>
          <p:nvPr/>
        </p:nvSpPr>
        <p:spPr>
          <a:xfrm>
            <a:off x="1102400" y="3976800"/>
            <a:ext cx="10800000" cy="1800000"/>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grpSp>
        <p:nvGrpSpPr>
          <p:cNvPr id="4" name="群組 3">
            <a:extLst>
              <a:ext uri="{FF2B5EF4-FFF2-40B4-BE49-F238E27FC236}">
                <a16:creationId xmlns:a16="http://schemas.microsoft.com/office/drawing/2014/main" id="{DDBADA54-9B3A-0449-FBB6-9232AB077B55}"/>
              </a:ext>
            </a:extLst>
          </p:cNvPr>
          <p:cNvGrpSpPr/>
          <p:nvPr/>
        </p:nvGrpSpPr>
        <p:grpSpPr>
          <a:xfrm>
            <a:off x="3341830" y="4301799"/>
            <a:ext cx="6321140" cy="1150002"/>
            <a:chOff x="2769253" y="4209621"/>
            <a:chExt cx="6321140" cy="1150002"/>
          </a:xfrm>
        </p:grpSpPr>
        <p:sp>
          <p:nvSpPr>
            <p:cNvPr id="5" name="哪裡不一樣？">
              <a:extLst>
                <a:ext uri="{FF2B5EF4-FFF2-40B4-BE49-F238E27FC236}">
                  <a16:creationId xmlns:a16="http://schemas.microsoft.com/office/drawing/2014/main" id="{056EDB56-A2DF-A13A-0AFC-DC181B4255E4}"/>
                </a:ext>
              </a:extLst>
            </p:cNvPr>
            <p:cNvSpPr txBox="1"/>
            <p:nvPr/>
          </p:nvSpPr>
          <p:spPr>
            <a:xfrm>
              <a:off x="5212653" y="4209621"/>
              <a:ext cx="3877740" cy="10888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algn="l" defTabSz="914400">
                <a:lnSpc>
                  <a:spcPct val="150000"/>
                </a:lnSpc>
                <a:defRPr sz="60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セキュリティ</a:t>
              </a:r>
              <a:endParaRPr kumimoji="0"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6" name="ragic logo.png" descr="ragic logo.png">
              <a:extLst>
                <a:ext uri="{FF2B5EF4-FFF2-40B4-BE49-F238E27FC236}">
                  <a16:creationId xmlns:a16="http://schemas.microsoft.com/office/drawing/2014/main" id="{28FCA363-52D1-631B-5D19-98090AE5EE95}"/>
                </a:ext>
              </a:extLst>
            </p:cNvPr>
            <p:cNvPicPr>
              <a:picLocks noChangeAspect="1"/>
            </p:cNvPicPr>
            <p:nvPr/>
          </p:nvPicPr>
          <p:blipFill>
            <a:blip r:embed="rId3"/>
            <a:srcRect l="11250" t="22753" r="6319" b="18667"/>
            <a:stretch/>
          </p:blipFill>
          <p:spPr>
            <a:xfrm>
              <a:off x="2769253" y="4400859"/>
              <a:ext cx="2398428" cy="958764"/>
            </a:xfrm>
            <a:prstGeom prst="rect">
              <a:avLst/>
            </a:prstGeom>
            <a:ln w="12700">
              <a:miter lim="400000"/>
            </a:ln>
          </p:spPr>
        </p:pic>
      </p:grpSp>
    </p:spTree>
    <p:extLst>
      <p:ext uri="{BB962C8B-B14F-4D97-AF65-F5344CB8AC3E}">
        <p14:creationId xmlns:p14="http://schemas.microsoft.com/office/powerpoint/2010/main" val="1061305160"/>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670A5B11-9EC8-BD67-4E8F-69919992C1EA}"/>
            </a:ext>
          </a:extLst>
        </p:cNvPr>
        <p:cNvGrpSpPr/>
        <p:nvPr/>
      </p:nvGrpSpPr>
      <p:grpSpPr>
        <a:xfrm>
          <a:off x="0" y="0"/>
          <a:ext cx="0" cy="0"/>
          <a:chOff x="0" y="0"/>
          <a:chExt cx="0" cy="0"/>
        </a:xfrm>
      </p:grpSpPr>
      <p:sp>
        <p:nvSpPr>
          <p:cNvPr id="2" name="矩形">
            <a:extLst>
              <a:ext uri="{FF2B5EF4-FFF2-40B4-BE49-F238E27FC236}">
                <a16:creationId xmlns:a16="http://schemas.microsoft.com/office/drawing/2014/main" id="{B7E0E61E-14C3-3196-8EC8-1DB4EF46AEF3}"/>
              </a:ext>
            </a:extLst>
          </p:cNvPr>
          <p:cNvSpPr/>
          <p:nvPr/>
        </p:nvSpPr>
        <p:spPr>
          <a:xfrm>
            <a:off x="-386523" y="-168035"/>
            <a:ext cx="13777846" cy="348666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 name="充分整合">
            <a:extLst>
              <a:ext uri="{FF2B5EF4-FFF2-40B4-BE49-F238E27FC236}">
                <a16:creationId xmlns:a16="http://schemas.microsoft.com/office/drawing/2014/main" id="{B0CDDAA2-6ECA-90E8-F8DE-A5C833BBFEF7}"/>
              </a:ext>
            </a:extLst>
          </p:cNvPr>
          <p:cNvSpPr txBox="1"/>
          <p:nvPr/>
        </p:nvSpPr>
        <p:spPr>
          <a:xfrm>
            <a:off x="3257280" y="958843"/>
            <a:ext cx="6490238"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データセキュリティ対策</a:t>
            </a:r>
            <a:endParaRPr kumimoji="0" lang="zh-TW" altLang="en-US" sz="4500" b="1" i="0" u="none" strike="noStrike" kern="0" cap="none" spc="0" normalizeH="0" baseline="0" noProof="0" dirty="0">
              <a:ln>
                <a:noFill/>
              </a:ln>
              <a:solidFill>
                <a:srgbClr val="393939"/>
              </a:solidFill>
              <a:effectLst/>
              <a:uLnTx/>
              <a:uFillTx/>
              <a:latin typeface="Open Sans" panose="020B0606030504020204" pitchFamily="34" charset="0"/>
              <a:cs typeface="Open Sans" panose="020B0606030504020204" pitchFamily="34" charset="0"/>
              <a:sym typeface="Source Han Sans TW Bold"/>
            </a:endParaRPr>
          </a:p>
        </p:txBody>
      </p:sp>
      <p:grpSp>
        <p:nvGrpSpPr>
          <p:cNvPr id="5" name="群組 4">
            <a:extLst>
              <a:ext uri="{FF2B5EF4-FFF2-40B4-BE49-F238E27FC236}">
                <a16:creationId xmlns:a16="http://schemas.microsoft.com/office/drawing/2014/main" id="{01B50274-6D8D-777B-4DEE-ED207A4940FE}"/>
              </a:ext>
            </a:extLst>
          </p:cNvPr>
          <p:cNvGrpSpPr/>
          <p:nvPr/>
        </p:nvGrpSpPr>
        <p:grpSpPr>
          <a:xfrm>
            <a:off x="1849846" y="4518146"/>
            <a:ext cx="4874511" cy="540000"/>
            <a:chOff x="1533473" y="3968593"/>
            <a:chExt cx="4874511" cy="540000"/>
          </a:xfrm>
        </p:grpSpPr>
        <p:pic>
          <p:nvPicPr>
            <p:cNvPr id="6" name="Picture 2" descr="影像">
              <a:extLst>
                <a:ext uri="{FF2B5EF4-FFF2-40B4-BE49-F238E27FC236}">
                  <a16:creationId xmlns:a16="http://schemas.microsoft.com/office/drawing/2014/main" id="{D2FBC691-1888-048A-631A-41F5BBD99E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7" name="簡潔介面">
              <a:extLst>
                <a:ext uri="{FF2B5EF4-FFF2-40B4-BE49-F238E27FC236}">
                  <a16:creationId xmlns:a16="http://schemas.microsoft.com/office/drawing/2014/main" id="{F825EE6E-A6DB-8AE2-BA0D-FEFC3217CAF7}"/>
                </a:ext>
              </a:extLst>
            </p:cNvPr>
            <p:cNvSpPr txBox="1"/>
            <p:nvPr/>
          </p:nvSpPr>
          <p:spPr>
            <a:xfrm>
              <a:off x="2196817" y="4052930"/>
              <a:ext cx="4211167"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ja-JP"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ISO 27001 </a:t>
              </a:r>
              <a:r>
                <a:rPr kumimoji="0" lang="ja-JP" altLang="en-US" sz="20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a:t>
              </a: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各種コンプライアンス</a:t>
              </a:r>
              <a:endParaRPr kumimoji="0" lang="en"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endParaRPr>
            </a:p>
          </p:txBody>
        </p:sp>
      </p:grpSp>
      <p:grpSp>
        <p:nvGrpSpPr>
          <p:cNvPr id="8" name="群組 7">
            <a:extLst>
              <a:ext uri="{FF2B5EF4-FFF2-40B4-BE49-F238E27FC236}">
                <a16:creationId xmlns:a16="http://schemas.microsoft.com/office/drawing/2014/main" id="{118BFC78-A13B-A06F-C910-090B8473103C}"/>
              </a:ext>
            </a:extLst>
          </p:cNvPr>
          <p:cNvGrpSpPr/>
          <p:nvPr/>
        </p:nvGrpSpPr>
        <p:grpSpPr>
          <a:xfrm>
            <a:off x="1849846" y="5683870"/>
            <a:ext cx="3967917" cy="540000"/>
            <a:chOff x="1533473" y="3968593"/>
            <a:chExt cx="3967917" cy="540000"/>
          </a:xfrm>
        </p:grpSpPr>
        <p:pic>
          <p:nvPicPr>
            <p:cNvPr id="9" name="Picture 2" descr="影像">
              <a:extLst>
                <a:ext uri="{FF2B5EF4-FFF2-40B4-BE49-F238E27FC236}">
                  <a16:creationId xmlns:a16="http://schemas.microsoft.com/office/drawing/2014/main" id="{1A3EF6CD-0992-8BA4-5B51-297F891A93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10" name="簡潔介面">
              <a:extLst>
                <a:ext uri="{FF2B5EF4-FFF2-40B4-BE49-F238E27FC236}">
                  <a16:creationId xmlns:a16="http://schemas.microsoft.com/office/drawing/2014/main" id="{FBC14C1A-70B0-99AD-2FF1-89D871628CB7}"/>
                </a:ext>
              </a:extLst>
            </p:cNvPr>
            <p:cNvSpPr txBox="1"/>
            <p:nvPr/>
          </p:nvSpPr>
          <p:spPr>
            <a:xfrm>
              <a:off x="2196818" y="4049450"/>
              <a:ext cx="3304572"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物理的セキュリティ</a:t>
              </a:r>
              <a:endParaRPr kumimoji="0" lang="en"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endParaRPr>
            </a:p>
          </p:txBody>
        </p:sp>
      </p:grpSp>
      <p:grpSp>
        <p:nvGrpSpPr>
          <p:cNvPr id="11" name="群組 10">
            <a:extLst>
              <a:ext uri="{FF2B5EF4-FFF2-40B4-BE49-F238E27FC236}">
                <a16:creationId xmlns:a16="http://schemas.microsoft.com/office/drawing/2014/main" id="{5508026E-54E0-71EF-E874-E88C8F925D55}"/>
              </a:ext>
            </a:extLst>
          </p:cNvPr>
          <p:cNvGrpSpPr/>
          <p:nvPr/>
        </p:nvGrpSpPr>
        <p:grpSpPr>
          <a:xfrm>
            <a:off x="1849846" y="6849594"/>
            <a:ext cx="4436654" cy="540000"/>
            <a:chOff x="1533473" y="3968593"/>
            <a:chExt cx="4436654" cy="540000"/>
          </a:xfrm>
        </p:grpSpPr>
        <p:pic>
          <p:nvPicPr>
            <p:cNvPr id="12" name="Picture 2" descr="影像">
              <a:extLst>
                <a:ext uri="{FF2B5EF4-FFF2-40B4-BE49-F238E27FC236}">
                  <a16:creationId xmlns:a16="http://schemas.microsoft.com/office/drawing/2014/main" id="{7BA312B7-3F69-C4EA-7D1B-05AFCFBB6D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13" name="簡潔介面">
              <a:extLst>
                <a:ext uri="{FF2B5EF4-FFF2-40B4-BE49-F238E27FC236}">
                  <a16:creationId xmlns:a16="http://schemas.microsoft.com/office/drawing/2014/main" id="{03CFA303-0E88-4745-257D-9F02807D5EE4}"/>
                </a:ext>
              </a:extLst>
            </p:cNvPr>
            <p:cNvSpPr txBox="1"/>
            <p:nvPr/>
          </p:nvSpPr>
          <p:spPr>
            <a:xfrm>
              <a:off x="2196818" y="4059799"/>
              <a:ext cx="3773309"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ネット／システムセキュリティ</a:t>
              </a:r>
              <a:endParaRPr kumimoji="0" lang="en"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endParaRPr>
            </a:p>
          </p:txBody>
        </p:sp>
      </p:grpSp>
      <p:grpSp>
        <p:nvGrpSpPr>
          <p:cNvPr id="14" name="群組 13">
            <a:extLst>
              <a:ext uri="{FF2B5EF4-FFF2-40B4-BE49-F238E27FC236}">
                <a16:creationId xmlns:a16="http://schemas.microsoft.com/office/drawing/2014/main" id="{81B49DE4-5470-A2A7-890C-6A6047FC8624}"/>
              </a:ext>
            </a:extLst>
          </p:cNvPr>
          <p:cNvGrpSpPr/>
          <p:nvPr/>
        </p:nvGrpSpPr>
        <p:grpSpPr>
          <a:xfrm>
            <a:off x="1849846" y="8015318"/>
            <a:ext cx="3967917" cy="540000"/>
            <a:chOff x="1533473" y="3968593"/>
            <a:chExt cx="3967917" cy="540000"/>
          </a:xfrm>
        </p:grpSpPr>
        <p:pic>
          <p:nvPicPr>
            <p:cNvPr id="15" name="Picture 2" descr="影像">
              <a:extLst>
                <a:ext uri="{FF2B5EF4-FFF2-40B4-BE49-F238E27FC236}">
                  <a16:creationId xmlns:a16="http://schemas.microsoft.com/office/drawing/2014/main" id="{BF0B13B4-83C7-4629-C42A-B0B4FA597C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16" name="簡潔介面">
              <a:extLst>
                <a:ext uri="{FF2B5EF4-FFF2-40B4-BE49-F238E27FC236}">
                  <a16:creationId xmlns:a16="http://schemas.microsoft.com/office/drawing/2014/main" id="{D678C5EC-E42D-6F8C-0D30-6C8F17AA2CC8}"/>
                </a:ext>
              </a:extLst>
            </p:cNvPr>
            <p:cNvSpPr txBox="1"/>
            <p:nvPr/>
          </p:nvSpPr>
          <p:spPr>
            <a:xfrm>
              <a:off x="2196818" y="4066140"/>
              <a:ext cx="3304572"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ストレージセキュリティ</a:t>
              </a:r>
              <a:endParaRPr kumimoji="0" lang="en"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endParaRPr>
            </a:p>
          </p:txBody>
        </p:sp>
      </p:grpSp>
      <p:grpSp>
        <p:nvGrpSpPr>
          <p:cNvPr id="17" name="群組 16">
            <a:extLst>
              <a:ext uri="{FF2B5EF4-FFF2-40B4-BE49-F238E27FC236}">
                <a16:creationId xmlns:a16="http://schemas.microsoft.com/office/drawing/2014/main" id="{99099A10-E181-1318-B6E0-9B58CE8C116D}"/>
              </a:ext>
            </a:extLst>
          </p:cNvPr>
          <p:cNvGrpSpPr/>
          <p:nvPr/>
        </p:nvGrpSpPr>
        <p:grpSpPr>
          <a:xfrm>
            <a:off x="7187037" y="4518146"/>
            <a:ext cx="4898637" cy="540000"/>
            <a:chOff x="1533473" y="3968593"/>
            <a:chExt cx="4898637" cy="540000"/>
          </a:xfrm>
        </p:grpSpPr>
        <p:pic>
          <p:nvPicPr>
            <p:cNvPr id="18" name="Picture 2" descr="影像">
              <a:extLst>
                <a:ext uri="{FF2B5EF4-FFF2-40B4-BE49-F238E27FC236}">
                  <a16:creationId xmlns:a16="http://schemas.microsoft.com/office/drawing/2014/main" id="{38F01035-D1AE-EE95-8B3A-7DFDAD271E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19" name="簡潔介面">
              <a:extLst>
                <a:ext uri="{FF2B5EF4-FFF2-40B4-BE49-F238E27FC236}">
                  <a16:creationId xmlns:a16="http://schemas.microsoft.com/office/drawing/2014/main" id="{1409F733-814A-C535-A58C-34F7F1768533}"/>
                </a:ext>
              </a:extLst>
            </p:cNvPr>
            <p:cNvSpPr txBox="1"/>
            <p:nvPr/>
          </p:nvSpPr>
          <p:spPr>
            <a:xfrm>
              <a:off x="2196818" y="4051247"/>
              <a:ext cx="4235292"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アプリ構造セキュリティ</a:t>
              </a:r>
              <a:endParaRPr kumimoji="0" lang="en-US"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endParaRPr>
            </a:p>
          </p:txBody>
        </p:sp>
      </p:grpSp>
      <p:grpSp>
        <p:nvGrpSpPr>
          <p:cNvPr id="20" name="群組 19">
            <a:extLst>
              <a:ext uri="{FF2B5EF4-FFF2-40B4-BE49-F238E27FC236}">
                <a16:creationId xmlns:a16="http://schemas.microsoft.com/office/drawing/2014/main" id="{C2387342-EC86-91CF-677B-7BEC11CCB3C0}"/>
              </a:ext>
            </a:extLst>
          </p:cNvPr>
          <p:cNvGrpSpPr/>
          <p:nvPr/>
        </p:nvGrpSpPr>
        <p:grpSpPr>
          <a:xfrm>
            <a:off x="7187037" y="5683870"/>
            <a:ext cx="3967917" cy="540000"/>
            <a:chOff x="1533473" y="3968593"/>
            <a:chExt cx="3967917" cy="540000"/>
          </a:xfrm>
        </p:grpSpPr>
        <p:pic>
          <p:nvPicPr>
            <p:cNvPr id="21" name="Picture 2" descr="影像">
              <a:extLst>
                <a:ext uri="{FF2B5EF4-FFF2-40B4-BE49-F238E27FC236}">
                  <a16:creationId xmlns:a16="http://schemas.microsoft.com/office/drawing/2014/main" id="{DF489F21-D550-6E9C-9FAD-1D532730E8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22" name="簡潔介面">
              <a:extLst>
                <a:ext uri="{FF2B5EF4-FFF2-40B4-BE49-F238E27FC236}">
                  <a16:creationId xmlns:a16="http://schemas.microsoft.com/office/drawing/2014/main" id="{CE3C5363-C863-2090-D075-F2C8E3C4A10C}"/>
                </a:ext>
              </a:extLst>
            </p:cNvPr>
            <p:cNvSpPr txBox="1"/>
            <p:nvPr/>
          </p:nvSpPr>
          <p:spPr>
            <a:xfrm>
              <a:off x="2196818" y="4049965"/>
              <a:ext cx="3304572"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人的セキュリティプロセス</a:t>
              </a:r>
              <a:endParaRPr kumimoji="0" lang="en"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endParaRPr>
            </a:p>
          </p:txBody>
        </p:sp>
      </p:grpSp>
      <p:grpSp>
        <p:nvGrpSpPr>
          <p:cNvPr id="23" name="群組 22">
            <a:extLst>
              <a:ext uri="{FF2B5EF4-FFF2-40B4-BE49-F238E27FC236}">
                <a16:creationId xmlns:a16="http://schemas.microsoft.com/office/drawing/2014/main" id="{C418F677-F447-622B-2F8E-3449047BF4BC}"/>
              </a:ext>
            </a:extLst>
          </p:cNvPr>
          <p:cNvGrpSpPr/>
          <p:nvPr/>
        </p:nvGrpSpPr>
        <p:grpSpPr>
          <a:xfrm>
            <a:off x="7187037" y="6849594"/>
            <a:ext cx="4311543" cy="540000"/>
            <a:chOff x="1533473" y="3968593"/>
            <a:chExt cx="4311543" cy="540000"/>
          </a:xfrm>
        </p:grpSpPr>
        <p:pic>
          <p:nvPicPr>
            <p:cNvPr id="24" name="Picture 2" descr="影像">
              <a:extLst>
                <a:ext uri="{FF2B5EF4-FFF2-40B4-BE49-F238E27FC236}">
                  <a16:creationId xmlns:a16="http://schemas.microsoft.com/office/drawing/2014/main" id="{9398BEFE-D368-E23B-BBDA-6EE7A09C43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25" name="簡潔介面">
              <a:extLst>
                <a:ext uri="{FF2B5EF4-FFF2-40B4-BE49-F238E27FC236}">
                  <a16:creationId xmlns:a16="http://schemas.microsoft.com/office/drawing/2014/main" id="{EF5E35CA-87AB-1D29-7758-137374E8ABC2}"/>
                </a:ext>
              </a:extLst>
            </p:cNvPr>
            <p:cNvSpPr txBox="1"/>
            <p:nvPr/>
          </p:nvSpPr>
          <p:spPr>
            <a:xfrm>
              <a:off x="2196818" y="4061351"/>
              <a:ext cx="3648198"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バックアップ </a:t>
              </a:r>
              <a:r>
                <a:rPr kumimoji="0" lang="en-US" altLang="ja-JP"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&amp; </a:t>
              </a: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災害復旧</a:t>
              </a:r>
              <a:endParaRPr kumimoji="0" lang="en"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endParaRPr>
            </a:p>
          </p:txBody>
        </p:sp>
      </p:grpSp>
      <p:grpSp>
        <p:nvGrpSpPr>
          <p:cNvPr id="26" name="群組 25">
            <a:extLst>
              <a:ext uri="{FF2B5EF4-FFF2-40B4-BE49-F238E27FC236}">
                <a16:creationId xmlns:a16="http://schemas.microsoft.com/office/drawing/2014/main" id="{846B3D76-D24B-E20C-7C12-B21B93ECDE6B}"/>
              </a:ext>
            </a:extLst>
          </p:cNvPr>
          <p:cNvGrpSpPr/>
          <p:nvPr/>
        </p:nvGrpSpPr>
        <p:grpSpPr>
          <a:xfrm>
            <a:off x="7187037" y="8015318"/>
            <a:ext cx="3967917" cy="540000"/>
            <a:chOff x="1533473" y="3968593"/>
            <a:chExt cx="3967917" cy="540000"/>
          </a:xfrm>
        </p:grpSpPr>
        <p:pic>
          <p:nvPicPr>
            <p:cNvPr id="27" name="Picture 2" descr="影像">
              <a:extLst>
                <a:ext uri="{FF2B5EF4-FFF2-40B4-BE49-F238E27FC236}">
                  <a16:creationId xmlns:a16="http://schemas.microsoft.com/office/drawing/2014/main" id="{DD44E739-8320-0248-FE92-178E81B706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28" name="簡潔介面">
              <a:extLst>
                <a:ext uri="{FF2B5EF4-FFF2-40B4-BE49-F238E27FC236}">
                  <a16:creationId xmlns:a16="http://schemas.microsoft.com/office/drawing/2014/main" id="{3E2C4E2C-ADE0-95D0-2B48-019A579E68B1}"/>
                </a:ext>
              </a:extLst>
            </p:cNvPr>
            <p:cNvSpPr txBox="1"/>
            <p:nvPr/>
          </p:nvSpPr>
          <p:spPr>
            <a:xfrm>
              <a:off x="2196818" y="4066140"/>
              <a:ext cx="3304572"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オンプレミスサーバー</a:t>
              </a:r>
              <a:endParaRPr kumimoji="0" lang="en"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endParaRPr>
            </a:p>
          </p:txBody>
        </p:sp>
      </p:grpSp>
    </p:spTree>
    <p:extLst>
      <p:ext uri="{BB962C8B-B14F-4D97-AF65-F5344CB8AC3E}">
        <p14:creationId xmlns:p14="http://schemas.microsoft.com/office/powerpoint/2010/main" val="3198778419"/>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02E3A21B-8476-17A3-C535-8BE3409F986F}"/>
            </a:ext>
          </a:extLst>
        </p:cNvPr>
        <p:cNvGrpSpPr/>
        <p:nvPr/>
      </p:nvGrpSpPr>
      <p:grpSpPr>
        <a:xfrm>
          <a:off x="0" y="0"/>
          <a:ext cx="0" cy="0"/>
          <a:chOff x="0" y="0"/>
          <a:chExt cx="0" cy="0"/>
        </a:xfrm>
      </p:grpSpPr>
      <p:sp>
        <p:nvSpPr>
          <p:cNvPr id="2" name="矩形">
            <a:extLst>
              <a:ext uri="{FF2B5EF4-FFF2-40B4-BE49-F238E27FC236}">
                <a16:creationId xmlns:a16="http://schemas.microsoft.com/office/drawing/2014/main" id="{3F1AF817-039B-9E50-E493-ACE32D08D3C9}"/>
              </a:ext>
            </a:extLst>
          </p:cNvPr>
          <p:cNvSpPr/>
          <p:nvPr/>
        </p:nvSpPr>
        <p:spPr>
          <a:xfrm>
            <a:off x="-386523" y="-168035"/>
            <a:ext cx="13777846" cy="336843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4" name="充分整合">
            <a:extLst>
              <a:ext uri="{FF2B5EF4-FFF2-40B4-BE49-F238E27FC236}">
                <a16:creationId xmlns:a16="http://schemas.microsoft.com/office/drawing/2014/main" id="{84F80CBF-15F9-091E-B3D6-B197369AB536}"/>
              </a:ext>
            </a:extLst>
          </p:cNvPr>
          <p:cNvSpPr txBox="1"/>
          <p:nvPr/>
        </p:nvSpPr>
        <p:spPr>
          <a:xfrm>
            <a:off x="1979298" y="785121"/>
            <a:ext cx="9046202" cy="10306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バックアップ </a:t>
            </a:r>
            <a:r>
              <a:rPr kumimoji="0" lang="en-US" altLang="ja-JP"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&amp; </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災害復旧</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grpSp>
        <p:nvGrpSpPr>
          <p:cNvPr id="5" name="群組 4">
            <a:extLst>
              <a:ext uri="{FF2B5EF4-FFF2-40B4-BE49-F238E27FC236}">
                <a16:creationId xmlns:a16="http://schemas.microsoft.com/office/drawing/2014/main" id="{CB837A98-AC03-803B-5675-C138E484E6C4}"/>
              </a:ext>
            </a:extLst>
          </p:cNvPr>
          <p:cNvGrpSpPr/>
          <p:nvPr/>
        </p:nvGrpSpPr>
        <p:grpSpPr>
          <a:xfrm>
            <a:off x="1705468" y="3524998"/>
            <a:ext cx="4796931" cy="618751"/>
            <a:chOff x="1533473" y="3889842"/>
            <a:chExt cx="4796931" cy="618751"/>
          </a:xfrm>
        </p:grpSpPr>
        <p:pic>
          <p:nvPicPr>
            <p:cNvPr id="6" name="Picture 2" descr="影像">
              <a:extLst>
                <a:ext uri="{FF2B5EF4-FFF2-40B4-BE49-F238E27FC236}">
                  <a16:creationId xmlns:a16="http://schemas.microsoft.com/office/drawing/2014/main" id="{59D41B0F-D530-49C1-392A-7E52AAA669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7" name="簡潔介面">
              <a:extLst>
                <a:ext uri="{FF2B5EF4-FFF2-40B4-BE49-F238E27FC236}">
                  <a16:creationId xmlns:a16="http://schemas.microsoft.com/office/drawing/2014/main" id="{6EFA9855-ED06-5884-B602-D12AD5E5DBD1}"/>
                </a:ext>
              </a:extLst>
            </p:cNvPr>
            <p:cNvSpPr txBox="1"/>
            <p:nvPr/>
          </p:nvSpPr>
          <p:spPr>
            <a:xfrm>
              <a:off x="2196817" y="3889842"/>
              <a:ext cx="4133587" cy="595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2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Bold"/>
                </a:rPr>
                <a:t>システム全体バックアップ</a:t>
              </a:r>
              <a:endParaRPr kumimoji="0" lang="zh-TW" altLang="en-US" sz="2400" b="1" i="0" u="none" strike="noStrike" kern="0" cap="none" spc="0" normalizeH="0" baseline="0" noProof="0" dirty="0">
                <a:ln>
                  <a:noFill/>
                </a:ln>
                <a:solidFill>
                  <a:srgbClr val="393939"/>
                </a:solidFill>
                <a:effectLst/>
                <a:uLnTx/>
                <a:uFillTx/>
                <a:latin typeface="Open Sans Semibold" panose="020B0606030504020204" pitchFamily="34" charset="0"/>
                <a:ea typeface="Noto Sans CJK SC Medium" panose="020B0500000000000000" pitchFamily="34" charset="-128"/>
                <a:cs typeface="Open Sans Semibold" panose="020B0606030504020204" pitchFamily="34" charset="0"/>
                <a:sym typeface="Source Han Sans TW Bold"/>
              </a:endParaRPr>
            </a:p>
          </p:txBody>
        </p:sp>
      </p:grpSp>
      <p:sp>
        <p:nvSpPr>
          <p:cNvPr id="3" name="Ragic 一 個  系 統 便 能 管 理 您  所 有 的 作 業 流  程">
            <a:extLst>
              <a:ext uri="{FF2B5EF4-FFF2-40B4-BE49-F238E27FC236}">
                <a16:creationId xmlns:a16="http://schemas.microsoft.com/office/drawing/2014/main" id="{AE2BC884-9C48-82A3-D557-689F13B3ABDD}"/>
              </a:ext>
            </a:extLst>
          </p:cNvPr>
          <p:cNvSpPr txBox="1"/>
          <p:nvPr/>
        </p:nvSpPr>
        <p:spPr>
          <a:xfrm>
            <a:off x="558599" y="1857600"/>
            <a:ext cx="11887601" cy="4411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rPr>
              <a:t>データ損失を防ぐため、複数層のバックアップを実施しています</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Medium"/>
            </a:endParaRPr>
          </a:p>
        </p:txBody>
      </p:sp>
      <p:sp>
        <p:nvSpPr>
          <p:cNvPr id="29" name="像 Excel簡潔易懂的介面，一個畫面就能看到所有資訊">
            <a:extLst>
              <a:ext uri="{FF2B5EF4-FFF2-40B4-BE49-F238E27FC236}">
                <a16:creationId xmlns:a16="http://schemas.microsoft.com/office/drawing/2014/main" id="{750D7E66-B5DB-931E-CF49-8712C6BB769F}"/>
              </a:ext>
            </a:extLst>
          </p:cNvPr>
          <p:cNvSpPr txBox="1"/>
          <p:nvPr/>
        </p:nvSpPr>
        <p:spPr>
          <a:xfrm>
            <a:off x="2368813" y="4143749"/>
            <a:ext cx="9106312" cy="801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285750" marR="0" lvl="0" indent="-285750" algn="l" defTabSz="914400" rtl="0" eaLnBrk="1" fontAlgn="auto" latinLnBrk="0" hangingPunct="0">
              <a:lnSpc>
                <a:spcPct val="150000"/>
              </a:lnSpc>
              <a:spcBef>
                <a:spcPts val="0"/>
              </a:spcBef>
              <a:spcAft>
                <a:spcPts val="0"/>
              </a:spcAft>
              <a:buClrTx/>
              <a:buSzTx/>
              <a:buFont typeface="Arial" panose="020B0604020202020204" pitchFamily="34" charset="0"/>
              <a:buChar char="•"/>
              <a:tabLst/>
              <a:defRPr/>
            </a:pPr>
            <a:r>
              <a:rPr kumimoji="0" lang="en-US" altLang="ja-JP" sz="1600" b="0" i="0" u="none" strike="noStrike" kern="0" cap="none" spc="0" normalizeH="0" baseline="0" noProof="0" dirty="0">
                <a:ln>
                  <a:noFill/>
                </a:ln>
                <a:solidFill>
                  <a:srgbClr val="222222"/>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600" b="0" i="0" u="none" strike="noStrike" kern="0" cap="none" spc="0" normalizeH="0" baseline="0" noProof="0" dirty="0">
                <a:ln>
                  <a:noFill/>
                </a:ln>
                <a:solidFill>
                  <a:srgbClr val="222222"/>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では、すべてのサーバーを毎日バックアップしています。万一のトラブル時にも、迅速なサービス復旧を可能にします。</a:t>
            </a:r>
            <a:endParaRPr kumimoji="0" lang="zh-TW" altLang="en-US" sz="1600" b="0" i="0" u="none" strike="noStrike" kern="0" cap="none" spc="0" normalizeH="0" baseline="0" noProof="0" dirty="0">
              <a:ln>
                <a:noFill/>
              </a:ln>
              <a:solidFill>
                <a:srgbClr val="393939"/>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Source Han Sans TW Medium"/>
            </a:endParaRPr>
          </a:p>
        </p:txBody>
      </p:sp>
      <p:grpSp>
        <p:nvGrpSpPr>
          <p:cNvPr id="30" name="群組 29">
            <a:extLst>
              <a:ext uri="{FF2B5EF4-FFF2-40B4-BE49-F238E27FC236}">
                <a16:creationId xmlns:a16="http://schemas.microsoft.com/office/drawing/2014/main" id="{30293E4D-EF8B-5E79-7FB5-B644743B8106}"/>
              </a:ext>
            </a:extLst>
          </p:cNvPr>
          <p:cNvGrpSpPr/>
          <p:nvPr/>
        </p:nvGrpSpPr>
        <p:grpSpPr>
          <a:xfrm>
            <a:off x="1705468" y="5097777"/>
            <a:ext cx="6524132" cy="618751"/>
            <a:chOff x="1533473" y="3889842"/>
            <a:chExt cx="6524132" cy="618751"/>
          </a:xfrm>
        </p:grpSpPr>
        <p:pic>
          <p:nvPicPr>
            <p:cNvPr id="31" name="Picture 2" descr="影像">
              <a:extLst>
                <a:ext uri="{FF2B5EF4-FFF2-40B4-BE49-F238E27FC236}">
                  <a16:creationId xmlns:a16="http://schemas.microsoft.com/office/drawing/2014/main" id="{4800C8C8-06BC-1D37-A5C0-D62762D53A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32" name="簡潔介面">
              <a:extLst>
                <a:ext uri="{FF2B5EF4-FFF2-40B4-BE49-F238E27FC236}">
                  <a16:creationId xmlns:a16="http://schemas.microsoft.com/office/drawing/2014/main" id="{423A4918-FD70-D64D-143E-102A278CA9DA}"/>
                </a:ext>
              </a:extLst>
            </p:cNvPr>
            <p:cNvSpPr txBox="1"/>
            <p:nvPr/>
          </p:nvSpPr>
          <p:spPr>
            <a:xfrm>
              <a:off x="2196817" y="3889842"/>
              <a:ext cx="5860788" cy="595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2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Bold"/>
                </a:rPr>
                <a:t>データベースアカウントバックアップ</a:t>
              </a:r>
              <a:endParaRPr kumimoji="0" lang="zh-TW" altLang="en-US" sz="2400" b="1" i="0" u="none" strike="noStrike" kern="0" cap="none" spc="0" normalizeH="0" baseline="0" noProof="0" dirty="0">
                <a:ln>
                  <a:noFill/>
                </a:ln>
                <a:solidFill>
                  <a:srgbClr val="393939"/>
                </a:solidFill>
                <a:effectLst/>
                <a:uLnTx/>
                <a:uFillTx/>
                <a:latin typeface="Open Sans Semibold" panose="020B0606030504020204" pitchFamily="34" charset="0"/>
                <a:ea typeface="Noto Sans CJK SC Medium" panose="020B0500000000000000" pitchFamily="34" charset="-128"/>
                <a:cs typeface="Open Sans Semibold" panose="020B0606030504020204" pitchFamily="34" charset="0"/>
                <a:sym typeface="Source Han Sans TW Bold"/>
              </a:endParaRPr>
            </a:p>
          </p:txBody>
        </p:sp>
      </p:grpSp>
      <p:sp>
        <p:nvSpPr>
          <p:cNvPr id="33" name="像 Excel簡潔易懂的介面，一個畫面就能看到所有資訊">
            <a:extLst>
              <a:ext uri="{FF2B5EF4-FFF2-40B4-BE49-F238E27FC236}">
                <a16:creationId xmlns:a16="http://schemas.microsoft.com/office/drawing/2014/main" id="{F539D44F-664A-FE59-4163-3DDA38F245C2}"/>
              </a:ext>
            </a:extLst>
          </p:cNvPr>
          <p:cNvSpPr txBox="1"/>
          <p:nvPr/>
        </p:nvSpPr>
        <p:spPr>
          <a:xfrm>
            <a:off x="2368813" y="5716528"/>
            <a:ext cx="9106312" cy="1913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285750" marR="0" lvl="0" indent="-285750" algn="l" defTabSz="914400" rtl="0" eaLnBrk="1" fontAlgn="auto" latinLnBrk="0" hangingPunct="0">
              <a:lnSpc>
                <a:spcPct val="150000"/>
              </a:lnSpc>
              <a:spcBef>
                <a:spcPts val="0"/>
              </a:spcBef>
              <a:spcAft>
                <a:spcPts val="0"/>
              </a:spcAft>
              <a:buClrTx/>
              <a:buSzTx/>
              <a:buFont typeface="Arial" panose="020B0604020202020204" pitchFamily="34" charset="0"/>
              <a:buChar char="•"/>
              <a:tabLst/>
              <a:defRPr/>
            </a:pPr>
            <a:r>
              <a:rPr kumimoji="0" lang="ja-JP" altLang="en-US" sz="1600" b="0" i="0" u="none" strike="noStrike" kern="0" cap="none" spc="0" normalizeH="0" baseline="0" noProof="0" dirty="0">
                <a:ln>
                  <a:noFill/>
                </a:ln>
                <a:solidFill>
                  <a:srgbClr val="222222"/>
                </a:solidFill>
                <a:effectLst/>
                <a:uLnTx/>
                <a:uFillTx/>
                <a:latin typeface="Open Sans" panose="020B0606030504020204" pitchFamily="34" charset="0"/>
                <a:sym typeface="Source Han Sans TW Medium"/>
              </a:rPr>
              <a:t>ビジネスプラン以上のアカウントでは、個別に 毎日／毎週／隔週 のフルバックアップを異なる場所・異なるサービスプロバイダにて取得しています。これにより、どのような状況でもデータを復元できるよう備えています。</a:t>
            </a:r>
            <a:endParaRPr kumimoji="0" lang="en-US" altLang="ja-JP" sz="1600" b="0" i="0" u="none" strike="noStrike" kern="0" cap="none" spc="0" normalizeH="0" baseline="0" noProof="0" dirty="0">
              <a:ln>
                <a:noFill/>
              </a:ln>
              <a:solidFill>
                <a:srgbClr val="222222"/>
              </a:solidFill>
              <a:effectLst/>
              <a:uLnTx/>
              <a:uFillTx/>
              <a:latin typeface="Open Sans" panose="020B0606030504020204" pitchFamily="34" charset="0"/>
              <a:sym typeface="Source Han Sans TW Medium"/>
            </a:endParaRPr>
          </a:p>
          <a:p>
            <a:pPr marL="285750" marR="0" lvl="0" indent="-285750" algn="l" defTabSz="914400" rtl="0" eaLnBrk="1" fontAlgn="auto" latinLnBrk="0" hangingPunct="0">
              <a:lnSpc>
                <a:spcPct val="150000"/>
              </a:lnSpc>
              <a:spcBef>
                <a:spcPts val="0"/>
              </a:spcBef>
              <a:spcAft>
                <a:spcPts val="0"/>
              </a:spcAft>
              <a:buClrTx/>
              <a:buSzTx/>
              <a:buFont typeface="Arial" panose="020B0604020202020204" pitchFamily="34" charset="0"/>
              <a:buChar char="•"/>
              <a:tabLst/>
              <a:defRPr/>
            </a:pPr>
            <a:r>
              <a:rPr kumimoji="0" lang="ja-JP" altLang="en-US" sz="1600" b="0" i="0" u="none" strike="noStrike" kern="0" cap="none" spc="0" normalizeH="0" baseline="0" noProof="0" dirty="0">
                <a:ln>
                  <a:noFill/>
                </a:ln>
                <a:solidFill>
                  <a:srgbClr val="222222"/>
                </a:solidFill>
                <a:effectLst/>
                <a:uLnTx/>
                <a:uFillTx/>
                <a:latin typeface="Open Sans" panose="020B0606030504020204" pitchFamily="34" charset="0"/>
                <a:sym typeface="Source Han Sans TW Medium"/>
              </a:rPr>
              <a:t>また、ユーザー自身でバックアップを取得したり、スナップショットの作成・復元を行うことも可能です。</a:t>
            </a:r>
            <a:endParaRPr kumimoji="0" lang="zh-TW" altLang="en-US" sz="1600" b="0" i="0" u="none" strike="noStrike" kern="0" cap="none" spc="0" normalizeH="0" baseline="0" noProof="0" dirty="0">
              <a:ln>
                <a:noFill/>
              </a:ln>
              <a:solidFill>
                <a:srgbClr val="393939"/>
              </a:solidFill>
              <a:effectLst/>
              <a:uLnTx/>
              <a:uFillTx/>
              <a:latin typeface="Noto Sans CJK SC Regular" panose="020B0500000000000000" pitchFamily="34" charset="-128"/>
              <a:ea typeface="Noto Sans CJK SC Regular" panose="020B0500000000000000" pitchFamily="34" charset="-128"/>
              <a:sym typeface="Source Han Sans TW Medium"/>
            </a:endParaRPr>
          </a:p>
        </p:txBody>
      </p:sp>
      <p:grpSp>
        <p:nvGrpSpPr>
          <p:cNvPr id="38" name="群組 37">
            <a:extLst>
              <a:ext uri="{FF2B5EF4-FFF2-40B4-BE49-F238E27FC236}">
                <a16:creationId xmlns:a16="http://schemas.microsoft.com/office/drawing/2014/main" id="{79FB6B5C-7516-0539-6628-42698338C370}"/>
              </a:ext>
            </a:extLst>
          </p:cNvPr>
          <p:cNvGrpSpPr/>
          <p:nvPr/>
        </p:nvGrpSpPr>
        <p:grpSpPr>
          <a:xfrm>
            <a:off x="1705468" y="7769698"/>
            <a:ext cx="3967917" cy="618751"/>
            <a:chOff x="1533473" y="3889842"/>
            <a:chExt cx="3967917" cy="618751"/>
          </a:xfrm>
        </p:grpSpPr>
        <p:pic>
          <p:nvPicPr>
            <p:cNvPr id="39" name="Picture 2" descr="影像">
              <a:extLst>
                <a:ext uri="{FF2B5EF4-FFF2-40B4-BE49-F238E27FC236}">
                  <a16:creationId xmlns:a16="http://schemas.microsoft.com/office/drawing/2014/main" id="{71810EFF-50F7-C68E-C0FD-F9B2B41159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473" y="396859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40" name="簡潔介面">
              <a:extLst>
                <a:ext uri="{FF2B5EF4-FFF2-40B4-BE49-F238E27FC236}">
                  <a16:creationId xmlns:a16="http://schemas.microsoft.com/office/drawing/2014/main" id="{1C1E8358-B640-9479-5599-5E5CADFBAB46}"/>
                </a:ext>
              </a:extLst>
            </p:cNvPr>
            <p:cNvSpPr txBox="1"/>
            <p:nvPr/>
          </p:nvSpPr>
          <p:spPr>
            <a:xfrm>
              <a:off x="2196818" y="3889842"/>
              <a:ext cx="3304572" cy="6048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24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Bold"/>
                </a:rPr>
                <a:t>手動バックアップ</a:t>
              </a:r>
              <a:endParaRPr kumimoji="0" lang="zh-TW" altLang="en-US" sz="2400" b="1" i="0" u="none" strike="noStrike" kern="0" cap="none" spc="0" normalizeH="0" baseline="0" noProof="0" dirty="0">
                <a:ln>
                  <a:noFill/>
                </a:ln>
                <a:solidFill>
                  <a:srgbClr val="393939"/>
                </a:solidFill>
                <a:effectLst/>
                <a:uLnTx/>
                <a:uFillTx/>
                <a:latin typeface="Open Sans Semibold" panose="020B0606030504020204" pitchFamily="34" charset="0"/>
                <a:ea typeface="Noto Sans CJK SC Medium" panose="020B0500000000000000" pitchFamily="34" charset="-128"/>
                <a:cs typeface="Open Sans Semibold" panose="020B0606030504020204" pitchFamily="34" charset="0"/>
                <a:sym typeface="Source Han Sans TW Bold"/>
              </a:endParaRPr>
            </a:p>
          </p:txBody>
        </p:sp>
      </p:grpSp>
      <p:sp>
        <p:nvSpPr>
          <p:cNvPr id="41" name="像 Excel簡潔易懂的介面，一個畫面就能看到所有資訊">
            <a:extLst>
              <a:ext uri="{FF2B5EF4-FFF2-40B4-BE49-F238E27FC236}">
                <a16:creationId xmlns:a16="http://schemas.microsoft.com/office/drawing/2014/main" id="{1032A47F-B144-EB62-6554-B2826C626D30}"/>
              </a:ext>
            </a:extLst>
          </p:cNvPr>
          <p:cNvSpPr txBox="1"/>
          <p:nvPr/>
        </p:nvSpPr>
        <p:spPr>
          <a:xfrm>
            <a:off x="2368813" y="8388449"/>
            <a:ext cx="9106312" cy="801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285750" marR="0" lvl="0" indent="-285750" algn="l" defTabSz="914400" rtl="0" eaLnBrk="1" fontAlgn="auto" latinLnBrk="0" hangingPunct="0">
              <a:lnSpc>
                <a:spcPct val="150000"/>
              </a:lnSpc>
              <a:spcBef>
                <a:spcPts val="0"/>
              </a:spcBef>
              <a:spcAft>
                <a:spcPts val="0"/>
              </a:spcAft>
              <a:buClrTx/>
              <a:buSzTx/>
              <a:buFont typeface="Arial" panose="020B0604020202020204" pitchFamily="34" charset="0"/>
              <a:buChar char="•"/>
              <a:tabLst/>
              <a:defRPr/>
            </a:pPr>
            <a:r>
              <a:rPr kumimoji="0" lang="ja-JP" altLang="en-US" sz="1600" b="0" i="0" u="none" strike="noStrike" kern="0" cap="none" spc="0" normalizeH="0" baseline="0" noProof="0" dirty="0">
                <a:ln>
                  <a:noFill/>
                </a:ln>
                <a:solidFill>
                  <a:srgbClr val="222222"/>
                </a:solidFill>
                <a:effectLst/>
                <a:uLnTx/>
                <a:uFillTx/>
                <a:latin typeface="Open Sans" panose="020B0606030504020204" pitchFamily="34" charset="0"/>
                <a:sym typeface="Source Han Sans TW Medium"/>
              </a:rPr>
              <a:t>ユーザーはデータを手動でバックアップし、ダウンロードして自分で管理できます。</a:t>
            </a:r>
            <a:br>
              <a:rPr kumimoji="0" lang="en-US" altLang="ja-JP" sz="1600" b="0" i="0" u="none" strike="noStrike" kern="0" cap="none" spc="0" normalizeH="0" baseline="0" noProof="0" dirty="0">
                <a:ln>
                  <a:noFill/>
                </a:ln>
                <a:solidFill>
                  <a:srgbClr val="222222"/>
                </a:solidFill>
                <a:effectLst/>
                <a:uLnTx/>
                <a:uFillTx/>
                <a:latin typeface="Open Sans" panose="020B0606030504020204" pitchFamily="34" charset="0"/>
                <a:sym typeface="Source Han Sans TW Medium"/>
              </a:rPr>
            </a:br>
            <a:r>
              <a:rPr kumimoji="0" lang="ja-JP" altLang="en-US" sz="1600" b="0" i="0" u="none" strike="noStrike" kern="0" cap="none" spc="0" normalizeH="0" baseline="0" noProof="0" dirty="0">
                <a:ln>
                  <a:noFill/>
                </a:ln>
                <a:solidFill>
                  <a:srgbClr val="222222"/>
                </a:solidFill>
                <a:effectLst/>
                <a:uLnTx/>
                <a:uFillTx/>
                <a:latin typeface="Open Sans" panose="020B0606030504020204" pitchFamily="34" charset="0"/>
                <a:sym typeface="Source Han Sans TW Medium"/>
              </a:rPr>
              <a:t>（対象プラン：ビジネス、ユーザー無制限、企業）</a:t>
            </a:r>
            <a:endParaRPr kumimoji="0" lang="en-US" altLang="zh-TW" sz="1600" b="0" i="0" u="none" strike="noStrike" kern="0" cap="none" spc="0" normalizeH="0" baseline="0" noProof="0" dirty="0">
              <a:ln>
                <a:noFill/>
              </a:ln>
              <a:solidFill>
                <a:srgbClr val="222222"/>
              </a:solidFill>
              <a:effectLst/>
              <a:uLnTx/>
              <a:uFillTx/>
              <a:latin typeface="Open Sans" panose="020B0606030504020204" pitchFamily="34" charset="0"/>
              <a:sym typeface="Source Han Sans TW Medium"/>
            </a:endParaRPr>
          </a:p>
        </p:txBody>
      </p:sp>
    </p:spTree>
    <p:extLst>
      <p:ext uri="{BB962C8B-B14F-4D97-AF65-F5344CB8AC3E}">
        <p14:creationId xmlns:p14="http://schemas.microsoft.com/office/powerpoint/2010/main" val="371892409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2B5CBF4-86CD-1045-11C7-0120FE562D65}"/>
            </a:ext>
          </a:extLst>
        </p:cNvPr>
        <p:cNvGrpSpPr/>
        <p:nvPr/>
      </p:nvGrpSpPr>
      <p:grpSpPr>
        <a:xfrm>
          <a:off x="0" y="0"/>
          <a:ext cx="0" cy="0"/>
          <a:chOff x="0" y="0"/>
          <a:chExt cx="0" cy="0"/>
        </a:xfrm>
      </p:grpSpPr>
      <p:sp>
        <p:nvSpPr>
          <p:cNvPr id="3" name="耗時">
            <a:extLst>
              <a:ext uri="{FF2B5EF4-FFF2-40B4-BE49-F238E27FC236}">
                <a16:creationId xmlns:a16="http://schemas.microsoft.com/office/drawing/2014/main" id="{ED6C0AD4-FDBE-6E99-A736-B886EBBA0274}"/>
              </a:ext>
            </a:extLst>
          </p:cNvPr>
          <p:cNvSpPr txBox="1"/>
          <p:nvPr/>
        </p:nvSpPr>
        <p:spPr>
          <a:xfrm>
            <a:off x="2776810" y="1486684"/>
            <a:ext cx="7451179" cy="1027204"/>
          </a:xfrm>
          <a:prstGeom prst="rect">
            <a:avLst/>
          </a:prstGeom>
          <a:noFill/>
          <a:ln w="12700">
            <a:noFill/>
            <a:miter lim="400000"/>
          </a:ln>
          <a:effectLst>
            <a:reflection endPos="0" dir="5400000" sy="-100000" algn="bl" rotWithShape="0"/>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algn="l"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パッケージソフトですか？</a:t>
            </a:r>
            <a:endParaRPr kumimoji="0" lang="en-US" altLang="zh-TW" sz="4500" b="1" i="0" u="none" strike="noStrike" kern="0" cap="none" spc="0" normalizeH="0" baseline="0" noProof="0" dirty="0">
              <a:ln>
                <a:noFill/>
              </a:ln>
              <a:solidFill>
                <a:srgbClr val="F95D5D"/>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2" name="員工有高達 90% 的時間在和 Excel 搏鬥">
            <a:extLst>
              <a:ext uri="{FF2B5EF4-FFF2-40B4-BE49-F238E27FC236}">
                <a16:creationId xmlns:a16="http://schemas.microsoft.com/office/drawing/2014/main" id="{31C8A496-6FC8-36C3-F398-2349234C7D7E}"/>
              </a:ext>
            </a:extLst>
          </p:cNvPr>
          <p:cNvSpPr txBox="1"/>
          <p:nvPr/>
        </p:nvSpPr>
        <p:spPr>
          <a:xfrm>
            <a:off x="1770624" y="3387397"/>
            <a:ext cx="3815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機能過多</a:t>
            </a:r>
            <a:endPar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endParaRPr>
          </a:p>
        </p:txBody>
      </p:sp>
      <p:sp>
        <p:nvSpPr>
          <p:cNvPr id="4" name="員工有高達 90% 的時間在和 Excel 搏鬥">
            <a:extLst>
              <a:ext uri="{FF2B5EF4-FFF2-40B4-BE49-F238E27FC236}">
                <a16:creationId xmlns:a16="http://schemas.microsoft.com/office/drawing/2014/main" id="{38BD8D52-39BA-1386-E550-2B53715A9B8A}"/>
              </a:ext>
            </a:extLst>
          </p:cNvPr>
          <p:cNvSpPr txBox="1"/>
          <p:nvPr/>
        </p:nvSpPr>
        <p:spPr>
          <a:xfrm>
            <a:off x="7727754" y="3334241"/>
            <a:ext cx="3815945" cy="5782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23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隠れた追加コスト</a:t>
            </a:r>
            <a:endParaRPr kumimoji="0" lang="zh-TW" altLang="en-US" sz="2300" b="1" i="0" u="none" strike="noStrike" kern="0" cap="none" spc="0" normalizeH="0" baseline="0" noProof="0" dirty="0">
              <a:ln>
                <a:noFill/>
              </a:ln>
              <a:solidFill>
                <a:srgbClr val="393939"/>
              </a:solidFill>
              <a:effectLst/>
              <a:uLnTx/>
              <a:uFillTx/>
              <a:latin typeface="Open Sans" panose="020B0606030504020204" pitchFamily="34" charset="0"/>
              <a:cs typeface="Open Sans" panose="020B0606030504020204" pitchFamily="34" charset="0"/>
              <a:sym typeface="Source Han Sans TW Medium"/>
            </a:endParaRPr>
          </a:p>
        </p:txBody>
      </p:sp>
      <p:sp>
        <p:nvSpPr>
          <p:cNvPr id="13" name="員工有高達 90% 的時間在和 Excel 搏鬥">
            <a:extLst>
              <a:ext uri="{FF2B5EF4-FFF2-40B4-BE49-F238E27FC236}">
                <a16:creationId xmlns:a16="http://schemas.microsoft.com/office/drawing/2014/main" id="{86030E8F-356A-188E-9838-0EB137D27A5C}"/>
              </a:ext>
            </a:extLst>
          </p:cNvPr>
          <p:cNvSpPr txBox="1"/>
          <p:nvPr/>
        </p:nvSpPr>
        <p:spPr>
          <a:xfrm>
            <a:off x="1988675" y="4029890"/>
            <a:ext cx="4010479"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ja-JP" altLang="en-US" sz="18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多機能だが、実際の要件にはフィットしない。</a:t>
            </a:r>
            <a:endParaRPr kumimoji="0"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endParaRPr>
          </a:p>
        </p:txBody>
      </p:sp>
      <p:sp>
        <p:nvSpPr>
          <p:cNvPr id="14" name="員工有高達 90% 的時間在和 Excel 搏鬥">
            <a:extLst>
              <a:ext uri="{FF2B5EF4-FFF2-40B4-BE49-F238E27FC236}">
                <a16:creationId xmlns:a16="http://schemas.microsoft.com/office/drawing/2014/main" id="{54ABCDC8-4B1F-5502-DA96-8CC7BE663F0B}"/>
              </a:ext>
            </a:extLst>
          </p:cNvPr>
          <p:cNvSpPr txBox="1"/>
          <p:nvPr/>
        </p:nvSpPr>
        <p:spPr>
          <a:xfrm>
            <a:off x="7475726" y="4029890"/>
            <a:ext cx="4320000"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indent="39675" algn="l">
              <a:defRPr sz="1800">
                <a:solidFill>
                  <a:srgbClr val="393939"/>
                </a:solidFill>
                <a:latin typeface="Arial" panose="020B0604020202020204" pitchFamily="34" charset="0"/>
              </a:defRPr>
            </a:lvl1p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ja-JP" altLang="en-US" sz="18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Neue Medium"/>
              </a:rPr>
              <a:t>要件に合わせたカスタマイズで、想定以上の費用が発生。</a:t>
            </a:r>
            <a:endParaRPr kumimoji="0" lang="zh-TW" altLang="en-US" sz="1800" b="0" i="0" u="none" strike="noStrike" kern="0" cap="none" spc="0" normalizeH="0" baseline="0" noProof="0" dirty="0">
              <a:ln>
                <a:noFill/>
              </a:ln>
              <a:solidFill>
                <a:srgbClr val="393939"/>
              </a:solidFill>
              <a:effectLst/>
              <a:uLnTx/>
              <a:uFillTx/>
              <a:latin typeface="Open Sans" panose="020B0606030504020204" pitchFamily="34" charset="0"/>
              <a:cs typeface="Open Sans" panose="020B0606030504020204" pitchFamily="34" charset="0"/>
              <a:sym typeface="Helvetica Neue Medium"/>
            </a:endParaRPr>
          </a:p>
        </p:txBody>
      </p:sp>
      <p:pic>
        <p:nvPicPr>
          <p:cNvPr id="6" name="圖片 5">
            <a:extLst>
              <a:ext uri="{FF2B5EF4-FFF2-40B4-BE49-F238E27FC236}">
                <a16:creationId xmlns:a16="http://schemas.microsoft.com/office/drawing/2014/main" id="{3C2E8C01-CEB4-5495-9E69-E124C0EC7EE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30196" y="5590996"/>
            <a:ext cx="4211060" cy="2572273"/>
          </a:xfrm>
          <a:prstGeom prst="rect">
            <a:avLst/>
          </a:prstGeom>
        </p:spPr>
      </p:pic>
      <p:pic>
        <p:nvPicPr>
          <p:cNvPr id="9" name="圖片 8">
            <a:extLst>
              <a:ext uri="{FF2B5EF4-FFF2-40B4-BE49-F238E27FC236}">
                <a16:creationId xmlns:a16="http://schemas.microsoft.com/office/drawing/2014/main" id="{8E556566-7CCD-29D0-1934-3F28585961A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518596" y="5248964"/>
            <a:ext cx="4189353" cy="2932547"/>
          </a:xfrm>
          <a:prstGeom prst="rect">
            <a:avLst/>
          </a:prstGeom>
        </p:spPr>
      </p:pic>
      <p:pic>
        <p:nvPicPr>
          <p:cNvPr id="5" name="ragic logo.png" descr="ragic logo.png">
            <a:hlinkClick r:id="rId5" action="ppaction://hlinksldjump"/>
            <a:extLst>
              <a:ext uri="{FF2B5EF4-FFF2-40B4-BE49-F238E27FC236}">
                <a16:creationId xmlns:a16="http://schemas.microsoft.com/office/drawing/2014/main" id="{CEF39978-67DC-443E-C053-C707ACC010CF}"/>
              </a:ext>
            </a:extLst>
          </p:cNvPr>
          <p:cNvPicPr>
            <a:picLocks noChangeAspect="1"/>
          </p:cNvPicPr>
          <p:nvPr/>
        </p:nvPicPr>
        <p:blipFill>
          <a:blip r:embed="rId6"/>
          <a:stretch>
            <a:fillRect/>
          </a:stretch>
        </p:blipFill>
        <p:spPr>
          <a:xfrm>
            <a:off x="11170581" y="8752944"/>
            <a:ext cx="1778944" cy="1000656"/>
          </a:xfrm>
          <a:prstGeom prst="rect">
            <a:avLst/>
          </a:prstGeom>
          <a:ln w="12700">
            <a:miter lim="400000"/>
          </a:ln>
        </p:spPr>
      </p:pic>
    </p:spTree>
    <p:extLst>
      <p:ext uri="{BB962C8B-B14F-4D97-AF65-F5344CB8AC3E}">
        <p14:creationId xmlns:p14="http://schemas.microsoft.com/office/powerpoint/2010/main" val="1002039636"/>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A3980CCF-2910-86BB-7F13-42F226CC9123}"/>
            </a:ext>
          </a:extLst>
        </p:cNvPr>
        <p:cNvGrpSpPr/>
        <p:nvPr/>
      </p:nvGrpSpPr>
      <p:grpSpPr>
        <a:xfrm>
          <a:off x="0" y="0"/>
          <a:ext cx="0" cy="0"/>
          <a:chOff x="0" y="0"/>
          <a:chExt cx="0" cy="0"/>
        </a:xfrm>
      </p:grpSpPr>
      <p:sp>
        <p:nvSpPr>
          <p:cNvPr id="2" name="簡潔介面">
            <a:extLst>
              <a:ext uri="{FF2B5EF4-FFF2-40B4-BE49-F238E27FC236}">
                <a16:creationId xmlns:a16="http://schemas.microsoft.com/office/drawing/2014/main" id="{CBE3E729-2660-6179-075E-190494748F98}"/>
              </a:ext>
            </a:extLst>
          </p:cNvPr>
          <p:cNvSpPr txBox="1"/>
          <p:nvPr/>
        </p:nvSpPr>
        <p:spPr>
          <a:xfrm>
            <a:off x="1094317" y="5179993"/>
            <a:ext cx="4925482" cy="597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ja-JP"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ISO 27001 </a:t>
            </a: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情報セキュリティ</a:t>
            </a:r>
            <a:endPar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cs typeface="Open Sans" panose="020B0606030504020204" pitchFamily="34" charset="0"/>
              <a:sym typeface="Source Han Sans TW Bold"/>
            </a:endParaRPr>
          </a:p>
        </p:txBody>
      </p:sp>
      <p:sp>
        <p:nvSpPr>
          <p:cNvPr id="3" name="像 Excel簡潔易懂的介面，一個畫面就能看到所有資訊">
            <a:extLst>
              <a:ext uri="{FF2B5EF4-FFF2-40B4-BE49-F238E27FC236}">
                <a16:creationId xmlns:a16="http://schemas.microsoft.com/office/drawing/2014/main" id="{0C9A46CA-A741-2F38-CE8E-64462F3928C9}"/>
              </a:ext>
            </a:extLst>
          </p:cNvPr>
          <p:cNvSpPr txBox="1"/>
          <p:nvPr/>
        </p:nvSpPr>
        <p:spPr>
          <a:xfrm>
            <a:off x="1094318" y="5777080"/>
            <a:ext cx="4925482" cy="29755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ISO/IEC 27001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は、</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ISO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と </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IEC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により </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2005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年に策定 され、</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2013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年および </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2022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年に改訂 された情報セキュリティ管理に関する国際規格 です。組織の情報資産を保護するため、</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ISMS</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（情報セキュリティマネジメントシステム） の構築および継続的改善に関するガイドラインを提供します。</a:t>
            </a:r>
            <a:endPar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0" algn="l" defTabSz="914400" rtl="0" eaLnBrk="1" fontAlgn="auto" latinLnBrk="0" hangingPunct="0">
              <a:lnSpc>
                <a:spcPct val="150000"/>
              </a:lnSpc>
              <a:spcBef>
                <a:spcPts val="0"/>
              </a:spcBef>
              <a:spcAft>
                <a:spcPts val="0"/>
              </a:spcAft>
              <a:buClrTx/>
              <a:buSzTx/>
              <a:buFontTx/>
              <a:buNone/>
              <a:tabLst/>
              <a:defRPr/>
            </a:pPr>
            <a:br>
              <a:rPr kumimoji="0" lang="zh-TW" altLang="en-US" sz="1400" b="0" i="0" u="none" strike="noStrike" kern="0" cap="none" spc="0" normalizeH="0" baseline="0" noProof="0" dirty="0">
                <a:ln>
                  <a:noFill/>
                </a:ln>
                <a:solidFill>
                  <a:srgbClr val="393939"/>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Source Han Sans TW Medium"/>
              </a:rPr>
            </a:b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は、</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ISO/IEC 27001:2022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の認証を取得しています。関連するガバナンスに基づき、情報セキュリティ対策・予防措置を適切に実施しています。</a:t>
            </a:r>
            <a:endParaRPr kumimoji="0" lang="zh-TW" altLang="en-US" sz="1400" b="0" i="0" u="none" strike="noStrike" kern="0" cap="none" spc="0" normalizeH="0" baseline="0" noProof="0" dirty="0">
              <a:ln>
                <a:noFill/>
              </a:ln>
              <a:solidFill>
                <a:srgbClr val="393939"/>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Source Han Sans TW Medium"/>
            </a:endParaRPr>
          </a:p>
        </p:txBody>
      </p:sp>
      <p:sp>
        <p:nvSpPr>
          <p:cNvPr id="4" name="矩形">
            <a:extLst>
              <a:ext uri="{FF2B5EF4-FFF2-40B4-BE49-F238E27FC236}">
                <a16:creationId xmlns:a16="http://schemas.microsoft.com/office/drawing/2014/main" id="{6F728B96-046B-38C1-FD28-40C45BDD5110}"/>
              </a:ext>
            </a:extLst>
          </p:cNvPr>
          <p:cNvSpPr/>
          <p:nvPr/>
        </p:nvSpPr>
        <p:spPr>
          <a:xfrm>
            <a:off x="-386523" y="-168035"/>
            <a:ext cx="13777846" cy="286043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5" name="充分整合">
            <a:extLst>
              <a:ext uri="{FF2B5EF4-FFF2-40B4-BE49-F238E27FC236}">
                <a16:creationId xmlns:a16="http://schemas.microsoft.com/office/drawing/2014/main" id="{183AAF3D-C8B6-511E-3F6A-2FE5B4D72D23}"/>
              </a:ext>
            </a:extLst>
          </p:cNvPr>
          <p:cNvSpPr txBox="1"/>
          <p:nvPr/>
        </p:nvSpPr>
        <p:spPr>
          <a:xfrm>
            <a:off x="2287310" y="610713"/>
            <a:ext cx="8430180"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en-US" altLang="ja-JP"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ISO 27001 </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・コンプライアンス</a:t>
            </a:r>
          </a:p>
        </p:txBody>
      </p:sp>
      <p:sp>
        <p:nvSpPr>
          <p:cNvPr id="9" name="簡潔介面">
            <a:extLst>
              <a:ext uri="{FF2B5EF4-FFF2-40B4-BE49-F238E27FC236}">
                <a16:creationId xmlns:a16="http://schemas.microsoft.com/office/drawing/2014/main" id="{C543FE41-0B97-594E-2DF8-353BD6415478}"/>
              </a:ext>
            </a:extLst>
          </p:cNvPr>
          <p:cNvSpPr txBox="1"/>
          <p:nvPr/>
        </p:nvSpPr>
        <p:spPr>
          <a:xfrm>
            <a:off x="6985000" y="5174286"/>
            <a:ext cx="4925482" cy="6027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lvl="0" indent="39687" algn="l" defTabSz="914400" eaLnBrk="1">
              <a:lnSpc>
                <a:spcPct val="150000"/>
              </a:lnSpc>
              <a:defRPr b="1" kern="0">
                <a:uLnTx/>
                <a:latin typeface="Source Han Sans TW Bold"/>
                <a:ea typeface="Noto Sans CJK SC Bold" panose="020B0500000000000000" pitchFamily="34" charset="-128"/>
                <a:cs typeface="Source Han Sans TW Bold"/>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Data Privacy Framework</a:t>
            </a:r>
            <a:endPar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cs typeface="Open Sans" panose="020B0606030504020204" pitchFamily="34" charset="0"/>
              <a:sym typeface="Source Han Sans TW Bold"/>
            </a:endParaRPr>
          </a:p>
        </p:txBody>
      </p:sp>
      <p:sp>
        <p:nvSpPr>
          <p:cNvPr id="10" name="像 Excel簡潔易懂的介面，一個畫面就能看到所有資訊">
            <a:extLst>
              <a:ext uri="{FF2B5EF4-FFF2-40B4-BE49-F238E27FC236}">
                <a16:creationId xmlns:a16="http://schemas.microsoft.com/office/drawing/2014/main" id="{17DA05DD-4611-FE1A-BF1F-C8534F504D24}"/>
              </a:ext>
            </a:extLst>
          </p:cNvPr>
          <p:cNvSpPr txBox="1"/>
          <p:nvPr/>
        </p:nvSpPr>
        <p:spPr>
          <a:xfrm>
            <a:off x="7004266" y="5777080"/>
            <a:ext cx="4925482" cy="29755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EU–US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データプライバシーフレームワークおよびスイス</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–US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データプライバシーフレームワーク（総称して 「</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Data Privacy Framework</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」）は、欧州と米国間におけるデータ保護要件へ準拠するための仕組みを提供する制度です。</a:t>
            </a:r>
            <a:endPar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0" algn="l" defTabSz="914400" rtl="0" eaLnBrk="1" fontAlgn="auto" latinLnBrk="0" hangingPunct="0">
              <a:lnSpc>
                <a:spcPct val="150000"/>
              </a:lnSpc>
              <a:spcBef>
                <a:spcPts val="0"/>
              </a:spcBef>
              <a:spcAft>
                <a:spcPts val="0"/>
              </a:spcAft>
              <a:buClrTx/>
              <a:buSzTx/>
              <a:buFontTx/>
              <a:buNone/>
              <a:tabLst/>
              <a:defRPr/>
            </a:pPr>
            <a:endParaRPr kumimoji="0" lang="en-US" altLang="zh-TW"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0" algn="l" defTabSz="914400" rtl="0" eaLnBrk="1" fontAlgn="auto" latinLnBrk="0" hangingPunct="0">
              <a:lnSpc>
                <a:spcPct val="150000"/>
              </a:lnSpc>
              <a:spcBef>
                <a:spcPts val="0"/>
              </a:spcBef>
              <a:spcAft>
                <a:spcPts val="0"/>
              </a:spcAft>
              <a:buClrTx/>
              <a:buSzTx/>
              <a:buFontTx/>
              <a:buNone/>
              <a:tabLst/>
              <a:defRPr/>
            </a:pPr>
            <a:endParaRPr kumimoji="0" lang="en-US" altLang="zh-TW"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は、米国商務省が定める </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Data Privacy Framework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に基づき、</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EEA</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・英国・スイスから米国へ移転される個人データの収集、利用、保存 に関して認証を取得しています。</a:t>
            </a:r>
            <a:endParaRPr kumimoji="0" lang="zh-TW" altLang="en-US" sz="1400" b="0" i="0" u="none" strike="noStrike" kern="0" cap="none" spc="0" normalizeH="0" baseline="0" noProof="0" dirty="0">
              <a:ln>
                <a:noFill/>
              </a:ln>
              <a:solidFill>
                <a:srgbClr val="393939"/>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Source Han Sans TW Medium"/>
            </a:endParaRPr>
          </a:p>
        </p:txBody>
      </p:sp>
      <p:pic>
        <p:nvPicPr>
          <p:cNvPr id="6" name="圖片 5">
            <a:extLst>
              <a:ext uri="{FF2B5EF4-FFF2-40B4-BE49-F238E27FC236}">
                <a16:creationId xmlns:a16="http://schemas.microsoft.com/office/drawing/2014/main" id="{FB05AE4A-3731-9ECD-9FCC-5D98C631EB00}"/>
              </a:ext>
            </a:extLst>
          </p:cNvPr>
          <p:cNvPicPr>
            <a:picLocks noChangeAspect="1"/>
          </p:cNvPicPr>
          <p:nvPr/>
        </p:nvPicPr>
        <p:blipFill>
          <a:blip r:embed="rId3"/>
          <a:srcRect b="45124"/>
          <a:stretch/>
        </p:blipFill>
        <p:spPr>
          <a:xfrm>
            <a:off x="3230036" y="3162442"/>
            <a:ext cx="2984500" cy="1832933"/>
          </a:xfrm>
          <a:prstGeom prst="rect">
            <a:avLst/>
          </a:prstGeom>
        </p:spPr>
      </p:pic>
      <p:pic>
        <p:nvPicPr>
          <p:cNvPr id="7" name="圖片 6">
            <a:extLst>
              <a:ext uri="{FF2B5EF4-FFF2-40B4-BE49-F238E27FC236}">
                <a16:creationId xmlns:a16="http://schemas.microsoft.com/office/drawing/2014/main" id="{3F673549-864A-5049-130C-0892CB20654F}"/>
              </a:ext>
            </a:extLst>
          </p:cNvPr>
          <p:cNvPicPr>
            <a:picLocks noChangeAspect="1"/>
          </p:cNvPicPr>
          <p:nvPr/>
        </p:nvPicPr>
        <p:blipFill>
          <a:blip r:embed="rId4"/>
          <a:stretch>
            <a:fillRect/>
          </a:stretch>
        </p:blipFill>
        <p:spPr>
          <a:xfrm>
            <a:off x="7062984" y="3395315"/>
            <a:ext cx="4620584" cy="1485674"/>
          </a:xfrm>
          <a:prstGeom prst="rect">
            <a:avLst/>
          </a:prstGeom>
        </p:spPr>
      </p:pic>
      <p:pic>
        <p:nvPicPr>
          <p:cNvPr id="11" name="圖片 10">
            <a:extLst>
              <a:ext uri="{FF2B5EF4-FFF2-40B4-BE49-F238E27FC236}">
                <a16:creationId xmlns:a16="http://schemas.microsoft.com/office/drawing/2014/main" id="{BA052C1C-AE27-9732-2E24-938D277FF8ED}"/>
              </a:ext>
            </a:extLst>
          </p:cNvPr>
          <p:cNvPicPr>
            <a:picLocks noChangeAspect="1"/>
          </p:cNvPicPr>
          <p:nvPr/>
        </p:nvPicPr>
        <p:blipFill>
          <a:blip r:embed="rId3"/>
          <a:srcRect l="6778" t="59932" r="14924"/>
          <a:stretch/>
        </p:blipFill>
        <p:spPr>
          <a:xfrm>
            <a:off x="762002" y="3395315"/>
            <a:ext cx="2336800" cy="1338319"/>
          </a:xfrm>
          <a:prstGeom prst="rect">
            <a:avLst/>
          </a:prstGeom>
        </p:spPr>
      </p:pic>
    </p:spTree>
    <p:extLst>
      <p:ext uri="{BB962C8B-B14F-4D97-AF65-F5344CB8AC3E}">
        <p14:creationId xmlns:p14="http://schemas.microsoft.com/office/powerpoint/2010/main" val="309697070"/>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853AAE9D-F49E-9ABE-99A0-D951E3B00EF9}"/>
            </a:ext>
          </a:extLst>
        </p:cNvPr>
        <p:cNvGrpSpPr/>
        <p:nvPr/>
      </p:nvGrpSpPr>
      <p:grpSpPr>
        <a:xfrm>
          <a:off x="0" y="0"/>
          <a:ext cx="0" cy="0"/>
          <a:chOff x="0" y="0"/>
          <a:chExt cx="0" cy="0"/>
        </a:xfrm>
      </p:grpSpPr>
      <p:sp>
        <p:nvSpPr>
          <p:cNvPr id="2" name="簡潔介面">
            <a:extLst>
              <a:ext uri="{FF2B5EF4-FFF2-40B4-BE49-F238E27FC236}">
                <a16:creationId xmlns:a16="http://schemas.microsoft.com/office/drawing/2014/main" id="{F2EBE779-E06C-07EC-7E93-0EBA7A0C09DB}"/>
              </a:ext>
            </a:extLst>
          </p:cNvPr>
          <p:cNvSpPr txBox="1"/>
          <p:nvPr/>
        </p:nvSpPr>
        <p:spPr>
          <a:xfrm>
            <a:off x="1094317" y="4843317"/>
            <a:ext cx="4925482" cy="779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GDPR</a:t>
            </a:r>
            <a:r>
              <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 </a:t>
            </a:r>
            <a:r>
              <a:rPr kumimoji="0" lang="ja-JP" altLang="en-US" sz="24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Neue"/>
              </a:rPr>
              <a:t>コンプライアンス</a:t>
            </a:r>
            <a:endPar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a:p>
            <a:pPr marL="0" marR="0" lvl="0" indent="0" algn="l" defTabSz="914400" rtl="0" eaLnBrk="1" fontAlgn="auto" latinLnBrk="0" hangingPunct="0">
              <a:lnSpc>
                <a:spcPct val="100000"/>
              </a:lnSpc>
              <a:spcBef>
                <a:spcPts val="0"/>
              </a:spcBef>
              <a:spcAft>
                <a:spcPts val="0"/>
              </a:spcAft>
              <a:buClrTx/>
              <a:buSzTx/>
              <a:buFontTx/>
              <a:buNone/>
              <a:tabLst/>
              <a:defRPr/>
            </a:pPr>
            <a:r>
              <a:rPr kumimoji="0" lang="zh-TW" altLang="en-US"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（一般</a:t>
            </a:r>
            <a:r>
              <a:rPr kumimoji="0" lang="ja-JP" altLang="en-US"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データ</a:t>
            </a:r>
            <a:r>
              <a:rPr kumimoji="0" lang="zh-TW" altLang="en-US" sz="2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保護規則）</a:t>
            </a:r>
            <a:endParaRPr kumimoji="0" lang="zh-TW" altLang="en-US" sz="2000" b="1" i="0" u="none" strike="noStrike" kern="0" cap="none" spc="0" normalizeH="0" baseline="0" noProof="0" dirty="0">
              <a:ln>
                <a:noFill/>
              </a:ln>
              <a:solidFill>
                <a:srgbClr val="000000"/>
              </a:solidFill>
              <a:effectLst/>
              <a:uLnTx/>
              <a:uFillTx/>
              <a:latin typeface="Open Sans Semibold" panose="020B0606030504020204" pitchFamily="34" charset="0"/>
              <a:cs typeface="Open Sans Semibold" panose="020B0606030504020204" pitchFamily="34" charset="0"/>
              <a:sym typeface="Source Han Sans TW Bold"/>
            </a:endParaRPr>
          </a:p>
        </p:txBody>
      </p:sp>
      <p:sp>
        <p:nvSpPr>
          <p:cNvPr id="3" name="像 Excel簡潔易懂的介面，一個畫面就能看到所有資訊">
            <a:extLst>
              <a:ext uri="{FF2B5EF4-FFF2-40B4-BE49-F238E27FC236}">
                <a16:creationId xmlns:a16="http://schemas.microsoft.com/office/drawing/2014/main" id="{51DA9551-2F66-1C71-686E-00D87703693D}"/>
              </a:ext>
            </a:extLst>
          </p:cNvPr>
          <p:cNvSpPr txBox="1"/>
          <p:nvPr/>
        </p:nvSpPr>
        <p:spPr>
          <a:xfrm>
            <a:off x="1094318" y="5636811"/>
            <a:ext cx="5508188" cy="32987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は、</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General Data Protection Regulation</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GDPR</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 に準拠し、データ消去、個人情報保護、データ移転に関する各種手続きを実施しています。</a:t>
            </a:r>
            <a:endPar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0" algn="l" defTabSz="914400" rtl="0" eaLnBrk="1" fontAlgn="auto" latinLnBrk="0" hangingPunct="0">
              <a:lnSpc>
                <a:spcPct val="150000"/>
              </a:lnSpc>
              <a:spcBef>
                <a:spcPts val="0"/>
              </a:spcBef>
              <a:spcAft>
                <a:spcPts val="0"/>
              </a:spcAft>
              <a:buClrTx/>
              <a:buSzTx/>
              <a:buFontTx/>
              <a:buNone/>
              <a:tabLst/>
              <a:defRPr/>
            </a:pPr>
            <a:endParaRPr lang="en-US" altLang="ja-JP" sz="14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0">
              <a:lnSpc>
                <a:spcPct val="15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当社は、リスク評価を定期的に行い、セキュリティ体制の強化およびプライバシーポリシーでの取り組み内容の明示に努めています。</a:t>
            </a:r>
            <a:endPar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0" algn="l" defTabSz="914400" rtl="0" eaLnBrk="1" fontAlgn="auto" latinLnBrk="0" hangingPunct="0">
              <a:lnSpc>
                <a:spcPct val="150000"/>
              </a:lnSpc>
              <a:spcBef>
                <a:spcPts val="0"/>
              </a:spcBef>
              <a:spcAft>
                <a:spcPts val="0"/>
              </a:spcAft>
              <a:buClrTx/>
              <a:buSzTx/>
              <a:buFontTx/>
              <a:buNone/>
              <a:tabLst/>
              <a:defRPr/>
            </a:pPr>
            <a:endParaRPr lang="en-US" altLang="ja-JP" sz="14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0">
              <a:lnSpc>
                <a:spcPct val="15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また、欧州（ベルギー・アイルランド）にサーバーを設置 しており、他地域のユーザーも、データベースを欧州サーバーへ移行することについてお問い合わせいただけます。</a:t>
            </a:r>
            <a:endParaRPr kumimoji="0" lang="zh-TW" altLang="en-US" sz="1400" b="0" i="0" u="none" strike="noStrike" kern="0" cap="none" spc="0" normalizeH="0" baseline="0" noProof="0" dirty="0">
              <a:ln>
                <a:noFill/>
              </a:ln>
              <a:solidFill>
                <a:srgbClr val="393939"/>
              </a:solidFill>
              <a:effectLst/>
              <a:uLnTx/>
              <a:uFillTx/>
              <a:latin typeface="Open Sans" panose="020B0606030504020204" pitchFamily="34" charset="0"/>
              <a:ea typeface="Noto Sans CJK SC Regular" panose="020B0500000000000000" pitchFamily="34" charset="-128"/>
              <a:cs typeface="Open Sans" panose="020B0606030504020204" pitchFamily="34" charset="0"/>
              <a:sym typeface="Source Han Sans TW Medium"/>
            </a:endParaRPr>
          </a:p>
        </p:txBody>
      </p:sp>
      <p:sp>
        <p:nvSpPr>
          <p:cNvPr id="9" name="簡潔介面">
            <a:extLst>
              <a:ext uri="{FF2B5EF4-FFF2-40B4-BE49-F238E27FC236}">
                <a16:creationId xmlns:a16="http://schemas.microsoft.com/office/drawing/2014/main" id="{4646E196-F85C-44D6-1A4E-F31A018F4286}"/>
              </a:ext>
            </a:extLst>
          </p:cNvPr>
          <p:cNvSpPr txBox="1"/>
          <p:nvPr/>
        </p:nvSpPr>
        <p:spPr>
          <a:xfrm>
            <a:off x="7173261" y="4842440"/>
            <a:ext cx="4925482" cy="5975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HIPAA</a:t>
            </a:r>
            <a:r>
              <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 </a:t>
            </a: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コンプライアンス</a:t>
            </a:r>
            <a:endPar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cs typeface="Open Sans" panose="020B0606030504020204" pitchFamily="34" charset="0"/>
              <a:sym typeface="Source Han Sans TW Bold"/>
            </a:endParaRPr>
          </a:p>
        </p:txBody>
      </p:sp>
      <p:sp>
        <p:nvSpPr>
          <p:cNvPr id="10" name="像 Excel簡潔易懂的介面，一個畫面就能看到所有資訊">
            <a:extLst>
              <a:ext uri="{FF2B5EF4-FFF2-40B4-BE49-F238E27FC236}">
                <a16:creationId xmlns:a16="http://schemas.microsoft.com/office/drawing/2014/main" id="{F36D5856-1C81-E293-9C3A-ECA13500E737}"/>
              </a:ext>
            </a:extLst>
          </p:cNvPr>
          <p:cNvSpPr txBox="1"/>
          <p:nvPr/>
        </p:nvSpPr>
        <p:spPr>
          <a:xfrm>
            <a:off x="7218981" y="5635072"/>
            <a:ext cx="4925482" cy="29755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Ragic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は、</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HIPAA</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Health Insurance Portability and Accountability Act</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／医療保険の携行性と説明責任に関する法律） に準拠し、</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PHI</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（保護対象医療情報） の取扱い・保管・送信に関するプロセスを適切に保護しています。</a:t>
            </a:r>
            <a:endPar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0" algn="l" defTabSz="914400" rtl="0" eaLnBrk="1" fontAlgn="auto" latinLnBrk="0" hangingPunct="0">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a:p>
            <a:pPr marL="0" marR="0" lvl="0" indent="0" algn="l" defTabSz="914400" rtl="0" eaLnBrk="1" fontAlgn="auto" latinLnBrk="0" hangingPunct="0">
              <a:lnSpc>
                <a:spcPct val="15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当社のホスティングプロバイダである </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AWS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および </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GCP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も</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HIPAA </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要件に準拠しており、必要に応じて </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BAA</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a:t>
            </a:r>
            <a:r>
              <a:rPr kumimoji="0" lang="en-US" altLang="ja-JP"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Business Associate Agreement</a:t>
            </a:r>
            <a:r>
              <a:rPr kumimoji="0" lang="ja-JP" altLang="en-US"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：ビジネスパートナー契約） を締結できます。</a:t>
            </a:r>
            <a:endParaRPr kumimoji="0" lang="en" altLang="zh-TW" sz="1400" b="0"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pic>
        <p:nvPicPr>
          <p:cNvPr id="8" name="圖片 7">
            <a:extLst>
              <a:ext uri="{FF2B5EF4-FFF2-40B4-BE49-F238E27FC236}">
                <a16:creationId xmlns:a16="http://schemas.microsoft.com/office/drawing/2014/main" id="{EA7E655D-66BB-B479-3DC5-BC1D69556D2A}"/>
              </a:ext>
            </a:extLst>
          </p:cNvPr>
          <p:cNvPicPr>
            <a:picLocks noChangeAspect="1"/>
          </p:cNvPicPr>
          <p:nvPr/>
        </p:nvPicPr>
        <p:blipFill>
          <a:blip r:embed="rId3"/>
          <a:stretch>
            <a:fillRect/>
          </a:stretch>
        </p:blipFill>
        <p:spPr>
          <a:xfrm>
            <a:off x="1920837" y="1226616"/>
            <a:ext cx="3074496" cy="3089207"/>
          </a:xfrm>
          <a:prstGeom prst="rect">
            <a:avLst/>
          </a:prstGeom>
        </p:spPr>
      </p:pic>
      <p:pic>
        <p:nvPicPr>
          <p:cNvPr id="12" name="圖片 11">
            <a:extLst>
              <a:ext uri="{FF2B5EF4-FFF2-40B4-BE49-F238E27FC236}">
                <a16:creationId xmlns:a16="http://schemas.microsoft.com/office/drawing/2014/main" id="{2BFFE330-8D16-2C70-D9F5-5A1AC79967EC}"/>
              </a:ext>
            </a:extLst>
          </p:cNvPr>
          <p:cNvPicPr>
            <a:picLocks noChangeAspect="1"/>
          </p:cNvPicPr>
          <p:nvPr/>
        </p:nvPicPr>
        <p:blipFill>
          <a:blip r:embed="rId4"/>
          <a:srcRect r="713" b="13077"/>
          <a:stretch>
            <a:fillRect/>
          </a:stretch>
        </p:blipFill>
        <p:spPr>
          <a:xfrm>
            <a:off x="7345695" y="2258280"/>
            <a:ext cx="4064850" cy="1487931"/>
          </a:xfrm>
          <a:prstGeom prst="rect">
            <a:avLst/>
          </a:prstGeom>
        </p:spPr>
      </p:pic>
    </p:spTree>
    <p:extLst>
      <p:ext uri="{BB962C8B-B14F-4D97-AF65-F5344CB8AC3E}">
        <p14:creationId xmlns:p14="http://schemas.microsoft.com/office/powerpoint/2010/main" val="1895782001"/>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9A66DEA9-5554-1D86-D4B2-C603C92B8E34}"/>
            </a:ext>
          </a:extLst>
        </p:cNvPr>
        <p:cNvGrpSpPr/>
        <p:nvPr/>
      </p:nvGrpSpPr>
      <p:grpSpPr>
        <a:xfrm>
          <a:off x="0" y="0"/>
          <a:ext cx="0" cy="0"/>
          <a:chOff x="0" y="0"/>
          <a:chExt cx="0" cy="0"/>
        </a:xfrm>
      </p:grpSpPr>
      <p:sp>
        <p:nvSpPr>
          <p:cNvPr id="4" name="矩形">
            <a:extLst>
              <a:ext uri="{FF2B5EF4-FFF2-40B4-BE49-F238E27FC236}">
                <a16:creationId xmlns:a16="http://schemas.microsoft.com/office/drawing/2014/main" id="{544868EA-4AC2-D47C-94BE-001E00F81146}"/>
              </a:ext>
            </a:extLst>
          </p:cNvPr>
          <p:cNvSpPr/>
          <p:nvPr/>
        </p:nvSpPr>
        <p:spPr>
          <a:xfrm>
            <a:off x="-386523" y="-121254"/>
            <a:ext cx="13777846" cy="286043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5" name="充分整合">
            <a:extLst>
              <a:ext uri="{FF2B5EF4-FFF2-40B4-BE49-F238E27FC236}">
                <a16:creationId xmlns:a16="http://schemas.microsoft.com/office/drawing/2014/main" id="{28ED4193-5383-2B19-93CE-AEE8A1F44937}"/>
              </a:ext>
            </a:extLst>
          </p:cNvPr>
          <p:cNvSpPr txBox="1"/>
          <p:nvPr/>
        </p:nvSpPr>
        <p:spPr>
          <a:xfrm>
            <a:off x="2938184" y="705853"/>
            <a:ext cx="7128431"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ストレージセキュリティ</a:t>
            </a:r>
            <a:endParaRPr kumimoji="0" lang="zh-TW" altLang="en-US" sz="4500" b="1" i="0" u="none" strike="noStrike" kern="0" cap="none" spc="0" normalizeH="0" baseline="0" noProof="0" dirty="0">
              <a:ln>
                <a:noFill/>
              </a:ln>
              <a:solidFill>
                <a:srgbClr val="000000"/>
              </a:solidFill>
              <a:effectLst/>
              <a:uLnTx/>
              <a:uFillTx/>
              <a:latin typeface="Open Sans" panose="020B0606030504020204" pitchFamily="34" charset="0"/>
              <a:cs typeface="Open Sans" panose="020B0606030504020204" pitchFamily="34" charset="0"/>
              <a:sym typeface="Source Han Sans TW Bold"/>
            </a:endParaRPr>
          </a:p>
        </p:txBody>
      </p:sp>
      <p:sp>
        <p:nvSpPr>
          <p:cNvPr id="8" name="TextBox 2">
            <a:extLst>
              <a:ext uri="{FF2B5EF4-FFF2-40B4-BE49-F238E27FC236}">
                <a16:creationId xmlns:a16="http://schemas.microsoft.com/office/drawing/2014/main" id="{B89F7F84-4CC8-F556-F889-4B3597B5BAB0}"/>
              </a:ext>
            </a:extLst>
          </p:cNvPr>
          <p:cNvSpPr txBox="1"/>
          <p:nvPr/>
        </p:nvSpPr>
        <p:spPr>
          <a:xfrm>
            <a:off x="2197768" y="1760400"/>
            <a:ext cx="8264492"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5023" rIns="65023">
            <a:spAutoFit/>
          </a:bodyPr>
          <a:lstStyle>
            <a:lvl1pPr>
              <a:defRPr sz="2000">
                <a:solidFill>
                  <a:srgbClr val="7F7F7F"/>
                </a:solidFill>
                <a:latin typeface="Source Han Sans TW"/>
                <a:ea typeface="Source Han Sans TW"/>
                <a:cs typeface="Source Han Sans TW"/>
                <a:sym typeface="Source Han Sans TW"/>
              </a:defRPr>
            </a:lvl1pPr>
          </a:lstStyle>
          <a:p>
            <a:pPr marL="0" marR="0" lvl="0" indent="0" algn="ctr" defTabSz="1300460" rtl="0" eaLnBrk="1" fontAlgn="auto" latinLnBrk="0" hangingPunct="0">
              <a:lnSpc>
                <a:spcPct val="100000"/>
              </a:lnSpc>
              <a:spcBef>
                <a:spcPts val="0"/>
              </a:spcBef>
              <a:spcAft>
                <a:spcPts val="0"/>
              </a:spcAft>
              <a:buClrTx/>
              <a:buSzTx/>
              <a:buFontTx/>
              <a:buNone/>
              <a:tabLst/>
              <a:defRPr/>
            </a:pPr>
            <a:r>
              <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Disk </a:t>
            </a: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暗号化、</a:t>
            </a:r>
            <a:r>
              <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RAID </a:t>
            </a: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ストレージ、バックアップ</a:t>
            </a:r>
            <a:endParaRPr kumimoji="0" 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endParaRPr>
          </a:p>
        </p:txBody>
      </p:sp>
      <p:sp>
        <p:nvSpPr>
          <p:cNvPr id="13" name="Content Placeholder 2">
            <a:extLst>
              <a:ext uri="{FF2B5EF4-FFF2-40B4-BE49-F238E27FC236}">
                <a16:creationId xmlns:a16="http://schemas.microsoft.com/office/drawing/2014/main" id="{698A5571-6AF7-9C6D-D028-109DFAF884E9}"/>
              </a:ext>
            </a:extLst>
          </p:cNvPr>
          <p:cNvSpPr txBox="1">
            <a:spLocks/>
          </p:cNvSpPr>
          <p:nvPr/>
        </p:nvSpPr>
        <p:spPr>
          <a:xfrm>
            <a:off x="1109827" y="3364215"/>
            <a:ext cx="10785147" cy="5777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19" rIns="45719" bIns="45719">
            <a:noAutofit/>
          </a:bodyPr>
          <a:lstStyle>
            <a:lvl1pPr marL="487672" marR="0" indent="-487672"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1pPr>
            <a:lvl2pPr marL="1114679" marR="0" indent="-464449"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2pPr>
            <a:lvl3pPr marL="1733946" marR="0" indent="-433487"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3pPr>
            <a:lvl4pPr marL="247087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4pPr>
            <a:lvl5pPr marL="312110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5pPr>
            <a:lvl6pPr marL="3755530"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6pPr>
            <a:lvl7pPr marL="4405759"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7pPr>
            <a:lvl8pPr marL="505598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8pPr>
            <a:lvl9pPr marL="570621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9pPr>
          </a:lstStyle>
          <a:p>
            <a:pPr marL="487672" marR="0" lvl="0" indent="-487672" algn="l" defTabSz="1300460" rtl="0" eaLnBrk="1" fontAlgn="auto" latinLnBrk="0" hangingPunct="1">
              <a:lnSpc>
                <a:spcPct val="100000"/>
              </a:lnSpc>
              <a:spcBef>
                <a:spcPts val="996"/>
              </a:spcBef>
              <a:spcAft>
                <a:spcPts val="427"/>
              </a:spcAft>
              <a:buClrTx/>
              <a:buSzPct val="100000"/>
              <a:buFontTx/>
              <a:buChar char="•"/>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ディスク暗号化</a:t>
            </a:r>
            <a:r>
              <a:rPr lang="zh-TW" altLang="en-US" sz="2400" b="1" dirty="0">
                <a:latin typeface="Open Sans" panose="020B0606030504020204" pitchFamily="34" charset="0"/>
                <a:ea typeface="Open Sans" panose="020B0606030504020204" pitchFamily="34" charset="0"/>
                <a:cs typeface="Open Sans" panose="020B0606030504020204" pitchFamily="34" charset="0"/>
              </a:rPr>
              <a:t>：</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427"/>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書き込まれるすべてのデータは、オンザフライで暗号化され、暗号化された状態で転送・保存されます。</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ISO 27001</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SSAE-16</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SOC 1</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SOC 2</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SOC 3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に準拠しています。</a:t>
            </a:r>
            <a:b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br>
            <a:endParaRPr kumimoji="0" lang="en-US" altLang="zh-TW" sz="18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427"/>
              </a:spcAft>
              <a:buClrTx/>
              <a:buSzPct val="100000"/>
              <a:buFontTx/>
              <a:buChar char="•"/>
              <a:tabLst/>
              <a:defRPr/>
            </a:pP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RAID </a:t>
            </a: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ストレージ</a:t>
            </a:r>
            <a:r>
              <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427"/>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すべてのデータは複数の </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RAID HDD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にミラーリングされ、ハードディスク障害によるデータ損失を防ぎます。</a:t>
            </a:r>
            <a:b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br>
            <a:endParaRPr kumimoji="0" lang="en-US" altLang="zh-TW" sz="18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427"/>
              </a:spcAft>
              <a:buClrTx/>
              <a:buSzPct val="100000"/>
              <a:buFontTx/>
              <a:buChar char="•"/>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サーバーバックアップ</a:t>
            </a:r>
            <a:r>
              <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427"/>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すべてのサーバーは、別の永続ストレージへ 毎日バックアップ されます。</a:t>
            </a:r>
            <a:b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br>
            <a:endParaRPr kumimoji="0" lang="en-US" altLang="zh-TW" sz="18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427"/>
              </a:spcAft>
              <a:buClrTx/>
              <a:buSzPct val="100000"/>
              <a:buFontTx/>
              <a:buChar char="•"/>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データベースバックアップ</a:t>
            </a:r>
            <a:r>
              <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427"/>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すべての顧客データベースは、災害復旧（</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DR</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）に備え、別ロケーションへバックアップされます。</a:t>
            </a:r>
            <a:endParaRPr kumimoji="0" lang="zh-TW" altLang="en-US" sz="1800" b="0" i="0" u="none" strike="noStrike" kern="0" cap="none" spc="0" normalizeH="0" baseline="0" noProof="0" dirty="0">
              <a:ln>
                <a:noFill/>
              </a:ln>
              <a:solidFill>
                <a:srgbClr val="000000"/>
              </a:solidFill>
              <a:effectLst/>
              <a:uLnTx/>
              <a:uFillTx/>
              <a:latin typeface="Open Sans" panose="020B0606030504020204" pitchFamily="34" charset="0"/>
              <a:cs typeface="Open Sans" panose="020B0606030504020204" pitchFamily="34" charset="0"/>
              <a:sym typeface="Helvetica LT Std"/>
            </a:endParaRPr>
          </a:p>
        </p:txBody>
      </p:sp>
    </p:spTree>
    <p:extLst>
      <p:ext uri="{BB962C8B-B14F-4D97-AF65-F5344CB8AC3E}">
        <p14:creationId xmlns:p14="http://schemas.microsoft.com/office/powerpoint/2010/main" val="1423569680"/>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A801D1CC-0DD9-5C77-70A2-5C1C7F8FE769}"/>
            </a:ext>
          </a:extLst>
        </p:cNvPr>
        <p:cNvGrpSpPr/>
        <p:nvPr/>
      </p:nvGrpSpPr>
      <p:grpSpPr>
        <a:xfrm>
          <a:off x="0" y="0"/>
          <a:ext cx="0" cy="0"/>
          <a:chOff x="0" y="0"/>
          <a:chExt cx="0" cy="0"/>
        </a:xfrm>
      </p:grpSpPr>
      <p:sp>
        <p:nvSpPr>
          <p:cNvPr id="4" name="矩形">
            <a:extLst>
              <a:ext uri="{FF2B5EF4-FFF2-40B4-BE49-F238E27FC236}">
                <a16:creationId xmlns:a16="http://schemas.microsoft.com/office/drawing/2014/main" id="{2EB45563-B015-1D8D-5059-A905CB296287}"/>
              </a:ext>
            </a:extLst>
          </p:cNvPr>
          <p:cNvSpPr/>
          <p:nvPr/>
        </p:nvSpPr>
        <p:spPr>
          <a:xfrm>
            <a:off x="-386523" y="-168035"/>
            <a:ext cx="13777846" cy="286043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5" name="充分整合">
            <a:extLst>
              <a:ext uri="{FF2B5EF4-FFF2-40B4-BE49-F238E27FC236}">
                <a16:creationId xmlns:a16="http://schemas.microsoft.com/office/drawing/2014/main" id="{42FE2F71-731C-9A96-085E-B08572E7FEA0}"/>
              </a:ext>
            </a:extLst>
          </p:cNvPr>
          <p:cNvSpPr txBox="1"/>
          <p:nvPr/>
        </p:nvSpPr>
        <p:spPr>
          <a:xfrm>
            <a:off x="1310958" y="747581"/>
            <a:ext cx="10382883"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ネットワーク </a:t>
            </a:r>
            <a:r>
              <a:rPr kumimoji="0" lang="en-US" altLang="ja-JP"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&amp; </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システムセキュリティ</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sp>
        <p:nvSpPr>
          <p:cNvPr id="8" name="TextBox 2">
            <a:extLst>
              <a:ext uri="{FF2B5EF4-FFF2-40B4-BE49-F238E27FC236}">
                <a16:creationId xmlns:a16="http://schemas.microsoft.com/office/drawing/2014/main" id="{8A6D711C-F7F3-CEF0-C80F-B141467CA110}"/>
              </a:ext>
            </a:extLst>
          </p:cNvPr>
          <p:cNvSpPr txBox="1"/>
          <p:nvPr/>
        </p:nvSpPr>
        <p:spPr>
          <a:xfrm>
            <a:off x="1491916" y="1761348"/>
            <a:ext cx="9419924"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5023" rIns="65023">
            <a:spAutoFit/>
          </a:bodyPr>
          <a:lstStyle>
            <a:lvl1pPr>
              <a:defRPr sz="2000">
                <a:solidFill>
                  <a:srgbClr val="7F7F7F"/>
                </a:solidFill>
                <a:latin typeface="Source Han Sans TW"/>
                <a:ea typeface="Source Han Sans TW"/>
                <a:cs typeface="Source Han Sans TW"/>
                <a:sym typeface="Source Han Sans TW"/>
              </a:defRPr>
            </a:lvl1pPr>
          </a:lstStyle>
          <a:p>
            <a:pPr marL="0" marR="0" lvl="0" indent="0" algn="ctr" defTabSz="1300460" rtl="0" eaLnBrk="1" fontAlgn="auto" latinLnBrk="0" hangingPunct="0">
              <a:lnSpc>
                <a:spcPct val="10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暗号化・侵入検知・監査ログ</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endParaRPr>
          </a:p>
        </p:txBody>
      </p:sp>
      <p:sp>
        <p:nvSpPr>
          <p:cNvPr id="3" name="Content Placeholder 2">
            <a:extLst>
              <a:ext uri="{FF2B5EF4-FFF2-40B4-BE49-F238E27FC236}">
                <a16:creationId xmlns:a16="http://schemas.microsoft.com/office/drawing/2014/main" id="{8E828B89-986D-FA1E-EFAB-AB340FCBC159}"/>
              </a:ext>
            </a:extLst>
          </p:cNvPr>
          <p:cNvSpPr txBox="1">
            <a:spLocks/>
          </p:cNvSpPr>
          <p:nvPr/>
        </p:nvSpPr>
        <p:spPr>
          <a:xfrm>
            <a:off x="1408825" y="3577656"/>
            <a:ext cx="10187151" cy="51652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19" rIns="45719" bIns="45719">
            <a:noAutofit/>
          </a:bodyPr>
          <a:lstStyle>
            <a:lvl1pPr marL="487672" marR="0" indent="-487672"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1pPr>
            <a:lvl2pPr marL="1114679" marR="0" indent="-464449"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2pPr>
            <a:lvl3pPr marL="1733946" marR="0" indent="-433487"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3pPr>
            <a:lvl4pPr marL="247087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4pPr>
            <a:lvl5pPr marL="312110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5pPr>
            <a:lvl6pPr marL="3755530"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6pPr>
            <a:lvl7pPr marL="4405759"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7pPr>
            <a:lvl8pPr marL="505598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8pPr>
            <a:lvl9pPr marL="570621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9pPr>
          </a:lstStyle>
          <a:p>
            <a:pPr marL="487672" marR="0" lvl="0" indent="-487672" algn="l" defTabSz="1300460" rtl="0" eaLnBrk="1" fontAlgn="auto" latinLnBrk="0" hangingPunct="1">
              <a:lnSpc>
                <a:spcPct val="100000"/>
              </a:lnSpc>
              <a:spcBef>
                <a:spcPts val="996"/>
              </a:spcBef>
              <a:spcAft>
                <a:spcPts val="853"/>
              </a:spcAft>
              <a:buClrTx/>
              <a:buSzPct val="100000"/>
              <a:buFontTx/>
              <a:buChar char="•"/>
              <a:tabLst/>
              <a:defRPr/>
            </a:pP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SSL </a:t>
            </a:r>
            <a:r>
              <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暗号化：</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853"/>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すべてのデータ通信は、銀行レベルの </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HTTPS</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SSL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暗号化 に対応しています。機密情報送信時には、常に </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SSL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暗号化が適用されます。</a:t>
            </a:r>
            <a:endParaRPr kumimoji="0" lang="en-US" altLang="zh-TW" sz="1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853"/>
              </a:spcAft>
              <a:buClrTx/>
              <a:buSzPct val="100000"/>
              <a:buFontTx/>
              <a:buChar char="•"/>
              <a:tabLst/>
              <a:defRPr/>
            </a:pPr>
            <a:r>
              <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侵入検知：</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853"/>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サーバーに送信されるパケットは、厳格なファイアウォールルールおよびアプリケーションレベルの侵入検知・遮断プログラムを通過し、悪意あるリクエストや </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IP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をリアルタイムでブロックします。</a:t>
            </a:r>
            <a:endParaRPr kumimoji="0" lang="en-US" altLang="zh-TW" sz="10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853"/>
              </a:spcAft>
              <a:buClrTx/>
              <a:buSzPct val="100000"/>
              <a:buFontTx/>
              <a:buChar char="•"/>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完全な監査ログ</a:t>
            </a:r>
            <a:r>
              <a:rPr kumimoji="0" lang="zh-TW"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853"/>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すべてのリクエスト、システムイベント、アプリケーションイベント、およびデータベースイベントをログとして記録しています。ログは定期的にレビューされ、新たなセキュリティ対策に反映されます。</a:t>
            </a:r>
            <a:endParaRPr kumimoji="0" lang="zh-TW" altLang="en-US" sz="1800" b="0" i="0" u="none" strike="noStrike" kern="0" cap="none" spc="0" normalizeH="0" baseline="0" noProof="0" dirty="0">
              <a:ln>
                <a:noFill/>
              </a:ln>
              <a:solidFill>
                <a:srgbClr val="000000"/>
              </a:solidFill>
              <a:effectLst/>
              <a:uLnTx/>
              <a:uFillTx/>
              <a:latin typeface="Open Sans" panose="020B0606030504020204" pitchFamily="34" charset="0"/>
              <a:cs typeface="Open Sans" panose="020B0606030504020204" pitchFamily="34" charset="0"/>
              <a:sym typeface="Helvetica LT Std"/>
            </a:endParaRPr>
          </a:p>
        </p:txBody>
      </p:sp>
    </p:spTree>
    <p:extLst>
      <p:ext uri="{BB962C8B-B14F-4D97-AF65-F5344CB8AC3E}">
        <p14:creationId xmlns:p14="http://schemas.microsoft.com/office/powerpoint/2010/main" val="407026196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4C61EE32-8E4D-1DD1-B5B7-1BF517BC2FE3}"/>
            </a:ext>
          </a:extLst>
        </p:cNvPr>
        <p:cNvGrpSpPr/>
        <p:nvPr/>
      </p:nvGrpSpPr>
      <p:grpSpPr>
        <a:xfrm>
          <a:off x="0" y="0"/>
          <a:ext cx="0" cy="0"/>
          <a:chOff x="0" y="0"/>
          <a:chExt cx="0" cy="0"/>
        </a:xfrm>
      </p:grpSpPr>
      <p:sp>
        <p:nvSpPr>
          <p:cNvPr id="4" name="矩形">
            <a:extLst>
              <a:ext uri="{FF2B5EF4-FFF2-40B4-BE49-F238E27FC236}">
                <a16:creationId xmlns:a16="http://schemas.microsoft.com/office/drawing/2014/main" id="{30BEEF52-FD13-B948-5C10-D7B09FBCB968}"/>
              </a:ext>
            </a:extLst>
          </p:cNvPr>
          <p:cNvSpPr/>
          <p:nvPr/>
        </p:nvSpPr>
        <p:spPr>
          <a:xfrm>
            <a:off x="-386523" y="-168035"/>
            <a:ext cx="13777846" cy="286043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5" name="充分整合">
            <a:extLst>
              <a:ext uri="{FF2B5EF4-FFF2-40B4-BE49-F238E27FC236}">
                <a16:creationId xmlns:a16="http://schemas.microsoft.com/office/drawing/2014/main" id="{82F090EC-D59C-D290-4F44-DB3805E8AA35}"/>
              </a:ext>
            </a:extLst>
          </p:cNvPr>
          <p:cNvSpPr txBox="1"/>
          <p:nvPr/>
        </p:nvSpPr>
        <p:spPr>
          <a:xfrm>
            <a:off x="1164686" y="535405"/>
            <a:ext cx="10675428" cy="10306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アプリ</a:t>
            </a:r>
            <a:r>
              <a:rPr lang="ja-JP" altLang="en-US" b="1" dirty="0">
                <a:latin typeface="Open Sans" panose="020B0606030504020204" pitchFamily="34" charset="0"/>
                <a:ea typeface="Open Sans" panose="020B0606030504020204" pitchFamily="34" charset="0"/>
                <a:cs typeface="Open Sans" panose="020B0606030504020204" pitchFamily="34" charset="0"/>
              </a:rPr>
              <a:t>構造</a:t>
            </a: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セキュリティ</a:t>
            </a:r>
            <a:endParaRPr kumimoji="0" lang="zh-TW" altLang="en-US" sz="4500" b="1" i="0" u="none" strike="noStrike" kern="0" cap="none" spc="0" normalizeH="0" baseline="0" noProof="0" dirty="0">
              <a:ln>
                <a:noFill/>
              </a:ln>
              <a:solidFill>
                <a:srgbClr val="393939"/>
              </a:solidFill>
              <a:effectLst/>
              <a:uLnTx/>
              <a:uFillTx/>
              <a:latin typeface="Open Sans" panose="020B0606030504020204" pitchFamily="34" charset="0"/>
              <a:cs typeface="Open Sans" panose="020B0606030504020204" pitchFamily="34" charset="0"/>
              <a:sym typeface="Source Han Sans TW Bold"/>
            </a:endParaRPr>
          </a:p>
        </p:txBody>
      </p:sp>
      <p:sp>
        <p:nvSpPr>
          <p:cNvPr id="8" name="TextBox 2">
            <a:extLst>
              <a:ext uri="{FF2B5EF4-FFF2-40B4-BE49-F238E27FC236}">
                <a16:creationId xmlns:a16="http://schemas.microsoft.com/office/drawing/2014/main" id="{606C8390-0F2D-5109-3F82-C1B0104A7B59}"/>
              </a:ext>
            </a:extLst>
          </p:cNvPr>
          <p:cNvSpPr txBox="1"/>
          <p:nvPr/>
        </p:nvSpPr>
        <p:spPr>
          <a:xfrm>
            <a:off x="2318951" y="1567896"/>
            <a:ext cx="8734060"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5023" rIns="65023">
            <a:spAutoFit/>
          </a:bodyPr>
          <a:lstStyle>
            <a:lvl1pPr>
              <a:defRPr sz="2000">
                <a:solidFill>
                  <a:srgbClr val="7F7F7F"/>
                </a:solidFill>
                <a:latin typeface="Source Han Sans TW"/>
                <a:ea typeface="Source Han Sans TW"/>
                <a:cs typeface="Source Han Sans TW"/>
                <a:sym typeface="Source Han Sans TW"/>
              </a:defRPr>
            </a:lvl1pPr>
          </a:lstStyle>
          <a:p>
            <a:pPr marL="0" marR="0" lvl="0" indent="0" algn="ctr" defTabSz="1300460" rtl="0" eaLnBrk="1" fontAlgn="auto" latinLnBrk="0" hangingPunct="0">
              <a:lnSpc>
                <a:spcPct val="10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堅牢なアプリケーション構造は</a:t>
            </a:r>
            <a:endParaRPr kumimoji="0" lang="en-US" altLang="ja-JP"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endParaRPr>
          </a:p>
          <a:p>
            <a:pPr marL="0" marR="0" lvl="0" indent="0" algn="ctr" defTabSz="1300460" rtl="0" eaLnBrk="1" fontAlgn="auto" latinLnBrk="0" hangingPunct="0">
              <a:lnSpc>
                <a:spcPct val="10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お客様のデータを守る最前線となります</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endParaRPr>
          </a:p>
        </p:txBody>
      </p:sp>
      <p:sp>
        <p:nvSpPr>
          <p:cNvPr id="3" name="Content Placeholder 2">
            <a:extLst>
              <a:ext uri="{FF2B5EF4-FFF2-40B4-BE49-F238E27FC236}">
                <a16:creationId xmlns:a16="http://schemas.microsoft.com/office/drawing/2014/main" id="{AE77AC7C-D15F-CB9D-6983-E3EBED9FAB90}"/>
              </a:ext>
            </a:extLst>
          </p:cNvPr>
          <p:cNvSpPr txBox="1">
            <a:spLocks/>
          </p:cNvSpPr>
          <p:nvPr/>
        </p:nvSpPr>
        <p:spPr>
          <a:xfrm>
            <a:off x="1408400" y="3652274"/>
            <a:ext cx="10188000" cy="52539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19" rIns="45719" bIns="45719">
            <a:normAutofit/>
          </a:bodyPr>
          <a:lstStyle>
            <a:lvl1pPr marL="487672" marR="0" indent="-487672"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1pPr>
            <a:lvl2pPr marL="1114679" marR="0" indent="-464449"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2pPr>
            <a:lvl3pPr marL="1733946" marR="0" indent="-433487"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3pPr>
            <a:lvl4pPr marL="247087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4pPr>
            <a:lvl5pPr marL="312110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5pPr>
            <a:lvl6pPr marL="3755530"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6pPr>
            <a:lvl7pPr marL="4405759"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7pPr>
            <a:lvl8pPr marL="505598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8pPr>
            <a:lvl9pPr marL="570621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9pPr>
          </a:lstStyle>
          <a:p>
            <a:pPr marL="487672" marR="0" lvl="0" indent="-487672" algn="l" defTabSz="1300460" rtl="0" eaLnBrk="1" fontAlgn="auto" latinLnBrk="0" hangingPunct="1">
              <a:lnSpc>
                <a:spcPct val="100000"/>
              </a:lnSpc>
              <a:spcBef>
                <a:spcPts val="996"/>
              </a:spcBef>
              <a:spcAft>
                <a:spcPts val="284"/>
              </a:spcAft>
              <a:buClrTx/>
              <a:buSzPct val="100000"/>
              <a:buFontTx/>
              <a:buChar char="•"/>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データベースセキュリティ：</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284"/>
              </a:spcAft>
              <a:buClrTx/>
              <a:buSzPct val="100000"/>
              <a:buFontTx/>
              <a:buNone/>
              <a:tabLst/>
              <a:defRPr/>
            </a:pP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Ragic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のデータベースは独自設計で、</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SQL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やその他のクエリ言語をサポートしていません。そのため、</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SQL</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インジェクションやスクリプトインジェクションのリスクはゼロです。また、テナントごとにデータベースは物理的に別ファイルとして保存されており、他アカウントからアプリケーションレベルで不正アクセスを受ける可能性もゼロです。</a:t>
            </a:r>
            <a:b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br>
            <a:endParaRPr kumimoji="0" lang="en-US" altLang="zh-TW" sz="1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284"/>
              </a:spcAft>
              <a:buClrTx/>
              <a:buSzPct val="100000"/>
              <a:buFontTx/>
              <a:buChar char="•"/>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定期セキュリティスキャン：</a:t>
            </a:r>
            <a:endPar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627007" marR="0" lvl="1" indent="0" algn="l" defTabSz="1300460" rtl="0" eaLnBrk="1" fontAlgn="auto" latinLnBrk="0" hangingPunct="1">
              <a:lnSpc>
                <a:spcPct val="100000"/>
              </a:lnSpc>
              <a:spcBef>
                <a:spcPts val="996"/>
              </a:spcBef>
              <a:spcAft>
                <a:spcPts val="284"/>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主要サービスプロバイダと連携し、潜在的な脆弱性に対する定期的なセキュリティスキャンを実施しています。</a:t>
            </a:r>
            <a:b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br>
            <a:endParaRPr kumimoji="0" lang="en-US" altLang="zh-TW" sz="1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284"/>
              </a:spcAft>
              <a:buClrTx/>
              <a:buSzPct val="100000"/>
              <a:buFontTx/>
              <a:buChar char="•"/>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定期セキュリティ更新：</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284"/>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システム管理者がセキュリティ情報を常に監視し、ゼロデイ攻撃に対処するため迅速にパッチを適用しています。</a:t>
            </a:r>
            <a:r>
              <a:rPr kumimoji="0" lang="en-US" altLang="zh-TW"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endParaRPr kumimoji="0" lang="zh-TW" altLang="en-US" sz="1800" b="0" i="0" u="none" strike="noStrike" kern="0" cap="none" spc="0" normalizeH="0" baseline="0" noProof="0" dirty="0">
              <a:ln>
                <a:noFill/>
              </a:ln>
              <a:solidFill>
                <a:srgbClr val="000000"/>
              </a:solidFill>
              <a:effectLst/>
              <a:uLnTx/>
              <a:uFillTx/>
              <a:latin typeface="Open Sans" panose="020B0606030504020204" pitchFamily="34" charset="0"/>
              <a:cs typeface="Open Sans" panose="020B0606030504020204" pitchFamily="34" charset="0"/>
              <a:sym typeface="Helvetica LT Std"/>
            </a:endParaRPr>
          </a:p>
        </p:txBody>
      </p:sp>
    </p:spTree>
    <p:extLst>
      <p:ext uri="{BB962C8B-B14F-4D97-AF65-F5344CB8AC3E}">
        <p14:creationId xmlns:p14="http://schemas.microsoft.com/office/powerpoint/2010/main" val="122619314"/>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95A1A2A9-2853-86A8-24F6-78B75A634955}"/>
            </a:ext>
          </a:extLst>
        </p:cNvPr>
        <p:cNvGrpSpPr/>
        <p:nvPr/>
      </p:nvGrpSpPr>
      <p:grpSpPr>
        <a:xfrm>
          <a:off x="0" y="0"/>
          <a:ext cx="0" cy="0"/>
          <a:chOff x="0" y="0"/>
          <a:chExt cx="0" cy="0"/>
        </a:xfrm>
      </p:grpSpPr>
      <p:sp>
        <p:nvSpPr>
          <p:cNvPr id="4" name="矩形">
            <a:extLst>
              <a:ext uri="{FF2B5EF4-FFF2-40B4-BE49-F238E27FC236}">
                <a16:creationId xmlns:a16="http://schemas.microsoft.com/office/drawing/2014/main" id="{7460359F-7BD3-F948-0EF5-BEF04AD9ACDA}"/>
              </a:ext>
            </a:extLst>
          </p:cNvPr>
          <p:cNvSpPr/>
          <p:nvPr/>
        </p:nvSpPr>
        <p:spPr>
          <a:xfrm>
            <a:off x="-386523" y="-168035"/>
            <a:ext cx="13777846" cy="286043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5" name="充分整合">
            <a:extLst>
              <a:ext uri="{FF2B5EF4-FFF2-40B4-BE49-F238E27FC236}">
                <a16:creationId xmlns:a16="http://schemas.microsoft.com/office/drawing/2014/main" id="{5E5306CE-DD7D-CD84-D063-7D43DBF85316}"/>
              </a:ext>
            </a:extLst>
          </p:cNvPr>
          <p:cNvSpPr txBox="1"/>
          <p:nvPr/>
        </p:nvSpPr>
        <p:spPr>
          <a:xfrm>
            <a:off x="2798467" y="748580"/>
            <a:ext cx="7407866"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人的セキュリティプロセス</a:t>
            </a:r>
            <a:endParaRPr kumimoji="0" lang="zh-TW" altLang="en-US" sz="4500" b="1" i="0" u="none" strike="noStrike" kern="0" cap="none" spc="0" normalizeH="0" baseline="0" noProof="0" dirty="0">
              <a:ln>
                <a:noFill/>
              </a:ln>
              <a:solidFill>
                <a:srgbClr val="393939"/>
              </a:solidFill>
              <a:effectLst/>
              <a:uLnTx/>
              <a:uFillTx/>
              <a:latin typeface="Open Sans" panose="020B0606030504020204" pitchFamily="34" charset="0"/>
              <a:cs typeface="Open Sans" panose="020B0606030504020204" pitchFamily="34" charset="0"/>
              <a:sym typeface="Source Han Sans TW Bold"/>
            </a:endParaRPr>
          </a:p>
        </p:txBody>
      </p:sp>
      <p:sp>
        <p:nvSpPr>
          <p:cNvPr id="8" name="TextBox 2">
            <a:extLst>
              <a:ext uri="{FF2B5EF4-FFF2-40B4-BE49-F238E27FC236}">
                <a16:creationId xmlns:a16="http://schemas.microsoft.com/office/drawing/2014/main" id="{8054CBE4-E890-C37E-00F3-3B6A75450775}"/>
              </a:ext>
            </a:extLst>
          </p:cNvPr>
          <p:cNvSpPr txBox="1"/>
          <p:nvPr/>
        </p:nvSpPr>
        <p:spPr>
          <a:xfrm>
            <a:off x="1909328" y="1764235"/>
            <a:ext cx="9186145"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5023" rIns="65023">
            <a:spAutoFit/>
          </a:bodyPr>
          <a:lstStyle>
            <a:lvl1pPr>
              <a:defRPr sz="2000">
                <a:solidFill>
                  <a:srgbClr val="7F7F7F"/>
                </a:solidFill>
                <a:latin typeface="Source Han Sans TW"/>
                <a:ea typeface="Source Han Sans TW"/>
                <a:cs typeface="Source Han Sans TW"/>
                <a:sym typeface="Source Han Sans TW"/>
              </a:defRPr>
            </a:lvl1pPr>
          </a:lstStyle>
          <a:p>
            <a:pPr marL="0" marR="0" lvl="0" indent="0" algn="ctr" defTabSz="1300460" rtl="0" eaLnBrk="1" fontAlgn="auto" latinLnBrk="0" hangingPunct="0">
              <a:lnSpc>
                <a:spcPct val="10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あなたの許可なく、誰もデータへアクセスすることはできません</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endParaRPr>
          </a:p>
        </p:txBody>
      </p:sp>
      <p:sp>
        <p:nvSpPr>
          <p:cNvPr id="3" name="Content Placeholder 2">
            <a:extLst>
              <a:ext uri="{FF2B5EF4-FFF2-40B4-BE49-F238E27FC236}">
                <a16:creationId xmlns:a16="http://schemas.microsoft.com/office/drawing/2014/main" id="{9AEC6358-B7A6-1478-7198-02AF3CAB5EF6}"/>
              </a:ext>
            </a:extLst>
          </p:cNvPr>
          <p:cNvSpPr txBox="1">
            <a:spLocks/>
          </p:cNvSpPr>
          <p:nvPr/>
        </p:nvSpPr>
        <p:spPr>
          <a:xfrm>
            <a:off x="1256929" y="3632337"/>
            <a:ext cx="10490943" cy="50906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19" rIns="45719" bIns="45719">
            <a:noAutofit/>
          </a:bodyPr>
          <a:lstStyle>
            <a:lvl1pPr marL="487672" marR="0" indent="-487672"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1pPr>
            <a:lvl2pPr marL="1114679" marR="0" indent="-464449"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2pPr>
            <a:lvl3pPr marL="1733946" marR="0" indent="-433487"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3pPr>
            <a:lvl4pPr marL="247087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4pPr>
            <a:lvl5pPr marL="312110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5pPr>
            <a:lvl6pPr marL="3755530"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6pPr>
            <a:lvl7pPr marL="4405759"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7pPr>
            <a:lvl8pPr marL="505598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8pPr>
            <a:lvl9pPr marL="570621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9pPr>
          </a:lstStyle>
          <a:p>
            <a:pPr marL="487672" marR="0" lvl="0" indent="-487672" algn="l" defTabSz="1300460" rtl="0" eaLnBrk="1" fontAlgn="auto" latinLnBrk="0" hangingPunct="1">
              <a:lnSpc>
                <a:spcPct val="100000"/>
              </a:lnSpc>
              <a:spcBef>
                <a:spcPts val="996"/>
              </a:spcBef>
              <a:spcAft>
                <a:spcPts val="284"/>
              </a:spcAft>
              <a:buClrTx/>
              <a:buSzPct val="100000"/>
              <a:buFontTx/>
              <a:buChar char="•"/>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データアクセス制御：</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284"/>
              </a:spcAft>
              <a:buClrTx/>
              <a:buSzPct val="100000"/>
              <a:buFontTx/>
              <a:buNone/>
              <a:tabLst/>
              <a:defRPr/>
            </a:pP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Ragic </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のシステム管理者を含め、お客様の許可なしにデータへアクセスすることはできません。技術サポートを行う際も、デフォルトではお客様の データ内容にはアクセスできず、データベース設計のみを参照できます。</a:t>
            </a:r>
            <a:endParaRPr kumimoji="0" lang="en-US" altLang="zh-TW"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284"/>
              </a:spcAft>
              <a:buClrTx/>
              <a:buSzPct val="100000"/>
              <a:buFontTx/>
              <a:buChar char="•"/>
              <a:tabLst/>
              <a:defRPr/>
            </a:pPr>
            <a:endParaRPr kumimoji="0" lang="en-US" altLang="zh-TW" sz="2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284"/>
              </a:spcAft>
              <a:buClrTx/>
              <a:buSzPct val="100000"/>
              <a:buFontTx/>
              <a:buChar char="•"/>
              <a:tabLst/>
              <a:defRPr/>
            </a:pPr>
            <a:r>
              <a:rPr kumimoji="0" lang="en-US" altLang="ja-JP"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DB</a:t>
            </a: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管理インターフェースなし：</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284"/>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一般的なデータベースとは異なり、データを操作・管理するための管理画面は存在しません。そのため、</a:t>
            </a:r>
            <a:r>
              <a:rPr kumimoji="0" lang="en-US" altLang="ja-JP"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DB</a:t>
            </a: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コンソールやその他の管理インターフェースを通じた不正アクセスリスクを排除 しています。</a:t>
            </a:r>
            <a:endParaRPr kumimoji="0" lang="en-US" altLang="zh-TW"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284"/>
              </a:spcAft>
              <a:buClrTx/>
              <a:buSzPct val="100000"/>
              <a:buFontTx/>
              <a:buChar char="•"/>
              <a:tabLst/>
              <a:defRPr/>
            </a:pPr>
            <a:endParaRPr kumimoji="0" lang="en-US" altLang="zh-TW" sz="2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endParaRPr>
          </a:p>
          <a:p>
            <a:pPr marL="487672" marR="0" lvl="0" indent="-487672" algn="l" defTabSz="1300460" rtl="0" eaLnBrk="1" fontAlgn="auto" latinLnBrk="0" hangingPunct="1">
              <a:lnSpc>
                <a:spcPct val="100000"/>
              </a:lnSpc>
              <a:spcBef>
                <a:spcPts val="996"/>
              </a:spcBef>
              <a:spcAft>
                <a:spcPts val="284"/>
              </a:spcAft>
              <a:buClrTx/>
              <a:buSzPct val="100000"/>
              <a:buFontTx/>
              <a:buChar char="•"/>
              <a:tabLst/>
              <a:defRPr/>
            </a:pPr>
            <a:r>
              <a:rPr kumimoji="0" lang="ja-JP" altLang="en-US"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完全なアクセスログ：</a:t>
            </a:r>
            <a:r>
              <a:rPr kumimoji="0" lang="en-US" altLang="zh-TW" sz="24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 </a:t>
            </a:r>
          </a:p>
          <a:p>
            <a:pPr marL="627007" marR="0" lvl="1" indent="0" algn="l" defTabSz="1300460" rtl="0" eaLnBrk="1" fontAlgn="auto" latinLnBrk="0" hangingPunct="1">
              <a:lnSpc>
                <a:spcPct val="100000"/>
              </a:lnSpc>
              <a:spcBef>
                <a:spcPts val="996"/>
              </a:spcBef>
              <a:spcAft>
                <a:spcPts val="284"/>
              </a:spcAft>
              <a:buClrTx/>
              <a:buSzPct val="100000"/>
              <a:buFontTx/>
              <a:buNone/>
              <a:tabLst/>
              <a:defRPr/>
            </a:pPr>
            <a:r>
              <a:rPr kumimoji="0" lang="ja-JP" altLang="en-US" sz="18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Helvetica LT Std"/>
              </a:rPr>
              <a:t>すべてのデータアクセスはログに記録され、特定イベントについては定期的にレビューされます。</a:t>
            </a:r>
            <a:endParaRPr kumimoji="0" lang="zh-TW" altLang="en-US" sz="1800" b="0" i="0" u="none" strike="noStrike" kern="0" cap="none" spc="0" normalizeH="0" baseline="0" noProof="0" dirty="0">
              <a:ln>
                <a:noFill/>
              </a:ln>
              <a:solidFill>
                <a:srgbClr val="000000"/>
              </a:solidFill>
              <a:effectLst/>
              <a:uLnTx/>
              <a:uFillTx/>
              <a:latin typeface="Open Sans" panose="020B0606030504020204" pitchFamily="34" charset="0"/>
              <a:cs typeface="Open Sans" panose="020B0606030504020204" pitchFamily="34" charset="0"/>
              <a:sym typeface="Helvetica LT Std"/>
            </a:endParaRPr>
          </a:p>
        </p:txBody>
      </p:sp>
    </p:spTree>
    <p:extLst>
      <p:ext uri="{BB962C8B-B14F-4D97-AF65-F5344CB8AC3E}">
        <p14:creationId xmlns:p14="http://schemas.microsoft.com/office/powerpoint/2010/main" val="2103882307"/>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a:extLst>
            <a:ext uri="{FF2B5EF4-FFF2-40B4-BE49-F238E27FC236}">
              <a16:creationId xmlns:a16="http://schemas.microsoft.com/office/drawing/2014/main" id="{5385E002-8119-B395-0B9A-97A41F5ED77E}"/>
            </a:ext>
          </a:extLst>
        </p:cNvPr>
        <p:cNvGrpSpPr/>
        <p:nvPr/>
      </p:nvGrpSpPr>
      <p:grpSpPr>
        <a:xfrm>
          <a:off x="0" y="0"/>
          <a:ext cx="0" cy="0"/>
          <a:chOff x="0" y="0"/>
          <a:chExt cx="0" cy="0"/>
        </a:xfrm>
      </p:grpSpPr>
      <p:sp>
        <p:nvSpPr>
          <p:cNvPr id="4" name="矩形">
            <a:extLst>
              <a:ext uri="{FF2B5EF4-FFF2-40B4-BE49-F238E27FC236}">
                <a16:creationId xmlns:a16="http://schemas.microsoft.com/office/drawing/2014/main" id="{5344ECF9-F5D7-DB45-A6A8-C835A6CF4529}"/>
              </a:ext>
            </a:extLst>
          </p:cNvPr>
          <p:cNvSpPr/>
          <p:nvPr/>
        </p:nvSpPr>
        <p:spPr>
          <a:xfrm>
            <a:off x="-386523" y="-168035"/>
            <a:ext cx="13777846" cy="2860435"/>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5" name="充分整合">
            <a:extLst>
              <a:ext uri="{FF2B5EF4-FFF2-40B4-BE49-F238E27FC236}">
                <a16:creationId xmlns:a16="http://schemas.microsoft.com/office/drawing/2014/main" id="{B86529DA-5B21-49CC-C7AA-84BBE0D7F9F4}"/>
              </a:ext>
            </a:extLst>
          </p:cNvPr>
          <p:cNvSpPr txBox="1"/>
          <p:nvPr/>
        </p:nvSpPr>
        <p:spPr>
          <a:xfrm>
            <a:off x="2748620" y="777600"/>
            <a:ext cx="7507561" cy="1034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物理サーバーセキュリティ</a:t>
            </a:r>
            <a:endParaRPr kumimoji="0" lang="zh-TW" altLang="en-US" sz="4500" b="1" i="0" u="none" strike="noStrike" kern="0" cap="none" spc="0" normalizeH="0" baseline="0" noProof="0" dirty="0">
              <a:ln>
                <a:noFill/>
              </a:ln>
              <a:solidFill>
                <a:srgbClr val="393939"/>
              </a:solidFill>
              <a:effectLst/>
              <a:uLnTx/>
              <a:uFillTx/>
              <a:latin typeface="Open Sans" panose="020B0606030504020204" pitchFamily="34" charset="0"/>
              <a:cs typeface="Open Sans" panose="020B0606030504020204" pitchFamily="34" charset="0"/>
              <a:sym typeface="Source Han Sans TW Bold"/>
            </a:endParaRPr>
          </a:p>
        </p:txBody>
      </p:sp>
      <p:sp>
        <p:nvSpPr>
          <p:cNvPr id="8" name="TextBox 2">
            <a:extLst>
              <a:ext uri="{FF2B5EF4-FFF2-40B4-BE49-F238E27FC236}">
                <a16:creationId xmlns:a16="http://schemas.microsoft.com/office/drawing/2014/main" id="{58A312CF-CFA1-7FCE-2E43-ED19F99CFD0D}"/>
              </a:ext>
            </a:extLst>
          </p:cNvPr>
          <p:cNvSpPr txBox="1"/>
          <p:nvPr/>
        </p:nvSpPr>
        <p:spPr>
          <a:xfrm>
            <a:off x="1136316" y="1882800"/>
            <a:ext cx="10732169"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5023" rIns="65023" anchor="t">
            <a:spAutoFit/>
          </a:bodyPr>
          <a:lstStyle>
            <a:lvl1pPr>
              <a:defRPr sz="2000">
                <a:solidFill>
                  <a:srgbClr val="7F7F7F"/>
                </a:solidFill>
                <a:latin typeface="Source Han Sans TW"/>
                <a:ea typeface="Source Han Sans TW"/>
                <a:cs typeface="Source Han Sans TW"/>
                <a:sym typeface="Source Han Sans TW"/>
              </a:defRPr>
            </a:lvl1pPr>
          </a:lstStyle>
          <a:p>
            <a:pPr marL="0" marR="0" lvl="0" indent="0" algn="ctr" defTabSz="1300460" rtl="0" eaLnBrk="1" fontAlgn="auto" latinLnBrk="0" hangingPunct="0">
              <a:lnSpc>
                <a:spcPct val="100000"/>
              </a:lnSpc>
              <a:spcBef>
                <a:spcPts val="0"/>
              </a:spcBef>
              <a:spcAft>
                <a:spcPts val="0"/>
              </a:spcAft>
              <a:buClrTx/>
              <a:buSzTx/>
              <a:buFontTx/>
              <a:buNone/>
              <a:tabLst/>
              <a:defRPr sz="2000">
                <a:solidFill>
                  <a:srgbClr val="7F7F7F"/>
                </a:solidFill>
                <a:latin typeface="Source Han Sans TW"/>
                <a:ea typeface="Source Han Sans TW"/>
                <a:cs typeface="Source Han Sans TW"/>
                <a:sym typeface="Source Han Sans TW"/>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rPr>
              <a:t>世界トップ級のクラウドサービスプロバイダがサーバーの物理的安全性を確保</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a:endParaRPr>
          </a:p>
        </p:txBody>
      </p:sp>
      <p:sp>
        <p:nvSpPr>
          <p:cNvPr id="6" name="Content Placeholder 2">
            <a:extLst>
              <a:ext uri="{FF2B5EF4-FFF2-40B4-BE49-F238E27FC236}">
                <a16:creationId xmlns:a16="http://schemas.microsoft.com/office/drawing/2014/main" id="{1F7DAE9B-347C-5070-264C-F2946F2F445F}"/>
              </a:ext>
            </a:extLst>
          </p:cNvPr>
          <p:cNvSpPr txBox="1">
            <a:spLocks/>
          </p:cNvSpPr>
          <p:nvPr/>
        </p:nvSpPr>
        <p:spPr>
          <a:xfrm>
            <a:off x="1462400" y="4652692"/>
            <a:ext cx="10080000" cy="28229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722" y="0"/>
                </a:lnTo>
                <a:lnTo>
                  <a:pt x="12744" y="5296"/>
                </a:lnTo>
                <a:lnTo>
                  <a:pt x="21600" y="5306"/>
                </a:lnTo>
                <a:lnTo>
                  <a:pt x="21600" y="21600"/>
                </a:lnTo>
                <a:lnTo>
                  <a:pt x="0" y="21600"/>
                </a:lnTo>
                <a:lnTo>
                  <a:pt x="0" y="0"/>
                </a:lnTo>
                <a:close/>
              </a:path>
            </a:pathLst>
          </a:cu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19" rIns="45719" bIns="45719">
            <a:normAutofit fontScale="92500" lnSpcReduction="10000"/>
          </a:bodyPr>
          <a:lstStyle>
            <a:lvl1pPr marL="487672" marR="0" indent="-487672"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1pPr>
            <a:lvl2pPr marL="1114679" marR="0" indent="-464449"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2pPr>
            <a:lvl3pPr marL="1733946" marR="0" indent="-433487"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3pPr>
            <a:lvl4pPr marL="247087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4pPr>
            <a:lvl5pPr marL="3121103" marR="0" indent="-520184" algn="l" defTabSz="1300460" rtl="0" latinLnBrk="0">
              <a:lnSpc>
                <a:spcPct val="100000"/>
              </a:lnSpc>
              <a:spcBef>
                <a:spcPts val="996"/>
              </a:spcBef>
              <a:spcAft>
                <a:spcPts val="0"/>
              </a:spcAft>
              <a:buClrTx/>
              <a:buSzPct val="100000"/>
              <a:buFontTx/>
              <a:buChar char="»"/>
              <a:tabLst/>
              <a:defRPr sz="4551" b="0" i="0" u="none" strike="noStrike" cap="none" spc="0" baseline="0">
                <a:solidFill>
                  <a:srgbClr val="000000"/>
                </a:solidFill>
                <a:uFillTx/>
                <a:latin typeface="Helvetica LT Std"/>
                <a:ea typeface="Helvetica LT Std"/>
                <a:cs typeface="Helvetica LT Std"/>
                <a:sym typeface="Helvetica LT Std"/>
              </a:defRPr>
            </a:lvl5pPr>
            <a:lvl6pPr marL="3755530"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6pPr>
            <a:lvl7pPr marL="4405759" marR="0" indent="-520184"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7pPr>
            <a:lvl8pPr marL="505598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8pPr>
            <a:lvl9pPr marL="5706218" marR="0" indent="-520182" algn="l" defTabSz="1300460" rtl="0" latinLnBrk="0">
              <a:lnSpc>
                <a:spcPct val="100000"/>
              </a:lnSpc>
              <a:spcBef>
                <a:spcPts val="1138"/>
              </a:spcBef>
              <a:spcAft>
                <a:spcPts val="0"/>
              </a:spcAft>
              <a:buClrTx/>
              <a:buSzPct val="100000"/>
              <a:buFont typeface="Helvetica Neue"/>
              <a:buChar char="»"/>
              <a:tabLst/>
              <a:defRPr sz="4551" b="1" i="0" u="none" strike="noStrike" cap="none" spc="0" baseline="0">
                <a:solidFill>
                  <a:srgbClr val="000000"/>
                </a:solidFill>
                <a:uFillTx/>
                <a:latin typeface="Helvetica Neue"/>
                <a:ea typeface="Helvetica Neue"/>
                <a:cs typeface="Helvetica Neue"/>
                <a:sym typeface="Helvetica Neue"/>
              </a:defRPr>
            </a:lvl9pPr>
          </a:lstStyle>
          <a:p>
            <a:pPr marL="0" marR="0" lvl="0" indent="0" algn="l" defTabSz="1300460" rtl="0" eaLnBrk="1" fontAlgn="auto" latinLnBrk="0" hangingPunct="1">
              <a:lnSpc>
                <a:spcPct val="150000"/>
              </a:lnSpc>
              <a:spcBef>
                <a:spcPts val="996"/>
              </a:spcBef>
              <a:spcAft>
                <a:spcPts val="0"/>
              </a:spcAft>
              <a:buClrTx/>
              <a:buSzPct val="100000"/>
              <a:buFontTx/>
              <a:buNone/>
              <a:tabLst/>
              <a:defRPr/>
            </a:pPr>
            <a:r>
              <a:rPr kumimoji="0" lang="en-US"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1.</a:t>
            </a: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国際基準に基づく年次監査</a:t>
            </a:r>
            <a:r>
              <a:rPr lang="ja-JP" altLang="en-US" sz="2000" b="1" dirty="0">
                <a:latin typeface="Open Sans Semibold" panose="020B0606030504020204" pitchFamily="34" charset="0"/>
                <a:ea typeface="Open Sans Semibold" panose="020B0606030504020204" pitchFamily="34" charset="0"/>
                <a:cs typeface="Open Sans Semibold" panose="020B0606030504020204" pitchFamily="34" charset="0"/>
              </a:rPr>
              <a:t>：</a:t>
            </a:r>
            <a:br>
              <a:rPr lang="en-US" altLang="ja-JP" sz="2000" b="1" dirty="0">
                <a:latin typeface="Open Sans Semibold" panose="020B0606030504020204" pitchFamily="34" charset="0"/>
                <a:ea typeface="Open Sans Semibold" panose="020B0606030504020204" pitchFamily="34" charset="0"/>
                <a:cs typeface="Open Sans Semibold" panose="020B0606030504020204" pitchFamily="34" charset="0"/>
              </a:rPr>
            </a:br>
            <a:r>
              <a:rPr lang="ja-JP" altLang="en-US" sz="2000" b="1" dirty="0">
                <a:latin typeface="Open Sans Semibold" panose="020B0606030504020204" pitchFamily="34" charset="0"/>
                <a:ea typeface="Open Sans Semibold" panose="020B0606030504020204" pitchFamily="34" charset="0"/>
                <a:cs typeface="Open Sans Semibold" panose="020B0606030504020204" pitchFamily="34" charset="0"/>
              </a:rPr>
              <a:t>　</a:t>
            </a:r>
            <a:r>
              <a:rPr kumimoji="0" lang="en-US"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 ISO 27001, SOC1, SSAE16 / ISAE 3402 Type II: SOC 2, SOC 3, PCI DSS v3.0</a:t>
            </a:r>
          </a:p>
          <a:p>
            <a:pPr marL="0" marR="0" lvl="0" indent="0" algn="l" defTabSz="1300460" rtl="0" eaLnBrk="1" fontAlgn="auto" latinLnBrk="0" hangingPunct="1">
              <a:lnSpc>
                <a:spcPct val="150000"/>
              </a:lnSpc>
              <a:spcBef>
                <a:spcPts val="996"/>
              </a:spcBef>
              <a:spcAft>
                <a:spcPts val="0"/>
              </a:spcAft>
              <a:buClrTx/>
              <a:buSzPct val="100000"/>
              <a:buFontTx/>
              <a:buNone/>
              <a:tabLst/>
              <a:defRPr/>
            </a:pPr>
            <a:r>
              <a:rPr kumimoji="0" lang="en-US"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2. </a:t>
            </a:r>
            <a:r>
              <a:rPr kumimoji="0" lang="en-US" altLang="ja-JP"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500 </a:t>
            </a: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名以上の専門家による情報セキュリティチーム</a:t>
            </a:r>
            <a:endParaRPr kumimoji="0" lang="en-US"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endParaRPr>
          </a:p>
          <a:p>
            <a:pPr marL="0" marR="0" lvl="0" indent="0" algn="l" defTabSz="1300460" rtl="0" eaLnBrk="1" fontAlgn="auto" latinLnBrk="0" hangingPunct="1">
              <a:lnSpc>
                <a:spcPct val="150000"/>
              </a:lnSpc>
              <a:spcBef>
                <a:spcPts val="996"/>
              </a:spcBef>
              <a:spcAft>
                <a:spcPts val="0"/>
              </a:spcAft>
              <a:buClrTx/>
              <a:buSzPct val="100000"/>
              <a:buFontTx/>
              <a:buNone/>
              <a:tabLst/>
              <a:defRPr/>
            </a:pPr>
            <a:r>
              <a:rPr kumimoji="0" lang="en-US" altLang="zh-TW"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3.</a:t>
            </a: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高度な物理的アクセス制御：</a:t>
            </a:r>
            <a:br>
              <a:rPr kumimoji="0" lang="en-US" altLang="ja-JP"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b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　カスタム設計の電子アクセスカード、警報システム、車両アクセスバリア、外周</a:t>
            </a:r>
            <a:r>
              <a:rPr kumimoji="0" lang="ja-JP" altLang="en-US" sz="2000" b="1" i="0" u="none" strike="noStrike" kern="0" cap="none" spc="0" normalizeH="0" baseline="0" noProof="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フェンス、金属</a:t>
            </a:r>
            <a:r>
              <a:rPr kumimoji="0" lang="ja-JP" altLang="en-US" sz="20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Helvetica LT Std"/>
              </a:rPr>
              <a:t>探知機、生体認証</a:t>
            </a:r>
            <a:endParaRPr kumimoji="0" lang="zh-TW" altLang="en-US" sz="2000" b="1" i="0" u="none" strike="noStrike" kern="0" cap="none" spc="0" normalizeH="0" baseline="0" noProof="0" dirty="0">
              <a:ln>
                <a:noFill/>
              </a:ln>
              <a:solidFill>
                <a:srgbClr val="000000"/>
              </a:solidFill>
              <a:effectLst/>
              <a:uLnTx/>
              <a:uFillTx/>
              <a:latin typeface="Open Sans Semibold" panose="020B0606030504020204" pitchFamily="34" charset="0"/>
              <a:cs typeface="Open Sans Semibold" panose="020B0606030504020204" pitchFamily="34" charset="0"/>
              <a:sym typeface="Helvetica LT Std"/>
            </a:endParaRPr>
          </a:p>
        </p:txBody>
      </p:sp>
      <p:sp>
        <p:nvSpPr>
          <p:cNvPr id="7" name="Content Placeholder 2">
            <a:extLst>
              <a:ext uri="{FF2B5EF4-FFF2-40B4-BE49-F238E27FC236}">
                <a16:creationId xmlns:a16="http://schemas.microsoft.com/office/drawing/2014/main" id="{65B3B55E-21C6-1E47-8226-D5293914A194}"/>
              </a:ext>
            </a:extLst>
          </p:cNvPr>
          <p:cNvSpPr txBox="1">
            <a:spLocks/>
          </p:cNvSpPr>
          <p:nvPr/>
        </p:nvSpPr>
        <p:spPr>
          <a:xfrm>
            <a:off x="1462400" y="3370093"/>
            <a:ext cx="10080000" cy="9930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722" y="0"/>
                </a:lnTo>
                <a:lnTo>
                  <a:pt x="12744" y="5296"/>
                </a:lnTo>
                <a:lnTo>
                  <a:pt x="21600" y="5306"/>
                </a:lnTo>
                <a:lnTo>
                  <a:pt x="21600" y="21600"/>
                </a:lnTo>
                <a:lnTo>
                  <a:pt x="0" y="21600"/>
                </a:lnTo>
                <a:lnTo>
                  <a:pt x="0" y="0"/>
                </a:lnTo>
                <a:close/>
              </a:path>
            </a:pathLst>
          </a:cu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5023" tIns="65023" rIns="65023" bIns="65023">
            <a:spAutoFit/>
          </a:bodyPr>
          <a:lstStyle>
            <a:lvl1pPr marL="342900" marR="0" indent="-342900" algn="l" defTabSz="914400" rtl="0" latinLnBrk="0">
              <a:lnSpc>
                <a:spcPct val="100000"/>
              </a:lnSpc>
              <a:spcBef>
                <a:spcPts val="700"/>
              </a:spcBef>
              <a:spcAft>
                <a:spcPts val="0"/>
              </a:spcAft>
              <a:buClrTx/>
              <a:buSzPct val="100000"/>
              <a:buFontTx/>
              <a:buChar char="•"/>
              <a:tabLst/>
              <a:defRPr sz="1800" b="0" i="0" u="none" strike="noStrike" cap="none" spc="0" baseline="0">
                <a:solidFill>
                  <a:srgbClr val="000000"/>
                </a:solidFill>
                <a:uFillTx/>
                <a:latin typeface="Source Han Sans TW Medium"/>
                <a:ea typeface="Source Han Sans TW Medium"/>
                <a:cs typeface="Source Han Sans TW Medium"/>
                <a:sym typeface="Source Han Sans TW Medium"/>
              </a:defRPr>
            </a:lvl1pPr>
            <a:lvl2pPr marL="783771" marR="0" indent="-326571" algn="l" defTabSz="914400" rtl="0" latinLnBrk="0">
              <a:lnSpc>
                <a:spcPct val="100000"/>
              </a:lnSpc>
              <a:spcBef>
                <a:spcPts val="700"/>
              </a:spcBef>
              <a:spcAft>
                <a:spcPts val="0"/>
              </a:spcAft>
              <a:buClrTx/>
              <a:buSzPct val="100000"/>
              <a:buFontTx/>
              <a:buChar char="–"/>
              <a:tabLst/>
              <a:defRPr sz="1600" b="0" i="0" u="none" strike="noStrike" cap="none" spc="0" baseline="0">
                <a:solidFill>
                  <a:srgbClr val="000000"/>
                </a:solidFill>
                <a:uFillTx/>
                <a:latin typeface="Source Han Sans TW Medium"/>
                <a:ea typeface="Source Han Sans TW Medium"/>
                <a:cs typeface="Source Han Sans TW Medium"/>
                <a:sym typeface="Source Han Sans TW Medium"/>
              </a:defRPr>
            </a:lvl2pPr>
            <a:lvl3pPr marL="1219200" marR="0" indent="-304800" algn="l" defTabSz="914400" rtl="0" latinLnBrk="0">
              <a:lnSpc>
                <a:spcPct val="100000"/>
              </a:lnSpc>
              <a:spcBef>
                <a:spcPts val="700"/>
              </a:spcBef>
              <a:spcAft>
                <a:spcPts val="0"/>
              </a:spcAft>
              <a:buClrTx/>
              <a:buSzPct val="100000"/>
              <a:buFontTx/>
              <a:buChar char="•"/>
              <a:tabLst/>
              <a:defRPr sz="1400" b="0" i="0" u="none" strike="noStrike" cap="none" spc="0" baseline="0">
                <a:solidFill>
                  <a:srgbClr val="000000"/>
                </a:solidFill>
                <a:uFillTx/>
                <a:latin typeface="Source Han Sans TW Medium"/>
                <a:ea typeface="Source Han Sans TW Medium"/>
                <a:cs typeface="Source Han Sans TW Medium"/>
                <a:sym typeface="Source Han Sans TW Medium"/>
              </a:defRPr>
            </a:lvl3pPr>
            <a:lvl4pPr marL="1737360" marR="0" indent="-365760" algn="l" defTabSz="914400" rtl="0" latinLnBrk="0">
              <a:lnSpc>
                <a:spcPct val="100000"/>
              </a:lnSpc>
              <a:spcBef>
                <a:spcPts val="700"/>
              </a:spcBef>
              <a:spcAft>
                <a:spcPts val="0"/>
              </a:spcAft>
              <a:buClrTx/>
              <a:buSzPct val="100000"/>
              <a:buFontTx/>
              <a:buChar char="–"/>
              <a:tabLst/>
              <a:defRPr sz="1200" b="0" i="0" u="none" strike="noStrike" cap="none" spc="0" baseline="0">
                <a:solidFill>
                  <a:srgbClr val="000000"/>
                </a:solidFill>
                <a:uFillTx/>
                <a:latin typeface="Source Han Sans TW Medium"/>
                <a:ea typeface="Source Han Sans TW Medium"/>
                <a:cs typeface="Source Han Sans TW Medium"/>
                <a:sym typeface="Source Han Sans TW Medium"/>
              </a:defRPr>
            </a:lvl4pPr>
            <a:lvl5pPr marL="2194560" marR="0" indent="-365760" algn="l" defTabSz="914400" rtl="0" latinLnBrk="0">
              <a:lnSpc>
                <a:spcPct val="100000"/>
              </a:lnSpc>
              <a:spcBef>
                <a:spcPts val="700"/>
              </a:spcBef>
              <a:spcAft>
                <a:spcPts val="0"/>
              </a:spcAft>
              <a:buClrTx/>
              <a:buSzPct val="100000"/>
              <a:buFontTx/>
              <a:buChar char="»"/>
              <a:tabLst/>
              <a:defRPr sz="1000" b="0" i="0" u="none" strike="noStrike" cap="none" spc="0" baseline="0">
                <a:solidFill>
                  <a:srgbClr val="000000"/>
                </a:solidFill>
                <a:uFillTx/>
                <a:latin typeface="Source Han Sans TW Normal"/>
                <a:ea typeface="Source Han Sans TW Normal"/>
                <a:cs typeface="Source Han Sans TW Normal"/>
                <a:sym typeface="Source Han Sans TW Normal"/>
              </a:defRPr>
            </a:lvl5pPr>
            <a:lvl6pPr marL="2640648" marR="0" indent="-365760" algn="l" defTabSz="914400" rtl="0" latinLnBrk="0">
              <a:lnSpc>
                <a:spcPct val="100000"/>
              </a:lnSpc>
              <a:spcBef>
                <a:spcPts val="800"/>
              </a:spcBef>
              <a:spcAft>
                <a:spcPts val="0"/>
              </a:spcAft>
              <a:buClrTx/>
              <a:buSzPct val="100000"/>
              <a:buFont typeface="Helvetica Neue"/>
              <a:buChar char="»"/>
              <a:tabLst/>
              <a:defRPr sz="3200" b="1" i="0" u="none" strike="noStrike" cap="none" spc="0" baseline="0">
                <a:solidFill>
                  <a:srgbClr val="000000"/>
                </a:solidFill>
                <a:uFillTx/>
                <a:latin typeface="Helvetica Neue"/>
                <a:ea typeface="Helvetica Neue"/>
                <a:cs typeface="Helvetica Neue"/>
                <a:sym typeface="Helvetica Neue"/>
              </a:defRPr>
            </a:lvl6pPr>
            <a:lvl7pPr marL="3097848" marR="0" indent="-365760" algn="l" defTabSz="914400" rtl="0" latinLnBrk="0">
              <a:lnSpc>
                <a:spcPct val="100000"/>
              </a:lnSpc>
              <a:spcBef>
                <a:spcPts val="800"/>
              </a:spcBef>
              <a:spcAft>
                <a:spcPts val="0"/>
              </a:spcAft>
              <a:buClrTx/>
              <a:buSzPct val="100000"/>
              <a:buFont typeface="Helvetica Neue"/>
              <a:buChar char="»"/>
              <a:tabLst/>
              <a:defRPr sz="3200" b="1" i="0" u="none" strike="noStrike" cap="none" spc="0" baseline="0">
                <a:solidFill>
                  <a:srgbClr val="000000"/>
                </a:solidFill>
                <a:uFillTx/>
                <a:latin typeface="Helvetica Neue"/>
                <a:ea typeface="Helvetica Neue"/>
                <a:cs typeface="Helvetica Neue"/>
                <a:sym typeface="Helvetica Neue"/>
              </a:defRPr>
            </a:lvl7pPr>
            <a:lvl8pPr marL="3555047" marR="0" indent="-365759" algn="l" defTabSz="914400" rtl="0" latinLnBrk="0">
              <a:lnSpc>
                <a:spcPct val="100000"/>
              </a:lnSpc>
              <a:spcBef>
                <a:spcPts val="800"/>
              </a:spcBef>
              <a:spcAft>
                <a:spcPts val="0"/>
              </a:spcAft>
              <a:buClrTx/>
              <a:buSzPct val="100000"/>
              <a:buFont typeface="Helvetica Neue"/>
              <a:buChar char="»"/>
              <a:tabLst/>
              <a:defRPr sz="3200" b="1" i="0" u="none" strike="noStrike" cap="none" spc="0" baseline="0">
                <a:solidFill>
                  <a:srgbClr val="000000"/>
                </a:solidFill>
                <a:uFillTx/>
                <a:latin typeface="Helvetica Neue"/>
                <a:ea typeface="Helvetica Neue"/>
                <a:cs typeface="Helvetica Neue"/>
                <a:sym typeface="Helvetica Neue"/>
              </a:defRPr>
            </a:lvl8pPr>
            <a:lvl9pPr marL="4012247" marR="0" indent="-365759" algn="l" defTabSz="914400" rtl="0" latinLnBrk="0">
              <a:lnSpc>
                <a:spcPct val="100000"/>
              </a:lnSpc>
              <a:spcBef>
                <a:spcPts val="800"/>
              </a:spcBef>
              <a:spcAft>
                <a:spcPts val="0"/>
              </a:spcAft>
              <a:buClrTx/>
              <a:buSzPct val="100000"/>
              <a:buFont typeface="Helvetica Neue"/>
              <a:buChar char="»"/>
              <a:tabLst/>
              <a:defRPr sz="3200" b="1" i="0" u="none" strike="noStrike" cap="none" spc="0" baseline="0">
                <a:solidFill>
                  <a:srgbClr val="000000"/>
                </a:solidFill>
                <a:uFillTx/>
                <a:latin typeface="Helvetica Neue"/>
                <a:ea typeface="Helvetica Neue"/>
                <a:cs typeface="Helvetica Neue"/>
                <a:sym typeface="Helvetica Neue"/>
              </a:defRPr>
            </a:lvl9pPr>
          </a:lstStyle>
          <a:p>
            <a:pPr marL="0" marR="0" lvl="0" indent="0" algn="l" defTabSz="914400" rtl="0" eaLnBrk="1" fontAlgn="auto" latinLnBrk="0" hangingPunct="0">
              <a:lnSpc>
                <a:spcPct val="100000"/>
              </a:lnSpc>
              <a:spcBef>
                <a:spcPts val="700"/>
              </a:spcBef>
              <a:spcAft>
                <a:spcPts val="600"/>
              </a:spcAft>
              <a:buClrTx/>
              <a:buSzTx/>
              <a:buFontTx/>
              <a:buNone/>
              <a:tabLst/>
              <a:defRPr sz="1800"/>
            </a:pPr>
            <a:r>
              <a:rPr kumimoji="0" lang="en-US" altLang="ja-JP" sz="2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Ragic </a:t>
            </a:r>
            <a:r>
              <a:rPr kumimoji="0" lang="ja-JP" altLang="en-US" sz="2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サーバーは </a:t>
            </a:r>
            <a:r>
              <a:rPr kumimoji="0" lang="en-US" altLang="ja-JP" sz="2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Google / AWS </a:t>
            </a:r>
            <a:r>
              <a:rPr kumimoji="0" lang="ja-JP" altLang="en-US" sz="2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といった主要クラウドプロバイダにより運用され、以下の対策が実施されています：</a:t>
            </a:r>
            <a:endParaRPr kumimoji="0" lang="en-US" altLang="zh-TW" sz="2800" b="1" i="0" u="none" strike="noStrike" kern="0" cap="none" spc="0" normalizeH="0" baseline="0" noProof="0" dirty="0">
              <a:ln>
                <a:noFill/>
              </a:ln>
              <a:solidFill>
                <a:srgbClr val="000000"/>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pic>
        <p:nvPicPr>
          <p:cNvPr id="9" name="AICPC-SOC-051216-a.png" descr="AICPC-SOC-051216-a.png">
            <a:extLst>
              <a:ext uri="{FF2B5EF4-FFF2-40B4-BE49-F238E27FC236}">
                <a16:creationId xmlns:a16="http://schemas.microsoft.com/office/drawing/2014/main" id="{E9F81278-F474-12D9-78A0-D613A57E91C0}"/>
              </a:ext>
            </a:extLst>
          </p:cNvPr>
          <p:cNvPicPr>
            <a:picLocks noChangeAspect="1"/>
          </p:cNvPicPr>
          <p:nvPr/>
        </p:nvPicPr>
        <p:blipFill>
          <a:blip r:embed="rId3"/>
          <a:stretch>
            <a:fillRect/>
          </a:stretch>
        </p:blipFill>
        <p:spPr>
          <a:xfrm>
            <a:off x="5878221" y="7721847"/>
            <a:ext cx="1440555" cy="1433352"/>
          </a:xfrm>
          <a:prstGeom prst="rect">
            <a:avLst/>
          </a:prstGeom>
          <a:ln w="12700">
            <a:miter lim="400000"/>
          </a:ln>
        </p:spPr>
      </p:pic>
      <p:pic>
        <p:nvPicPr>
          <p:cNvPr id="10" name="ISO-logo.png" descr="ISO-logo.png">
            <a:extLst>
              <a:ext uri="{FF2B5EF4-FFF2-40B4-BE49-F238E27FC236}">
                <a16:creationId xmlns:a16="http://schemas.microsoft.com/office/drawing/2014/main" id="{A3EF25CE-2009-DA32-508A-6B5F9B279F1C}"/>
              </a:ext>
            </a:extLst>
          </p:cNvPr>
          <p:cNvPicPr>
            <a:picLocks noChangeAspect="1"/>
          </p:cNvPicPr>
          <p:nvPr/>
        </p:nvPicPr>
        <p:blipFill>
          <a:blip r:embed="rId4"/>
          <a:srcRect l="21113" t="3643" r="21113" b="1860"/>
          <a:stretch>
            <a:fillRect/>
          </a:stretch>
        </p:blipFill>
        <p:spPr>
          <a:xfrm>
            <a:off x="11003569" y="7674935"/>
            <a:ext cx="1459908" cy="1469459"/>
          </a:xfrm>
          <a:prstGeom prst="rect">
            <a:avLst/>
          </a:prstGeom>
          <a:ln w="12700">
            <a:miter lim="400000"/>
          </a:ln>
        </p:spPr>
      </p:pic>
      <p:pic>
        <p:nvPicPr>
          <p:cNvPr id="11" name="SOC-3-Graphic.jpeg" descr="SOC-3-Graphic.jpeg">
            <a:extLst>
              <a:ext uri="{FF2B5EF4-FFF2-40B4-BE49-F238E27FC236}">
                <a16:creationId xmlns:a16="http://schemas.microsoft.com/office/drawing/2014/main" id="{242336A2-2E22-5455-2935-7D026752F82E}"/>
              </a:ext>
            </a:extLst>
          </p:cNvPr>
          <p:cNvPicPr>
            <a:picLocks noChangeAspect="1"/>
          </p:cNvPicPr>
          <p:nvPr/>
        </p:nvPicPr>
        <p:blipFill>
          <a:blip r:embed="rId5"/>
          <a:stretch>
            <a:fillRect/>
          </a:stretch>
        </p:blipFill>
        <p:spPr>
          <a:xfrm>
            <a:off x="7466669" y="7732651"/>
            <a:ext cx="1405910" cy="1411743"/>
          </a:xfrm>
          <a:prstGeom prst="rect">
            <a:avLst/>
          </a:prstGeom>
          <a:ln w="12700">
            <a:miter lim="400000"/>
          </a:ln>
        </p:spPr>
      </p:pic>
      <p:pic>
        <p:nvPicPr>
          <p:cNvPr id="12" name="pci-dss-1.png" descr="pci-dss-1.png">
            <a:extLst>
              <a:ext uri="{FF2B5EF4-FFF2-40B4-BE49-F238E27FC236}">
                <a16:creationId xmlns:a16="http://schemas.microsoft.com/office/drawing/2014/main" id="{FF0EDBF1-5FD3-8062-831D-3C73065F7494}"/>
              </a:ext>
            </a:extLst>
          </p:cNvPr>
          <p:cNvPicPr>
            <a:picLocks noChangeAspect="1"/>
          </p:cNvPicPr>
          <p:nvPr/>
        </p:nvPicPr>
        <p:blipFill>
          <a:blip r:embed="rId6"/>
          <a:stretch>
            <a:fillRect/>
          </a:stretch>
        </p:blipFill>
        <p:spPr>
          <a:xfrm>
            <a:off x="9163407" y="7732651"/>
            <a:ext cx="1549334" cy="1231060"/>
          </a:xfrm>
          <a:prstGeom prst="rect">
            <a:avLst/>
          </a:prstGeom>
          <a:ln w="12700">
            <a:miter lim="400000"/>
          </a:ln>
        </p:spPr>
      </p:pic>
    </p:spTree>
    <p:extLst>
      <p:ext uri="{BB962C8B-B14F-4D97-AF65-F5344CB8AC3E}">
        <p14:creationId xmlns:p14="http://schemas.microsoft.com/office/powerpoint/2010/main" val="309027468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09059AB-86C2-805C-B7D8-9E6EFA06E0B6}"/>
            </a:ext>
          </a:extLst>
        </p:cNvPr>
        <p:cNvGrpSpPr/>
        <p:nvPr/>
      </p:nvGrpSpPr>
      <p:grpSpPr>
        <a:xfrm>
          <a:off x="0" y="0"/>
          <a:ext cx="0" cy="0"/>
          <a:chOff x="0" y="0"/>
          <a:chExt cx="0" cy="0"/>
        </a:xfrm>
      </p:grpSpPr>
      <p:pic>
        <p:nvPicPr>
          <p:cNvPr id="13" name="図 12">
            <a:extLst>
              <a:ext uri="{FF2B5EF4-FFF2-40B4-BE49-F238E27FC236}">
                <a16:creationId xmlns:a16="http://schemas.microsoft.com/office/drawing/2014/main" id="{E51F4982-4BFA-4B88-A889-E5EAC68C5B5E}"/>
              </a:ext>
            </a:extLst>
          </p:cNvPr>
          <p:cNvPicPr>
            <a:picLocks noChangeAspect="1"/>
          </p:cNvPicPr>
          <p:nvPr/>
        </p:nvPicPr>
        <p:blipFill>
          <a:blip r:embed="rId3"/>
          <a:stretch>
            <a:fillRect/>
          </a:stretch>
        </p:blipFill>
        <p:spPr>
          <a:xfrm>
            <a:off x="7022182" y="4810007"/>
            <a:ext cx="5583450" cy="3020459"/>
          </a:xfrm>
          <a:prstGeom prst="rect">
            <a:avLst/>
          </a:prstGeom>
        </p:spPr>
      </p:pic>
      <p:sp>
        <p:nvSpPr>
          <p:cNvPr id="2" name="員工有高達 90% 的時間在和 Excel 搏鬥">
            <a:extLst>
              <a:ext uri="{FF2B5EF4-FFF2-40B4-BE49-F238E27FC236}">
                <a16:creationId xmlns:a16="http://schemas.microsoft.com/office/drawing/2014/main" id="{4DC77FC9-A6CC-A8E9-230E-F3659642E224}"/>
              </a:ext>
            </a:extLst>
          </p:cNvPr>
          <p:cNvSpPr txBox="1"/>
          <p:nvPr/>
        </p:nvSpPr>
        <p:spPr>
          <a:xfrm>
            <a:off x="897841" y="3445679"/>
            <a:ext cx="5259600" cy="5150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39687" algn="ctr"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20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従来型データベース開発</a:t>
            </a:r>
            <a:endParaRPr kumimoji="0" sz="20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pic>
        <p:nvPicPr>
          <p:cNvPr id="11" name="圖片 10">
            <a:extLst>
              <a:ext uri="{FF2B5EF4-FFF2-40B4-BE49-F238E27FC236}">
                <a16:creationId xmlns:a16="http://schemas.microsoft.com/office/drawing/2014/main" id="{0814CAA3-18F6-AD3F-1762-AFBF6E41B5FF}"/>
              </a:ext>
            </a:extLst>
          </p:cNvPr>
          <p:cNvPicPr>
            <a:picLocks noChangeAspect="1"/>
          </p:cNvPicPr>
          <p:nvPr/>
        </p:nvPicPr>
        <p:blipFill>
          <a:blip r:embed="rId4"/>
          <a:stretch>
            <a:fillRect/>
          </a:stretch>
        </p:blipFill>
        <p:spPr>
          <a:xfrm>
            <a:off x="903323" y="4572081"/>
            <a:ext cx="3467100" cy="3454400"/>
          </a:xfrm>
          <a:prstGeom prst="rect">
            <a:avLst/>
          </a:prstGeom>
        </p:spPr>
      </p:pic>
      <p:pic>
        <p:nvPicPr>
          <p:cNvPr id="15" name="圖形 14">
            <a:extLst>
              <a:ext uri="{FF2B5EF4-FFF2-40B4-BE49-F238E27FC236}">
                <a16:creationId xmlns:a16="http://schemas.microsoft.com/office/drawing/2014/main" id="{B4206430-A8DC-8435-D42E-5E0A7ECF619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72031" y="6320237"/>
            <a:ext cx="2196784" cy="2196784"/>
          </a:xfrm>
          <a:prstGeom prst="rect">
            <a:avLst/>
          </a:prstGeom>
        </p:spPr>
      </p:pic>
      <p:pic>
        <p:nvPicPr>
          <p:cNvPr id="25" name="圖片 24" descr="一張含有 筆記型電腦, 電腦, 卡通, 圖解 的圖片&#10;&#10;AI 產生的內容可能不正確。">
            <a:extLst>
              <a:ext uri="{FF2B5EF4-FFF2-40B4-BE49-F238E27FC236}">
                <a16:creationId xmlns:a16="http://schemas.microsoft.com/office/drawing/2014/main" id="{8FABBB1F-7E91-D7C5-0F9A-A14BF082C0D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15515" y="5862597"/>
            <a:ext cx="3983938" cy="2484931"/>
          </a:xfrm>
          <a:prstGeom prst="rect">
            <a:avLst/>
          </a:prstGeom>
        </p:spPr>
      </p:pic>
      <p:grpSp>
        <p:nvGrpSpPr>
          <p:cNvPr id="5" name="群組 4">
            <a:extLst>
              <a:ext uri="{FF2B5EF4-FFF2-40B4-BE49-F238E27FC236}">
                <a16:creationId xmlns:a16="http://schemas.microsoft.com/office/drawing/2014/main" id="{9B25361B-D208-57CC-B21B-F14976794557}"/>
              </a:ext>
            </a:extLst>
          </p:cNvPr>
          <p:cNvGrpSpPr/>
          <p:nvPr/>
        </p:nvGrpSpPr>
        <p:grpSpPr>
          <a:xfrm>
            <a:off x="3517080" y="965214"/>
            <a:ext cx="5970639" cy="1371532"/>
            <a:chOff x="2920739" y="1363725"/>
            <a:chExt cx="5970639" cy="1371532"/>
          </a:xfrm>
        </p:grpSpPr>
        <p:sp>
          <p:nvSpPr>
            <p:cNvPr id="3" name="耗時">
              <a:extLst>
                <a:ext uri="{FF2B5EF4-FFF2-40B4-BE49-F238E27FC236}">
                  <a16:creationId xmlns:a16="http://schemas.microsoft.com/office/drawing/2014/main" id="{282F4907-464D-9885-9A2E-C97490710F72}"/>
                </a:ext>
              </a:extLst>
            </p:cNvPr>
            <p:cNvSpPr txBox="1"/>
            <p:nvPr/>
          </p:nvSpPr>
          <p:spPr>
            <a:xfrm>
              <a:off x="5274346" y="1395486"/>
              <a:ext cx="3617032" cy="1034001"/>
            </a:xfrm>
            <a:prstGeom prst="rect">
              <a:avLst/>
            </a:prstGeom>
            <a:noFill/>
            <a:ln w="12700">
              <a:noFill/>
              <a:miter lim="400000"/>
            </a:ln>
            <a:effectLst>
              <a:reflection endPos="0" dir="5400000" sy="-100000" algn="bl" rotWithShape="0"/>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algn="l"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が解決します</a:t>
              </a:r>
              <a:endParaRPr kumimoji="0" lang="en-US" sz="4500"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6" name="ragic logo.png" descr="ragic logo.png">
              <a:extLst>
                <a:ext uri="{FF2B5EF4-FFF2-40B4-BE49-F238E27FC236}">
                  <a16:creationId xmlns:a16="http://schemas.microsoft.com/office/drawing/2014/main" id="{A985D9FA-3941-FD5C-A163-646DDB06E063}"/>
                </a:ext>
              </a:extLst>
            </p:cNvPr>
            <p:cNvPicPr>
              <a:picLocks noChangeAspect="1"/>
            </p:cNvPicPr>
            <p:nvPr/>
          </p:nvPicPr>
          <p:blipFill>
            <a:blip r:embed="rId8"/>
            <a:stretch>
              <a:fillRect/>
            </a:stretch>
          </p:blipFill>
          <p:spPr>
            <a:xfrm>
              <a:off x="2920739" y="1363725"/>
              <a:ext cx="2438279" cy="1371532"/>
            </a:xfrm>
            <a:prstGeom prst="rect">
              <a:avLst/>
            </a:prstGeom>
            <a:ln w="12700">
              <a:miter lim="400000"/>
            </a:ln>
          </p:spPr>
        </p:pic>
      </p:grpSp>
      <p:pic>
        <p:nvPicPr>
          <p:cNvPr id="9" name="ragic logo.png" descr="ragic logo.png">
            <a:extLst>
              <a:ext uri="{FF2B5EF4-FFF2-40B4-BE49-F238E27FC236}">
                <a16:creationId xmlns:a16="http://schemas.microsoft.com/office/drawing/2014/main" id="{D31FC138-95C3-FBC6-40A2-36F1ED3F1DE6}"/>
              </a:ext>
            </a:extLst>
          </p:cNvPr>
          <p:cNvPicPr>
            <a:picLocks noChangeAspect="1"/>
          </p:cNvPicPr>
          <p:nvPr/>
        </p:nvPicPr>
        <p:blipFill>
          <a:blip r:embed="rId8"/>
          <a:stretch>
            <a:fillRect/>
          </a:stretch>
        </p:blipFill>
        <p:spPr>
          <a:xfrm>
            <a:off x="7547870" y="3283976"/>
            <a:ext cx="1631657" cy="917807"/>
          </a:xfrm>
          <a:prstGeom prst="rect">
            <a:avLst/>
          </a:prstGeom>
          <a:ln w="12700">
            <a:miter lim="400000"/>
          </a:ln>
        </p:spPr>
      </p:pic>
      <p:sp>
        <p:nvSpPr>
          <p:cNvPr id="7" name="員工有高達 90% 的時間在和 Excel 搏鬥">
            <a:extLst>
              <a:ext uri="{FF2B5EF4-FFF2-40B4-BE49-F238E27FC236}">
                <a16:creationId xmlns:a16="http://schemas.microsoft.com/office/drawing/2014/main" id="{B9DD6D66-B3AD-064B-5814-ED1EBB9A8E2B}"/>
              </a:ext>
            </a:extLst>
          </p:cNvPr>
          <p:cNvSpPr txBox="1"/>
          <p:nvPr/>
        </p:nvSpPr>
        <p:spPr>
          <a:xfrm>
            <a:off x="9124663" y="3445679"/>
            <a:ext cx="3165643" cy="513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p>
            <a:pPr marL="0" marR="0" lvl="0" indent="39687" algn="l" defTabSz="914400" rtl="0" eaLnBrk="1" fontAlgn="auto" latinLnBrk="0" hangingPunct="0">
              <a:lnSpc>
                <a:spcPct val="15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20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rPr>
              <a:t>ノーコードデータベース</a:t>
            </a:r>
            <a:endParaRPr kumimoji="0" sz="20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Medium"/>
            </a:endParaRPr>
          </a:p>
        </p:txBody>
      </p:sp>
    </p:spTree>
    <p:extLst>
      <p:ext uri="{BB962C8B-B14F-4D97-AF65-F5344CB8AC3E}">
        <p14:creationId xmlns:p14="http://schemas.microsoft.com/office/powerpoint/2010/main" val="306825771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0E6FF">
            <a:alpha val="50000"/>
          </a:srgbClr>
        </a:solidFill>
        <a:effectLst/>
      </p:bgPr>
    </p:bg>
    <p:spTree>
      <p:nvGrpSpPr>
        <p:cNvPr id="1" name=""/>
        <p:cNvGrpSpPr/>
        <p:nvPr/>
      </p:nvGrpSpPr>
      <p:grpSpPr>
        <a:xfrm>
          <a:off x="0" y="0"/>
          <a:ext cx="0" cy="0"/>
          <a:chOff x="0" y="0"/>
          <a:chExt cx="0" cy="0"/>
        </a:xfrm>
      </p:grpSpPr>
      <p:sp>
        <p:nvSpPr>
          <p:cNvPr id="231" name="矩形"/>
          <p:cNvSpPr/>
          <p:nvPr/>
        </p:nvSpPr>
        <p:spPr>
          <a:xfrm>
            <a:off x="1102400" y="3976800"/>
            <a:ext cx="10800000" cy="1800000"/>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grpSp>
        <p:nvGrpSpPr>
          <p:cNvPr id="2" name="群組 1">
            <a:extLst>
              <a:ext uri="{FF2B5EF4-FFF2-40B4-BE49-F238E27FC236}">
                <a16:creationId xmlns:a16="http://schemas.microsoft.com/office/drawing/2014/main" id="{5AF3B63C-556F-E240-4FBA-33BA9848B93D}"/>
              </a:ext>
            </a:extLst>
          </p:cNvPr>
          <p:cNvGrpSpPr/>
          <p:nvPr/>
        </p:nvGrpSpPr>
        <p:grpSpPr>
          <a:xfrm>
            <a:off x="2882632" y="4140138"/>
            <a:ext cx="7612837" cy="1636662"/>
            <a:chOff x="2863715" y="4110158"/>
            <a:chExt cx="7612837" cy="1636662"/>
          </a:xfrm>
        </p:grpSpPr>
        <p:sp>
          <p:nvSpPr>
            <p:cNvPr id="232" name="哪裡不一樣？"/>
            <p:cNvSpPr txBox="1"/>
            <p:nvPr/>
          </p:nvSpPr>
          <p:spPr>
            <a:xfrm>
              <a:off x="5773336" y="4300548"/>
              <a:ext cx="4703216" cy="10925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indent="39687" algn="l" defTabSz="914400">
                <a:lnSpc>
                  <a:spcPct val="150000"/>
                </a:lnSpc>
                <a:defRPr sz="6000">
                  <a:solidFill>
                    <a:srgbClr val="393939"/>
                  </a:solidFill>
                  <a:latin typeface="Source Han Sans TW Bold"/>
                  <a:ea typeface="Source Han Sans TW Bold"/>
                  <a:cs typeface="Source Han Sans TW Bold"/>
                  <a:sym typeface="Source Han Sans TW Bold"/>
                </a:defRPr>
              </a:lvl1pPr>
            </a:lstStyle>
            <a:p>
              <a:pPr marL="0" marR="0" lvl="0" indent="39687" algn="l" defTabSz="914400" rtl="0" eaLnBrk="1" fontAlgn="auto" latinLnBrk="0" hangingPunct="0">
                <a:lnSpc>
                  <a:spcPct val="150000"/>
                </a:lnSpc>
                <a:spcBef>
                  <a:spcPts val="0"/>
                </a:spcBef>
                <a:spcAft>
                  <a:spcPts val="0"/>
                </a:spcAft>
                <a:buClrTx/>
                <a:buSzTx/>
                <a:buFontTx/>
                <a:buNone/>
                <a:tabLst/>
                <a:defRPr/>
              </a:pPr>
              <a:r>
                <a:rPr kumimoji="0" lang="ja-JP" altLang="en-US"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の強みは何か？</a:t>
              </a:r>
              <a:endParaRPr kumimoji="0" sz="48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233" name="ragic logo.png" descr="ragic logo.png"/>
            <p:cNvPicPr>
              <a:picLocks noChangeAspect="1"/>
            </p:cNvPicPr>
            <p:nvPr/>
          </p:nvPicPr>
          <p:blipFill>
            <a:blip r:embed="rId3"/>
            <a:stretch>
              <a:fillRect/>
            </a:stretch>
          </p:blipFill>
          <p:spPr>
            <a:xfrm>
              <a:off x="2863715" y="4110158"/>
              <a:ext cx="2909621" cy="1636662"/>
            </a:xfrm>
            <a:prstGeom prst="rect">
              <a:avLst/>
            </a:prstGeom>
            <a:ln w="12700">
              <a:miter lim="400000"/>
            </a:ln>
          </p:spPr>
        </p:pic>
      </p:gr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grpSp>
        <p:nvGrpSpPr>
          <p:cNvPr id="16" name="群組 15">
            <a:extLst>
              <a:ext uri="{FF2B5EF4-FFF2-40B4-BE49-F238E27FC236}">
                <a16:creationId xmlns:a16="http://schemas.microsoft.com/office/drawing/2014/main" id="{D3FA4282-25A5-6B4A-B013-65B2B4FDCF30}"/>
              </a:ext>
            </a:extLst>
          </p:cNvPr>
          <p:cNvGrpSpPr/>
          <p:nvPr/>
        </p:nvGrpSpPr>
        <p:grpSpPr>
          <a:xfrm>
            <a:off x="896253" y="4087775"/>
            <a:ext cx="6974983" cy="4531569"/>
            <a:chOff x="896253" y="4087775"/>
            <a:chExt cx="6974983" cy="4531569"/>
          </a:xfrm>
        </p:grpSpPr>
        <p:pic>
          <p:nvPicPr>
            <p:cNvPr id="17" name="視窗框">
              <a:extLst>
                <a:ext uri="{FF2B5EF4-FFF2-40B4-BE49-F238E27FC236}">
                  <a16:creationId xmlns:a16="http://schemas.microsoft.com/office/drawing/2014/main" id="{56A20F5C-69E9-A178-4D70-5AA185579F7C}"/>
                </a:ext>
              </a:extLst>
            </p:cNvPr>
            <p:cNvPicPr>
              <a:picLocks noChangeAspect="1"/>
            </p:cNvPicPr>
            <p:nvPr/>
          </p:nvPicPr>
          <p:blipFill>
            <a:blip r:embed="rId5"/>
            <a:srcRect t="-1" r="26424" b="-2630"/>
            <a:stretch/>
          </p:blipFill>
          <p:spPr>
            <a:xfrm>
              <a:off x="896253" y="4087775"/>
              <a:ext cx="4994882" cy="4531569"/>
            </a:xfrm>
            <a:prstGeom prst="rect">
              <a:avLst/>
            </a:prstGeom>
          </p:spPr>
        </p:pic>
        <p:pic>
          <p:nvPicPr>
            <p:cNvPr id="18" name="視窗框">
              <a:extLst>
                <a:ext uri="{FF2B5EF4-FFF2-40B4-BE49-F238E27FC236}">
                  <a16:creationId xmlns:a16="http://schemas.microsoft.com/office/drawing/2014/main" id="{080AD8D3-F9A1-8E01-1F97-26300C5F5C1C}"/>
                </a:ext>
              </a:extLst>
            </p:cNvPr>
            <p:cNvPicPr>
              <a:picLocks noChangeAspect="1"/>
            </p:cNvPicPr>
            <p:nvPr/>
          </p:nvPicPr>
          <p:blipFill>
            <a:blip r:embed="rId5"/>
            <a:srcRect l="50322" t="-1" r="-535" b="-2630"/>
            <a:stretch/>
          </p:blipFill>
          <p:spPr>
            <a:xfrm>
              <a:off x="4462433" y="4087775"/>
              <a:ext cx="3408803" cy="4531569"/>
            </a:xfrm>
            <a:prstGeom prst="rect">
              <a:avLst/>
            </a:prstGeom>
          </p:spPr>
        </p:pic>
      </p:grpSp>
      <p:sp>
        <p:nvSpPr>
          <p:cNvPr id="235" name="矩形"/>
          <p:cNvSpPr/>
          <p:nvPr/>
        </p:nvSpPr>
        <p:spPr>
          <a:xfrm>
            <a:off x="-386523" y="-97372"/>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240" name="新增、調整資料庫功能"/>
          <p:cNvSpPr txBox="1"/>
          <p:nvPr/>
        </p:nvSpPr>
        <p:spPr>
          <a:xfrm>
            <a:off x="8876786" y="6990481"/>
            <a:ext cx="2194190" cy="3519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indent="39687" algn="l" defTabSz="914400">
              <a:lnSpc>
                <a:spcPct val="80000"/>
              </a:lnSpc>
              <a:defRPr sz="2300">
                <a:solidFill>
                  <a:srgbClr val="393939"/>
                </a:solidFill>
                <a:latin typeface="Source Han Sans TW Medium"/>
                <a:ea typeface="Source Han Sans TW Medium"/>
                <a:cs typeface="Source Han Sans TW Medium"/>
                <a:sym typeface="Source Han Sans TW Medium"/>
              </a:defRPr>
            </a:lvl1pPr>
          </a:lstStyle>
          <a:p>
            <a:r>
              <a:rPr lang="ja-JP" altLang="en-US" sz="2000" dirty="0">
                <a:latin typeface="Open Sans Semibold" panose="020B0706030804020204" pitchFamily="34" charset="0"/>
                <a:ea typeface="Open Sans Semibold" panose="020B0706030804020204" pitchFamily="34" charset="0"/>
                <a:cs typeface="Open Sans Semibold" panose="020B0706030804020204" pitchFamily="34" charset="0"/>
              </a:rPr>
              <a:t>機能の追加・修正</a:t>
            </a:r>
            <a:endParaRPr lang="en-US" altLang="zh-TW" sz="20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43" name="修改資料庫樣式"/>
          <p:cNvSpPr txBox="1"/>
          <p:nvPr/>
        </p:nvSpPr>
        <p:spPr>
          <a:xfrm>
            <a:off x="8871657" y="6033807"/>
            <a:ext cx="2450671" cy="3519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indent="39687" algn="l" defTabSz="914400">
              <a:lnSpc>
                <a:spcPct val="80000"/>
              </a:lnSpc>
              <a:defRPr sz="2300">
                <a:solidFill>
                  <a:srgbClr val="393939"/>
                </a:solidFill>
                <a:latin typeface="Source Han Sans TW Medium"/>
                <a:ea typeface="Source Han Sans TW Medium"/>
                <a:cs typeface="Source Han Sans TW Medium"/>
                <a:sym typeface="Source Han Sans TW Medium"/>
              </a:defRPr>
            </a:lvl1pPr>
          </a:lstStyle>
          <a:p>
            <a:pPr>
              <a:defRPr/>
            </a:pPr>
            <a:r>
              <a:rPr lang="ja-JP" altLang="en-US" sz="2000" dirty="0">
                <a:latin typeface="Open Sans Semibold" panose="020B0706030804020204" pitchFamily="34" charset="0"/>
                <a:ea typeface="Open Sans Semibold" panose="020B0706030804020204" pitchFamily="34" charset="0"/>
                <a:cs typeface="Open Sans Semibold" panose="020B0706030804020204" pitchFamily="34" charset="0"/>
              </a:rPr>
              <a:t>デザインの即時調整</a:t>
            </a:r>
            <a:endParaRPr lang="en-US" altLang="zh-TW" sz="20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46" name="建立表單間的關聯性"/>
          <p:cNvSpPr txBox="1"/>
          <p:nvPr/>
        </p:nvSpPr>
        <p:spPr>
          <a:xfrm>
            <a:off x="8856571" y="5077130"/>
            <a:ext cx="1937710" cy="3519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indent="39687" algn="l" defTabSz="914400">
              <a:lnSpc>
                <a:spcPct val="80000"/>
              </a:lnSpc>
              <a:defRPr sz="2300">
                <a:solidFill>
                  <a:srgbClr val="393939"/>
                </a:solidFill>
                <a:latin typeface="Source Han Sans TW Medium"/>
                <a:ea typeface="Source Han Sans TW Medium"/>
                <a:cs typeface="Source Han Sans TW Medium"/>
                <a:sym typeface="Source Han Sans TW Medium"/>
              </a:defRPr>
            </a:lvl1pPr>
          </a:lstStyle>
          <a:p>
            <a:r>
              <a:rPr lang="ja-JP" altLang="en-US" sz="2000" dirty="0">
                <a:latin typeface="Open Sans Semibold" panose="020B0706030804020204" pitchFamily="34" charset="0"/>
                <a:ea typeface="Open Sans Semibold" panose="020B0706030804020204" pitchFamily="34" charset="0"/>
                <a:cs typeface="Open Sans Semibold" panose="020B0706030804020204" pitchFamily="34" charset="0"/>
              </a:rPr>
              <a:t>シート間の関係</a:t>
            </a:r>
            <a:endParaRPr lang="en-US" altLang="zh-TW" sz="20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251" name="影像" descr="影像"/>
          <p:cNvPicPr>
            <a:picLocks noChangeAspect="1"/>
          </p:cNvPicPr>
          <p:nvPr/>
        </p:nvPicPr>
        <p:blipFill>
          <a:blip r:embed="rId6"/>
          <a:srcRect t="5186" b="20464"/>
          <a:stretch>
            <a:fillRect/>
          </a:stretch>
        </p:blipFill>
        <p:spPr>
          <a:xfrm>
            <a:off x="963973" y="5029016"/>
            <a:ext cx="6826302" cy="3165153"/>
          </a:xfrm>
          <a:prstGeom prst="rect">
            <a:avLst/>
          </a:prstGeom>
          <a:ln w="12700">
            <a:miter lim="400000"/>
          </a:ln>
        </p:spPr>
      </p:pic>
      <p:grpSp>
        <p:nvGrpSpPr>
          <p:cNvPr id="3" name="群組 2">
            <a:extLst>
              <a:ext uri="{FF2B5EF4-FFF2-40B4-BE49-F238E27FC236}">
                <a16:creationId xmlns:a16="http://schemas.microsoft.com/office/drawing/2014/main" id="{4EB00B31-D464-0699-4B71-ECCA0618961F}"/>
              </a:ext>
            </a:extLst>
          </p:cNvPr>
          <p:cNvGrpSpPr/>
          <p:nvPr/>
        </p:nvGrpSpPr>
        <p:grpSpPr>
          <a:xfrm>
            <a:off x="8351073" y="4965385"/>
            <a:ext cx="464683" cy="464682"/>
            <a:chOff x="6730589" y="-1103051"/>
            <a:chExt cx="464683" cy="464682"/>
          </a:xfrm>
        </p:grpSpPr>
        <p:sp>
          <p:nvSpPr>
            <p:cNvPr id="4" name="圓角矩形">
              <a:extLst>
                <a:ext uri="{FF2B5EF4-FFF2-40B4-BE49-F238E27FC236}">
                  <a16:creationId xmlns:a16="http://schemas.microsoft.com/office/drawing/2014/main" id="{66FE7242-EAD9-53B7-A41F-E9FAD74469E4}"/>
                </a:ext>
              </a:extLst>
            </p:cNvPr>
            <p:cNvSpPr/>
            <p:nvPr/>
          </p:nvSpPr>
          <p:spPr>
            <a:xfrm>
              <a:off x="6730589" y="-1103051"/>
              <a:ext cx="464683" cy="464682"/>
            </a:xfrm>
            <a:prstGeom prst="roundRect">
              <a:avLst>
                <a:gd name="adj" fmla="val 15000"/>
              </a:avLst>
            </a:prstGeom>
            <a:solidFill>
              <a:srgbClr val="8BBE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5" name="✓">
              <a:extLst>
                <a:ext uri="{FF2B5EF4-FFF2-40B4-BE49-F238E27FC236}">
                  <a16:creationId xmlns:a16="http://schemas.microsoft.com/office/drawing/2014/main" id="{6DA18C5A-C663-D56A-A40E-663F56AFACA0}"/>
                </a:ext>
              </a:extLst>
            </p:cNvPr>
            <p:cNvSpPr txBox="1"/>
            <p:nvPr/>
          </p:nvSpPr>
          <p:spPr>
            <a:xfrm>
              <a:off x="6776622" y="-1099312"/>
              <a:ext cx="347217"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FFFFFF"/>
                  </a:solidFill>
                  <a:latin typeface="+mn-lt"/>
                  <a:ea typeface="+mn-ea"/>
                  <a:cs typeface="+mn-cs"/>
                  <a:sym typeface="Helvetica Neue"/>
                </a:defRPr>
              </a:lvl1p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sz="2400" b="1" i="0" u="none" strike="noStrike" kern="0" cap="none" spc="0" normalizeH="0" baseline="0" noProof="0" dirty="0">
                  <a:ln>
                    <a:noFill/>
                  </a:ln>
                  <a:solidFill>
                    <a:srgbClr val="FFFFFF"/>
                  </a:solidFill>
                  <a:effectLst/>
                  <a:uLnTx/>
                  <a:uFillTx/>
                  <a:latin typeface="Helvetica Neue"/>
                  <a:sym typeface="Helvetica Neue"/>
                </a:rPr>
                <a:t>✓</a:t>
              </a:r>
            </a:p>
          </p:txBody>
        </p:sp>
      </p:grpSp>
      <p:grpSp>
        <p:nvGrpSpPr>
          <p:cNvPr id="6" name="群組 5">
            <a:extLst>
              <a:ext uri="{FF2B5EF4-FFF2-40B4-BE49-F238E27FC236}">
                <a16:creationId xmlns:a16="http://schemas.microsoft.com/office/drawing/2014/main" id="{2F897D99-8172-ABD8-051E-32158927BEFF}"/>
              </a:ext>
            </a:extLst>
          </p:cNvPr>
          <p:cNvGrpSpPr/>
          <p:nvPr/>
        </p:nvGrpSpPr>
        <p:grpSpPr>
          <a:xfrm>
            <a:off x="8351073" y="5943851"/>
            <a:ext cx="464683" cy="464682"/>
            <a:chOff x="6730589" y="-1103051"/>
            <a:chExt cx="464683" cy="464682"/>
          </a:xfrm>
        </p:grpSpPr>
        <p:sp>
          <p:nvSpPr>
            <p:cNvPr id="7" name="圓角矩形">
              <a:extLst>
                <a:ext uri="{FF2B5EF4-FFF2-40B4-BE49-F238E27FC236}">
                  <a16:creationId xmlns:a16="http://schemas.microsoft.com/office/drawing/2014/main" id="{75187183-9F0A-1FB6-B32D-B9318F77490B}"/>
                </a:ext>
              </a:extLst>
            </p:cNvPr>
            <p:cNvSpPr/>
            <p:nvPr/>
          </p:nvSpPr>
          <p:spPr>
            <a:xfrm>
              <a:off x="6730589" y="-1103051"/>
              <a:ext cx="464683" cy="464682"/>
            </a:xfrm>
            <a:prstGeom prst="roundRect">
              <a:avLst>
                <a:gd name="adj" fmla="val 15000"/>
              </a:avLst>
            </a:prstGeom>
            <a:solidFill>
              <a:srgbClr val="8BBE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8" name="✓">
              <a:extLst>
                <a:ext uri="{FF2B5EF4-FFF2-40B4-BE49-F238E27FC236}">
                  <a16:creationId xmlns:a16="http://schemas.microsoft.com/office/drawing/2014/main" id="{7F6DEC51-CC0D-6767-189D-9177D9D0AAAD}"/>
                </a:ext>
              </a:extLst>
            </p:cNvPr>
            <p:cNvSpPr txBox="1"/>
            <p:nvPr/>
          </p:nvSpPr>
          <p:spPr>
            <a:xfrm>
              <a:off x="6776622" y="-1099312"/>
              <a:ext cx="347217"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FFFFFF"/>
                  </a:solidFill>
                  <a:latin typeface="+mn-lt"/>
                  <a:ea typeface="+mn-ea"/>
                  <a:cs typeface="+mn-cs"/>
                  <a:sym typeface="Helvetica Neue"/>
                </a:defRPr>
              </a:lvl1p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sz="2400" b="1" i="0" u="none" strike="noStrike" kern="0" cap="none" spc="0" normalizeH="0" baseline="0" noProof="0" dirty="0">
                  <a:ln>
                    <a:noFill/>
                  </a:ln>
                  <a:solidFill>
                    <a:srgbClr val="FFFFFF"/>
                  </a:solidFill>
                  <a:effectLst/>
                  <a:uLnTx/>
                  <a:uFillTx/>
                  <a:latin typeface="Helvetica Neue"/>
                  <a:sym typeface="Helvetica Neue"/>
                </a:rPr>
                <a:t>✓</a:t>
              </a:r>
            </a:p>
          </p:txBody>
        </p:sp>
      </p:grpSp>
      <p:grpSp>
        <p:nvGrpSpPr>
          <p:cNvPr id="9" name="群組 8">
            <a:extLst>
              <a:ext uri="{FF2B5EF4-FFF2-40B4-BE49-F238E27FC236}">
                <a16:creationId xmlns:a16="http://schemas.microsoft.com/office/drawing/2014/main" id="{4C22F0A9-ADE3-20EF-859E-BA7F5AF6D876}"/>
              </a:ext>
            </a:extLst>
          </p:cNvPr>
          <p:cNvGrpSpPr/>
          <p:nvPr/>
        </p:nvGrpSpPr>
        <p:grpSpPr>
          <a:xfrm>
            <a:off x="8356493" y="6896783"/>
            <a:ext cx="464683" cy="464682"/>
            <a:chOff x="6730589" y="-1103051"/>
            <a:chExt cx="464683" cy="464682"/>
          </a:xfrm>
        </p:grpSpPr>
        <p:sp>
          <p:nvSpPr>
            <p:cNvPr id="10" name="圓角矩形">
              <a:extLst>
                <a:ext uri="{FF2B5EF4-FFF2-40B4-BE49-F238E27FC236}">
                  <a16:creationId xmlns:a16="http://schemas.microsoft.com/office/drawing/2014/main" id="{4923572A-7F78-6EB5-EE02-6FAB3CCBC1A7}"/>
                </a:ext>
              </a:extLst>
            </p:cNvPr>
            <p:cNvSpPr/>
            <p:nvPr/>
          </p:nvSpPr>
          <p:spPr>
            <a:xfrm>
              <a:off x="6730589" y="-1103051"/>
              <a:ext cx="464683" cy="464682"/>
            </a:xfrm>
            <a:prstGeom prst="roundRect">
              <a:avLst>
                <a:gd name="adj" fmla="val 15000"/>
              </a:avLst>
            </a:prstGeom>
            <a:solidFill>
              <a:srgbClr val="8BBE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11" name="✓">
              <a:extLst>
                <a:ext uri="{FF2B5EF4-FFF2-40B4-BE49-F238E27FC236}">
                  <a16:creationId xmlns:a16="http://schemas.microsoft.com/office/drawing/2014/main" id="{86DDE6B7-083E-A1B2-550D-186E71733411}"/>
                </a:ext>
              </a:extLst>
            </p:cNvPr>
            <p:cNvSpPr txBox="1"/>
            <p:nvPr/>
          </p:nvSpPr>
          <p:spPr>
            <a:xfrm>
              <a:off x="6776622" y="-1099312"/>
              <a:ext cx="347217"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FFFFFF"/>
                  </a:solidFill>
                  <a:latin typeface="+mn-lt"/>
                  <a:ea typeface="+mn-ea"/>
                  <a:cs typeface="+mn-cs"/>
                  <a:sym typeface="Helvetica Neue"/>
                </a:defRPr>
              </a:lvl1pPr>
            </a:lstStyle>
            <a:p>
              <a:pPr marL="0" marR="0" lvl="0" indent="0" algn="ctr" defTabSz="584200" rtl="0" eaLnBrk="1" fontAlgn="auto" latinLnBrk="0" hangingPunct="0">
                <a:lnSpc>
                  <a:spcPct val="100000"/>
                </a:lnSpc>
                <a:spcBef>
                  <a:spcPts val="0"/>
                </a:spcBef>
                <a:spcAft>
                  <a:spcPts val="0"/>
                </a:spcAft>
                <a:buClrTx/>
                <a:buSzTx/>
                <a:buFontTx/>
                <a:buNone/>
                <a:tabLst/>
                <a:defRPr/>
              </a:pPr>
              <a:r>
                <a:rPr kumimoji="0" sz="2400" b="1" i="0" u="none" strike="noStrike" kern="0" cap="none" spc="0" normalizeH="0" baseline="0" noProof="0" dirty="0">
                  <a:ln>
                    <a:noFill/>
                  </a:ln>
                  <a:solidFill>
                    <a:srgbClr val="FFFFFF"/>
                  </a:solidFill>
                  <a:effectLst/>
                  <a:uLnTx/>
                  <a:uFillTx/>
                  <a:latin typeface="Helvetica Neue"/>
                  <a:sym typeface="Helvetica Neue"/>
                </a:rPr>
                <a:t>✓</a:t>
              </a:r>
            </a:p>
          </p:txBody>
        </p:sp>
      </p:grpSp>
      <p:sp>
        <p:nvSpPr>
          <p:cNvPr id="14" name="即時調整、不用寫任何程式">
            <a:extLst>
              <a:ext uri="{FF2B5EF4-FFF2-40B4-BE49-F238E27FC236}">
                <a16:creationId xmlns:a16="http://schemas.microsoft.com/office/drawing/2014/main" id="{D69E9C77-250A-7DED-28D2-B407B4D1E025}"/>
              </a:ext>
            </a:extLst>
          </p:cNvPr>
          <p:cNvSpPr txBox="1"/>
          <p:nvPr/>
        </p:nvSpPr>
        <p:spPr>
          <a:xfrm>
            <a:off x="2423379" y="1858447"/>
            <a:ext cx="8158043"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lvl="0">
              <a:defRPr/>
            </a:pPr>
            <a:r>
              <a:rPr lang="ja-JP" altLang="en-US" sz="2200" b="1" dirty="0">
                <a:latin typeface="Open Sans Semibold" panose="020B0606030504020204" pitchFamily="34" charset="0"/>
                <a:ea typeface="Open Sans Semibold" panose="020B0606030504020204" pitchFamily="34" charset="0"/>
                <a:cs typeface="Open Sans Semibold" panose="020B0606030504020204" pitchFamily="34" charset="0"/>
              </a:rPr>
              <a:t>コード不要で、即座にデザインを調整</a:t>
            </a:r>
            <a:endParaRPr kumimoji="0" sz="2200" b="1"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15" name="客製化">
            <a:extLst>
              <a:ext uri="{FF2B5EF4-FFF2-40B4-BE49-F238E27FC236}">
                <a16:creationId xmlns:a16="http://schemas.microsoft.com/office/drawing/2014/main" id="{0D06E2E3-201D-5A92-733C-AF1EDF6D0490}"/>
              </a:ext>
            </a:extLst>
          </p:cNvPr>
          <p:cNvSpPr txBox="1"/>
          <p:nvPr/>
        </p:nvSpPr>
        <p:spPr>
          <a:xfrm>
            <a:off x="4699984" y="850431"/>
            <a:ext cx="3604833"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4500" b="1"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カスタマイズ</a:t>
            </a:r>
            <a:endParaRPr kumimoji="0" sz="4500" b="1"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2" name="1. 設計模式_日">
            <a:hlinkClick r:id="" action="ppaction://media"/>
            <a:extLst>
              <a:ext uri="{FF2B5EF4-FFF2-40B4-BE49-F238E27FC236}">
                <a16:creationId xmlns:a16="http://schemas.microsoft.com/office/drawing/2014/main" id="{A46FC179-CEF8-4468-AFAB-55A12D33CD6D}"/>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953779" y="4554921"/>
            <a:ext cx="6826275" cy="383978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176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0E6FF">
            <a:alpha val="30000"/>
          </a:srgbClr>
        </a:solidFill>
        <a:effectLst/>
      </p:bgPr>
    </p:bg>
    <p:spTree>
      <p:nvGrpSpPr>
        <p:cNvPr id="1" name=""/>
        <p:cNvGrpSpPr/>
        <p:nvPr/>
      </p:nvGrpSpPr>
      <p:grpSpPr>
        <a:xfrm>
          <a:off x="0" y="0"/>
          <a:ext cx="0" cy="0"/>
          <a:chOff x="0" y="0"/>
          <a:chExt cx="0" cy="0"/>
        </a:xfrm>
      </p:grpSpPr>
      <p:sp>
        <p:nvSpPr>
          <p:cNvPr id="13" name="矩形">
            <a:extLst>
              <a:ext uri="{FF2B5EF4-FFF2-40B4-BE49-F238E27FC236}">
                <a16:creationId xmlns:a16="http://schemas.microsoft.com/office/drawing/2014/main" id="{F0B525D4-A24C-870D-69F6-1BD2CC72EFE8}"/>
              </a:ext>
            </a:extLst>
          </p:cNvPr>
          <p:cNvSpPr/>
          <p:nvPr/>
        </p:nvSpPr>
        <p:spPr>
          <a:xfrm>
            <a:off x="-386523" y="-148570"/>
            <a:ext cx="13777846" cy="3416002"/>
          </a:xfrm>
          <a:prstGeom prst="rect">
            <a:avLst/>
          </a:prstGeom>
          <a:solidFill>
            <a:srgbClr val="FFFFFF"/>
          </a:solidFill>
          <a:ln w="12700">
            <a:miter lim="400000"/>
          </a:ln>
        </p:spPr>
        <p:txBody>
          <a:bodyPr lIns="50800" tIns="50800" rIns="50800" bIns="50800" anchor="ctr"/>
          <a:lstStyle/>
          <a:p>
            <a:pPr marL="0" marR="0" lvl="0" indent="0" algn="ctr" defTabSz="584200" rtl="0" eaLnBrk="1" fontAlgn="auto" latinLnBrk="0" hangingPunct="0">
              <a:lnSpc>
                <a:spcPct val="100000"/>
              </a:lnSpc>
              <a:spcBef>
                <a:spcPts val="0"/>
              </a:spcBef>
              <a:spcAft>
                <a:spcPts val="0"/>
              </a:spcAft>
              <a:buClrTx/>
              <a:buSzTx/>
              <a:buFontTx/>
              <a:buNone/>
              <a:tabLst/>
              <a:defRPr sz="2200">
                <a:solidFill>
                  <a:srgbClr val="FFFFFF"/>
                </a:solidFill>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255" name="充分整合"/>
          <p:cNvSpPr txBox="1"/>
          <p:nvPr/>
        </p:nvSpPr>
        <p:spPr>
          <a:xfrm>
            <a:off x="5854146" y="850431"/>
            <a:ext cx="1296509" cy="10272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indent="39687" defTabSz="914400">
              <a:lnSpc>
                <a:spcPct val="150000"/>
              </a:lnSpc>
              <a:defRPr sz="4500">
                <a:solidFill>
                  <a:srgbClr val="393939"/>
                </a:solidFill>
                <a:latin typeface="Source Han Sans TW Bold"/>
                <a:ea typeface="Source Han Sans TW Bold"/>
                <a:cs typeface="Source Han Sans TW Bold"/>
                <a:sym typeface="Source Han Sans TW Bold"/>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zh-TW" altLang="en-US"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rPr>
              <a:t>統合</a:t>
            </a:r>
            <a:endParaRPr kumimoji="0" lang="en-US" altLang="zh-TW" sz="4500" b="1" i="0" u="none" strike="noStrike" kern="0" cap="none" spc="0" normalizeH="0" baseline="0" noProof="0" dirty="0">
              <a:ln>
                <a:noFill/>
              </a:ln>
              <a:solidFill>
                <a:srgbClr val="393939"/>
              </a:solidFill>
              <a:effectLst/>
              <a:uLnTx/>
              <a:uFillTx/>
              <a:latin typeface="Open Sans" panose="020B0606030504020204" pitchFamily="34" charset="0"/>
              <a:ea typeface="Open Sans" panose="020B0606030504020204" pitchFamily="34" charset="0"/>
              <a:cs typeface="Open Sans" panose="020B0606030504020204" pitchFamily="34" charset="0"/>
              <a:sym typeface="Source Han Sans TW Bold"/>
            </a:endParaRPr>
          </a:p>
        </p:txBody>
      </p:sp>
      <p:pic>
        <p:nvPicPr>
          <p:cNvPr id="3" name="圖片 2">
            <a:extLst>
              <a:ext uri="{FF2B5EF4-FFF2-40B4-BE49-F238E27FC236}">
                <a16:creationId xmlns:a16="http://schemas.microsoft.com/office/drawing/2014/main" id="{53358161-8E33-9E90-03E5-04865B7FA542}"/>
              </a:ext>
            </a:extLst>
          </p:cNvPr>
          <p:cNvPicPr>
            <a:picLocks noChangeAspect="1"/>
          </p:cNvPicPr>
          <p:nvPr/>
        </p:nvPicPr>
        <p:blipFill>
          <a:blip r:embed="rId3"/>
          <a:stretch>
            <a:fillRect/>
          </a:stretch>
        </p:blipFill>
        <p:spPr>
          <a:xfrm>
            <a:off x="851843" y="4252043"/>
            <a:ext cx="1719254" cy="1650177"/>
          </a:xfrm>
          <a:prstGeom prst="rect">
            <a:avLst/>
          </a:prstGeom>
        </p:spPr>
      </p:pic>
      <p:pic>
        <p:nvPicPr>
          <p:cNvPr id="4" name="圖片 3">
            <a:extLst>
              <a:ext uri="{FF2B5EF4-FFF2-40B4-BE49-F238E27FC236}">
                <a16:creationId xmlns:a16="http://schemas.microsoft.com/office/drawing/2014/main" id="{17FCB427-C85A-3DF0-F0DD-A26915601FAF}"/>
              </a:ext>
            </a:extLst>
          </p:cNvPr>
          <p:cNvPicPr>
            <a:picLocks noChangeAspect="1"/>
          </p:cNvPicPr>
          <p:nvPr/>
        </p:nvPicPr>
        <p:blipFill>
          <a:blip r:embed="rId4"/>
          <a:stretch>
            <a:fillRect/>
          </a:stretch>
        </p:blipFill>
        <p:spPr>
          <a:xfrm>
            <a:off x="3247308" y="4252043"/>
            <a:ext cx="1719254" cy="1650177"/>
          </a:xfrm>
          <a:prstGeom prst="rect">
            <a:avLst/>
          </a:prstGeom>
        </p:spPr>
      </p:pic>
      <p:pic>
        <p:nvPicPr>
          <p:cNvPr id="5" name="圖片 4">
            <a:extLst>
              <a:ext uri="{FF2B5EF4-FFF2-40B4-BE49-F238E27FC236}">
                <a16:creationId xmlns:a16="http://schemas.microsoft.com/office/drawing/2014/main" id="{06C4419F-AF7F-4F2E-D94C-36C9E785AFF3}"/>
              </a:ext>
            </a:extLst>
          </p:cNvPr>
          <p:cNvPicPr>
            <a:picLocks noChangeAspect="1"/>
          </p:cNvPicPr>
          <p:nvPr/>
        </p:nvPicPr>
        <p:blipFill>
          <a:blip r:embed="rId5"/>
          <a:stretch>
            <a:fillRect/>
          </a:stretch>
        </p:blipFill>
        <p:spPr>
          <a:xfrm>
            <a:off x="5642773" y="4252043"/>
            <a:ext cx="1719254" cy="1650177"/>
          </a:xfrm>
          <a:prstGeom prst="rect">
            <a:avLst/>
          </a:prstGeom>
        </p:spPr>
      </p:pic>
      <p:pic>
        <p:nvPicPr>
          <p:cNvPr id="6" name="圖片 5">
            <a:extLst>
              <a:ext uri="{FF2B5EF4-FFF2-40B4-BE49-F238E27FC236}">
                <a16:creationId xmlns:a16="http://schemas.microsoft.com/office/drawing/2014/main" id="{06F3AB89-F469-6F36-66AA-735CB8BE16BE}"/>
              </a:ext>
            </a:extLst>
          </p:cNvPr>
          <p:cNvPicPr>
            <a:picLocks noChangeAspect="1"/>
          </p:cNvPicPr>
          <p:nvPr/>
        </p:nvPicPr>
        <p:blipFill>
          <a:blip r:embed="rId6"/>
          <a:stretch>
            <a:fillRect/>
          </a:stretch>
        </p:blipFill>
        <p:spPr>
          <a:xfrm>
            <a:off x="8038238" y="4252043"/>
            <a:ext cx="1719254" cy="1650177"/>
          </a:xfrm>
          <a:prstGeom prst="rect">
            <a:avLst/>
          </a:prstGeom>
        </p:spPr>
      </p:pic>
      <p:pic>
        <p:nvPicPr>
          <p:cNvPr id="7" name="圖片 6">
            <a:extLst>
              <a:ext uri="{FF2B5EF4-FFF2-40B4-BE49-F238E27FC236}">
                <a16:creationId xmlns:a16="http://schemas.microsoft.com/office/drawing/2014/main" id="{BB7C66B9-CA16-D083-69EB-B6F3EA520C0D}"/>
              </a:ext>
            </a:extLst>
          </p:cNvPr>
          <p:cNvPicPr>
            <a:picLocks noChangeAspect="1"/>
          </p:cNvPicPr>
          <p:nvPr/>
        </p:nvPicPr>
        <p:blipFill>
          <a:blip r:embed="rId7"/>
          <a:stretch>
            <a:fillRect/>
          </a:stretch>
        </p:blipFill>
        <p:spPr>
          <a:xfrm>
            <a:off x="10433704" y="4252043"/>
            <a:ext cx="1719254" cy="1650177"/>
          </a:xfrm>
          <a:prstGeom prst="rect">
            <a:avLst/>
          </a:prstGeom>
        </p:spPr>
      </p:pic>
      <p:pic>
        <p:nvPicPr>
          <p:cNvPr id="8" name="圖片 7">
            <a:extLst>
              <a:ext uri="{FF2B5EF4-FFF2-40B4-BE49-F238E27FC236}">
                <a16:creationId xmlns:a16="http://schemas.microsoft.com/office/drawing/2014/main" id="{DE5BEFEA-D11A-BC98-8636-E1EC47B5AFC3}"/>
              </a:ext>
            </a:extLst>
          </p:cNvPr>
          <p:cNvPicPr>
            <a:picLocks noChangeAspect="1"/>
          </p:cNvPicPr>
          <p:nvPr/>
        </p:nvPicPr>
        <p:blipFill>
          <a:blip r:embed="rId8"/>
          <a:stretch>
            <a:fillRect/>
          </a:stretch>
        </p:blipFill>
        <p:spPr>
          <a:xfrm>
            <a:off x="851843" y="6771148"/>
            <a:ext cx="1719254" cy="1650177"/>
          </a:xfrm>
          <a:prstGeom prst="rect">
            <a:avLst/>
          </a:prstGeom>
        </p:spPr>
      </p:pic>
      <p:pic>
        <p:nvPicPr>
          <p:cNvPr id="9" name="圖片 8">
            <a:extLst>
              <a:ext uri="{FF2B5EF4-FFF2-40B4-BE49-F238E27FC236}">
                <a16:creationId xmlns:a16="http://schemas.microsoft.com/office/drawing/2014/main" id="{0AFAEBA0-F181-7197-17B5-59CDE2FCCB53}"/>
              </a:ext>
            </a:extLst>
          </p:cNvPr>
          <p:cNvPicPr>
            <a:picLocks noChangeAspect="1"/>
          </p:cNvPicPr>
          <p:nvPr/>
        </p:nvPicPr>
        <p:blipFill>
          <a:blip r:embed="rId9"/>
          <a:stretch>
            <a:fillRect/>
          </a:stretch>
        </p:blipFill>
        <p:spPr>
          <a:xfrm>
            <a:off x="3247308" y="6771148"/>
            <a:ext cx="1719254" cy="1650177"/>
          </a:xfrm>
          <a:prstGeom prst="rect">
            <a:avLst/>
          </a:prstGeom>
        </p:spPr>
      </p:pic>
      <p:pic>
        <p:nvPicPr>
          <p:cNvPr id="10" name="圖片 9">
            <a:extLst>
              <a:ext uri="{FF2B5EF4-FFF2-40B4-BE49-F238E27FC236}">
                <a16:creationId xmlns:a16="http://schemas.microsoft.com/office/drawing/2014/main" id="{D21420C1-4685-BDF9-6253-2DA0B6EC6F46}"/>
              </a:ext>
            </a:extLst>
          </p:cNvPr>
          <p:cNvPicPr>
            <a:picLocks noChangeAspect="1"/>
          </p:cNvPicPr>
          <p:nvPr/>
        </p:nvPicPr>
        <p:blipFill>
          <a:blip r:embed="rId10"/>
          <a:stretch>
            <a:fillRect/>
          </a:stretch>
        </p:blipFill>
        <p:spPr>
          <a:xfrm>
            <a:off x="5642773" y="6771148"/>
            <a:ext cx="1719254" cy="1650177"/>
          </a:xfrm>
          <a:prstGeom prst="rect">
            <a:avLst/>
          </a:prstGeom>
        </p:spPr>
      </p:pic>
      <p:pic>
        <p:nvPicPr>
          <p:cNvPr id="11" name="圖片 10">
            <a:extLst>
              <a:ext uri="{FF2B5EF4-FFF2-40B4-BE49-F238E27FC236}">
                <a16:creationId xmlns:a16="http://schemas.microsoft.com/office/drawing/2014/main" id="{37CD5F4D-3D9D-0591-1B00-AAD174280772}"/>
              </a:ext>
            </a:extLst>
          </p:cNvPr>
          <p:cNvPicPr>
            <a:picLocks noChangeAspect="1"/>
          </p:cNvPicPr>
          <p:nvPr/>
        </p:nvPicPr>
        <p:blipFill>
          <a:blip r:embed="rId11"/>
          <a:stretch>
            <a:fillRect/>
          </a:stretch>
        </p:blipFill>
        <p:spPr>
          <a:xfrm>
            <a:off x="8038238" y="6771148"/>
            <a:ext cx="1719254" cy="1650177"/>
          </a:xfrm>
          <a:prstGeom prst="rect">
            <a:avLst/>
          </a:prstGeom>
        </p:spPr>
      </p:pic>
      <p:pic>
        <p:nvPicPr>
          <p:cNvPr id="12" name="圖片 11">
            <a:extLst>
              <a:ext uri="{FF2B5EF4-FFF2-40B4-BE49-F238E27FC236}">
                <a16:creationId xmlns:a16="http://schemas.microsoft.com/office/drawing/2014/main" id="{741A6FF6-2158-CFF2-2002-F1DEAC837435}"/>
              </a:ext>
            </a:extLst>
          </p:cNvPr>
          <p:cNvPicPr>
            <a:picLocks noChangeAspect="1"/>
          </p:cNvPicPr>
          <p:nvPr/>
        </p:nvPicPr>
        <p:blipFill>
          <a:blip r:embed="rId12"/>
          <a:stretch>
            <a:fillRect/>
          </a:stretch>
        </p:blipFill>
        <p:spPr>
          <a:xfrm>
            <a:off x="10433704" y="6771148"/>
            <a:ext cx="1719254" cy="1650177"/>
          </a:xfrm>
          <a:prstGeom prst="rect">
            <a:avLst/>
          </a:prstGeom>
        </p:spPr>
      </p:pic>
      <p:sp>
        <p:nvSpPr>
          <p:cNvPr id="14" name="員工有高達 90% 的時間在和 Excel 搏鬥">
            <a:extLst>
              <a:ext uri="{FF2B5EF4-FFF2-40B4-BE49-F238E27FC236}">
                <a16:creationId xmlns:a16="http://schemas.microsoft.com/office/drawing/2014/main" id="{0B509498-48C9-59C7-FD98-A886DDDA9101}"/>
              </a:ext>
            </a:extLst>
          </p:cNvPr>
          <p:cNvSpPr txBox="1"/>
          <p:nvPr/>
        </p:nvSpPr>
        <p:spPr>
          <a:xfrm>
            <a:off x="851844" y="5977170"/>
            <a:ext cx="1719254"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zh-TW"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受注管理</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16" name="員工有高達 90% 的時間在和 Excel 搏鬥">
            <a:extLst>
              <a:ext uri="{FF2B5EF4-FFF2-40B4-BE49-F238E27FC236}">
                <a16:creationId xmlns:a16="http://schemas.microsoft.com/office/drawing/2014/main" id="{217FE1AA-4255-D2FD-69D6-2995C2038776}"/>
              </a:ext>
            </a:extLst>
          </p:cNvPr>
          <p:cNvSpPr txBox="1"/>
          <p:nvPr/>
        </p:nvSpPr>
        <p:spPr>
          <a:xfrm>
            <a:off x="3247307" y="5977170"/>
            <a:ext cx="1719254"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zh-TW"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在庫管理</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17" name="員工有高達 90% 的時間在和 Excel 搏鬥">
            <a:extLst>
              <a:ext uri="{FF2B5EF4-FFF2-40B4-BE49-F238E27FC236}">
                <a16:creationId xmlns:a16="http://schemas.microsoft.com/office/drawing/2014/main" id="{C2F26040-A5B2-C72D-1309-1C6AC4FE97AD}"/>
              </a:ext>
            </a:extLst>
          </p:cNvPr>
          <p:cNvSpPr txBox="1"/>
          <p:nvPr/>
        </p:nvSpPr>
        <p:spPr>
          <a:xfrm>
            <a:off x="7924063" y="5985551"/>
            <a:ext cx="1947601"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マーケティング</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18" name="員工有高達 90% 的時間在和 Excel 搏鬥">
            <a:extLst>
              <a:ext uri="{FF2B5EF4-FFF2-40B4-BE49-F238E27FC236}">
                <a16:creationId xmlns:a16="http://schemas.microsoft.com/office/drawing/2014/main" id="{5CC03E21-1BDF-D8ED-75CA-2C654D6DE0AF}"/>
              </a:ext>
            </a:extLst>
          </p:cNvPr>
          <p:cNvSpPr txBox="1"/>
          <p:nvPr/>
        </p:nvSpPr>
        <p:spPr>
          <a:xfrm>
            <a:off x="5642770" y="5977170"/>
            <a:ext cx="1719254"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en-US" altLang="zh-TW"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CRM</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19" name="員工有高達 90% 的時間在和 Excel 搏鬥">
            <a:extLst>
              <a:ext uri="{FF2B5EF4-FFF2-40B4-BE49-F238E27FC236}">
                <a16:creationId xmlns:a16="http://schemas.microsoft.com/office/drawing/2014/main" id="{885A2E53-75AF-AD29-B615-F6942528AE94}"/>
              </a:ext>
            </a:extLst>
          </p:cNvPr>
          <p:cNvSpPr txBox="1"/>
          <p:nvPr/>
        </p:nvSpPr>
        <p:spPr>
          <a:xfrm>
            <a:off x="10433704" y="5977170"/>
            <a:ext cx="1719254"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レポート</a:t>
            </a:r>
            <a:endParaRPr kumimoji="0" 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20" name="員工有高達 90% 的時間在和 Excel 搏鬥">
            <a:extLst>
              <a:ext uri="{FF2B5EF4-FFF2-40B4-BE49-F238E27FC236}">
                <a16:creationId xmlns:a16="http://schemas.microsoft.com/office/drawing/2014/main" id="{93B8F43D-FB4E-9B7A-F8BD-4D1AE4CE6455}"/>
              </a:ext>
            </a:extLst>
          </p:cNvPr>
          <p:cNvSpPr txBox="1"/>
          <p:nvPr/>
        </p:nvSpPr>
        <p:spPr>
          <a:xfrm>
            <a:off x="851844" y="8496275"/>
            <a:ext cx="1719254"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zh-TW"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人事管理</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21" name="員工有高達 90% 的時間在和 Excel 搏鬥">
            <a:extLst>
              <a:ext uri="{FF2B5EF4-FFF2-40B4-BE49-F238E27FC236}">
                <a16:creationId xmlns:a16="http://schemas.microsoft.com/office/drawing/2014/main" id="{47382960-D035-1FD5-A9FC-977E643BDE7C}"/>
              </a:ext>
            </a:extLst>
          </p:cNvPr>
          <p:cNvSpPr txBox="1"/>
          <p:nvPr/>
        </p:nvSpPr>
        <p:spPr>
          <a:xfrm>
            <a:off x="3247307" y="8496275"/>
            <a:ext cx="1719254"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zh-TW"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承認</a:t>
            </a: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フロー</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22" name="員工有高達 90% 的時間在和 Excel 搏鬥">
            <a:extLst>
              <a:ext uri="{FF2B5EF4-FFF2-40B4-BE49-F238E27FC236}">
                <a16:creationId xmlns:a16="http://schemas.microsoft.com/office/drawing/2014/main" id="{D7A43F61-8830-D230-432B-670ECA50B9EC}"/>
              </a:ext>
            </a:extLst>
          </p:cNvPr>
          <p:cNvSpPr txBox="1"/>
          <p:nvPr/>
        </p:nvSpPr>
        <p:spPr>
          <a:xfrm>
            <a:off x="7809890" y="8504656"/>
            <a:ext cx="2175949"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プロジェクト</a:t>
            </a:r>
            <a:br>
              <a:rPr kumimoji="0" lang="en-US" altLang="ja-JP"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b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管理</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23" name="員工有高達 90% 的時間在和 Excel 搏鬥">
            <a:extLst>
              <a:ext uri="{FF2B5EF4-FFF2-40B4-BE49-F238E27FC236}">
                <a16:creationId xmlns:a16="http://schemas.microsoft.com/office/drawing/2014/main" id="{4D9B3A1E-B94B-B8CC-2F09-B8B1FBD095CC}"/>
              </a:ext>
            </a:extLst>
          </p:cNvPr>
          <p:cNvSpPr txBox="1"/>
          <p:nvPr/>
        </p:nvSpPr>
        <p:spPr>
          <a:xfrm>
            <a:off x="5561195" y="8504656"/>
            <a:ext cx="1882403"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カスタマー</a:t>
            </a:r>
            <a:br>
              <a:rPr kumimoji="0" lang="en-US" altLang="ja-JP"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b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サポート</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24" name="員工有高達 90% 的時間在和 Excel 搏鬥">
            <a:extLst>
              <a:ext uri="{FF2B5EF4-FFF2-40B4-BE49-F238E27FC236}">
                <a16:creationId xmlns:a16="http://schemas.microsoft.com/office/drawing/2014/main" id="{D227E69E-399C-88A9-ED22-DF2CE1023546}"/>
              </a:ext>
            </a:extLst>
          </p:cNvPr>
          <p:cNvSpPr txBox="1"/>
          <p:nvPr/>
        </p:nvSpPr>
        <p:spPr>
          <a:xfrm>
            <a:off x="10312583" y="8496275"/>
            <a:ext cx="1961496"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p>
            <a:pPr marL="0" marR="0" lvl="0" indent="39687" algn="ctr" defTabSz="914400" rtl="0" eaLnBrk="1" fontAlgn="auto" latinLnBrk="0" hangingPunct="0">
              <a:lnSpc>
                <a:spcPct val="100000"/>
              </a:lnSpc>
              <a:spcBef>
                <a:spcPts val="0"/>
              </a:spcBef>
              <a:spcAft>
                <a:spcPts val="0"/>
              </a:spcAft>
              <a:buClrTx/>
              <a:buSzTx/>
              <a:buFontTx/>
              <a:buNone/>
              <a:tabLst/>
              <a:defRPr sz="2300">
                <a:solidFill>
                  <a:srgbClr val="393939"/>
                </a:solidFill>
                <a:latin typeface="Source Han Sans TW Medium"/>
                <a:ea typeface="Source Han Sans TW Medium"/>
                <a:cs typeface="Source Han Sans TW Medium"/>
                <a:sym typeface="Source Han Sans TW Medium"/>
              </a:defRPr>
            </a:pPr>
            <a:r>
              <a:rPr kumimoji="0" lang="ja-JP" altLang="en-US"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ファイル管理</a:t>
            </a:r>
            <a:endParaRPr kumimoji="0" sz="18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
        <p:nvSpPr>
          <p:cNvPr id="2" name="即時調整、不用寫任何程式">
            <a:extLst>
              <a:ext uri="{FF2B5EF4-FFF2-40B4-BE49-F238E27FC236}">
                <a16:creationId xmlns:a16="http://schemas.microsoft.com/office/drawing/2014/main" id="{D640E846-F0A8-CC81-A3C0-EB47822180B4}"/>
              </a:ext>
            </a:extLst>
          </p:cNvPr>
          <p:cNvSpPr txBox="1"/>
          <p:nvPr/>
        </p:nvSpPr>
        <p:spPr>
          <a:xfrm>
            <a:off x="2423379" y="1858447"/>
            <a:ext cx="8158043"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indent="39687" defTabSz="914400">
              <a:lnSpc>
                <a:spcPct val="150000"/>
              </a:lnSpc>
              <a:defRPr sz="2300">
                <a:solidFill>
                  <a:srgbClr val="393939"/>
                </a:solidFill>
                <a:latin typeface="Source Han Sans TW Medium"/>
                <a:ea typeface="Source Han Sans TW Medium"/>
                <a:cs typeface="Source Han Sans TW Medium"/>
                <a:sym typeface="Source Han Sans TW Medium"/>
              </a:defRPr>
            </a:lvl1pPr>
          </a:lstStyle>
          <a:p>
            <a:pPr marL="0" marR="0" lvl="0" indent="39687" algn="ctr" defTabSz="914400" rtl="0" eaLnBrk="1" fontAlgn="auto" latinLnBrk="0" hangingPunct="0">
              <a:lnSpc>
                <a:spcPct val="150000"/>
              </a:lnSpc>
              <a:spcBef>
                <a:spcPts val="0"/>
              </a:spcBef>
              <a:spcAft>
                <a:spcPts val="0"/>
              </a:spcAft>
              <a:buClrTx/>
              <a:buSzTx/>
              <a:buFontTx/>
              <a:buNone/>
              <a:tabLst/>
              <a:defRPr/>
            </a:pPr>
            <a:r>
              <a:rPr kumimoji="0" lang="ja-JP" altLang="en-US"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rPr>
              <a:t>ワークフローを一元管理するデータベースシステム</a:t>
            </a:r>
            <a:endParaRPr kumimoji="0" lang="en-US" altLang="zh-TW" sz="2200" b="1" i="0" u="none" strike="noStrike" kern="0" cap="none" spc="0" normalizeH="0" baseline="0" noProof="0" dirty="0">
              <a:ln>
                <a:noFill/>
              </a:ln>
              <a:solidFill>
                <a:srgbClr val="393939"/>
              </a:solidFill>
              <a:effectLst/>
              <a:uLnTx/>
              <a:uFillTx/>
              <a:latin typeface="Open Sans Semibold" panose="020B0606030504020204" pitchFamily="34" charset="0"/>
              <a:ea typeface="Open Sans Semibold" panose="020B0606030504020204" pitchFamily="34" charset="0"/>
              <a:cs typeface="Open Sans Semibold" panose="020B0606030504020204" pitchFamily="34" charset="0"/>
              <a:sym typeface="Source Han Sans TW Medium"/>
            </a:endParaRPr>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Override1.xml><?xml version="1.0" encoding="utf-8"?>
<a:themeOverride xmlns:a="http://schemas.openxmlformats.org/drawingml/2006/main">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themeOverride>
</file>

<file path=docProps/app.xml><?xml version="1.0" encoding="utf-8"?>
<Properties xmlns="http://schemas.openxmlformats.org/officeDocument/2006/extended-properties" xmlns:vt="http://schemas.openxmlformats.org/officeDocument/2006/docPropsVTypes">
  <Template/>
  <TotalTime>0</TotalTime>
  <Words>2611</Words>
  <Application>Microsoft Office PowerPoint</Application>
  <PresentationFormat>ユーザー設定</PresentationFormat>
  <Paragraphs>305</Paragraphs>
  <Slides>56</Slides>
  <Notes>56</Notes>
  <HiddenSlides>0</HiddenSlides>
  <MMClips>8</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56</vt:i4>
      </vt:variant>
    </vt:vector>
  </HeadingPairs>
  <TitlesOfParts>
    <vt:vector size="69" baseType="lpstr">
      <vt:lpstr>Helvetica Light</vt:lpstr>
      <vt:lpstr>Helvetica Neue</vt:lpstr>
      <vt:lpstr>Helvetica Neue Light</vt:lpstr>
      <vt:lpstr>Helvetica Neue Medium</vt:lpstr>
      <vt:lpstr>Noto Sans CJK SC DemiLight</vt:lpstr>
      <vt:lpstr>Noto Sans CJK SC Regular</vt:lpstr>
      <vt:lpstr>Source Han Sans TW Bold</vt:lpstr>
      <vt:lpstr>Source Han Sans TW Medium</vt:lpstr>
      <vt:lpstr>Arial</vt:lpstr>
      <vt:lpstr>Open Sans</vt:lpstr>
      <vt:lpstr>Open Sans Extrabold</vt:lpstr>
      <vt:lpstr>Open Sans Semibold</vt:lpstr>
      <vt:lpstr>White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2026-01-09T03:32:20Z</dcterms:modified>
</cp:coreProperties>
</file>