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8"/>
  </p:notesMasterIdLst>
  <p:sldIdLst>
    <p:sldId id="306" r:id="rId2"/>
    <p:sldId id="373" r:id="rId3"/>
    <p:sldId id="374" r:id="rId4"/>
    <p:sldId id="309" r:id="rId5"/>
    <p:sldId id="375" r:id="rId6"/>
    <p:sldId id="376" r:id="rId7"/>
    <p:sldId id="377" r:id="rId8"/>
    <p:sldId id="352" r:id="rId9"/>
    <p:sldId id="378" r:id="rId10"/>
    <p:sldId id="271" r:id="rId11"/>
    <p:sldId id="379" r:id="rId12"/>
    <p:sldId id="274" r:id="rId13"/>
    <p:sldId id="380" r:id="rId14"/>
    <p:sldId id="381" r:id="rId15"/>
    <p:sldId id="330" r:id="rId16"/>
    <p:sldId id="331" r:id="rId17"/>
    <p:sldId id="382" r:id="rId18"/>
    <p:sldId id="329" r:id="rId19"/>
    <p:sldId id="391" r:id="rId20"/>
    <p:sldId id="335" r:id="rId21"/>
    <p:sldId id="383" r:id="rId22"/>
    <p:sldId id="337" r:id="rId23"/>
    <p:sldId id="385" r:id="rId24"/>
    <p:sldId id="392" r:id="rId25"/>
    <p:sldId id="386" r:id="rId26"/>
    <p:sldId id="389" r:id="rId27"/>
    <p:sldId id="387" r:id="rId28"/>
    <p:sldId id="388" r:id="rId29"/>
    <p:sldId id="284" r:id="rId30"/>
    <p:sldId id="346" r:id="rId31"/>
    <p:sldId id="345" r:id="rId32"/>
    <p:sldId id="393" r:id="rId33"/>
    <p:sldId id="348" r:id="rId34"/>
    <p:sldId id="394" r:id="rId35"/>
    <p:sldId id="289" r:id="rId36"/>
    <p:sldId id="396" r:id="rId37"/>
    <p:sldId id="395" r:id="rId38"/>
    <p:sldId id="397" r:id="rId39"/>
    <p:sldId id="320" r:id="rId40"/>
    <p:sldId id="359" r:id="rId41"/>
    <p:sldId id="371" r:id="rId42"/>
    <p:sldId id="398" r:id="rId43"/>
    <p:sldId id="399" r:id="rId44"/>
    <p:sldId id="400" r:id="rId45"/>
    <p:sldId id="401" r:id="rId46"/>
    <p:sldId id="402" r:id="rId47"/>
    <p:sldId id="403" r:id="rId48"/>
    <p:sldId id="404" r:id="rId49"/>
    <p:sldId id="405" r:id="rId50"/>
    <p:sldId id="406" r:id="rId51"/>
    <p:sldId id="407" r:id="rId52"/>
    <p:sldId id="408" r:id="rId53"/>
    <p:sldId id="409" r:id="rId54"/>
    <p:sldId id="410" r:id="rId55"/>
    <p:sldId id="411" r:id="rId56"/>
    <p:sldId id="412" r:id="rId5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userDrawn="1">
          <p15:clr>
            <a:srgbClr val="A4A3A4"/>
          </p15:clr>
        </p15:guide>
        <p15:guide id="2" pos="40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5D5D"/>
    <a:srgbClr val="FAFAFA"/>
    <a:srgbClr val="F1F7FF"/>
    <a:srgbClr val="65A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63" autoAdjust="0"/>
    <p:restoredTop sz="93734" autoAdjust="0"/>
  </p:normalViewPr>
  <p:slideViewPr>
    <p:cSldViewPr snapToGrid="0">
      <p:cViewPr varScale="1">
        <p:scale>
          <a:sx n="76" d="100"/>
          <a:sy n="76" d="100"/>
        </p:scale>
        <p:origin x="1572" y="90"/>
      </p:cViewPr>
      <p:guideLst>
        <p:guide orient="horz" pos="3072"/>
        <p:guide pos="4096"/>
      </p:guideLst>
    </p:cSldViewPr>
  </p:slideViewPr>
  <p:notesTextViewPr>
    <p:cViewPr>
      <p:scale>
        <a:sx n="90" d="100"/>
        <a:sy n="9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04321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084455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0C6B-C868-D858-917E-69D0BBB699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2B7131-D6ED-0CD5-CADC-3D6AABBBBC3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30A6CE2-F1A3-C44E-1D69-0AFEB1BA98D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zh-TW" altLang="en-US" dirty="0"/>
          </a:p>
        </p:txBody>
      </p:sp>
    </p:spTree>
    <p:extLst>
      <p:ext uri="{BB962C8B-B14F-4D97-AF65-F5344CB8AC3E}">
        <p14:creationId xmlns:p14="http://schemas.microsoft.com/office/powerpoint/2010/main" val="229688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23524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B9D56-611D-6728-5DC6-55866230707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20DB9E-4060-6079-8312-77A71D95E358}"/>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B955833-4BA4-46C9-B884-6FD975162937}"/>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530522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84633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506229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846344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00284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8681A-D00F-DCAA-E08A-5DAD57CB4F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89D8C43-CFD6-9DA2-268D-39A3F0073C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08B7042F-0157-95A2-8973-61685138FE8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905824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2F803-AFE6-FBC6-8830-8C46F6B4FB5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52F7201-5F35-09FD-7060-BEFCE432263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773DFC9-409A-303D-8B76-FD8113DA211E}"/>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24840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7280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67332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20060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93410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680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6383-4614-9EFE-342A-818059B9BE5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E7ED32-B9F4-CE4F-B111-702532F0F51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CD2999D-323B-9E06-79FC-6032515EC344}"/>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22603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56454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83837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12842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763124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49880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681B-6079-ED6F-58D8-49754E8CFD0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FCFEB8-F9AD-C310-0DDE-9A572985399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9FAD9D9-1AA7-122A-B017-71C6C99A88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67629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20670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11454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60926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4CAE-BA8E-0C56-210D-6043EC43C2A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F387DB9-C8EF-F96A-727F-C31444C603A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9CEB017-204B-05CB-C820-A092F904E3D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195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C3CA4-D8CC-0CAF-D010-684A9CF8AF5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D43B147-B365-F060-140E-BAF49758DAE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CAF3E1A-29BB-1C57-B3E8-602C802F594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602962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378039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6125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897902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45AA-820A-20C1-8A4C-B22AA2B800D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91FB0C0-0875-E92C-5946-6892FB8C1D3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DDF693F-BB8E-B493-B0AD-207540C693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54096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68742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A903-23BB-7A02-CB57-E24CAF840B1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AAF6537-4904-840C-0450-899CD874433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D7B33BB-DBF8-4BA3-96B6-BA31E5FBF64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0087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27132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0486-F670-3177-AD64-831447BAAF8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BF3869-A730-B0F7-CABE-D77EB79CA51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8F53FB6-07B2-1252-2F10-F68E531DEB1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609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3E28-B97B-2E9D-8FB0-D9C93CDDC13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D01430F-F0E2-2DBA-D31A-69081D8C9782}"/>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FB42521-4B39-05AA-9B82-3861A16FA935}"/>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56190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32B31-091D-B03B-B186-A30DC79AAA8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ED1F549-9D91-1EC8-AFC7-C8438195FDEB}"/>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5652BFE-DE20-A86F-6512-65366D03BF69}"/>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273919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717E-56B4-9FA2-0FB3-FBC60B3BFF8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E13A27-6850-01DE-E1D4-378E3F7F8E7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FDB081B-02F5-FEBD-44ED-B22BB9D7B98B}"/>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58675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E8D2-2B55-7146-2EBD-2E70B7C6862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0CBDD7A-340B-DC0C-B2D9-E378F416F94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FD348C1-E657-A8E0-A03B-08CF327293B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22255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224611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6C6AB-ADE3-6006-717D-F8FA7EAE6908}"/>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B2C6681-2E92-A60E-CDE2-4CA62E8869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38823BB-BFE2-9CAB-F345-2FB37999B31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3250296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352604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3979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0EC5-3FB4-5D80-9237-F80E7C14485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AEABCC4-5A16-0586-F13B-3198048756C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4759367-0696-7E3F-0F2E-6EB32358A2A0}"/>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132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D472-F533-9B4C-1CCD-F091330497F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DED63B3-E44D-9423-E79B-4BE611995A8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901A608-AB44-EAB3-3879-18E713F8FDC1}"/>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506441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5F61-0EBA-E5D9-4EBC-D8503A0771F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00D6C99-A3A9-31BF-54B1-0C5C0B9617B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9EB7A31-46BA-84D1-69DD-3EA5C82261C8}"/>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4668183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891B-F72E-6C8A-FB31-DFBF3D428A3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8EEC215-8747-DF35-05FB-1A00286568B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A167255-2ED0-4ED1-E123-39EB94A9D938}"/>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6533273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F8D2-B7C5-2014-FF52-5CEEF6BA8DD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96631D2-95DB-E61E-21C6-2AA5545EBB7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97393EE-5CE8-728C-55E2-2F8A237CBCAC}"/>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38356234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6D5CC-91ED-97AF-0801-18B4BF632F0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9D74A8B-6D5C-3DE9-A411-BC94D8C25F46}"/>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A01E796-8226-5097-5B6B-912A320A7AA0}"/>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990271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5794-DF8C-54DF-41FF-82206FDB608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4A563B5-E7FE-7805-C381-74B1982B9D2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8634275-A542-9DCB-5FC9-BB64EF3506D3}"/>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2054027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3DA7-6B13-2F49-21A2-8327B6C8CB7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476469B-9747-6E01-B3E1-734BDE5C2CB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957E5B3C-EF32-A5AD-9ECE-A0E15BB0C62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79193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1FC43-F02B-DC1C-4100-D8F6C3D4B0D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33FE5B0-80A7-3116-7F57-21BC4DE468F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2D5765C-C75A-1DEC-4C0B-A02A36DCF034}"/>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3032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93038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52172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86956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532241774_2880x1920.jpeg"/>
          <p:cNvSpPr>
            <a:spLocks noGrp="1"/>
          </p:cNvSpPr>
          <p:nvPr>
            <p:ph type="pic" idx="21"/>
          </p:nvPr>
        </p:nvSpPr>
        <p:spPr>
          <a:xfrm>
            <a:off x="1625600" y="374650"/>
            <a:ext cx="9753600" cy="6502400"/>
          </a:xfrm>
          <a:prstGeom prst="rect">
            <a:avLst/>
          </a:prstGeom>
        </p:spPr>
        <p:txBody>
          <a:bodyPr lIns="91439" tIns="45719" rIns="91439" bIns="45719" anchor="t">
            <a:noAutofit/>
          </a:bodyPr>
          <a:lstStyle/>
          <a:p>
            <a:endParaRPr/>
          </a:p>
        </p:txBody>
      </p:sp>
      <p:sp>
        <p:nvSpPr>
          <p:cNvPr id="21" name="大標題文字"/>
          <p:cNvSpPr txBox="1">
            <a:spLocks noGrp="1"/>
          </p:cNvSpPr>
          <p:nvPr>
            <p:ph type="title"/>
          </p:nvPr>
        </p:nvSpPr>
        <p:spPr>
          <a:xfrm>
            <a:off x="1270000" y="6718300"/>
            <a:ext cx="10464800" cy="1422400"/>
          </a:xfrm>
          <a:prstGeom prst="rect">
            <a:avLst/>
          </a:prstGeom>
        </p:spPr>
        <p:txBody>
          <a:bodyPr anchor="b"/>
          <a:lstStyle/>
          <a:p>
            <a:r>
              <a:t>大標題文字</a:t>
            </a:r>
          </a:p>
        </p:txBody>
      </p:sp>
      <p:sp>
        <p:nvSpPr>
          <p:cNvPr id="22" name="內文層級一…"/>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2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大標題 - 中央">
    <p:spTree>
      <p:nvGrpSpPr>
        <p:cNvPr id="1" name=""/>
        <p:cNvGrpSpPr/>
        <p:nvPr/>
      </p:nvGrpSpPr>
      <p:grpSpPr>
        <a:xfrm>
          <a:off x="0" y="0"/>
          <a:ext cx="0" cy="0"/>
          <a:chOff x="0" y="0"/>
          <a:chExt cx="0" cy="0"/>
        </a:xfrm>
      </p:grpSpPr>
      <p:sp>
        <p:nvSpPr>
          <p:cNvPr id="30" name="大標題文字"/>
          <p:cNvSpPr txBox="1">
            <a:spLocks noGrp="1"/>
          </p:cNvSpPr>
          <p:nvPr>
            <p:ph type="title"/>
          </p:nvPr>
        </p:nvSpPr>
        <p:spPr>
          <a:xfrm>
            <a:off x="1270000" y="3225800"/>
            <a:ext cx="10464800" cy="3302000"/>
          </a:xfrm>
          <a:prstGeom prst="rect">
            <a:avLst/>
          </a:prstGeom>
        </p:spPr>
        <p:txBody>
          <a:bodyPr/>
          <a:lstStyle/>
          <a:p>
            <a:r>
              <a:t>大標題文字</a:t>
            </a:r>
          </a:p>
        </p:txBody>
      </p:sp>
      <p:sp>
        <p:nvSpPr>
          <p:cNvPr id="3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直式">
    <p:spTree>
      <p:nvGrpSpPr>
        <p:cNvPr id="1" name=""/>
        <p:cNvGrpSpPr/>
        <p:nvPr/>
      </p:nvGrpSpPr>
      <p:grpSpPr>
        <a:xfrm>
          <a:off x="0" y="0"/>
          <a:ext cx="0" cy="0"/>
          <a:chOff x="0" y="0"/>
          <a:chExt cx="0" cy="0"/>
        </a:xfrm>
      </p:grpSpPr>
      <p:sp>
        <p:nvSpPr>
          <p:cNvPr id="38" name="532204087_1355x1355.jpeg"/>
          <p:cNvSpPr>
            <a:spLocks noGrp="1"/>
          </p:cNvSpPr>
          <p:nvPr>
            <p:ph type="pic" idx="21"/>
          </p:nvPr>
        </p:nvSpPr>
        <p:spPr>
          <a:xfrm>
            <a:off x="6375400" y="635000"/>
            <a:ext cx="8216900" cy="8216900"/>
          </a:xfrm>
          <a:prstGeom prst="rect">
            <a:avLst/>
          </a:prstGeom>
        </p:spPr>
        <p:txBody>
          <a:bodyPr lIns="91439" tIns="45719" rIns="91439" bIns="45719" anchor="t">
            <a:noAutofit/>
          </a:bodyPr>
          <a:lstStyle/>
          <a:p>
            <a:endParaRPr/>
          </a:p>
        </p:txBody>
      </p:sp>
      <p:sp>
        <p:nvSpPr>
          <p:cNvPr id="39" name="大標題文字"/>
          <p:cNvSpPr txBox="1">
            <a:spLocks noGrp="1"/>
          </p:cNvSpPr>
          <p:nvPr>
            <p:ph type="title"/>
          </p:nvPr>
        </p:nvSpPr>
        <p:spPr>
          <a:xfrm>
            <a:off x="952500" y="635000"/>
            <a:ext cx="5334000" cy="3987800"/>
          </a:xfrm>
          <a:prstGeom prst="rect">
            <a:avLst/>
          </a:prstGeom>
        </p:spPr>
        <p:txBody>
          <a:bodyPr anchor="b"/>
          <a:lstStyle>
            <a:lvl1pPr>
              <a:defRPr sz="6000"/>
            </a:lvl1pPr>
          </a:lstStyle>
          <a:p>
            <a:r>
              <a:t>大標題文字</a:t>
            </a:r>
          </a:p>
        </p:txBody>
      </p:sp>
      <p:sp>
        <p:nvSpPr>
          <p:cNvPr id="40" name="內文層級一…"/>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4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大標題、項目符號與照片">
    <p:spTree>
      <p:nvGrpSpPr>
        <p:cNvPr id="1" name=""/>
        <p:cNvGrpSpPr/>
        <p:nvPr/>
      </p:nvGrpSpPr>
      <p:grpSpPr>
        <a:xfrm>
          <a:off x="0" y="0"/>
          <a:ext cx="0" cy="0"/>
          <a:chOff x="0" y="0"/>
          <a:chExt cx="0" cy="0"/>
        </a:xfrm>
      </p:grpSpPr>
      <p:sp>
        <p:nvSpPr>
          <p:cNvPr id="65" name="532205080_1647x1098.jpeg"/>
          <p:cNvSpPr>
            <a:spLocks noGrp="1"/>
          </p:cNvSpPr>
          <p:nvPr>
            <p:ph type="pic" idx="21"/>
          </p:nvPr>
        </p:nvSpPr>
        <p:spPr>
          <a:xfrm>
            <a:off x="3810000" y="2590800"/>
            <a:ext cx="9429750" cy="6286500"/>
          </a:xfrm>
          <a:prstGeom prst="rect">
            <a:avLst/>
          </a:prstGeom>
        </p:spPr>
        <p:txBody>
          <a:bodyPr lIns="91439" tIns="45719" rIns="91439" bIns="45719" anchor="t">
            <a:noAutofit/>
          </a:bodyPr>
          <a:lstStyle/>
          <a:p>
            <a:endParaRPr/>
          </a:p>
        </p:txBody>
      </p:sp>
      <p:sp>
        <p:nvSpPr>
          <p:cNvPr id="66" name="大標題文字"/>
          <p:cNvSpPr txBox="1">
            <a:spLocks noGrp="1"/>
          </p:cNvSpPr>
          <p:nvPr>
            <p:ph type="title"/>
          </p:nvPr>
        </p:nvSpPr>
        <p:spPr>
          <a:prstGeom prst="rect">
            <a:avLst/>
          </a:prstGeom>
        </p:spPr>
        <p:txBody>
          <a:bodyPr/>
          <a:lstStyle/>
          <a:p>
            <a:r>
              <a:t>大標題文字</a:t>
            </a:r>
          </a:p>
        </p:txBody>
      </p:sp>
      <p:sp>
        <p:nvSpPr>
          <p:cNvPr id="67" name="內文層級一…"/>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內文層級一</a:t>
            </a:r>
          </a:p>
          <a:p>
            <a:pPr lvl="1"/>
            <a:r>
              <a:t>內文層級二</a:t>
            </a:r>
          </a:p>
          <a:p>
            <a:pPr lvl="2"/>
            <a:r>
              <a:t>內文層級三</a:t>
            </a:r>
          </a:p>
          <a:p>
            <a:pPr lvl="3"/>
            <a:r>
              <a:t>內文層級四</a:t>
            </a:r>
          </a:p>
          <a:p>
            <a:pPr lvl="4"/>
            <a:r>
              <a:t>內文層級五</a:t>
            </a:r>
          </a:p>
        </p:txBody>
      </p:sp>
      <p:sp>
        <p:nvSpPr>
          <p:cNvPr id="68" name="幻燈片編號"/>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項目符號">
    <p:spTree>
      <p:nvGrpSpPr>
        <p:cNvPr id="1" name=""/>
        <p:cNvGrpSpPr/>
        <p:nvPr/>
      </p:nvGrpSpPr>
      <p:grpSpPr>
        <a:xfrm>
          <a:off x="0" y="0"/>
          <a:ext cx="0" cy="0"/>
          <a:chOff x="0" y="0"/>
          <a:chExt cx="0" cy="0"/>
        </a:xfrm>
      </p:grpSpPr>
      <p:sp>
        <p:nvSpPr>
          <p:cNvPr id="75" name="內文層級一…"/>
          <p:cNvSpPr txBox="1">
            <a:spLocks noGrp="1"/>
          </p:cNvSpPr>
          <p:nvPr>
            <p:ph type="body" idx="1"/>
          </p:nvPr>
        </p:nvSpPr>
        <p:spPr>
          <a:xfrm>
            <a:off x="952500" y="1270000"/>
            <a:ext cx="11099800" cy="7213600"/>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76"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照片 - 一頁三張">
    <p:spTree>
      <p:nvGrpSpPr>
        <p:cNvPr id="1" name=""/>
        <p:cNvGrpSpPr/>
        <p:nvPr/>
      </p:nvGrpSpPr>
      <p:grpSpPr>
        <a:xfrm>
          <a:off x="0" y="0"/>
          <a:ext cx="0" cy="0"/>
          <a:chOff x="0" y="0"/>
          <a:chExt cx="0" cy="0"/>
        </a:xfrm>
      </p:grpSpPr>
      <p:sp>
        <p:nvSpPr>
          <p:cNvPr id="83" name="532205080_1647x1098.jpeg"/>
          <p:cNvSpPr>
            <a:spLocks noGrp="1"/>
          </p:cNvSpPr>
          <p:nvPr>
            <p:ph type="pic" sz="quarter" idx="21"/>
          </p:nvPr>
        </p:nvSpPr>
        <p:spPr>
          <a:xfrm>
            <a:off x="6556375" y="5092700"/>
            <a:ext cx="5657850" cy="3771900"/>
          </a:xfrm>
          <a:prstGeom prst="rect">
            <a:avLst/>
          </a:prstGeom>
        </p:spPr>
        <p:txBody>
          <a:bodyPr lIns="91439" tIns="45719" rIns="91439" bIns="45719" anchor="t">
            <a:noAutofit/>
          </a:bodyPr>
          <a:lstStyle/>
          <a:p>
            <a:endParaRPr/>
          </a:p>
        </p:txBody>
      </p:sp>
      <p:sp>
        <p:nvSpPr>
          <p:cNvPr id="84" name="532204087_1355x1355.jpeg"/>
          <p:cNvSpPr>
            <a:spLocks noGrp="1"/>
          </p:cNvSpPr>
          <p:nvPr>
            <p:ph type="pic" sz="half" idx="22"/>
          </p:nvPr>
        </p:nvSpPr>
        <p:spPr>
          <a:xfrm>
            <a:off x="6718300" y="749300"/>
            <a:ext cx="5334000" cy="5334000"/>
          </a:xfrm>
          <a:prstGeom prst="rect">
            <a:avLst/>
          </a:prstGeom>
        </p:spPr>
        <p:txBody>
          <a:bodyPr lIns="91439" tIns="45719" rIns="91439" bIns="45719" anchor="t">
            <a:noAutofit/>
          </a:bodyPr>
          <a:lstStyle/>
          <a:p>
            <a:endParaRPr/>
          </a:p>
        </p:txBody>
      </p:sp>
      <p:sp>
        <p:nvSpPr>
          <p:cNvPr id="85" name="532241774_2880x1920.jpeg"/>
          <p:cNvSpPr>
            <a:spLocks noGrp="1"/>
          </p:cNvSpPr>
          <p:nvPr>
            <p:ph type="pic" idx="23"/>
          </p:nvPr>
        </p:nvSpPr>
        <p:spPr>
          <a:xfrm>
            <a:off x="-2832100" y="889000"/>
            <a:ext cx="11963400" cy="7975600"/>
          </a:xfrm>
          <a:prstGeom prst="rect">
            <a:avLst/>
          </a:prstGeom>
        </p:spPr>
        <p:txBody>
          <a:bodyPr lIns="91439" tIns="45719" rIns="91439" bIns="45719" anchor="t">
            <a:noAutofit/>
          </a:bodyPr>
          <a:lstStyle/>
          <a:p>
            <a:endParaRPr/>
          </a:p>
        </p:txBody>
      </p:sp>
      <p:sp>
        <p:nvSpPr>
          <p:cNvPr id="86"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名言語錄">
    <p:spTree>
      <p:nvGrpSpPr>
        <p:cNvPr id="1" name=""/>
        <p:cNvGrpSpPr/>
        <p:nvPr/>
      </p:nvGrpSpPr>
      <p:grpSpPr>
        <a:xfrm>
          <a:off x="0" y="0"/>
          <a:ext cx="0" cy="0"/>
          <a:chOff x="0" y="0"/>
          <a:chExt cx="0" cy="0"/>
        </a:xfrm>
      </p:grpSpPr>
      <p:sp>
        <p:nvSpPr>
          <p:cNvPr id="93" name="內文層級一…"/>
          <p:cNvSpPr txBox="1">
            <a:spLocks noGrp="1"/>
          </p:cNvSpPr>
          <p:nvPr>
            <p:ph type="body" sz="quarter" idx="1"/>
          </p:nvPr>
        </p:nvSpPr>
        <p:spPr>
          <a:xfrm>
            <a:off x="1270000" y="6362700"/>
            <a:ext cx="10464800" cy="520700"/>
          </a:xfrm>
          <a:prstGeom prst="rect">
            <a:avLst/>
          </a:prstGeom>
        </p:spPr>
        <p:txBody>
          <a:bodyPr anchor="t"/>
          <a:lstStyle>
            <a:lvl1pPr marL="0" indent="0" algn="ctr">
              <a:spcBef>
                <a:spcPts val="0"/>
              </a:spcBef>
              <a:buSzTx/>
              <a:buNone/>
              <a:defRPr sz="2400" i="1"/>
            </a:lvl1pPr>
            <a:lvl2pPr marL="777875" indent="-333375" algn="ctr">
              <a:spcBef>
                <a:spcPts val="0"/>
              </a:spcBef>
              <a:defRPr sz="2400" i="1"/>
            </a:lvl2pPr>
            <a:lvl3pPr marL="1222375" indent="-333375" algn="ctr">
              <a:spcBef>
                <a:spcPts val="0"/>
              </a:spcBef>
              <a:defRPr sz="2400" i="1"/>
            </a:lvl3pPr>
            <a:lvl4pPr marL="1666875" indent="-333375" algn="ctr">
              <a:spcBef>
                <a:spcPts val="0"/>
              </a:spcBef>
              <a:defRPr sz="2400" i="1"/>
            </a:lvl4pPr>
            <a:lvl5pPr marL="2111375" indent="-333375" algn="ctr">
              <a:spcBef>
                <a:spcPts val="0"/>
              </a:spcBef>
              <a:defRPr sz="2400" i="1"/>
            </a:lvl5pPr>
          </a:lstStyle>
          <a:p>
            <a:r>
              <a:t>內文層級一</a:t>
            </a:r>
          </a:p>
          <a:p>
            <a:pPr lvl="1"/>
            <a:r>
              <a:t>內文層級二</a:t>
            </a:r>
          </a:p>
          <a:p>
            <a:pPr lvl="2"/>
            <a:r>
              <a:t>內文層級三</a:t>
            </a:r>
          </a:p>
          <a:p>
            <a:pPr lvl="3"/>
            <a:r>
              <a:t>內文層級四</a:t>
            </a:r>
          </a:p>
          <a:p>
            <a:pPr lvl="4"/>
            <a:r>
              <a:t>內文層級五</a:t>
            </a:r>
          </a:p>
        </p:txBody>
      </p:sp>
      <p:sp>
        <p:nvSpPr>
          <p:cNvPr id="94" name="「在此輸入名言語錄。」"/>
          <p:cNvSpPr txBox="1">
            <a:spLocks noGrp="1"/>
          </p:cNvSpPr>
          <p:nvPr>
            <p:ph type="body" sz="quarter" idx="21"/>
          </p:nvPr>
        </p:nvSpPr>
        <p:spPr>
          <a:xfrm>
            <a:off x="1270000" y="4216399"/>
            <a:ext cx="10464800" cy="711203"/>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endParaRPr/>
          </a:p>
        </p:txBody>
      </p:sp>
      <p:sp>
        <p:nvSpPr>
          <p:cNvPr id="95"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532241774_2880x1920.jpeg"/>
          <p:cNvSpPr>
            <a:spLocks noGrp="1"/>
          </p:cNvSpPr>
          <p:nvPr>
            <p:ph type="pic" idx="21"/>
          </p:nvPr>
        </p:nvSpPr>
        <p:spPr>
          <a:xfrm>
            <a:off x="-1308100" y="-50800"/>
            <a:ext cx="14782800" cy="9855200"/>
          </a:xfrm>
          <a:prstGeom prst="rect">
            <a:avLst/>
          </a:prstGeom>
        </p:spPr>
        <p:txBody>
          <a:bodyPr lIns="91439" tIns="45719" rIns="91439" bIns="45719" anchor="t">
            <a:noAutofit/>
          </a:bodyPr>
          <a:lstStyle/>
          <a:p>
            <a:endParaRPr/>
          </a:p>
        </p:txBody>
      </p:sp>
      <p:sp>
        <p:nvSpPr>
          <p:cNvPr id="10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8F8"/>
        </a:solidFill>
        <a:effectLst/>
      </p:bgPr>
    </p:bg>
    <p:spTree>
      <p:nvGrpSpPr>
        <p:cNvPr id="1" name=""/>
        <p:cNvGrpSpPr/>
        <p:nvPr/>
      </p:nvGrpSpPr>
      <p:grpSpPr>
        <a:xfrm>
          <a:off x="0" y="0"/>
          <a:ext cx="0" cy="0"/>
          <a:chOff x="0" y="0"/>
          <a:chExt cx="0" cy="0"/>
        </a:xfrm>
      </p:grpSpPr>
      <p:sp>
        <p:nvSpPr>
          <p:cNvPr id="110"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大標題文字</a:t>
            </a:r>
          </a:p>
        </p:txBody>
      </p:sp>
      <p:sp>
        <p:nvSpPr>
          <p:cNvPr id="3" name="內文層級一…"/>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7.png"/><Relationship Id="rId5" Type="http://schemas.openxmlformats.org/officeDocument/2006/relationships/image" Target="../media/image35.em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4.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3.png"/><Relationship Id="rId5" Type="http://schemas.openxmlformats.org/officeDocument/2006/relationships/image" Target="../media/image22.emf"/><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 Target="slide4.xml"/><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slide" Target="slide5.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7.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51.jp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22.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notesSlide" Target="../notesSlides/notesSlide22.xml"/><Relationship Id="rId7" Type="http://schemas.openxmlformats.org/officeDocument/2006/relationships/image" Target="../media/image53.jpg"/><Relationship Id="rId2" Type="http://schemas.openxmlformats.org/officeDocument/2006/relationships/slideLayout" Target="../slideLayouts/slideLayout9.xml"/><Relationship Id="rId1" Type="http://schemas.openxmlformats.org/officeDocument/2006/relationships/themeOverride" Target="../theme/themeOverride1.xml"/><Relationship Id="rId6" Type="http://schemas.openxmlformats.org/officeDocument/2006/relationships/image" Target="../media/image52.jpg"/><Relationship Id="rId5" Type="http://schemas.openxmlformats.org/officeDocument/2006/relationships/image" Target="../media/image48.jpg"/><Relationship Id="rId4" Type="http://schemas.openxmlformats.org/officeDocument/2006/relationships/image" Target="../media/image22.emf"/></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56.jpg"/><Relationship Id="rId4" Type="http://schemas.openxmlformats.org/officeDocument/2006/relationships/image" Target="../media/image55.jpg"/></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8.jpg"/><Relationship Id="rId4" Type="http://schemas.openxmlformats.org/officeDocument/2006/relationships/image" Target="../media/image57.emf"/></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jp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jp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22.emf"/><Relationship Id="rId5" Type="http://schemas.openxmlformats.org/officeDocument/2006/relationships/image" Target="../media/image64.jp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66.jpg"/></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68.jpeg"/><Relationship Id="rId4" Type="http://schemas.openxmlformats.org/officeDocument/2006/relationships/image" Target="../media/image67.jpg"/></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72.tif"/><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71.jpg"/><Relationship Id="rId5" Type="http://schemas.openxmlformats.org/officeDocument/2006/relationships/image" Target="../media/image70.jpg"/><Relationship Id="rId4" Type="http://schemas.openxmlformats.org/officeDocument/2006/relationships/image" Target="../media/image69.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emf"/><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slide" Target="slide6.xml"/><Relationship Id="rId4" Type="http://schemas.openxmlformats.org/officeDocument/2006/relationships/image" Target="../media/image6.png"/><Relationship Id="rId9" Type="http://schemas.openxmlformats.org/officeDocument/2006/relationships/image" Target="../media/image11.emf"/></Relationships>
</file>

<file path=ppt/slides/_rels/slide30.xml.rels><?xml version="1.0" encoding="UTF-8" standalone="yes"?>
<Relationships xmlns="http://schemas.openxmlformats.org/package/2006/relationships"><Relationship Id="rId3" Type="http://schemas.openxmlformats.org/officeDocument/2006/relationships/hyperlink" Target="https://itunes.apple.com/us/app/ragic/id975113762?mt=8&amp;uo=6&amp;at=&amp;ct="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hyperlink" Target="https://play.google.com/store/apps/details?id=com.ragic.ragicclouddb" TargetMode="External"/><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75.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hyperlink" Target="https://www.ragic.com/intl/ja/webinar" TargetMode="External"/><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86.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18" Type="http://schemas.openxmlformats.org/officeDocument/2006/relationships/image" Target="../media/image102.png"/><Relationship Id="rId26" Type="http://schemas.openxmlformats.org/officeDocument/2006/relationships/image" Target="../media/image110.png"/><Relationship Id="rId3" Type="http://schemas.openxmlformats.org/officeDocument/2006/relationships/image" Target="../media/image87.png"/><Relationship Id="rId21" Type="http://schemas.openxmlformats.org/officeDocument/2006/relationships/image" Target="../media/image105.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5" Type="http://schemas.openxmlformats.org/officeDocument/2006/relationships/image" Target="../media/image109.svg"/><Relationship Id="rId2" Type="http://schemas.openxmlformats.org/officeDocument/2006/relationships/notesSlide" Target="../notesSlides/notesSlide39.xml"/><Relationship Id="rId16" Type="http://schemas.openxmlformats.org/officeDocument/2006/relationships/image" Target="../media/image100.png"/><Relationship Id="rId20" Type="http://schemas.openxmlformats.org/officeDocument/2006/relationships/image" Target="../media/image104.png"/><Relationship Id="rId1" Type="http://schemas.openxmlformats.org/officeDocument/2006/relationships/slideLayout" Target="../slideLayouts/slideLayout9.xml"/><Relationship Id="rId6" Type="http://schemas.openxmlformats.org/officeDocument/2006/relationships/image" Target="../media/image90.png"/><Relationship Id="rId11" Type="http://schemas.openxmlformats.org/officeDocument/2006/relationships/image" Target="../media/image95.png"/><Relationship Id="rId24" Type="http://schemas.openxmlformats.org/officeDocument/2006/relationships/image" Target="../media/image108.png"/><Relationship Id="rId5" Type="http://schemas.openxmlformats.org/officeDocument/2006/relationships/image" Target="../media/image89.png"/><Relationship Id="rId15" Type="http://schemas.openxmlformats.org/officeDocument/2006/relationships/image" Target="../media/image99.png"/><Relationship Id="rId23" Type="http://schemas.openxmlformats.org/officeDocument/2006/relationships/image" Target="../media/image107.svg"/><Relationship Id="rId10" Type="http://schemas.openxmlformats.org/officeDocument/2006/relationships/image" Target="../media/image94.png"/><Relationship Id="rId19" Type="http://schemas.openxmlformats.org/officeDocument/2006/relationships/image" Target="../media/image103.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 Id="rId22" Type="http://schemas.openxmlformats.org/officeDocument/2006/relationships/image" Target="../media/image10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hyperlink" Target="https://www.ragic.com/intl/ja/blog/519/no-code-system-for-racing-management" TargetMode="External"/><Relationship Id="rId13" Type="http://schemas.openxmlformats.org/officeDocument/2006/relationships/image" Target="../media/image115.pn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2.png"/><Relationship Id="rId12" Type="http://schemas.openxmlformats.org/officeDocument/2006/relationships/hyperlink" Target="https://www.ragic.com/intl/ja/blog/508/concert-management-4-person-team-success" TargetMode="External"/><Relationship Id="rId17" Type="http://schemas.openxmlformats.org/officeDocument/2006/relationships/image" Target="../media/image117.png"/><Relationship Id="rId2" Type="http://schemas.openxmlformats.org/officeDocument/2006/relationships/notesSlide" Target="../notesSlides/notesSlide40.xml"/><Relationship Id="rId16" Type="http://schemas.openxmlformats.org/officeDocument/2006/relationships/hyperlink" Target="https://www.ragic.com/intl/en/blog/549/CRM-production-automation-site-furnishing-business-revenue-growth" TargetMode="External"/><Relationship Id="rId1" Type="http://schemas.openxmlformats.org/officeDocument/2006/relationships/slideLayout" Target="../slideLayouts/slideLayout9.xml"/><Relationship Id="rId6" Type="http://schemas.openxmlformats.org/officeDocument/2006/relationships/hyperlink" Target="https://www.ragic.com/intl/en/blog/562/no-code-system-for-environmental-non-profit-organization#2" TargetMode="External"/><Relationship Id="rId11" Type="http://schemas.openxmlformats.org/officeDocument/2006/relationships/image" Target="../media/image114.png"/><Relationship Id="rId5" Type="http://schemas.openxmlformats.org/officeDocument/2006/relationships/image" Target="../media/image111.jpeg"/><Relationship Id="rId15" Type="http://schemas.openxmlformats.org/officeDocument/2006/relationships/image" Target="../media/image116.jpeg"/><Relationship Id="rId10" Type="http://schemas.openxmlformats.org/officeDocument/2006/relationships/hyperlink" Target="https://www.ragic.com/intl/ja/blog/494"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3.png"/><Relationship Id="rId14" Type="http://schemas.openxmlformats.org/officeDocument/2006/relationships/hyperlink" Target="https://www.ragic.com/intl/en/blog/559/ragic-partner-builds-custom-systems-for-you"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ragic.com/intl/ja/blog/518/excel-to-ragic-experience" TargetMode="External"/><Relationship Id="rId13" Type="http://schemas.openxmlformats.org/officeDocument/2006/relationships/image" Target="../media/image121.jpe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8.png"/><Relationship Id="rId12" Type="http://schemas.openxmlformats.org/officeDocument/2006/relationships/hyperlink" Target="https://www.ragic.com/intl/ja/blog/502" TargetMode="External"/><Relationship Id="rId17" Type="http://schemas.openxmlformats.org/officeDocument/2006/relationships/image" Target="../media/image123.jpeg"/><Relationship Id="rId2" Type="http://schemas.openxmlformats.org/officeDocument/2006/relationships/notesSlide" Target="../notesSlides/notesSlide41.xml"/><Relationship Id="rId16" Type="http://schemas.openxmlformats.org/officeDocument/2006/relationships/hyperlink" Target="https://www.ragic.com/intl/ja/blog/506/" TargetMode="External"/><Relationship Id="rId1" Type="http://schemas.openxmlformats.org/officeDocument/2006/relationships/slideLayout" Target="../slideLayouts/slideLayout9.xml"/><Relationship Id="rId6" Type="http://schemas.openxmlformats.org/officeDocument/2006/relationships/hyperlink" Target="https://www.ragic.com/intl/en/blog/568/ihg-hotel-reduces-overtime-cut-costs-ragic" TargetMode="External"/><Relationship Id="rId11" Type="http://schemas.openxmlformats.org/officeDocument/2006/relationships/image" Target="../media/image120.png"/><Relationship Id="rId5" Type="http://schemas.openxmlformats.org/officeDocument/2006/relationships/image" Target="../media/image111.jpeg"/><Relationship Id="rId15" Type="http://schemas.openxmlformats.org/officeDocument/2006/relationships/image" Target="../media/image122.jpeg"/><Relationship Id="rId10" Type="http://schemas.openxmlformats.org/officeDocument/2006/relationships/hyperlink" Target="https://www.ragic.com/intl/ja/blog/513/construction-business-chooses-ragic-over-microsoft-access"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9.png"/><Relationship Id="rId14" Type="http://schemas.openxmlformats.org/officeDocument/2006/relationships/hyperlink" Target="https://www.ragic.com/intl/ja/blog/501"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125.png"/></Relationships>
</file>

<file path=ppt/slides/_rels/slide43.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hyperlink" Target="https://www.ragic.com/intl/en/product-google-forms-alternative" TargetMode="External"/><Relationship Id="rId3" Type="http://schemas.openxmlformats.org/officeDocument/2006/relationships/hyperlink" Target="https://www.ragic.com/intl/en/product-microsoft-access-alternative" TargetMode="External"/><Relationship Id="rId7" Type="http://schemas.openxmlformats.org/officeDocument/2006/relationships/hyperlink" Target="https://www.ragic.com/intl/en/product-erp-system-alternative" TargetMode="External"/><Relationship Id="rId12" Type="http://schemas.openxmlformats.org/officeDocument/2006/relationships/image" Target="../media/image131.svg"/><Relationship Id="rId17" Type="http://schemas.openxmlformats.org/officeDocument/2006/relationships/image" Target="../media/image12.png"/><Relationship Id="rId2" Type="http://schemas.openxmlformats.org/officeDocument/2006/relationships/notesSlide" Target="../notesSlides/notesSlide43.xml"/><Relationship Id="rId16" Type="http://schemas.openxmlformats.org/officeDocument/2006/relationships/image" Target="../media/image133.png"/><Relationship Id="rId1" Type="http://schemas.openxmlformats.org/officeDocument/2006/relationships/slideLayout" Target="../slideLayouts/slideLayout9.xml"/><Relationship Id="rId6" Type="http://schemas.openxmlformats.org/officeDocument/2006/relationships/image" Target="../media/image127.png"/><Relationship Id="rId11" Type="http://schemas.openxmlformats.org/officeDocument/2006/relationships/image" Target="../media/image130.png"/><Relationship Id="rId5" Type="http://schemas.openxmlformats.org/officeDocument/2006/relationships/hyperlink" Target="https://www.ragic.com/intl/en/product-airtable-alternative" TargetMode="External"/><Relationship Id="rId15" Type="http://schemas.openxmlformats.org/officeDocument/2006/relationships/hyperlink" Target="https://www.ragic.com/intl/en/product-mondaycom-alternative" TargetMode="External"/><Relationship Id="rId10" Type="http://schemas.openxmlformats.org/officeDocument/2006/relationships/hyperlink" Target="https://www.ragic.com/intl/en/product-notion-alternative" TargetMode="External"/><Relationship Id="rId4" Type="http://schemas.openxmlformats.org/officeDocument/2006/relationships/image" Target="../media/image126.png"/><Relationship Id="rId9" Type="http://schemas.openxmlformats.org/officeDocument/2006/relationships/image" Target="../media/image129.svg"/><Relationship Id="rId14" Type="http://schemas.openxmlformats.org/officeDocument/2006/relationships/image" Target="../media/image132.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136.png"/><Relationship Id="rId4" Type="http://schemas.openxmlformats.org/officeDocument/2006/relationships/image" Target="../media/image135.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139.png"/></Relationships>
</file>

<file path=ppt/slides/_rels/slide51.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notesSlide" Target="../notesSlides/notesSlide51.xml"/><Relationship Id="rId1" Type="http://schemas.openxmlformats.org/officeDocument/2006/relationships/slideLayout" Target="../slideLayouts/slideLayout9.xml"/><Relationship Id="rId4" Type="http://schemas.openxmlformats.org/officeDocument/2006/relationships/image" Target="../media/image141.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6.xml"/><Relationship Id="rId1" Type="http://schemas.openxmlformats.org/officeDocument/2006/relationships/slideLayout" Target="../slideLayouts/slideLayout9.xml"/><Relationship Id="rId6" Type="http://schemas.openxmlformats.org/officeDocument/2006/relationships/image" Target="../media/image145.png"/><Relationship Id="rId5" Type="http://schemas.openxmlformats.org/officeDocument/2006/relationships/image" Target="../media/image144.jpeg"/><Relationship Id="rId4" Type="http://schemas.openxmlformats.org/officeDocument/2006/relationships/image" Target="../media/image143.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5.emf"/><Relationship Id="rId7" Type="http://schemas.openxmlformats.org/officeDocument/2006/relationships/image" Target="../media/image29.emf"/><Relationship Id="rId12"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8.emf"/><Relationship Id="rId11" Type="http://schemas.openxmlformats.org/officeDocument/2006/relationships/image" Target="../media/image33.emf"/><Relationship Id="rId5" Type="http://schemas.openxmlformats.org/officeDocument/2006/relationships/image" Target="../media/image27.emf"/><Relationship Id="rId10" Type="http://schemas.openxmlformats.org/officeDocument/2006/relationships/image" Target="../media/image32.emf"/><Relationship Id="rId4" Type="http://schemas.openxmlformats.org/officeDocument/2006/relationships/image" Target="../media/image26.emf"/><Relationship Id="rId9"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agic_logo+slogan3_EN.png">
            <a:extLst>
              <a:ext uri="{FF2B5EF4-FFF2-40B4-BE49-F238E27FC236}">
                <a16:creationId xmlns:a16="http://schemas.microsoft.com/office/drawing/2014/main" id="{83EA0537-BD54-3190-EDD0-C73E47986F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546513" y="3269790"/>
            <a:ext cx="5911774" cy="271325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1" name="視窗框">
            <a:extLst>
              <a:ext uri="{FF2B5EF4-FFF2-40B4-BE49-F238E27FC236}">
                <a16:creationId xmlns:a16="http://schemas.microsoft.com/office/drawing/2014/main" id="{A78CC438-8657-0246-5845-1CF42CA0E6FC}"/>
              </a:ext>
            </a:extLst>
          </p:cNvPr>
          <p:cNvGrpSpPr/>
          <p:nvPr/>
        </p:nvGrpSpPr>
        <p:grpSpPr>
          <a:xfrm>
            <a:off x="2345559" y="3906152"/>
            <a:ext cx="8313683" cy="5216884"/>
            <a:chOff x="2345559" y="3906152"/>
            <a:chExt cx="8313683" cy="5216884"/>
          </a:xfrm>
        </p:grpSpPr>
        <p:pic>
          <p:nvPicPr>
            <p:cNvPr id="12" name="圖片 11">
              <a:extLst>
                <a:ext uri="{FF2B5EF4-FFF2-40B4-BE49-F238E27FC236}">
                  <a16:creationId xmlns:a16="http://schemas.microsoft.com/office/drawing/2014/main" id="{CC8F6F01-50B3-CD0D-B446-FF5CC9B12994}"/>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3" name="圖片 12">
              <a:extLst>
                <a:ext uri="{FF2B5EF4-FFF2-40B4-BE49-F238E27FC236}">
                  <a16:creationId xmlns:a16="http://schemas.microsoft.com/office/drawing/2014/main" id="{1BE03E64-2A19-1C78-5E89-656148A3D039}"/>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67" name="矩形"/>
          <p:cNvSpPr>
            <a:spLocks noGrp="1" noRot="1" noMove="1" noResize="1" noEditPoints="1" noAdjustHandles="1" noChangeArrowheads="1" noChangeShapeType="1"/>
          </p:cNvSpPr>
          <p:nvPr/>
        </p:nvSpPr>
        <p:spPr>
          <a:xfrm>
            <a:off x="-386523" y="-124717"/>
            <a:ext cx="13777846" cy="3443347"/>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像 Excel簡潔易懂的介面，一個畫面就能看到所有資訊">
            <a:extLst>
              <a:ext uri="{FF2B5EF4-FFF2-40B4-BE49-F238E27FC236}">
                <a16:creationId xmlns:a16="http://schemas.microsoft.com/office/drawing/2014/main" id="{EC35F52D-9EAB-AC7A-B12D-90B76C6D2234}"/>
              </a:ext>
            </a:extLst>
          </p:cNvPr>
          <p:cNvSpPr txBox="1"/>
          <p:nvPr/>
        </p:nvSpPr>
        <p:spPr>
          <a:xfrm>
            <a:off x="556903" y="1830978"/>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データベース設計をシンプルに</a:t>
            </a:r>
            <a:endPar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Excel </a:t>
            </a:r>
            <a:r>
              <a:rPr kumimoji="0" lang="zh-TW"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感覚</a:t>
            </a:r>
            <a:r>
              <a:rPr kumimoji="0" lang="ja-JP"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で</a:t>
            </a:r>
            <a:r>
              <a:rPr kumimoji="0" lang="zh-TW"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簡単</a:t>
            </a:r>
            <a:r>
              <a:rPr kumimoji="0" lang="ja-JP"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に</a:t>
            </a:r>
            <a:r>
              <a:rPr kumimoji="0" lang="zh-TW"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設計可能</a:t>
            </a:r>
            <a:endPar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0" name="簡潔介面">
            <a:extLst>
              <a:ext uri="{FF2B5EF4-FFF2-40B4-BE49-F238E27FC236}">
                <a16:creationId xmlns:a16="http://schemas.microsoft.com/office/drawing/2014/main" id="{08343801-2AA6-3D3C-53BF-3312A6A9BDCF}"/>
              </a:ext>
            </a:extLst>
          </p:cNvPr>
          <p:cNvSpPr txBox="1"/>
          <p:nvPr/>
        </p:nvSpPr>
        <p:spPr>
          <a:xfrm>
            <a:off x="5277065" y="850431"/>
            <a:ext cx="2450672"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シンプル</a:t>
            </a:r>
            <a:endParaRPr kumimoji="0" 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2. 表單列表頁_日">
            <a:hlinkClick r:id="" action="ppaction://media"/>
            <a:extLst>
              <a:ext uri="{FF2B5EF4-FFF2-40B4-BE49-F238E27FC236}">
                <a16:creationId xmlns:a16="http://schemas.microsoft.com/office/drawing/2014/main" id="{1765CB23-59A5-43FC-9888-AD7585AF292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436920" y="4382678"/>
            <a:ext cx="8129480" cy="4572832"/>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CF0C723E-38BE-F0C8-9405-E1F0124A63A3}"/>
            </a:ext>
          </a:extLst>
        </p:cNvPr>
        <p:cNvGrpSpPr/>
        <p:nvPr/>
      </p:nvGrpSpPr>
      <p:grpSpPr>
        <a:xfrm>
          <a:off x="0" y="0"/>
          <a:ext cx="0" cy="0"/>
          <a:chOff x="0" y="0"/>
          <a:chExt cx="0" cy="0"/>
        </a:xfrm>
      </p:grpSpPr>
      <p:sp>
        <p:nvSpPr>
          <p:cNvPr id="7" name="矩形">
            <a:extLst>
              <a:ext uri="{FF2B5EF4-FFF2-40B4-BE49-F238E27FC236}">
                <a16:creationId xmlns:a16="http://schemas.microsoft.com/office/drawing/2014/main" id="{E2D90952-9222-2C09-6137-16305ACFC1B7}"/>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 name="Ragic 一 個  系 統 便 能 管 理 您  所 有 的 作 業 流  程">
            <a:extLst>
              <a:ext uri="{FF2B5EF4-FFF2-40B4-BE49-F238E27FC236}">
                <a16:creationId xmlns:a16="http://schemas.microsoft.com/office/drawing/2014/main" id="{58560F82-82E0-7BB8-2294-88037AF79289}"/>
              </a:ext>
            </a:extLst>
          </p:cNvPr>
          <p:cNvSpPr txBox="1"/>
          <p:nvPr/>
        </p:nvSpPr>
        <p:spPr>
          <a:xfrm>
            <a:off x="1470818" y="5919305"/>
            <a:ext cx="10063165"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ja-JP" altLang="en-US" sz="20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ノーコード</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データベースに搭載された強力な機能</a:t>
            </a:r>
            <a:endParaRPr kumimoji="0"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grpSp>
        <p:nvGrpSpPr>
          <p:cNvPr id="4" name="群組 3">
            <a:extLst>
              <a:ext uri="{FF2B5EF4-FFF2-40B4-BE49-F238E27FC236}">
                <a16:creationId xmlns:a16="http://schemas.microsoft.com/office/drawing/2014/main" id="{8BADEE53-F4D7-5243-9C1D-22C61C8B6415}"/>
              </a:ext>
            </a:extLst>
          </p:cNvPr>
          <p:cNvGrpSpPr/>
          <p:nvPr/>
        </p:nvGrpSpPr>
        <p:grpSpPr>
          <a:xfrm>
            <a:off x="3637196" y="4300869"/>
            <a:ext cx="5730407" cy="1151862"/>
            <a:chOff x="2769253" y="4207761"/>
            <a:chExt cx="5730407" cy="1151862"/>
          </a:xfrm>
        </p:grpSpPr>
        <p:sp>
          <p:nvSpPr>
            <p:cNvPr id="5" name="哪裡不一樣？">
              <a:extLst>
                <a:ext uri="{FF2B5EF4-FFF2-40B4-BE49-F238E27FC236}">
                  <a16:creationId xmlns:a16="http://schemas.microsoft.com/office/drawing/2014/main" id="{A7D88BC5-D55D-3FEF-F3B0-6A30623B6BB0}"/>
                </a:ext>
              </a:extLst>
            </p:cNvPr>
            <p:cNvSpPr txBox="1"/>
            <p:nvPr/>
          </p:nvSpPr>
          <p:spPr>
            <a:xfrm>
              <a:off x="5212652" y="4207761"/>
              <a:ext cx="3287008"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強力</a:t>
              </a:r>
              <a:r>
                <a:rPr kumimoji="0" lang="ja-JP"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な</a:t>
              </a: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機能</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C74F05B4-532C-A7F7-CC62-A8AEE9F0E804}"/>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23021620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4" name="視窗框">
            <a:extLst>
              <a:ext uri="{FF2B5EF4-FFF2-40B4-BE49-F238E27FC236}">
                <a16:creationId xmlns:a16="http://schemas.microsoft.com/office/drawing/2014/main" id="{EF8596AB-1620-54CD-AB71-1603E6279F6E}"/>
              </a:ext>
            </a:extLst>
          </p:cNvPr>
          <p:cNvGrpSpPr/>
          <p:nvPr/>
        </p:nvGrpSpPr>
        <p:grpSpPr>
          <a:xfrm>
            <a:off x="1924050" y="3631952"/>
            <a:ext cx="9156700" cy="5424876"/>
            <a:chOff x="2345559" y="3906152"/>
            <a:chExt cx="8313683" cy="5216884"/>
          </a:xfrm>
        </p:grpSpPr>
        <p:pic>
          <p:nvPicPr>
            <p:cNvPr id="15" name="圖片 14">
              <a:extLst>
                <a:ext uri="{FF2B5EF4-FFF2-40B4-BE49-F238E27FC236}">
                  <a16:creationId xmlns:a16="http://schemas.microsoft.com/office/drawing/2014/main" id="{C07F8A19-9362-1473-A419-4DF8118EBDA1}"/>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6" name="圖片 15">
              <a:extLst>
                <a:ext uri="{FF2B5EF4-FFF2-40B4-BE49-F238E27FC236}">
                  <a16:creationId xmlns:a16="http://schemas.microsoft.com/office/drawing/2014/main" id="{3A56B5FA-BBB2-A8B0-BBF4-85DAD0F3C45C}"/>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90" name="矩形"/>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7" name="像 Excel簡潔易懂的介面，一個畫面就能看到所有資訊">
            <a:extLst>
              <a:ext uri="{FF2B5EF4-FFF2-40B4-BE49-F238E27FC236}">
                <a16:creationId xmlns:a16="http://schemas.microsoft.com/office/drawing/2014/main" id="{396E7FB6-19AF-1BE5-9071-3D73BAF57988}"/>
              </a:ext>
            </a:extLst>
          </p:cNvPr>
          <p:cNvSpPr txBox="1"/>
          <p:nvPr/>
        </p:nvSpPr>
        <p:spPr>
          <a:xfrm>
            <a:off x="558599"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探しているデータを瞬時に見つけられる安心感</a:t>
            </a:r>
            <a:endParaRPr kumimoji="0" lang="en-US" altLang="zh-TW"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8" name="簡潔介面">
            <a:extLst>
              <a:ext uri="{FF2B5EF4-FFF2-40B4-BE49-F238E27FC236}">
                <a16:creationId xmlns:a16="http://schemas.microsoft.com/office/drawing/2014/main" id="{D43191B6-7BB1-3D3E-416F-70CB2B10AF0B}"/>
              </a:ext>
            </a:extLst>
          </p:cNvPr>
          <p:cNvSpPr txBox="1"/>
          <p:nvPr/>
        </p:nvSpPr>
        <p:spPr>
          <a:xfrm>
            <a:off x="5277065" y="852163"/>
            <a:ext cx="2450671"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zh-TW" alt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全文検索</a:t>
            </a:r>
            <a:endPar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6. 全文檢索-JP">
            <a:hlinkClick r:id="" action="ppaction://media"/>
            <a:extLst>
              <a:ext uri="{FF2B5EF4-FFF2-40B4-BE49-F238E27FC236}">
                <a16:creationId xmlns:a16="http://schemas.microsoft.com/office/drawing/2014/main" id="{77E3D3E5-D41F-4092-8CE0-E35E190E9B7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019300" y="4242765"/>
            <a:ext cx="8991600" cy="5057775"/>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EA8CCE-4B02-40BC-4EF3-48B8E1C00B9A}"/>
            </a:ext>
          </a:extLst>
        </p:cNvPr>
        <p:cNvGrpSpPr/>
        <p:nvPr/>
      </p:nvGrpSpPr>
      <p:grpSpPr>
        <a:xfrm>
          <a:off x="0" y="0"/>
          <a:ext cx="0" cy="0"/>
          <a:chOff x="0" y="0"/>
          <a:chExt cx="0" cy="0"/>
        </a:xfrm>
      </p:grpSpPr>
      <p:sp>
        <p:nvSpPr>
          <p:cNvPr id="290" name="矩形">
            <a:extLst>
              <a:ext uri="{FF2B5EF4-FFF2-40B4-BE49-F238E27FC236}">
                <a16:creationId xmlns:a16="http://schemas.microsoft.com/office/drawing/2014/main" id="{7B3BD407-D4E9-915D-3A80-1118AB4018C0}"/>
              </a:ext>
            </a:extLst>
          </p:cNvPr>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像 Excel簡潔易懂的介面，一個畫面就能看到所有資訊">
            <a:extLst>
              <a:ext uri="{FF2B5EF4-FFF2-40B4-BE49-F238E27FC236}">
                <a16:creationId xmlns:a16="http://schemas.microsoft.com/office/drawing/2014/main" id="{F42E82FA-790A-71BB-4100-2D87C25C7341}"/>
              </a:ext>
            </a:extLst>
          </p:cNvPr>
          <p:cNvSpPr txBox="1"/>
          <p:nvPr/>
        </p:nvSpPr>
        <p:spPr>
          <a:xfrm>
            <a:off x="558598"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任意のフィールド条件を組み合わせて、複数</a:t>
            </a:r>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条件</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のフィルターを作成可能</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6" name="簡潔介面">
            <a:extLst>
              <a:ext uri="{FF2B5EF4-FFF2-40B4-BE49-F238E27FC236}">
                <a16:creationId xmlns:a16="http://schemas.microsoft.com/office/drawing/2014/main" id="{78AA35CD-C204-747A-3442-0FA0B44458BD}"/>
              </a:ext>
            </a:extLst>
          </p:cNvPr>
          <p:cNvSpPr txBox="1"/>
          <p:nvPr/>
        </p:nvSpPr>
        <p:spPr>
          <a:xfrm>
            <a:off x="2680203" y="852163"/>
            <a:ext cx="7644400"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条件検索と</a:t>
            </a:r>
            <a:r>
              <a:rPr lang="ja-JP" altLang="en-US" b="1" dirty="0">
                <a:latin typeface="Open Sans" panose="020B0606030504020204" pitchFamily="34" charset="0"/>
                <a:ea typeface="Open Sans" panose="020B0606030504020204" pitchFamily="34" charset="0"/>
                <a:cs typeface="Open Sans" panose="020B0606030504020204" pitchFamily="34" charset="0"/>
              </a:rPr>
              <a:t>データ</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フィルター</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9" name="視窗框">
            <a:extLst>
              <a:ext uri="{FF2B5EF4-FFF2-40B4-BE49-F238E27FC236}">
                <a16:creationId xmlns:a16="http://schemas.microsoft.com/office/drawing/2014/main" id="{70663734-1CA4-09E0-144A-2C22BF4B8B21}"/>
              </a:ext>
            </a:extLst>
          </p:cNvPr>
          <p:cNvGrpSpPr/>
          <p:nvPr/>
        </p:nvGrpSpPr>
        <p:grpSpPr>
          <a:xfrm>
            <a:off x="2350566" y="4210441"/>
            <a:ext cx="8313682" cy="4687607"/>
            <a:chOff x="2350566" y="3910641"/>
            <a:chExt cx="8313682" cy="4687607"/>
          </a:xfrm>
        </p:grpSpPr>
        <p:pic>
          <p:nvPicPr>
            <p:cNvPr id="2" name="視窗框">
              <a:extLst>
                <a:ext uri="{FF2B5EF4-FFF2-40B4-BE49-F238E27FC236}">
                  <a16:creationId xmlns:a16="http://schemas.microsoft.com/office/drawing/2014/main" id="{7A22CAF7-4921-20BA-9BE6-251F93120AE2}"/>
                </a:ext>
              </a:extLst>
            </p:cNvPr>
            <p:cNvPicPr>
              <a:picLocks noChangeAspect="1"/>
            </p:cNvPicPr>
            <p:nvPr/>
          </p:nvPicPr>
          <p:blipFill>
            <a:blip r:embed="rId3"/>
            <a:srcRect t="-1" b="36826"/>
            <a:stretch/>
          </p:blipFill>
          <p:spPr>
            <a:xfrm>
              <a:off x="2350566" y="3910641"/>
              <a:ext cx="8313682" cy="3416002"/>
            </a:xfrm>
            <a:prstGeom prst="rect">
              <a:avLst/>
            </a:prstGeom>
          </p:spPr>
        </p:pic>
        <p:pic>
          <p:nvPicPr>
            <p:cNvPr id="8" name="視窗框">
              <a:extLst>
                <a:ext uri="{FF2B5EF4-FFF2-40B4-BE49-F238E27FC236}">
                  <a16:creationId xmlns:a16="http://schemas.microsoft.com/office/drawing/2014/main" id="{27DFA506-2DFB-9E11-4605-2668CEE9B8C0}"/>
                </a:ext>
              </a:extLst>
            </p:cNvPr>
            <p:cNvPicPr>
              <a:picLocks noChangeAspect="1"/>
            </p:cNvPicPr>
            <p:nvPr/>
          </p:nvPicPr>
          <p:blipFill>
            <a:blip r:embed="rId3"/>
            <a:srcRect t="71279" b="-387"/>
            <a:stretch/>
          </p:blipFill>
          <p:spPr>
            <a:xfrm>
              <a:off x="2350566" y="7024282"/>
              <a:ext cx="8313682" cy="1573966"/>
            </a:xfrm>
            <a:prstGeom prst="rect">
              <a:avLst/>
            </a:prstGeom>
          </p:spPr>
        </p:pic>
      </p:grpSp>
      <p:pic>
        <p:nvPicPr>
          <p:cNvPr id="13" name="図 12">
            <a:extLst>
              <a:ext uri="{FF2B5EF4-FFF2-40B4-BE49-F238E27FC236}">
                <a16:creationId xmlns:a16="http://schemas.microsoft.com/office/drawing/2014/main" id="{89EC60EC-FEAF-469C-B2E4-10107DC33C5E}"/>
              </a:ext>
            </a:extLst>
          </p:cNvPr>
          <p:cNvPicPr>
            <a:picLocks noChangeAspect="1"/>
          </p:cNvPicPr>
          <p:nvPr/>
        </p:nvPicPr>
        <p:blipFill>
          <a:blip r:embed="rId4"/>
          <a:stretch>
            <a:fillRect/>
          </a:stretch>
        </p:blipFill>
        <p:spPr>
          <a:xfrm>
            <a:off x="2377497" y="4770647"/>
            <a:ext cx="8249801" cy="4010585"/>
          </a:xfrm>
          <a:prstGeom prst="rect">
            <a:avLst/>
          </a:prstGeom>
        </p:spPr>
      </p:pic>
    </p:spTree>
    <p:extLst>
      <p:ext uri="{BB962C8B-B14F-4D97-AF65-F5344CB8AC3E}">
        <p14:creationId xmlns:p14="http://schemas.microsoft.com/office/powerpoint/2010/main" val="25379657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97"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98" name="確保哪些人可以閱覽或修改哪些資料"/>
          <p:cNvSpPr txBox="1"/>
          <p:nvPr/>
        </p:nvSpPr>
        <p:spPr>
          <a:xfrm>
            <a:off x="2330842" y="1832400"/>
            <a:ext cx="8343116" cy="5546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誰がどのデータを閲覧・編集できるかを柔軟に管理</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99" name="精細的權限管控"/>
          <p:cNvSpPr txBox="1"/>
          <p:nvPr/>
        </p:nvSpPr>
        <p:spPr>
          <a:xfrm>
            <a:off x="4699984" y="850431"/>
            <a:ext cx="3604833"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アクセス権限</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P20-組圖.png" descr="P20-組圖.png">
            <a:extLst>
              <a:ext uri="{FF2B5EF4-FFF2-40B4-BE49-F238E27FC236}">
                <a16:creationId xmlns:a16="http://schemas.microsoft.com/office/drawing/2014/main" id="{09609F52-2DDF-4BB7-8C5A-A1BBCA15A518}"/>
              </a:ext>
            </a:extLst>
          </p:cNvPr>
          <p:cNvPicPr>
            <a:picLocks noChangeAspect="1"/>
          </p:cNvPicPr>
          <p:nvPr/>
        </p:nvPicPr>
        <p:blipFill>
          <a:blip r:embed="rId3"/>
          <a:stretch>
            <a:fillRect/>
          </a:stretch>
        </p:blipFill>
        <p:spPr>
          <a:xfrm>
            <a:off x="583005" y="3105727"/>
            <a:ext cx="11838789" cy="6658487"/>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7" name="精細的權限管控">
            <a:extLst>
              <a:ext uri="{FF2B5EF4-FFF2-40B4-BE49-F238E27FC236}">
                <a16:creationId xmlns:a16="http://schemas.microsoft.com/office/drawing/2014/main" id="{5519A8F7-638C-0031-7D93-B2AC7579B09D}"/>
              </a:ext>
            </a:extLst>
          </p:cNvPr>
          <p:cNvSpPr txBox="1"/>
          <p:nvPr/>
        </p:nvSpPr>
        <p:spPr>
          <a:xfrm>
            <a:off x="943185" y="910448"/>
            <a:ext cx="11118427"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ja-JP" altLang="en-US" b="1" dirty="0">
                <a:latin typeface="Open Sans" panose="020B0606030504020204" pitchFamily="34" charset="0"/>
                <a:ea typeface="Open Sans" panose="020B0606030504020204" pitchFamily="34" charset="0"/>
                <a:cs typeface="Open Sans" panose="020B0606030504020204" pitchFamily="34" charset="0"/>
              </a:rPr>
              <a:t>閲覧のみ</a:t>
            </a:r>
            <a:r>
              <a:rPr lang="zh-TW" altLang="en-US" b="1" dirty="0">
                <a:latin typeface="Open Sans" panose="020B0606030504020204" pitchFamily="34" charset="0"/>
                <a:ea typeface="Open Sans" panose="020B0606030504020204" pitchFamily="34" charset="0"/>
                <a:cs typeface="Open Sans" panose="020B0606030504020204" pitchFamily="34" charset="0"/>
              </a:rPr>
              <a:t> </a:t>
            </a:r>
            <a:r>
              <a:rPr lang="en-US" altLang="zh-TW" dirty="0"/>
              <a:t>vs </a:t>
            </a:r>
            <a:r>
              <a:rPr lang="ja-JP" altLang="en-US" b="1" dirty="0">
                <a:latin typeface="Open Sans" panose="020B0606030504020204" pitchFamily="34" charset="0"/>
                <a:ea typeface="Open Sans" panose="020B0606030504020204" pitchFamily="34" charset="0"/>
                <a:cs typeface="Open Sans" panose="020B0606030504020204" pitchFamily="34" charset="0"/>
              </a:rPr>
              <a:t>アンケート式ユーザー</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3. 權限_日2">
            <a:hlinkClick r:id="" action="ppaction://media"/>
            <a:extLst>
              <a:ext uri="{FF2B5EF4-FFF2-40B4-BE49-F238E27FC236}">
                <a16:creationId xmlns:a16="http://schemas.microsoft.com/office/drawing/2014/main" id="{82648E42-AA9B-4653-9926-B9D266F0E1E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52500" y="2364580"/>
            <a:ext cx="11239500" cy="6322219"/>
          </a:xfrm>
          <a:prstGeom prst="rect">
            <a:avLst/>
          </a:prstGeom>
        </p:spPr>
      </p:pic>
    </p:spTree>
    <p:extLst>
      <p:ext uri="{BB962C8B-B14F-4D97-AF65-F5344CB8AC3E}">
        <p14:creationId xmlns:p14="http://schemas.microsoft.com/office/powerpoint/2010/main" val="17364630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51"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電子郵件線上簽核：快速方便、節省跑公文時間">
            <a:extLst>
              <a:ext uri="{FF2B5EF4-FFF2-40B4-BE49-F238E27FC236}">
                <a16:creationId xmlns:a16="http://schemas.microsoft.com/office/drawing/2014/main" id="{4A8A4A95-3C53-DFF5-054B-5A4AE1578F64}"/>
              </a:ext>
            </a:extLst>
          </p:cNvPr>
          <p:cNvSpPr txBox="1"/>
          <p:nvPr/>
        </p:nvSpPr>
        <p:spPr>
          <a:xfrm>
            <a:off x="558598" y="1887231"/>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n-US" altLang="ja-JP" sz="2200" b="1" dirty="0">
                <a:latin typeface="Open Sans Semibold" panose="020B0606030504020204" pitchFamily="34" charset="0"/>
                <a:ea typeface="Open Sans Semibold" panose="020B0606030504020204" pitchFamily="34" charset="0"/>
                <a:cs typeface="Open Sans Semibold" panose="020B0606030504020204" pitchFamily="34" charset="0"/>
              </a:rPr>
              <a:t>Ragic </a:t>
            </a:r>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のデータベース、メール、アプリからワンクリックで承認</a:t>
            </a:r>
            <a:br>
              <a:rPr lang="en-US" altLang="ja-JP" sz="2200" b="1" dirty="0">
                <a:latin typeface="Open Sans Semibold" panose="020B0606030504020204" pitchFamily="34" charset="0"/>
                <a:ea typeface="Open Sans Semibold" panose="020B0606030504020204" pitchFamily="34" charset="0"/>
                <a:cs typeface="Open Sans Semibold" panose="020B0606030504020204" pitchFamily="34" charset="0"/>
              </a:rPr>
            </a:br>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ルール設定により、柔軟に承認フローを構築可能</a:t>
            </a:r>
            <a:endParaRPr kumimoji="0"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9" name="簽核流程">
            <a:extLst>
              <a:ext uri="{FF2B5EF4-FFF2-40B4-BE49-F238E27FC236}">
                <a16:creationId xmlns:a16="http://schemas.microsoft.com/office/drawing/2014/main" id="{00C5D382-ED8B-DF5E-5618-4E163066E9E4}"/>
              </a:ext>
            </a:extLst>
          </p:cNvPr>
          <p:cNvSpPr txBox="1"/>
          <p:nvPr/>
        </p:nvSpPr>
        <p:spPr>
          <a:xfrm>
            <a:off x="3353855" y="848764"/>
            <a:ext cx="6297090"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ja-JP" altLang="en-US" b="1" dirty="0">
                <a:latin typeface="Open Sans" panose="020B0606030504020204" pitchFamily="34" charset="0"/>
                <a:ea typeface="Open Sans" panose="020B0606030504020204" pitchFamily="34" charset="0"/>
                <a:cs typeface="Open Sans" panose="020B0606030504020204" pitchFamily="34" charset="0"/>
              </a:rPr>
              <a:t>承認ワークフロー</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4. 簽核_日2">
            <a:hlinkClick r:id="" action="ppaction://media"/>
            <a:extLst>
              <a:ext uri="{FF2B5EF4-FFF2-40B4-BE49-F238E27FC236}">
                <a16:creationId xmlns:a16="http://schemas.microsoft.com/office/drawing/2014/main" id="{FBFA1656-1583-4983-81B2-C55FDC6C06F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58898" y="3118398"/>
            <a:ext cx="10287000" cy="578643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1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p:cNvSpPr txBox="1"/>
          <p:nvPr/>
        </p:nvSpPr>
        <p:spPr>
          <a:xfrm>
            <a:off x="558600" y="1905380"/>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で一対多のリレーションを処理</a:t>
            </a:r>
            <a:b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b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自動的なデータ取得と集計が可能</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endParaRPr>
          </a:p>
        </p:txBody>
      </p:sp>
      <p:sp>
        <p:nvSpPr>
          <p:cNvPr id="316" name="表單緊密連結"/>
          <p:cNvSpPr txBox="1"/>
          <p:nvPr/>
        </p:nvSpPr>
        <p:spPr>
          <a:xfrm>
            <a:off x="2295463" y="848765"/>
            <a:ext cx="8413874"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シート間リレーション</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圖片 4">
            <a:extLst>
              <a:ext uri="{FF2B5EF4-FFF2-40B4-BE49-F238E27FC236}">
                <a16:creationId xmlns:a16="http://schemas.microsoft.com/office/drawing/2014/main" id="{D2FE2E34-A805-AF63-BFE6-FA3F20F57F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5678" y="3893883"/>
            <a:ext cx="10013445" cy="5400000"/>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9AE66FE-717C-63AB-07AA-188D984378E5}"/>
            </a:ext>
          </a:extLst>
        </p:cNvPr>
        <p:cNvGrpSpPr/>
        <p:nvPr/>
      </p:nvGrpSpPr>
      <p:grpSpPr>
        <a:xfrm>
          <a:off x="0" y="0"/>
          <a:ext cx="0" cy="0"/>
          <a:chOff x="0" y="0"/>
          <a:chExt cx="0" cy="0"/>
        </a:xfrm>
      </p:grpSpPr>
      <p:pic>
        <p:nvPicPr>
          <p:cNvPr id="9" name="視窗框">
            <a:extLst>
              <a:ext uri="{FF2B5EF4-FFF2-40B4-BE49-F238E27FC236}">
                <a16:creationId xmlns:a16="http://schemas.microsoft.com/office/drawing/2014/main" id="{D4B9295F-9835-4CB5-0B0F-1F7552B01987}"/>
              </a:ext>
            </a:extLst>
          </p:cNvPr>
          <p:cNvPicPr>
            <a:picLocks noChangeAspect="1"/>
          </p:cNvPicPr>
          <p:nvPr/>
        </p:nvPicPr>
        <p:blipFill>
          <a:blip r:embed="rId5"/>
          <a:srcRect t="-1" b="21514"/>
          <a:stretch/>
        </p:blipFill>
        <p:spPr>
          <a:xfrm>
            <a:off x="3859395" y="3910640"/>
            <a:ext cx="8313683" cy="5197405"/>
          </a:xfrm>
          <a:prstGeom prst="rect">
            <a:avLst/>
          </a:prstGeom>
        </p:spPr>
      </p:pic>
      <p:sp>
        <p:nvSpPr>
          <p:cNvPr id="314" name="矩形">
            <a:extLst>
              <a:ext uri="{FF2B5EF4-FFF2-40B4-BE49-F238E27FC236}">
                <a16:creationId xmlns:a16="http://schemas.microsoft.com/office/drawing/2014/main" id="{61A2D40E-C29D-F62D-9205-9452D264CD1C}"/>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EAA69CE0-718E-369B-A1B8-27C1364C87F1}"/>
              </a:ext>
            </a:extLst>
          </p:cNvPr>
          <p:cNvSpPr txBox="1"/>
          <p:nvPr/>
        </p:nvSpPr>
        <p:spPr>
          <a:xfrm>
            <a:off x="558599" y="1846371"/>
            <a:ext cx="11887601"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ja-JP" altLang="en-US" sz="2300" dirty="0">
                <a:solidFill>
                  <a:srgbClr val="FF0000"/>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データ入力時間を大幅短縮</a:t>
            </a:r>
            <a:r>
              <a:rPr lang="ja-JP" altLang="en-US" sz="230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し、</a:t>
            </a:r>
            <a:r>
              <a:rPr lang="ja-JP" altLang="en-US" sz="2300" dirty="0">
                <a:solidFill>
                  <a:srgbClr val="FF0000"/>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手入力ミスを防止</a:t>
            </a:r>
            <a:endParaRPr kumimoji="0" lang="zh-TW" altLang="en-US" sz="2300" b="0" i="0" u="none" strike="noStrike" kern="0" cap="none" spc="0" normalizeH="0" baseline="0" noProof="0" dirty="0">
              <a:ln>
                <a:noFill/>
              </a:ln>
              <a:solidFill>
                <a:srgbClr val="FF0000"/>
              </a:solidFill>
              <a:effectLst/>
              <a:uLnTx/>
              <a:uFillTx/>
              <a:latin typeface="Open Sans Semibold" panose="020B0706030804020204" pitchFamily="34" charset="0"/>
              <a:ea typeface="Source Han Sans TW Bold"/>
              <a:cs typeface="Open Sans Semibold" panose="020B0706030804020204" pitchFamily="34" charset="0"/>
              <a:sym typeface="Source Han Sans TW Bold"/>
            </a:endParaRPr>
          </a:p>
        </p:txBody>
      </p:sp>
      <p:sp>
        <p:nvSpPr>
          <p:cNvPr id="316" name="表單緊密連結">
            <a:extLst>
              <a:ext uri="{FF2B5EF4-FFF2-40B4-BE49-F238E27FC236}">
                <a16:creationId xmlns:a16="http://schemas.microsoft.com/office/drawing/2014/main" id="{CF6F10F5-2C35-C853-D7C7-B1918FAD641E}"/>
              </a:ext>
            </a:extLst>
          </p:cNvPr>
          <p:cNvSpPr txBox="1"/>
          <p:nvPr/>
        </p:nvSpPr>
        <p:spPr>
          <a:xfrm>
            <a:off x="4122905" y="850881"/>
            <a:ext cx="4758996" cy="10297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ja-JP" altLang="en-US" b="1" dirty="0"/>
              <a:t>リンクと読み込み</a:t>
            </a:r>
            <a:endParaRPr lang="en-US" altLang="zh-TW" b="1" dirty="0"/>
          </a:p>
        </p:txBody>
      </p:sp>
      <p:pic>
        <p:nvPicPr>
          <p:cNvPr id="3" name="図 2">
            <a:extLst>
              <a:ext uri="{FF2B5EF4-FFF2-40B4-BE49-F238E27FC236}">
                <a16:creationId xmlns:a16="http://schemas.microsoft.com/office/drawing/2014/main" id="{BEDC9F4C-BA25-4B8C-847B-742703CD8795}"/>
              </a:ext>
            </a:extLst>
          </p:cNvPr>
          <p:cNvPicPr>
            <a:picLocks noChangeAspect="1"/>
          </p:cNvPicPr>
          <p:nvPr/>
        </p:nvPicPr>
        <p:blipFill>
          <a:blip r:embed="rId6"/>
          <a:stretch>
            <a:fillRect/>
          </a:stretch>
        </p:blipFill>
        <p:spPr>
          <a:xfrm>
            <a:off x="449056" y="3724671"/>
            <a:ext cx="2962688" cy="5449060"/>
          </a:xfrm>
          <a:prstGeom prst="rect">
            <a:avLst/>
          </a:prstGeom>
        </p:spPr>
      </p:pic>
      <p:pic>
        <p:nvPicPr>
          <p:cNvPr id="5" name="Adobe Express - 8. 連結與載入-JP">
            <a:hlinkClick r:id="" action="ppaction://media"/>
            <a:extLst>
              <a:ext uri="{FF2B5EF4-FFF2-40B4-BE49-F238E27FC236}">
                <a16:creationId xmlns:a16="http://schemas.microsoft.com/office/drawing/2014/main" id="{E4A6DF49-22D8-43BF-94C7-06622EFC9AE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938124" y="4584719"/>
            <a:ext cx="8158243" cy="4589012"/>
          </a:xfrm>
          <a:prstGeom prst="rect">
            <a:avLst/>
          </a:prstGeom>
        </p:spPr>
      </p:pic>
    </p:spTree>
    <p:extLst>
      <p:ext uri="{BB962C8B-B14F-4D97-AF65-F5344CB8AC3E}">
        <p14:creationId xmlns:p14="http://schemas.microsoft.com/office/powerpoint/2010/main" val="34460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1DEC6A1-D2D3-6E41-6A31-7F73A4E2E1F8}"/>
            </a:ext>
          </a:extLst>
        </p:cNvPr>
        <p:cNvGrpSpPr/>
        <p:nvPr/>
      </p:nvGrpSpPr>
      <p:grpSpPr>
        <a:xfrm>
          <a:off x="0" y="0"/>
          <a:ext cx="0" cy="0"/>
          <a:chOff x="0" y="0"/>
          <a:chExt cx="0" cy="0"/>
        </a:xfrm>
      </p:grpSpPr>
      <p:sp>
        <p:nvSpPr>
          <p:cNvPr id="314" name="矩形">
            <a:extLst>
              <a:ext uri="{FF2B5EF4-FFF2-40B4-BE49-F238E27FC236}">
                <a16:creationId xmlns:a16="http://schemas.microsoft.com/office/drawing/2014/main" id="{99225E9F-E64C-43FF-4B31-4A813D1AE282}"/>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1838A2F4-9C5B-2401-05A6-0C6781807096}"/>
              </a:ext>
            </a:extLst>
          </p:cNvPr>
          <p:cNvSpPr txBox="1"/>
          <p:nvPr/>
        </p:nvSpPr>
        <p:spPr>
          <a:xfrm>
            <a:off x="558600" y="1857600"/>
            <a:ext cx="11887601" cy="55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同じシートを複数のバージョンで作成し、異なる情報を表示</a:t>
            </a:r>
            <a:endParaRPr kumimoji="0" lang="zh-TW"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Source Han Sans TW Bold"/>
              <a:cs typeface="Open Sans Semibold" panose="020B0606030504020204" pitchFamily="34" charset="0"/>
              <a:sym typeface="Source Han Sans TW Bold"/>
            </a:endParaRPr>
          </a:p>
        </p:txBody>
      </p:sp>
      <p:sp>
        <p:nvSpPr>
          <p:cNvPr id="316" name="表單緊密連結">
            <a:extLst>
              <a:ext uri="{FF2B5EF4-FFF2-40B4-BE49-F238E27FC236}">
                <a16:creationId xmlns:a16="http://schemas.microsoft.com/office/drawing/2014/main" id="{022F0304-D037-E4F0-6FE2-B073073C571B}"/>
              </a:ext>
            </a:extLst>
          </p:cNvPr>
          <p:cNvSpPr txBox="1"/>
          <p:nvPr/>
        </p:nvSpPr>
        <p:spPr>
          <a:xfrm>
            <a:off x="3007431" y="848765"/>
            <a:ext cx="6989938" cy="10272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マルチバージョンシート</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7" name="像 Excel簡潔易懂的介面，一個畫面就能看到所有資訊">
            <a:extLst>
              <a:ext uri="{FF2B5EF4-FFF2-40B4-BE49-F238E27FC236}">
                <a16:creationId xmlns:a16="http://schemas.microsoft.com/office/drawing/2014/main" id="{D9A5273D-0A30-98D0-D5EB-7C0D377E75EA}"/>
              </a:ext>
            </a:extLst>
          </p:cNvPr>
          <p:cNvSpPr txBox="1"/>
          <p:nvPr/>
        </p:nvSpPr>
        <p:spPr>
          <a:xfrm>
            <a:off x="2460931" y="3937316"/>
            <a:ext cx="2055538" cy="472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クライアント用</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2" name="像 Excel簡潔易懂的介面，一個畫面就能看到所有資訊">
            <a:extLst>
              <a:ext uri="{FF2B5EF4-FFF2-40B4-BE49-F238E27FC236}">
                <a16:creationId xmlns:a16="http://schemas.microsoft.com/office/drawing/2014/main" id="{1CF2232E-2C8D-2222-B182-014CF2C95D63}"/>
              </a:ext>
            </a:extLst>
          </p:cNvPr>
          <p:cNvSpPr txBox="1"/>
          <p:nvPr/>
        </p:nvSpPr>
        <p:spPr>
          <a:xfrm>
            <a:off x="8621281" y="3937316"/>
            <a:ext cx="2055539" cy="4785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社内用</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4" name="像 Excel簡潔易懂的介面，一個畫面就能看到所有資訊">
            <a:extLst>
              <a:ext uri="{FF2B5EF4-FFF2-40B4-BE49-F238E27FC236}">
                <a16:creationId xmlns:a16="http://schemas.microsoft.com/office/drawing/2014/main" id="{525BC2D7-5DD7-4A4B-F1C1-41018266862D}"/>
              </a:ext>
            </a:extLst>
          </p:cNvPr>
          <p:cNvSpPr txBox="1"/>
          <p:nvPr/>
        </p:nvSpPr>
        <p:spPr>
          <a:xfrm>
            <a:off x="3372912" y="8152668"/>
            <a:ext cx="6030368" cy="889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クライアント用／社内用に異なるフィールドを設計可能</a:t>
            </a:r>
            <a:endPar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更新内容は自動同期</a:t>
            </a:r>
            <a:endPar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sp>
        <p:nvSpPr>
          <p:cNvPr id="15" name="線條">
            <a:extLst>
              <a:ext uri="{FF2B5EF4-FFF2-40B4-BE49-F238E27FC236}">
                <a16:creationId xmlns:a16="http://schemas.microsoft.com/office/drawing/2014/main" id="{9D70185C-D189-82E7-1507-7E191A551C18}"/>
              </a:ext>
            </a:extLst>
          </p:cNvPr>
          <p:cNvSpPr/>
          <p:nvPr/>
        </p:nvSpPr>
        <p:spPr>
          <a:xfrm rot="10800000">
            <a:off x="2703036" y="7728931"/>
            <a:ext cx="390842"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rgbClr val="000000"/>
              </a:solidFill>
              <a:effectLst/>
              <a:highlight>
                <a:srgbClr val="393939"/>
              </a:highlight>
              <a:uLnTx/>
              <a:uFillTx/>
              <a:latin typeface="Helvetica Neue Medium"/>
              <a:sym typeface="Helvetica Neue Medium"/>
            </a:endParaRPr>
          </a:p>
        </p:txBody>
      </p:sp>
      <p:sp>
        <p:nvSpPr>
          <p:cNvPr id="16" name="線條">
            <a:extLst>
              <a:ext uri="{FF2B5EF4-FFF2-40B4-BE49-F238E27FC236}">
                <a16:creationId xmlns:a16="http://schemas.microsoft.com/office/drawing/2014/main" id="{ABF931DF-C83C-4B60-F818-677972D14F28}"/>
              </a:ext>
            </a:extLst>
          </p:cNvPr>
          <p:cNvSpPr/>
          <p:nvPr/>
        </p:nvSpPr>
        <p:spPr>
          <a:xfrm rot="10800000" flipH="1">
            <a:off x="9583143" y="7728930"/>
            <a:ext cx="523200"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pic>
        <p:nvPicPr>
          <p:cNvPr id="6" name="圖片 5">
            <a:extLst>
              <a:ext uri="{FF2B5EF4-FFF2-40B4-BE49-F238E27FC236}">
                <a16:creationId xmlns:a16="http://schemas.microsoft.com/office/drawing/2014/main" id="{CCD0E011-AC97-DBDB-6835-686897CA646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94759" y="4616662"/>
            <a:ext cx="5662503" cy="3056400"/>
          </a:xfrm>
          <a:prstGeom prst="rect">
            <a:avLst/>
          </a:prstGeom>
          <a:ln>
            <a:solidFill>
              <a:srgbClr val="86BFEF"/>
            </a:solidFill>
          </a:ln>
        </p:spPr>
      </p:pic>
      <p:pic>
        <p:nvPicPr>
          <p:cNvPr id="8" name="圖片 7">
            <a:extLst>
              <a:ext uri="{FF2B5EF4-FFF2-40B4-BE49-F238E27FC236}">
                <a16:creationId xmlns:a16="http://schemas.microsoft.com/office/drawing/2014/main" id="{A616F193-8F4C-A17E-FDC6-CA48F727174D}"/>
              </a:ext>
            </a:extLst>
          </p:cNvPr>
          <p:cNvPicPr>
            <a:picLocks noChangeAspect="1"/>
          </p:cNvPicPr>
          <p:nvPr/>
        </p:nvPicPr>
        <p:blipFill>
          <a:blip r:embed="rId4">
            <a:extLst>
              <a:ext uri="{28A0092B-C50C-407E-A947-70E740481C1C}">
                <a14:useLocalDpi xmlns:a14="http://schemas.microsoft.com/office/drawing/2010/main" val="0"/>
              </a:ext>
            </a:extLst>
          </a:blip>
          <a:srcRect l="-83" t="-4686" r="560"/>
          <a:stretch>
            <a:fillRect/>
          </a:stretch>
        </p:blipFill>
        <p:spPr>
          <a:xfrm>
            <a:off x="473517" y="4616662"/>
            <a:ext cx="6030367" cy="3055576"/>
          </a:xfrm>
          <a:prstGeom prst="rect">
            <a:avLst/>
          </a:prstGeom>
          <a:solidFill>
            <a:srgbClr val="FAFAFA"/>
          </a:solidFill>
          <a:ln>
            <a:solidFill>
              <a:srgbClr val="86BFEF"/>
            </a:solidFill>
          </a:ln>
        </p:spPr>
      </p:pic>
    </p:spTree>
    <p:extLst>
      <p:ext uri="{BB962C8B-B14F-4D97-AF65-F5344CB8AC3E}">
        <p14:creationId xmlns:p14="http://schemas.microsoft.com/office/powerpoint/2010/main" val="2065866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圖片 10" descr="一張含有 圓形, 字型, 標誌, 符號 的圖片&#10;&#10;AI 產生的內容可能不正確。">
            <a:hlinkClick r:id="rId3" action="ppaction://hlinksldjump"/>
            <a:extLst>
              <a:ext uri="{FF2B5EF4-FFF2-40B4-BE49-F238E27FC236}">
                <a16:creationId xmlns:a16="http://schemas.microsoft.com/office/drawing/2014/main" id="{60562B09-50C2-CE64-82CC-37FFD84A4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46" y="4571365"/>
            <a:ext cx="3240350" cy="3266983"/>
          </a:xfrm>
          <a:prstGeom prst="rect">
            <a:avLst/>
          </a:prstGeom>
        </p:spPr>
      </p:pic>
      <p:pic>
        <p:nvPicPr>
          <p:cNvPr id="7" name="圖片 6" descr="一張含有 符號, 字型, 標誌, 圓形 的圖片&#10;&#10;AI 產生的內容可能不正確。">
            <a:hlinkClick r:id="rId5" action="ppaction://hlinksldjump"/>
            <a:extLst>
              <a:ext uri="{FF2B5EF4-FFF2-40B4-BE49-F238E27FC236}">
                <a16:creationId xmlns:a16="http://schemas.microsoft.com/office/drawing/2014/main" id="{1002C353-939A-DFC6-2F8A-61CE8907E9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1924" y="4571366"/>
            <a:ext cx="3258105" cy="3266983"/>
          </a:xfrm>
          <a:prstGeom prst="rect">
            <a:avLst/>
          </a:prstGeom>
        </p:spPr>
      </p:pic>
      <p:pic>
        <p:nvPicPr>
          <p:cNvPr id="9" name="圖片 8" descr="一張含有 圖表, 圓形, 設計, 計算機 的圖片&#10;&#10;AI 產生的內容可能不正確。">
            <a:hlinkClick r:id="rId7" action="ppaction://hlinksldjump"/>
            <a:extLst>
              <a:ext uri="{FF2B5EF4-FFF2-40B4-BE49-F238E27FC236}">
                <a16:creationId xmlns:a16="http://schemas.microsoft.com/office/drawing/2014/main" id="{FA170D7A-8BC6-521F-9C70-CBC013F501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771" y="4571367"/>
            <a:ext cx="3258105" cy="3266983"/>
          </a:xfrm>
          <a:prstGeom prst="rect">
            <a:avLst/>
          </a:prstGeom>
        </p:spPr>
      </p:pic>
      <p:sp>
        <p:nvSpPr>
          <p:cNvPr id="2" name="員工有高達 90% 的時間在和 Excel 搏鬥">
            <a:extLst>
              <a:ext uri="{FF2B5EF4-FFF2-40B4-BE49-F238E27FC236}">
                <a16:creationId xmlns:a16="http://schemas.microsoft.com/office/drawing/2014/main" id="{B1435001-FC90-8681-C1E8-8E24D583344C}"/>
              </a:ext>
            </a:extLst>
          </p:cNvPr>
          <p:cNvSpPr txBox="1"/>
          <p:nvPr/>
        </p:nvSpPr>
        <p:spPr>
          <a:xfrm>
            <a:off x="615820" y="3471548"/>
            <a:ext cx="3228392"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en-US" altLang="zh-TW" dirty="0"/>
              <a:t>Excel </a:t>
            </a:r>
            <a:r>
              <a:rPr lang="zh-TW" altLang="en-US" dirty="0"/>
              <a:t>管理</a:t>
            </a:r>
            <a:r>
              <a:rPr lang="ja-JP" altLang="en-US" dirty="0"/>
              <a:t>の</a:t>
            </a:r>
            <a:r>
              <a:rPr lang="zh-TW" altLang="en-US" dirty="0"/>
              <a:t>限界</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 name="耗時">
            <a:extLst>
              <a:ext uri="{FF2B5EF4-FFF2-40B4-BE49-F238E27FC236}">
                <a16:creationId xmlns:a16="http://schemas.microsoft.com/office/drawing/2014/main" id="{A55C2432-0142-D6EB-4E9B-16AA2C1373F2}"/>
              </a:ext>
            </a:extLst>
          </p:cNvPr>
          <p:cNvSpPr txBox="1"/>
          <p:nvPr/>
        </p:nvSpPr>
        <p:spPr>
          <a:xfrm>
            <a:off x="3156130" y="1417544"/>
            <a:ext cx="6692540" cy="1034001"/>
          </a:xfrm>
          <a:prstGeom prst="rect">
            <a:avLst/>
          </a:prstGeom>
          <a:noFill/>
          <a:ln w="12700">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ja-JP" altLang="en-US" dirty="0"/>
              <a:t>現状の問題点</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4" name="員工有高達 90% 的時間在和 Excel 搏鬥">
            <a:extLst>
              <a:ext uri="{FF2B5EF4-FFF2-40B4-BE49-F238E27FC236}">
                <a16:creationId xmlns:a16="http://schemas.microsoft.com/office/drawing/2014/main" id="{249A84D1-C17A-7D02-0FAE-00F71E5FE581}"/>
              </a:ext>
            </a:extLst>
          </p:cNvPr>
          <p:cNvSpPr txBox="1"/>
          <p:nvPr/>
        </p:nvSpPr>
        <p:spPr>
          <a:xfrm>
            <a:off x="4594428" y="3471548"/>
            <a:ext cx="3815945"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ja-JP" altLang="en-US" dirty="0"/>
              <a:t>ゼロから開発</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5" name="員工有高達 90% 的時間在和 Excel 搏鬥">
            <a:extLst>
              <a:ext uri="{FF2B5EF4-FFF2-40B4-BE49-F238E27FC236}">
                <a16:creationId xmlns:a16="http://schemas.microsoft.com/office/drawing/2014/main" id="{42C48AF9-D8AA-6087-9B9A-833429A06020}"/>
              </a:ext>
            </a:extLst>
          </p:cNvPr>
          <p:cNvSpPr txBox="1"/>
          <p:nvPr/>
        </p:nvSpPr>
        <p:spPr>
          <a:xfrm>
            <a:off x="9052561" y="3472638"/>
            <a:ext cx="3368272" cy="5764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ja-JP" altLang="en-US" dirty="0"/>
              <a:t>パッケージ導入の負担</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8361873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有效分析、清晰掌握組織狀態">
            <a:extLst>
              <a:ext uri="{FF2B5EF4-FFF2-40B4-BE49-F238E27FC236}">
                <a16:creationId xmlns:a16="http://schemas.microsoft.com/office/drawing/2014/main" id="{30F0794A-4880-2960-3E83-ECE4E14DEBB9}"/>
              </a:ext>
            </a:extLst>
          </p:cNvPr>
          <p:cNvSpPr txBox="1"/>
          <p:nvPr/>
        </p:nvSpPr>
        <p:spPr>
          <a:xfrm>
            <a:off x="558600"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自動生成されたレポートでデータをわかりやすく可視化</a:t>
            </a:r>
            <a:endPar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6" name="報表">
            <a:extLst>
              <a:ext uri="{FF2B5EF4-FFF2-40B4-BE49-F238E27FC236}">
                <a16:creationId xmlns:a16="http://schemas.microsoft.com/office/drawing/2014/main" id="{5C1102FD-B03D-8D0A-8BEC-250CA6AAFF5F}"/>
              </a:ext>
            </a:extLst>
          </p:cNvPr>
          <p:cNvSpPr txBox="1"/>
          <p:nvPr/>
        </p:nvSpPr>
        <p:spPr>
          <a:xfrm>
            <a:off x="5051852" y="848764"/>
            <a:ext cx="290109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ja-JP" altLang="en-US" b="1" dirty="0">
                <a:latin typeface="Open Sans" panose="020B0606030504020204" pitchFamily="34" charset="0"/>
                <a:ea typeface="Open Sans" panose="020B0606030504020204" pitchFamily="34" charset="0"/>
                <a:cs typeface="Open Sans" panose="020B0606030504020204" pitchFamily="34" charset="0"/>
              </a:rPr>
              <a:t>レポート</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Adobe Express - 7. 報表-JP">
            <a:hlinkClick r:id="" action="ppaction://media"/>
            <a:extLst>
              <a:ext uri="{FF2B5EF4-FFF2-40B4-BE49-F238E27FC236}">
                <a16:creationId xmlns:a16="http://schemas.microsoft.com/office/drawing/2014/main" id="{61049750-1CC2-4F4F-917A-DF87EE3100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30275" y="2828901"/>
            <a:ext cx="11144250" cy="626864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30"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8" name="群組 7">
            <a:extLst>
              <a:ext uri="{FF2B5EF4-FFF2-40B4-BE49-F238E27FC236}">
                <a16:creationId xmlns:a16="http://schemas.microsoft.com/office/drawing/2014/main" id="{FDD9F90E-B803-68F9-D149-F17FAD97F11A}"/>
              </a:ext>
            </a:extLst>
          </p:cNvPr>
          <p:cNvGrpSpPr/>
          <p:nvPr/>
        </p:nvGrpSpPr>
        <p:grpSpPr>
          <a:xfrm>
            <a:off x="411778" y="3708400"/>
            <a:ext cx="6424221" cy="6234520"/>
            <a:chOff x="797011" y="3601737"/>
            <a:chExt cx="6516681" cy="6324250"/>
          </a:xfrm>
        </p:grpSpPr>
        <p:pic>
          <p:nvPicPr>
            <p:cNvPr id="6" name="視窗框">
              <a:extLst>
                <a:ext uri="{FF2B5EF4-FFF2-40B4-BE49-F238E27FC236}">
                  <a16:creationId xmlns:a16="http://schemas.microsoft.com/office/drawing/2014/main" id="{3743E8A4-AF67-D922-706A-7FE75C100E01}"/>
                </a:ext>
              </a:extLst>
            </p:cNvPr>
            <p:cNvPicPr>
              <a:picLocks noChangeAspect="1"/>
            </p:cNvPicPr>
            <p:nvPr/>
          </p:nvPicPr>
          <p:blipFill>
            <a:blip r:embed="rId3"/>
            <a:srcRect r="47075" b="2570"/>
            <a:stretch/>
          </p:blipFill>
          <p:spPr>
            <a:xfrm>
              <a:off x="797011" y="5223173"/>
              <a:ext cx="3927632" cy="4702814"/>
            </a:xfrm>
            <a:prstGeom prst="rect">
              <a:avLst/>
            </a:prstGeom>
          </p:spPr>
        </p:pic>
        <p:pic>
          <p:nvPicPr>
            <p:cNvPr id="7" name="視窗框">
              <a:extLst>
                <a:ext uri="{FF2B5EF4-FFF2-40B4-BE49-F238E27FC236}">
                  <a16:creationId xmlns:a16="http://schemas.microsoft.com/office/drawing/2014/main" id="{49885927-44AD-1544-6CB1-79A329B9F6FC}"/>
                </a:ext>
              </a:extLst>
            </p:cNvPr>
            <p:cNvPicPr>
              <a:picLocks noChangeAspect="1"/>
            </p:cNvPicPr>
            <p:nvPr/>
          </p:nvPicPr>
          <p:blipFill>
            <a:blip r:embed="rId3"/>
            <a:srcRect l="56157" r="-702" b="2570"/>
            <a:stretch/>
          </p:blipFill>
          <p:spPr>
            <a:xfrm>
              <a:off x="4007905" y="5223173"/>
              <a:ext cx="3305787" cy="4702814"/>
            </a:xfrm>
            <a:prstGeom prst="rect">
              <a:avLst/>
            </a:prstGeom>
          </p:spPr>
        </p:pic>
        <p:pic>
          <p:nvPicPr>
            <p:cNvPr id="4" name="視窗框">
              <a:extLst>
                <a:ext uri="{FF2B5EF4-FFF2-40B4-BE49-F238E27FC236}">
                  <a16:creationId xmlns:a16="http://schemas.microsoft.com/office/drawing/2014/main" id="{078B9232-FFD3-22FC-D749-66D4AB918BAC}"/>
                </a:ext>
              </a:extLst>
            </p:cNvPr>
            <p:cNvPicPr>
              <a:picLocks noChangeAspect="1"/>
            </p:cNvPicPr>
            <p:nvPr/>
          </p:nvPicPr>
          <p:blipFill>
            <a:blip r:embed="rId3"/>
            <a:srcRect r="47075" b="2570"/>
            <a:stretch/>
          </p:blipFill>
          <p:spPr>
            <a:xfrm>
              <a:off x="797011" y="3601737"/>
              <a:ext cx="3927632" cy="4702814"/>
            </a:xfrm>
            <a:prstGeom prst="rect">
              <a:avLst/>
            </a:prstGeom>
          </p:spPr>
        </p:pic>
        <p:pic>
          <p:nvPicPr>
            <p:cNvPr id="5" name="視窗框">
              <a:extLst>
                <a:ext uri="{FF2B5EF4-FFF2-40B4-BE49-F238E27FC236}">
                  <a16:creationId xmlns:a16="http://schemas.microsoft.com/office/drawing/2014/main" id="{31E4C85D-3CF4-420E-AEFD-A420B40D6BF6}"/>
                </a:ext>
              </a:extLst>
            </p:cNvPr>
            <p:cNvPicPr>
              <a:picLocks noChangeAspect="1"/>
            </p:cNvPicPr>
            <p:nvPr/>
          </p:nvPicPr>
          <p:blipFill>
            <a:blip r:embed="rId3"/>
            <a:srcRect l="56157" r="-702" b="2570"/>
            <a:stretch/>
          </p:blipFill>
          <p:spPr>
            <a:xfrm>
              <a:off x="4007905" y="3601737"/>
              <a:ext cx="3305787" cy="4702814"/>
            </a:xfrm>
            <a:prstGeom prst="rect">
              <a:avLst/>
            </a:prstGeom>
          </p:spPr>
        </p:pic>
      </p:grpSp>
      <p:pic>
        <p:nvPicPr>
          <p:cNvPr id="15" name="圖片 14">
            <a:extLst>
              <a:ext uri="{FF2B5EF4-FFF2-40B4-BE49-F238E27FC236}">
                <a16:creationId xmlns:a16="http://schemas.microsoft.com/office/drawing/2014/main" id="{97C6F87D-5E60-70E0-67DD-BE05EE82D95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2072" y="4194636"/>
            <a:ext cx="6285455" cy="5992352"/>
          </a:xfrm>
          <a:prstGeom prst="rect">
            <a:avLst/>
          </a:prstGeom>
        </p:spPr>
      </p:pic>
      <p:sp>
        <p:nvSpPr>
          <p:cNvPr id="331" name="拋轉訂單：建立產生出貨單"/>
          <p:cNvSpPr txBox="1"/>
          <p:nvPr/>
        </p:nvSpPr>
        <p:spPr>
          <a:xfrm>
            <a:off x="2861772" y="1857528"/>
            <a:ext cx="7281257"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受注書を出荷明細にコンバート</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32" name="動作按鈕：拋轉"/>
          <p:cNvSpPr txBox="1"/>
          <p:nvPr/>
        </p:nvSpPr>
        <p:spPr>
          <a:xfrm>
            <a:off x="1056324" y="895509"/>
            <a:ext cx="10735936"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アクションボタン：レコード</a:t>
            </a:r>
            <a:r>
              <a:rPr lang="ja-JP" altLang="en-US" b="1" dirty="0">
                <a:latin typeface="Open Sans" panose="020B0606030504020204" pitchFamily="34" charset="0"/>
                <a:ea typeface="Open Sans" panose="020B0606030504020204" pitchFamily="34" charset="0"/>
                <a:cs typeface="Open Sans" panose="020B0606030504020204" pitchFamily="34" charset="0"/>
              </a:rPr>
              <a:t>コンバート</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37" name="線條"/>
          <p:cNvSpPr/>
          <p:nvPr/>
        </p:nvSpPr>
        <p:spPr>
          <a:xfrm>
            <a:off x="6975698" y="4017838"/>
            <a:ext cx="2777902" cy="382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16" name="圖片 15">
            <a:extLst>
              <a:ext uri="{FF2B5EF4-FFF2-40B4-BE49-F238E27FC236}">
                <a16:creationId xmlns:a16="http://schemas.microsoft.com/office/drawing/2014/main" id="{5478F6E4-0AD4-C8FC-29B6-25758C48993E}"/>
              </a:ext>
            </a:extLst>
          </p:cNvPr>
          <p:cNvPicPr>
            <a:picLocks noChangeAspect="1"/>
          </p:cNvPicPr>
          <p:nvPr/>
        </p:nvPicPr>
        <p:blipFill>
          <a:blip r:embed="rId5">
            <a:extLst>
              <a:ext uri="{28A0092B-C50C-407E-A947-70E740481C1C}">
                <a14:useLocalDpi xmlns:a14="http://schemas.microsoft.com/office/drawing/2010/main" val="0"/>
              </a:ext>
            </a:extLst>
          </a:blip>
          <a:srcRect l="638" r="638"/>
          <a:stretch/>
        </p:blipFill>
        <p:spPr>
          <a:xfrm>
            <a:off x="1574048" y="6321969"/>
            <a:ext cx="4050827" cy="1096813"/>
          </a:xfrm>
          <a:prstGeom prst="roundRect">
            <a:avLst>
              <a:gd name="adj" fmla="val 3930"/>
            </a:avLst>
          </a:prstGeom>
          <a:effectLst>
            <a:outerShdw blurRad="50800" dist="25400" dir="5400000" algn="t" rotWithShape="0">
              <a:prstClr val="black">
                <a:alpha val="20000"/>
              </a:prstClr>
            </a:outerShdw>
          </a:effectLst>
        </p:spPr>
      </p:pic>
      <p:pic>
        <p:nvPicPr>
          <p:cNvPr id="20" name="圖片 19">
            <a:extLst>
              <a:ext uri="{FF2B5EF4-FFF2-40B4-BE49-F238E27FC236}">
                <a16:creationId xmlns:a16="http://schemas.microsoft.com/office/drawing/2014/main" id="{D5C18AE0-AFBD-D84B-9A61-D1B7ED21248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823771" y="8858090"/>
            <a:ext cx="3832895" cy="911007"/>
          </a:xfrm>
          <a:prstGeom prst="rect">
            <a:avLst/>
          </a:prstGeom>
        </p:spPr>
      </p:pic>
      <p:grpSp>
        <p:nvGrpSpPr>
          <p:cNvPr id="9" name="群組 8">
            <a:extLst>
              <a:ext uri="{FF2B5EF4-FFF2-40B4-BE49-F238E27FC236}">
                <a16:creationId xmlns:a16="http://schemas.microsoft.com/office/drawing/2014/main" id="{450D971A-EFFF-1FD2-6982-8DADFE41DC8E}"/>
              </a:ext>
            </a:extLst>
          </p:cNvPr>
          <p:cNvGrpSpPr/>
          <p:nvPr/>
        </p:nvGrpSpPr>
        <p:grpSpPr>
          <a:xfrm>
            <a:off x="6927692" y="4497862"/>
            <a:ext cx="5696130" cy="4864856"/>
            <a:chOff x="695413" y="3601737"/>
            <a:chExt cx="5696130" cy="4864856"/>
          </a:xfrm>
        </p:grpSpPr>
        <p:pic>
          <p:nvPicPr>
            <p:cNvPr id="12" name="視窗框">
              <a:extLst>
                <a:ext uri="{FF2B5EF4-FFF2-40B4-BE49-F238E27FC236}">
                  <a16:creationId xmlns:a16="http://schemas.microsoft.com/office/drawing/2014/main" id="{AB9ECDB4-583B-0528-01D2-0E67ED084D91}"/>
                </a:ext>
              </a:extLst>
            </p:cNvPr>
            <p:cNvPicPr>
              <a:picLocks noChangeAspect="1"/>
            </p:cNvPicPr>
            <p:nvPr/>
          </p:nvPicPr>
          <p:blipFill>
            <a:blip r:embed="rId3"/>
            <a:srcRect t="-1" r="47075" b="-787"/>
            <a:stretch/>
          </p:blipFill>
          <p:spPr>
            <a:xfrm>
              <a:off x="695413" y="3601737"/>
              <a:ext cx="3927632" cy="4864856"/>
            </a:xfrm>
            <a:prstGeom prst="rect">
              <a:avLst/>
            </a:prstGeom>
          </p:spPr>
        </p:pic>
        <p:pic>
          <p:nvPicPr>
            <p:cNvPr id="13" name="視窗框">
              <a:extLst>
                <a:ext uri="{FF2B5EF4-FFF2-40B4-BE49-F238E27FC236}">
                  <a16:creationId xmlns:a16="http://schemas.microsoft.com/office/drawing/2014/main" id="{7227546D-B294-8538-3989-ED3BD627861A}"/>
                </a:ext>
              </a:extLst>
            </p:cNvPr>
            <p:cNvPicPr>
              <a:picLocks noChangeAspect="1"/>
            </p:cNvPicPr>
            <p:nvPr/>
          </p:nvPicPr>
          <p:blipFill>
            <a:blip r:embed="rId3"/>
            <a:srcRect l="56157" t="-1" r="-702" b="-787"/>
            <a:stretch/>
          </p:blipFill>
          <p:spPr>
            <a:xfrm>
              <a:off x="3085756" y="3601737"/>
              <a:ext cx="3305787" cy="4864856"/>
            </a:xfrm>
            <a:prstGeom prst="rect">
              <a:avLst/>
            </a:prstGeom>
          </p:spPr>
        </p:pic>
      </p:grpSp>
      <p:pic>
        <p:nvPicPr>
          <p:cNvPr id="18" name="圖片 17">
            <a:extLst>
              <a:ext uri="{FF2B5EF4-FFF2-40B4-BE49-F238E27FC236}">
                <a16:creationId xmlns:a16="http://schemas.microsoft.com/office/drawing/2014/main" id="{E140F9BD-B105-9631-C632-8FA0CEC295D8}"/>
              </a:ext>
            </a:extLst>
          </p:cNvPr>
          <p:cNvPicPr>
            <a:picLocks noChangeAspect="1"/>
          </p:cNvPicPr>
          <p:nvPr/>
        </p:nvPicPr>
        <p:blipFill>
          <a:blip r:embed="rId7">
            <a:extLst>
              <a:ext uri="{28A0092B-C50C-407E-A947-70E740481C1C}">
                <a14:useLocalDpi xmlns:a14="http://schemas.microsoft.com/office/drawing/2010/main" val="0"/>
              </a:ext>
            </a:extLst>
          </a:blip>
          <a:srcRect l="-57" r="1422" b="-13294"/>
          <a:stretch>
            <a:fillRect/>
          </a:stretch>
        </p:blipFill>
        <p:spPr>
          <a:xfrm>
            <a:off x="6975698" y="4995151"/>
            <a:ext cx="5548562" cy="4270199"/>
          </a:xfrm>
          <a:prstGeom prst="rect">
            <a:avLst/>
          </a:prstGeom>
          <a:solidFill>
            <a:srgbClr val="FAFAFA"/>
          </a:solidFill>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42" name="線條"/>
          <p:cNvSpPr/>
          <p:nvPr/>
        </p:nvSpPr>
        <p:spPr>
          <a:xfrm>
            <a:off x="6870083" y="4017838"/>
            <a:ext cx="2893563" cy="4779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34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44" name="透過「更新別張表單欄位值」的動作按鈕執行「扣庫存」"/>
          <p:cNvSpPr txBox="1"/>
          <p:nvPr/>
        </p:nvSpPr>
        <p:spPr>
          <a:xfrm>
            <a:off x="558599" y="1868757"/>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ワンクリックで在庫残高を更新</a:t>
            </a:r>
            <a:endPar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345" name="動作按鈕：更新別張表單欄位值"/>
          <p:cNvSpPr txBox="1"/>
          <p:nvPr/>
        </p:nvSpPr>
        <p:spPr>
          <a:xfrm>
            <a:off x="2680201" y="852161"/>
            <a:ext cx="7644400" cy="10272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ja-JP" altLang="en-US" b="1" dirty="0">
                <a:latin typeface="Open Sans" panose="020B0606030504020204" pitchFamily="34" charset="0"/>
                <a:ea typeface="Open Sans" panose="020B0606030504020204" pitchFamily="34" charset="0"/>
                <a:cs typeface="Open Sans" panose="020B0606030504020204" pitchFamily="34" charset="0"/>
              </a:rPr>
              <a:t>アクションボタン：値の更新</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群組 1">
            <a:extLst>
              <a:ext uri="{FF2B5EF4-FFF2-40B4-BE49-F238E27FC236}">
                <a16:creationId xmlns:a16="http://schemas.microsoft.com/office/drawing/2014/main" id="{E9BE475D-165F-F6C6-F981-F892485AD29A}"/>
              </a:ext>
            </a:extLst>
          </p:cNvPr>
          <p:cNvGrpSpPr/>
          <p:nvPr/>
        </p:nvGrpSpPr>
        <p:grpSpPr>
          <a:xfrm>
            <a:off x="383198" y="3708400"/>
            <a:ext cx="6324207" cy="5834065"/>
            <a:chOff x="825999" y="3601737"/>
            <a:chExt cx="6415225" cy="5918030"/>
          </a:xfrm>
        </p:grpSpPr>
        <p:pic>
          <p:nvPicPr>
            <p:cNvPr id="3" name="視窗框">
              <a:extLst>
                <a:ext uri="{FF2B5EF4-FFF2-40B4-BE49-F238E27FC236}">
                  <a16:creationId xmlns:a16="http://schemas.microsoft.com/office/drawing/2014/main" id="{36AC8C64-BEEC-D781-7669-695BE891AEC8}"/>
                </a:ext>
              </a:extLst>
            </p:cNvPr>
            <p:cNvPicPr>
              <a:picLocks noChangeAspect="1"/>
            </p:cNvPicPr>
            <p:nvPr/>
          </p:nvPicPr>
          <p:blipFill>
            <a:blip r:embed="rId4"/>
            <a:srcRect t="-1" r="47075" b="-57"/>
            <a:stretch/>
          </p:blipFill>
          <p:spPr>
            <a:xfrm>
              <a:off x="825999" y="4690148"/>
              <a:ext cx="3927631" cy="4829619"/>
            </a:xfrm>
            <a:prstGeom prst="rect">
              <a:avLst/>
            </a:prstGeom>
          </p:spPr>
        </p:pic>
        <p:pic>
          <p:nvPicPr>
            <p:cNvPr id="6" name="視窗框">
              <a:extLst>
                <a:ext uri="{FF2B5EF4-FFF2-40B4-BE49-F238E27FC236}">
                  <a16:creationId xmlns:a16="http://schemas.microsoft.com/office/drawing/2014/main" id="{FEDA1A27-2A5A-3FCA-70A4-B40E611697AD}"/>
                </a:ext>
              </a:extLst>
            </p:cNvPr>
            <p:cNvPicPr>
              <a:picLocks noChangeAspect="1"/>
            </p:cNvPicPr>
            <p:nvPr/>
          </p:nvPicPr>
          <p:blipFill>
            <a:blip r:embed="rId4"/>
            <a:srcRect l="56157" t="-1" r="-702" b="-57"/>
            <a:stretch>
              <a:fillRect/>
            </a:stretch>
          </p:blipFill>
          <p:spPr>
            <a:xfrm>
              <a:off x="3935437" y="4690148"/>
              <a:ext cx="3305787" cy="4829619"/>
            </a:xfrm>
            <a:prstGeom prst="rect">
              <a:avLst/>
            </a:prstGeom>
          </p:spPr>
        </p:pic>
        <p:pic>
          <p:nvPicPr>
            <p:cNvPr id="7" name="視窗框">
              <a:extLst>
                <a:ext uri="{FF2B5EF4-FFF2-40B4-BE49-F238E27FC236}">
                  <a16:creationId xmlns:a16="http://schemas.microsoft.com/office/drawing/2014/main" id="{63611B0E-5AAE-3FEE-6016-4E67CF5A435D}"/>
                </a:ext>
              </a:extLst>
            </p:cNvPr>
            <p:cNvPicPr>
              <a:picLocks noChangeAspect="1"/>
            </p:cNvPicPr>
            <p:nvPr/>
          </p:nvPicPr>
          <p:blipFill>
            <a:blip r:embed="rId4"/>
            <a:srcRect r="47075" b="2570"/>
            <a:stretch/>
          </p:blipFill>
          <p:spPr>
            <a:xfrm>
              <a:off x="825999" y="3601737"/>
              <a:ext cx="3927632" cy="4702814"/>
            </a:xfrm>
            <a:prstGeom prst="rect">
              <a:avLst/>
            </a:prstGeom>
          </p:spPr>
        </p:pic>
        <p:pic>
          <p:nvPicPr>
            <p:cNvPr id="8" name="視窗框">
              <a:extLst>
                <a:ext uri="{FF2B5EF4-FFF2-40B4-BE49-F238E27FC236}">
                  <a16:creationId xmlns:a16="http://schemas.microsoft.com/office/drawing/2014/main" id="{F71F302E-1735-4B3E-2650-1B54404B3C10}"/>
                </a:ext>
              </a:extLst>
            </p:cNvPr>
            <p:cNvPicPr>
              <a:picLocks noChangeAspect="1"/>
            </p:cNvPicPr>
            <p:nvPr/>
          </p:nvPicPr>
          <p:blipFill>
            <a:blip r:embed="rId4"/>
            <a:srcRect l="56157" r="-702" b="2570"/>
            <a:stretch/>
          </p:blipFill>
          <p:spPr>
            <a:xfrm>
              <a:off x="3935436" y="3601737"/>
              <a:ext cx="3305787" cy="4702814"/>
            </a:xfrm>
            <a:prstGeom prst="rect">
              <a:avLst/>
            </a:prstGeom>
          </p:spPr>
        </p:pic>
      </p:grpSp>
      <p:pic>
        <p:nvPicPr>
          <p:cNvPr id="19" name="圖片 18">
            <a:extLst>
              <a:ext uri="{FF2B5EF4-FFF2-40B4-BE49-F238E27FC236}">
                <a16:creationId xmlns:a16="http://schemas.microsoft.com/office/drawing/2014/main" id="{C5225442-2832-1CEB-249F-D784E390BC9D}"/>
              </a:ext>
            </a:extLst>
          </p:cNvPr>
          <p:cNvPicPr>
            <a:picLocks noChangeAspect="1"/>
          </p:cNvPicPr>
          <p:nvPr/>
        </p:nvPicPr>
        <p:blipFill>
          <a:blip r:embed="rId5">
            <a:extLst>
              <a:ext uri="{28A0092B-C50C-407E-A947-70E740481C1C}">
                <a14:useLocalDpi xmlns:a14="http://schemas.microsoft.com/office/drawing/2010/main" val="0"/>
              </a:ext>
            </a:extLst>
          </a:blip>
          <a:srcRect t="84" b="10282"/>
          <a:stretch>
            <a:fillRect/>
          </a:stretch>
        </p:blipFill>
        <p:spPr>
          <a:xfrm>
            <a:off x="439761" y="4210779"/>
            <a:ext cx="6166129" cy="5269198"/>
          </a:xfrm>
          <a:prstGeom prst="rect">
            <a:avLst/>
          </a:prstGeom>
        </p:spPr>
      </p:pic>
      <p:pic>
        <p:nvPicPr>
          <p:cNvPr id="12" name="圖片 11">
            <a:extLst>
              <a:ext uri="{FF2B5EF4-FFF2-40B4-BE49-F238E27FC236}">
                <a16:creationId xmlns:a16="http://schemas.microsoft.com/office/drawing/2014/main" id="{6D2CD74B-694F-AF3F-0A25-F2FAFDF22D9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405767" y="8537528"/>
            <a:ext cx="4096633" cy="973693"/>
          </a:xfrm>
          <a:prstGeom prst="rect">
            <a:avLst/>
          </a:prstGeom>
        </p:spPr>
      </p:pic>
      <p:pic>
        <p:nvPicPr>
          <p:cNvPr id="14" name="圖片 13">
            <a:extLst>
              <a:ext uri="{FF2B5EF4-FFF2-40B4-BE49-F238E27FC236}">
                <a16:creationId xmlns:a16="http://schemas.microsoft.com/office/drawing/2014/main" id="{D1C4AED9-0EA8-FDC6-AFA6-367B9994E6E3}"/>
              </a:ext>
            </a:extLst>
          </p:cNvPr>
          <p:cNvPicPr>
            <a:picLocks noChangeAspect="1"/>
          </p:cNvPicPr>
          <p:nvPr/>
        </p:nvPicPr>
        <p:blipFill>
          <a:blip r:embed="rId7">
            <a:extLst>
              <a:ext uri="{28A0092B-C50C-407E-A947-70E740481C1C}">
                <a14:useLocalDpi xmlns:a14="http://schemas.microsoft.com/office/drawing/2010/main" val="0"/>
              </a:ext>
            </a:extLst>
          </a:blip>
          <a:srcRect l="518" r="518"/>
          <a:stretch/>
        </p:blipFill>
        <p:spPr>
          <a:xfrm>
            <a:off x="1756148" y="5627010"/>
            <a:ext cx="3871906" cy="1319968"/>
          </a:xfrm>
          <a:prstGeom prst="roundRect">
            <a:avLst>
              <a:gd name="adj" fmla="val 4804"/>
            </a:avLst>
          </a:prstGeom>
          <a:effectLst>
            <a:outerShdw blurRad="50800" dist="38100" dir="5400000" algn="t" rotWithShape="0">
              <a:prstClr val="black">
                <a:alpha val="20000"/>
              </a:prstClr>
            </a:outerShdw>
          </a:effectLst>
        </p:spPr>
      </p:pic>
      <p:grpSp>
        <p:nvGrpSpPr>
          <p:cNvPr id="15" name="群組 14">
            <a:extLst>
              <a:ext uri="{FF2B5EF4-FFF2-40B4-BE49-F238E27FC236}">
                <a16:creationId xmlns:a16="http://schemas.microsoft.com/office/drawing/2014/main" id="{3EE1E135-CB8B-1DA5-FF1E-189DA51993BB}"/>
              </a:ext>
            </a:extLst>
          </p:cNvPr>
          <p:cNvGrpSpPr/>
          <p:nvPr/>
        </p:nvGrpSpPr>
        <p:grpSpPr>
          <a:xfrm>
            <a:off x="6856052" y="4591828"/>
            <a:ext cx="5847978" cy="4864856"/>
            <a:chOff x="695413" y="3601737"/>
            <a:chExt cx="5847978" cy="4864856"/>
          </a:xfrm>
        </p:grpSpPr>
        <p:pic>
          <p:nvPicPr>
            <p:cNvPr id="16" name="視窗框">
              <a:extLst>
                <a:ext uri="{FF2B5EF4-FFF2-40B4-BE49-F238E27FC236}">
                  <a16:creationId xmlns:a16="http://schemas.microsoft.com/office/drawing/2014/main" id="{5ADB1C19-6049-DE07-B93E-D2C3D09AD663}"/>
                </a:ext>
              </a:extLst>
            </p:cNvPr>
            <p:cNvPicPr>
              <a:picLocks noChangeAspect="1"/>
            </p:cNvPicPr>
            <p:nvPr/>
          </p:nvPicPr>
          <p:blipFill>
            <a:blip r:embed="rId4"/>
            <a:srcRect t="-1" r="47075" b="-787"/>
            <a:stretch/>
          </p:blipFill>
          <p:spPr>
            <a:xfrm>
              <a:off x="695413" y="3601737"/>
              <a:ext cx="3927632" cy="4864856"/>
            </a:xfrm>
            <a:prstGeom prst="rect">
              <a:avLst/>
            </a:prstGeom>
          </p:spPr>
        </p:pic>
        <p:pic>
          <p:nvPicPr>
            <p:cNvPr id="17" name="視窗框">
              <a:extLst>
                <a:ext uri="{FF2B5EF4-FFF2-40B4-BE49-F238E27FC236}">
                  <a16:creationId xmlns:a16="http://schemas.microsoft.com/office/drawing/2014/main" id="{3361C5D3-D71F-5DE4-4393-D36230B3E192}"/>
                </a:ext>
              </a:extLst>
            </p:cNvPr>
            <p:cNvPicPr>
              <a:picLocks noChangeAspect="1"/>
            </p:cNvPicPr>
            <p:nvPr/>
          </p:nvPicPr>
          <p:blipFill>
            <a:blip r:embed="rId4"/>
            <a:srcRect l="56157" t="-1" r="-702" b="-787"/>
            <a:stretch/>
          </p:blipFill>
          <p:spPr>
            <a:xfrm>
              <a:off x="3237604" y="3601737"/>
              <a:ext cx="3305787" cy="4864856"/>
            </a:xfrm>
            <a:prstGeom prst="rect">
              <a:avLst/>
            </a:prstGeom>
          </p:spPr>
        </p:pic>
      </p:grpSp>
      <p:pic>
        <p:nvPicPr>
          <p:cNvPr id="20" name="圖片 19">
            <a:extLst>
              <a:ext uri="{FF2B5EF4-FFF2-40B4-BE49-F238E27FC236}">
                <a16:creationId xmlns:a16="http://schemas.microsoft.com/office/drawing/2014/main" id="{7A85DD07-8748-FCE1-14BE-BB40743F067C}"/>
              </a:ext>
            </a:extLst>
          </p:cNvPr>
          <p:cNvPicPr>
            <a:picLocks noChangeAspect="1"/>
          </p:cNvPicPr>
          <p:nvPr/>
        </p:nvPicPr>
        <p:blipFill>
          <a:blip r:embed="rId8">
            <a:extLst>
              <a:ext uri="{28A0092B-C50C-407E-A947-70E740481C1C}">
                <a14:useLocalDpi xmlns:a14="http://schemas.microsoft.com/office/drawing/2010/main" val="0"/>
              </a:ext>
            </a:extLst>
          </a:blip>
          <a:srcRect t="-347" b="8873"/>
          <a:stretch>
            <a:fillRect/>
          </a:stretch>
        </p:blipFill>
        <p:spPr>
          <a:xfrm>
            <a:off x="6918019" y="5121653"/>
            <a:ext cx="5653578" cy="4222373"/>
          </a:xfrm>
          <a:prstGeom prst="rect">
            <a:avLst/>
          </a:prstGeom>
        </p:spPr>
      </p:pic>
    </p:spTree>
  </p:cSld>
  <p:clrMapOvr>
    <a:overrideClrMapping bg1="lt1" tx1="dk1" bg2="lt2" tx2="dk2" accent1="accent1" accent2="accent2" accent3="accent3" accent4="accent4" accent5="accent5" accent6="accent6" hlink="hlink" folHlink="folHlink"/>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a:spLocks noGrp="1" noRot="1" noMove="1" noResize="1" noEditPoints="1" noAdjustHandles="1" noChangeArrowheads="1" noChangeShapeType="1"/>
          </p:cNvSpPr>
          <p:nvPr/>
        </p:nvSpPr>
        <p:spPr>
          <a:xfrm>
            <a:off x="-386523" y="-97372"/>
            <a:ext cx="13777846" cy="293756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3" name="群組 22">
            <a:extLst>
              <a:ext uri="{FF2B5EF4-FFF2-40B4-BE49-F238E27FC236}">
                <a16:creationId xmlns:a16="http://schemas.microsoft.com/office/drawing/2014/main" id="{865A5563-3F5C-5A10-7A0B-8E948F84CA9A}"/>
              </a:ext>
            </a:extLst>
          </p:cNvPr>
          <p:cNvGrpSpPr/>
          <p:nvPr/>
        </p:nvGrpSpPr>
        <p:grpSpPr>
          <a:xfrm>
            <a:off x="493762" y="4326750"/>
            <a:ext cx="8101013" cy="4888686"/>
            <a:chOff x="614363" y="3583797"/>
            <a:chExt cx="8101013" cy="4888686"/>
          </a:xfrm>
        </p:grpSpPr>
        <p:pic>
          <p:nvPicPr>
            <p:cNvPr id="22" name="視窗框">
              <a:extLst>
                <a:ext uri="{FF2B5EF4-FFF2-40B4-BE49-F238E27FC236}">
                  <a16:creationId xmlns:a16="http://schemas.microsoft.com/office/drawing/2014/main" id="{5E92AF27-F75D-D1D8-8CF5-1903B90F0BEC}"/>
                </a:ext>
              </a:extLst>
            </p:cNvPr>
            <p:cNvPicPr>
              <a:picLocks noChangeAspect="1"/>
            </p:cNvPicPr>
            <p:nvPr/>
          </p:nvPicPr>
          <p:blipFill>
            <a:blip r:embed="rId3"/>
            <a:srcRect l="1" t="46157" r="-427" b="-892"/>
            <a:stretch/>
          </p:blipFill>
          <p:spPr>
            <a:xfrm>
              <a:off x="614363" y="5600697"/>
              <a:ext cx="8101013" cy="2871786"/>
            </a:xfrm>
            <a:prstGeom prst="rect">
              <a:avLst/>
            </a:prstGeom>
          </p:spPr>
        </p:pic>
        <p:pic>
          <p:nvPicPr>
            <p:cNvPr id="18" name="視窗框">
              <a:extLst>
                <a:ext uri="{FF2B5EF4-FFF2-40B4-BE49-F238E27FC236}">
                  <a16:creationId xmlns:a16="http://schemas.microsoft.com/office/drawing/2014/main" id="{13194014-4D27-29B7-7552-0F41ECBE0426}"/>
                </a:ext>
              </a:extLst>
            </p:cNvPr>
            <p:cNvPicPr>
              <a:picLocks noChangeAspect="1"/>
            </p:cNvPicPr>
            <p:nvPr/>
          </p:nvPicPr>
          <p:blipFill>
            <a:blip r:embed="rId3"/>
            <a:srcRect l="1" t="1" r="-427" b="20984"/>
            <a:stretch/>
          </p:blipFill>
          <p:spPr>
            <a:xfrm>
              <a:off x="614363" y="3583797"/>
              <a:ext cx="8101013" cy="4145742"/>
            </a:xfrm>
            <a:prstGeom prst="rect">
              <a:avLst/>
            </a:prstGeom>
          </p:spPr>
        </p:pic>
      </p:grpSp>
      <p:sp>
        <p:nvSpPr>
          <p:cNvPr id="304" name="報表"/>
          <p:cNvSpPr txBox="1"/>
          <p:nvPr/>
        </p:nvSpPr>
        <p:spPr>
          <a:xfrm>
            <a:off x="2955323" y="848765"/>
            <a:ext cx="7094154"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条件式形式</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11" name="線條">
            <a:extLst>
              <a:ext uri="{FF2B5EF4-FFF2-40B4-BE49-F238E27FC236}">
                <a16:creationId xmlns:a16="http://schemas.microsoft.com/office/drawing/2014/main" id="{2CB90EE5-D46A-D46B-39BE-E586368733DD}"/>
              </a:ext>
            </a:extLst>
          </p:cNvPr>
          <p:cNvSpPr/>
          <p:nvPr/>
        </p:nvSpPr>
        <p:spPr>
          <a:xfrm rot="16200000" flipH="1" flipV="1">
            <a:off x="9259352" y="7264988"/>
            <a:ext cx="591674" cy="1749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24" name="圖片 23">
            <a:extLst>
              <a:ext uri="{FF2B5EF4-FFF2-40B4-BE49-F238E27FC236}">
                <a16:creationId xmlns:a16="http://schemas.microsoft.com/office/drawing/2014/main" id="{E4F2115E-93FE-33C8-07BD-A71BA22413EA}"/>
              </a:ext>
            </a:extLst>
          </p:cNvPr>
          <p:cNvPicPr>
            <a:picLocks noChangeAspect="1"/>
          </p:cNvPicPr>
          <p:nvPr/>
        </p:nvPicPr>
        <p:blipFill>
          <a:blip r:embed="rId4">
            <a:extLst>
              <a:ext uri="{28A0092B-C50C-407E-A947-70E740481C1C}">
                <a14:useLocalDpi xmlns:a14="http://schemas.microsoft.com/office/drawing/2010/main" val="0"/>
              </a:ext>
            </a:extLst>
          </a:blip>
          <a:srcRect t="258" b="32747"/>
          <a:stretch>
            <a:fillRect/>
          </a:stretch>
        </p:blipFill>
        <p:spPr>
          <a:xfrm>
            <a:off x="550913" y="4892846"/>
            <a:ext cx="7935862" cy="4175263"/>
          </a:xfrm>
          <a:prstGeom prst="rect">
            <a:avLst/>
          </a:prstGeom>
        </p:spPr>
      </p:pic>
      <p:pic>
        <p:nvPicPr>
          <p:cNvPr id="25" name="圖片 24">
            <a:extLst>
              <a:ext uri="{FF2B5EF4-FFF2-40B4-BE49-F238E27FC236}">
                <a16:creationId xmlns:a16="http://schemas.microsoft.com/office/drawing/2014/main" id="{3888C4CD-8532-B77E-A490-70B5A3DD1499}"/>
              </a:ext>
            </a:extLst>
          </p:cNvPr>
          <p:cNvPicPr>
            <a:picLocks noChangeAspect="1"/>
          </p:cNvPicPr>
          <p:nvPr/>
        </p:nvPicPr>
        <p:blipFill>
          <a:blip r:embed="rId5">
            <a:extLst>
              <a:ext uri="{28A0092B-C50C-407E-A947-70E740481C1C}">
                <a14:useLocalDpi xmlns:a14="http://schemas.microsoft.com/office/drawing/2010/main" val="0"/>
              </a:ext>
            </a:extLst>
          </a:blip>
          <a:srcRect b="3659"/>
          <a:stretch>
            <a:fillRect/>
          </a:stretch>
        </p:blipFill>
        <p:spPr>
          <a:xfrm>
            <a:off x="6734617" y="3576495"/>
            <a:ext cx="5641144" cy="4206541"/>
          </a:xfrm>
          <a:prstGeom prst="roundRect">
            <a:avLst>
              <a:gd name="adj" fmla="val 1797"/>
            </a:avLst>
          </a:prstGeom>
          <a:ln>
            <a:solidFill>
              <a:srgbClr val="65A4F4"/>
            </a:solidFill>
          </a:ln>
        </p:spPr>
      </p:pic>
    </p:spTree>
    <p:extLst>
      <p:ext uri="{BB962C8B-B14F-4D97-AF65-F5344CB8AC3E}">
        <p14:creationId xmlns:p14="http://schemas.microsoft.com/office/powerpoint/2010/main" val="32015511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823C36D-A66B-393F-19A7-009778E58ACA}"/>
            </a:ext>
          </a:extLst>
        </p:cNvPr>
        <p:cNvGrpSpPr/>
        <p:nvPr/>
      </p:nvGrpSpPr>
      <p:grpSpPr>
        <a:xfrm>
          <a:off x="0" y="0"/>
          <a:ext cx="0" cy="0"/>
          <a:chOff x="0" y="0"/>
          <a:chExt cx="0" cy="0"/>
        </a:xfrm>
      </p:grpSpPr>
      <p:sp>
        <p:nvSpPr>
          <p:cNvPr id="302" name="矩形">
            <a:extLst>
              <a:ext uri="{FF2B5EF4-FFF2-40B4-BE49-F238E27FC236}">
                <a16:creationId xmlns:a16="http://schemas.microsoft.com/office/drawing/2014/main" id="{8101A9B3-5ACB-241E-EF70-A669862D178B}"/>
              </a:ext>
            </a:extLst>
          </p:cNvPr>
          <p:cNvSpPr>
            <a:spLocks noGrp="1" noRot="1" noMove="1" noResize="1" noEditPoints="1" noAdjustHandles="1" noChangeArrowheads="1" noChangeShapeType="1"/>
          </p:cNvSpPr>
          <p:nvPr/>
        </p:nvSpPr>
        <p:spPr>
          <a:xfrm>
            <a:off x="-386523" y="-97372"/>
            <a:ext cx="13777846" cy="29155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6" name="群組 5">
            <a:extLst>
              <a:ext uri="{FF2B5EF4-FFF2-40B4-BE49-F238E27FC236}">
                <a16:creationId xmlns:a16="http://schemas.microsoft.com/office/drawing/2014/main" id="{FCFA1678-FB44-A4B9-D6DF-120C561A427F}"/>
              </a:ext>
            </a:extLst>
          </p:cNvPr>
          <p:cNvGrpSpPr/>
          <p:nvPr/>
        </p:nvGrpSpPr>
        <p:grpSpPr>
          <a:xfrm>
            <a:off x="806191" y="3956157"/>
            <a:ext cx="6459669" cy="6234520"/>
            <a:chOff x="825999" y="3601737"/>
            <a:chExt cx="6552639" cy="6324250"/>
          </a:xfrm>
        </p:grpSpPr>
        <p:pic>
          <p:nvPicPr>
            <p:cNvPr id="14" name="視窗框">
              <a:extLst>
                <a:ext uri="{FF2B5EF4-FFF2-40B4-BE49-F238E27FC236}">
                  <a16:creationId xmlns:a16="http://schemas.microsoft.com/office/drawing/2014/main" id="{9E38B966-8D08-6279-39B8-F3E87B85B2F0}"/>
                </a:ext>
              </a:extLst>
            </p:cNvPr>
            <p:cNvPicPr>
              <a:picLocks noChangeAspect="1"/>
            </p:cNvPicPr>
            <p:nvPr/>
          </p:nvPicPr>
          <p:blipFill>
            <a:blip r:embed="rId3"/>
            <a:srcRect r="47075" b="2570"/>
            <a:stretch/>
          </p:blipFill>
          <p:spPr>
            <a:xfrm>
              <a:off x="825999" y="5223173"/>
              <a:ext cx="3927632" cy="4702814"/>
            </a:xfrm>
            <a:prstGeom prst="rect">
              <a:avLst/>
            </a:prstGeom>
          </p:spPr>
        </p:pic>
        <p:pic>
          <p:nvPicPr>
            <p:cNvPr id="18" name="視窗框">
              <a:extLst>
                <a:ext uri="{FF2B5EF4-FFF2-40B4-BE49-F238E27FC236}">
                  <a16:creationId xmlns:a16="http://schemas.microsoft.com/office/drawing/2014/main" id="{45BCD587-F698-9467-3A6D-C81BAB4127C5}"/>
                </a:ext>
              </a:extLst>
            </p:cNvPr>
            <p:cNvPicPr>
              <a:picLocks noChangeAspect="1"/>
            </p:cNvPicPr>
            <p:nvPr/>
          </p:nvPicPr>
          <p:blipFill>
            <a:blip r:embed="rId3"/>
            <a:srcRect l="56157" r="-702" b="2570"/>
            <a:stretch/>
          </p:blipFill>
          <p:spPr>
            <a:xfrm>
              <a:off x="4072851" y="5223173"/>
              <a:ext cx="3305787" cy="4702814"/>
            </a:xfrm>
            <a:prstGeom prst="rect">
              <a:avLst/>
            </a:prstGeom>
          </p:spPr>
        </p:pic>
        <p:pic>
          <p:nvPicPr>
            <p:cNvPr id="19" name="視窗框">
              <a:extLst>
                <a:ext uri="{FF2B5EF4-FFF2-40B4-BE49-F238E27FC236}">
                  <a16:creationId xmlns:a16="http://schemas.microsoft.com/office/drawing/2014/main" id="{19C10540-C95F-8203-B9AA-4367F26D8707}"/>
                </a:ext>
              </a:extLst>
            </p:cNvPr>
            <p:cNvPicPr>
              <a:picLocks noChangeAspect="1"/>
            </p:cNvPicPr>
            <p:nvPr/>
          </p:nvPicPr>
          <p:blipFill>
            <a:blip r:embed="rId3"/>
            <a:srcRect r="47075" b="2570"/>
            <a:stretch/>
          </p:blipFill>
          <p:spPr>
            <a:xfrm>
              <a:off x="825999" y="3601737"/>
              <a:ext cx="3927632" cy="4702814"/>
            </a:xfrm>
            <a:prstGeom prst="rect">
              <a:avLst/>
            </a:prstGeom>
          </p:spPr>
        </p:pic>
        <p:pic>
          <p:nvPicPr>
            <p:cNvPr id="20" name="視窗框">
              <a:extLst>
                <a:ext uri="{FF2B5EF4-FFF2-40B4-BE49-F238E27FC236}">
                  <a16:creationId xmlns:a16="http://schemas.microsoft.com/office/drawing/2014/main" id="{CE8B935B-D4E5-F431-91F6-73C5BA93B52D}"/>
                </a:ext>
              </a:extLst>
            </p:cNvPr>
            <p:cNvPicPr>
              <a:picLocks noChangeAspect="1"/>
            </p:cNvPicPr>
            <p:nvPr/>
          </p:nvPicPr>
          <p:blipFill>
            <a:blip r:embed="rId3"/>
            <a:srcRect l="56157" r="-702" b="2570"/>
            <a:stretch/>
          </p:blipFill>
          <p:spPr>
            <a:xfrm>
              <a:off x="4072851" y="3601737"/>
              <a:ext cx="3305787" cy="4702814"/>
            </a:xfrm>
            <a:prstGeom prst="rect">
              <a:avLst/>
            </a:prstGeom>
          </p:spPr>
        </p:pic>
      </p:grpSp>
      <p:sp>
        <p:nvSpPr>
          <p:cNvPr id="304" name="報表">
            <a:extLst>
              <a:ext uri="{FF2B5EF4-FFF2-40B4-BE49-F238E27FC236}">
                <a16:creationId xmlns:a16="http://schemas.microsoft.com/office/drawing/2014/main" id="{6159D773-2B11-5372-7DAC-F1C9AA4BFD62}"/>
              </a:ext>
            </a:extLst>
          </p:cNvPr>
          <p:cNvSpPr txBox="1"/>
          <p:nvPr/>
        </p:nvSpPr>
        <p:spPr>
          <a:xfrm>
            <a:off x="3245587" y="848765"/>
            <a:ext cx="651362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カスタム印刷レポート</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11" name="線條">
            <a:extLst>
              <a:ext uri="{FF2B5EF4-FFF2-40B4-BE49-F238E27FC236}">
                <a16:creationId xmlns:a16="http://schemas.microsoft.com/office/drawing/2014/main" id="{9E827909-F170-BE8A-D8D2-7D3A2A138D14}"/>
              </a:ext>
            </a:extLst>
          </p:cNvPr>
          <p:cNvSpPr/>
          <p:nvPr/>
        </p:nvSpPr>
        <p:spPr>
          <a:xfrm rot="16200000">
            <a:off x="5623905" y="1810107"/>
            <a:ext cx="373707" cy="36489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10" name="圖片 9">
            <a:extLst>
              <a:ext uri="{FF2B5EF4-FFF2-40B4-BE49-F238E27FC236}">
                <a16:creationId xmlns:a16="http://schemas.microsoft.com/office/drawing/2014/main" id="{24261362-BC7C-7C6E-8705-E86B1D7D4965}"/>
              </a:ext>
            </a:extLst>
          </p:cNvPr>
          <p:cNvPicPr>
            <a:picLocks noChangeAspect="1"/>
          </p:cNvPicPr>
          <p:nvPr/>
        </p:nvPicPr>
        <p:blipFill>
          <a:blip r:embed="rId4"/>
          <a:srcRect/>
          <a:stretch/>
        </p:blipFill>
        <p:spPr>
          <a:xfrm>
            <a:off x="7760677" y="3447734"/>
            <a:ext cx="4180584" cy="5906127"/>
          </a:xfrm>
          <a:prstGeom prst="rect">
            <a:avLst/>
          </a:prstGeom>
          <a:solidFill>
            <a:schemeClr val="bg1"/>
          </a:solidFill>
          <a:ln w="12700">
            <a:solidFill>
              <a:srgbClr val="86BFEF"/>
            </a:solidFill>
          </a:ln>
        </p:spPr>
      </p:pic>
      <p:sp>
        <p:nvSpPr>
          <p:cNvPr id="2" name="像 Excel簡潔易懂的介面，一個畫面就能看到所有資訊">
            <a:extLst>
              <a:ext uri="{FF2B5EF4-FFF2-40B4-BE49-F238E27FC236}">
                <a16:creationId xmlns:a16="http://schemas.microsoft.com/office/drawing/2014/main" id="{BDEDB575-228B-76AA-AB12-FD3B2D61CFF6}"/>
              </a:ext>
            </a:extLst>
          </p:cNvPr>
          <p:cNvSpPr txBox="1"/>
          <p:nvPr/>
        </p:nvSpPr>
        <p:spPr>
          <a:xfrm>
            <a:off x="7760678" y="2996918"/>
            <a:ext cx="4180584" cy="3902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zh-TW" altLang="en-US" sz="14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見積書</a:t>
            </a:r>
            <a:r>
              <a:rPr kumimoji="0" lang="en-US" altLang="zh-TW" sz="1400" b="1" i="0" u="none" strike="noStrike" kern="0" cap="none" spc="0" normalizeH="0" baseline="0" noProof="0" dirty="0">
                <a:ln>
                  <a:noFill/>
                </a:ln>
                <a:solidFill>
                  <a:srgbClr val="0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t>
            </a:r>
            <a:r>
              <a:rPr lang="en-US" altLang="zh-TW" sz="14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pdf</a:t>
            </a:r>
            <a:endParaRPr kumimoji="0" lang="zh-TW" altLang="en-US" sz="1400" b="1" i="0" u="none" strike="noStrike" kern="0" cap="none" spc="0" normalizeH="0" baseline="0" noProof="0" dirty="0">
              <a:ln>
                <a:noFill/>
              </a:ln>
              <a:solidFill>
                <a:srgbClr val="000000"/>
              </a:solidFill>
              <a:effectLst/>
              <a:uLnTx/>
              <a:uFillTx/>
              <a:latin typeface="Open Sans Semibold" panose="020B0706030804020204" pitchFamily="34" charset="0"/>
              <a:ea typeface="Noto Sans CJK SC Medium" panose="020B0500000000000000" pitchFamily="34" charset="-128"/>
              <a:cs typeface="Open Sans Semibold" panose="020B0706030804020204" pitchFamily="34" charset="0"/>
              <a:sym typeface="Source Han Sans TW Medium"/>
            </a:endParaRPr>
          </a:p>
        </p:txBody>
      </p:sp>
      <p:pic>
        <p:nvPicPr>
          <p:cNvPr id="21" name="圖片 20">
            <a:extLst>
              <a:ext uri="{FF2B5EF4-FFF2-40B4-BE49-F238E27FC236}">
                <a16:creationId xmlns:a16="http://schemas.microsoft.com/office/drawing/2014/main" id="{1573A8D1-AB1B-F3A5-4570-8731528E3890}"/>
              </a:ext>
            </a:extLst>
          </p:cNvPr>
          <p:cNvPicPr>
            <a:picLocks noChangeAspect="1"/>
          </p:cNvPicPr>
          <p:nvPr/>
        </p:nvPicPr>
        <p:blipFill>
          <a:blip r:embed="rId5">
            <a:extLst>
              <a:ext uri="{28A0092B-C50C-407E-A947-70E740481C1C}">
                <a14:useLocalDpi xmlns:a14="http://schemas.microsoft.com/office/drawing/2010/main" val="0"/>
              </a:ext>
            </a:extLst>
          </a:blip>
          <a:srcRect l="3387" r="3387"/>
          <a:stretch/>
        </p:blipFill>
        <p:spPr>
          <a:xfrm>
            <a:off x="844142" y="4436737"/>
            <a:ext cx="6336000" cy="6681132"/>
          </a:xfrm>
          <a:prstGeom prst="rect">
            <a:avLst/>
          </a:prstGeom>
        </p:spPr>
      </p:pic>
    </p:spTree>
    <p:extLst>
      <p:ext uri="{BB962C8B-B14F-4D97-AF65-F5344CB8AC3E}">
        <p14:creationId xmlns:p14="http://schemas.microsoft.com/office/powerpoint/2010/main" val="42150847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7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0" name="自動電子郵件＆通知：不再漏掉任何到期日以及最新變更"/>
          <p:cNvSpPr txBox="1"/>
          <p:nvPr/>
        </p:nvSpPr>
        <p:spPr>
          <a:xfrm>
            <a:off x="558600"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メール・画面リマインダー・リアルタイム通知で最新情報を把握</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1" name="通知提醒"/>
          <p:cNvSpPr txBox="1"/>
          <p:nvPr/>
        </p:nvSpPr>
        <p:spPr>
          <a:xfrm>
            <a:off x="1418564" y="848764"/>
            <a:ext cx="10167672"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リマインダー </a:t>
            </a: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&amp;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即時通知</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4" name="視窗框">
            <a:extLst>
              <a:ext uri="{FF2B5EF4-FFF2-40B4-BE49-F238E27FC236}">
                <a16:creationId xmlns:a16="http://schemas.microsoft.com/office/drawing/2014/main" id="{C5BE1D7F-34ED-23B9-C388-7078F970D4C1}"/>
              </a:ext>
            </a:extLst>
          </p:cNvPr>
          <p:cNvPicPr>
            <a:picLocks noChangeAspect="1"/>
          </p:cNvPicPr>
          <p:nvPr/>
        </p:nvPicPr>
        <p:blipFill>
          <a:blip r:embed="rId3"/>
          <a:srcRect r="-912" b="-2505"/>
          <a:stretch/>
        </p:blipFill>
        <p:spPr>
          <a:xfrm>
            <a:off x="769346" y="4172981"/>
            <a:ext cx="7731192" cy="5107916"/>
          </a:xfrm>
          <a:prstGeom prst="rect">
            <a:avLst/>
          </a:prstGeom>
        </p:spPr>
      </p:pic>
      <p:pic>
        <p:nvPicPr>
          <p:cNvPr id="10" name="圖片 9">
            <a:extLst>
              <a:ext uri="{FF2B5EF4-FFF2-40B4-BE49-F238E27FC236}">
                <a16:creationId xmlns:a16="http://schemas.microsoft.com/office/drawing/2014/main" id="{335FF7DB-4496-B7DF-B319-591C0A95A183}"/>
              </a:ext>
            </a:extLst>
          </p:cNvPr>
          <p:cNvPicPr>
            <a:picLocks noChangeAspect="1"/>
          </p:cNvPicPr>
          <p:nvPr/>
        </p:nvPicPr>
        <p:blipFill>
          <a:blip r:embed="rId4">
            <a:extLst>
              <a:ext uri="{28A0092B-C50C-407E-A947-70E740481C1C}">
                <a14:useLocalDpi xmlns:a14="http://schemas.microsoft.com/office/drawing/2010/main" val="0"/>
              </a:ext>
            </a:extLst>
          </a:blip>
          <a:srcRect t="14507" r="-47916" b="3527"/>
          <a:stretch>
            <a:fillRect/>
          </a:stretch>
        </p:blipFill>
        <p:spPr>
          <a:xfrm>
            <a:off x="813037" y="4681124"/>
            <a:ext cx="5848370" cy="4409978"/>
          </a:xfrm>
          <a:prstGeom prst="rect">
            <a:avLst/>
          </a:prstGeom>
        </p:spPr>
      </p:pic>
      <p:grpSp>
        <p:nvGrpSpPr>
          <p:cNvPr id="9" name="群組 8">
            <a:extLst>
              <a:ext uri="{FF2B5EF4-FFF2-40B4-BE49-F238E27FC236}">
                <a16:creationId xmlns:a16="http://schemas.microsoft.com/office/drawing/2014/main" id="{58B9E6A4-2CFE-EB8A-7121-B38763D33458}"/>
              </a:ext>
            </a:extLst>
          </p:cNvPr>
          <p:cNvGrpSpPr>
            <a:grpSpLocks/>
          </p:cNvGrpSpPr>
          <p:nvPr/>
        </p:nvGrpSpPr>
        <p:grpSpPr>
          <a:xfrm>
            <a:off x="3805998" y="3884064"/>
            <a:ext cx="8376009" cy="5257836"/>
            <a:chOff x="3687467" y="3833265"/>
            <a:chExt cx="8376009" cy="5257836"/>
          </a:xfrm>
        </p:grpSpPr>
        <p:grpSp>
          <p:nvGrpSpPr>
            <p:cNvPr id="7" name="群組 6">
              <a:extLst>
                <a:ext uri="{FF2B5EF4-FFF2-40B4-BE49-F238E27FC236}">
                  <a16:creationId xmlns:a16="http://schemas.microsoft.com/office/drawing/2014/main" id="{566F4F0F-6725-2B58-CD63-928FB218349D}"/>
                </a:ext>
              </a:extLst>
            </p:cNvPr>
            <p:cNvGrpSpPr>
              <a:grpSpLocks/>
            </p:cNvGrpSpPr>
            <p:nvPr/>
          </p:nvGrpSpPr>
          <p:grpSpPr>
            <a:xfrm>
              <a:off x="3687467" y="3833265"/>
              <a:ext cx="8376009" cy="5257836"/>
              <a:chOff x="493762" y="4326750"/>
              <a:chExt cx="8101013" cy="5085213"/>
            </a:xfrm>
          </p:grpSpPr>
          <p:pic>
            <p:nvPicPr>
              <p:cNvPr id="5" name="視窗框">
                <a:extLst>
                  <a:ext uri="{FF2B5EF4-FFF2-40B4-BE49-F238E27FC236}">
                    <a16:creationId xmlns:a16="http://schemas.microsoft.com/office/drawing/2014/main" id="{609F877A-FD80-91B1-36AB-14924DD53A95}"/>
                  </a:ext>
                </a:extLst>
              </p:cNvPr>
              <p:cNvPicPr>
                <a:picLocks noChangeAspect="1"/>
              </p:cNvPicPr>
              <p:nvPr/>
            </p:nvPicPr>
            <p:blipFill>
              <a:blip r:embed="rId3"/>
              <a:srcRect l="1" t="46157" r="-427" b="-892"/>
              <a:stretch/>
            </p:blipFill>
            <p:spPr>
              <a:xfrm>
                <a:off x="493762" y="6540177"/>
                <a:ext cx="8101013" cy="2871786"/>
              </a:xfrm>
              <a:prstGeom prst="rect">
                <a:avLst/>
              </a:prstGeom>
            </p:spPr>
          </p:pic>
          <p:pic>
            <p:nvPicPr>
              <p:cNvPr id="6" name="視窗框">
                <a:extLst>
                  <a:ext uri="{FF2B5EF4-FFF2-40B4-BE49-F238E27FC236}">
                    <a16:creationId xmlns:a16="http://schemas.microsoft.com/office/drawing/2014/main" id="{0611733B-9FAC-B977-FB55-DC70131DA6BE}"/>
                  </a:ext>
                </a:extLst>
              </p:cNvPr>
              <p:cNvPicPr>
                <a:picLocks noChangeAspect="1"/>
              </p:cNvPicPr>
              <p:nvPr/>
            </p:nvPicPr>
            <p:blipFill>
              <a:blip r:embed="rId3"/>
              <a:srcRect l="1" t="1" r="-427" b="20984"/>
              <a:stretch/>
            </p:blipFill>
            <p:spPr>
              <a:xfrm>
                <a:off x="493762" y="4326750"/>
                <a:ext cx="8101013" cy="4145742"/>
              </a:xfrm>
              <a:prstGeom prst="rect">
                <a:avLst/>
              </a:prstGeom>
            </p:spPr>
          </p:pic>
        </p:grpSp>
        <p:pic>
          <p:nvPicPr>
            <p:cNvPr id="8" name="圖片 7">
              <a:extLst>
                <a:ext uri="{FF2B5EF4-FFF2-40B4-BE49-F238E27FC236}">
                  <a16:creationId xmlns:a16="http://schemas.microsoft.com/office/drawing/2014/main" id="{563C8AC5-CEC6-2C1F-C1D2-67F14E7AB793}"/>
                </a:ext>
              </a:extLst>
            </p:cNvPr>
            <p:cNvPicPr>
              <a:picLocks noChangeAspect="1"/>
            </p:cNvPicPr>
            <p:nvPr/>
          </p:nvPicPr>
          <p:blipFill>
            <a:blip r:embed="rId5">
              <a:extLst>
                <a:ext uri="{28A0092B-C50C-407E-A947-70E740481C1C}">
                  <a14:useLocalDpi xmlns:a14="http://schemas.microsoft.com/office/drawing/2010/main" val="0"/>
                </a:ext>
              </a:extLst>
            </a:blip>
            <a:srcRect t="1254" b="6760"/>
            <a:stretch>
              <a:fillRect/>
            </a:stretch>
          </p:blipFill>
          <p:spPr>
            <a:xfrm>
              <a:off x="3743780" y="4397385"/>
              <a:ext cx="8240232" cy="4576706"/>
            </a:xfrm>
            <a:prstGeom prst="rect">
              <a:avLst/>
            </a:prstGeom>
          </p:spPr>
        </p:pic>
        <p:pic>
          <p:nvPicPr>
            <p:cNvPr id="3" name="圖片 2">
              <a:extLst>
                <a:ext uri="{FF2B5EF4-FFF2-40B4-BE49-F238E27FC236}">
                  <a16:creationId xmlns:a16="http://schemas.microsoft.com/office/drawing/2014/main" id="{46C8A2A6-CFA8-0598-A945-A2622E0431B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39912" y="4385810"/>
              <a:ext cx="3244100" cy="3200961"/>
            </a:xfrm>
            <a:prstGeom prst="rect">
              <a:avLst/>
            </a:prstGeom>
            <a:effectLst>
              <a:outerShdw blurRad="50800" dist="38100" dir="5400000" algn="t" rotWithShape="0">
                <a:prstClr val="black">
                  <a:alpha val="15000"/>
                </a:prstClr>
              </a:outerShdw>
            </a:effectLst>
          </p:spPr>
        </p:pic>
      </p:gr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9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401" name="影像" descr="影像"/>
          <p:cNvPicPr>
            <a:picLocks noChangeAspect="1"/>
          </p:cNvPicPr>
          <p:nvPr/>
        </p:nvPicPr>
        <p:blipFill>
          <a:blip r:embed="rId3"/>
          <a:stretch>
            <a:fillRect/>
          </a:stretch>
        </p:blipFill>
        <p:spPr>
          <a:xfrm>
            <a:off x="518875" y="3998268"/>
            <a:ext cx="5735607" cy="3585690"/>
          </a:xfrm>
          <a:prstGeom prst="rect">
            <a:avLst/>
          </a:prstGeom>
          <a:ln w="12700">
            <a:miter lim="400000"/>
          </a:ln>
        </p:spPr>
      </p:pic>
      <p:pic>
        <p:nvPicPr>
          <p:cNvPr id="402" name="影像" descr="影像"/>
          <p:cNvPicPr>
            <a:picLocks noChangeAspect="1"/>
          </p:cNvPicPr>
          <p:nvPr/>
        </p:nvPicPr>
        <p:blipFill>
          <a:blip r:embed="rId4"/>
          <a:srcRect r="1753" b="9054"/>
          <a:stretch>
            <a:fillRect/>
          </a:stretch>
        </p:blipFill>
        <p:spPr>
          <a:xfrm>
            <a:off x="545690" y="4330433"/>
            <a:ext cx="5694545" cy="3212094"/>
          </a:xfrm>
          <a:prstGeom prst="rect">
            <a:avLst/>
          </a:prstGeom>
          <a:ln w="12700">
            <a:miter lim="400000"/>
          </a:ln>
        </p:spPr>
      </p:pic>
      <p:sp>
        <p:nvSpPr>
          <p:cNvPr id="404" name="把既有的 Excel 變成資料庫"/>
          <p:cNvSpPr txBox="1"/>
          <p:nvPr/>
        </p:nvSpPr>
        <p:spPr>
          <a:xfrm>
            <a:off x="8094133" y="4499681"/>
            <a:ext cx="4182533"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Excel </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からデータベースを作成</a:t>
            </a:r>
            <a:endPar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05" name="線條"/>
          <p:cNvSpPr/>
          <p:nvPr/>
        </p:nvSpPr>
        <p:spPr>
          <a:xfrm>
            <a:off x="4080935" y="7697336"/>
            <a:ext cx="1626916" cy="77275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406" name="也能再匯出成EXCEL"/>
          <p:cNvSpPr txBox="1"/>
          <p:nvPr/>
        </p:nvSpPr>
        <p:spPr>
          <a:xfrm>
            <a:off x="1112714" y="7955018"/>
            <a:ext cx="2810933"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Excel/CSV </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に</a:t>
            </a:r>
            <a:r>
              <a:rPr kumimoji="0" lang="zh-TW"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出力</a:t>
            </a:r>
            <a:endPar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07" name="線條"/>
          <p:cNvSpPr/>
          <p:nvPr/>
        </p:nvSpPr>
        <p:spPr>
          <a:xfrm>
            <a:off x="6433694" y="4462768"/>
            <a:ext cx="1592703" cy="7316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2" name="影像">
            <a:extLst>
              <a:ext uri="{FF2B5EF4-FFF2-40B4-BE49-F238E27FC236}">
                <a16:creationId xmlns:a16="http://schemas.microsoft.com/office/drawing/2014/main" id="{30433247-FFD9-B800-9B26-497423B28FC4}"/>
              </a:ext>
            </a:extLst>
          </p:cNvPr>
          <p:cNvPicPr>
            <a:picLocks noChangeAspect="1"/>
          </p:cNvPicPr>
          <p:nvPr/>
        </p:nvPicPr>
        <p:blipFill>
          <a:blip r:embed="rId5">
            <a:extLst>
              <a:ext uri="{28A0092B-C50C-407E-A947-70E740481C1C}">
                <a14:useLocalDpi xmlns:a14="http://schemas.microsoft.com/office/drawing/2010/main" val="0"/>
              </a:ext>
            </a:extLst>
          </a:blip>
          <a:srcRect t="787" b="22623"/>
          <a:stretch>
            <a:fillRect/>
          </a:stretch>
        </p:blipFill>
        <p:spPr>
          <a:xfrm>
            <a:off x="571249" y="4383649"/>
            <a:ext cx="5627671" cy="3131313"/>
          </a:xfrm>
          <a:prstGeom prst="rect">
            <a:avLst/>
          </a:prstGeom>
          <a:ln w="25400">
            <a:solidFill>
              <a:srgbClr val="F3F7F5"/>
            </a:solidFill>
            <a:miter lim="400000"/>
          </a:ln>
          <a:effectLst/>
        </p:spPr>
      </p:pic>
      <p:pic>
        <p:nvPicPr>
          <p:cNvPr id="5" name="視窗框">
            <a:extLst>
              <a:ext uri="{FF2B5EF4-FFF2-40B4-BE49-F238E27FC236}">
                <a16:creationId xmlns:a16="http://schemas.microsoft.com/office/drawing/2014/main" id="{93694DF5-BFE0-1579-0D58-9D8498A32038}"/>
              </a:ext>
            </a:extLst>
          </p:cNvPr>
          <p:cNvPicPr>
            <a:picLocks noChangeAspect="1"/>
          </p:cNvPicPr>
          <p:nvPr/>
        </p:nvPicPr>
        <p:blipFill>
          <a:blip r:embed="rId6"/>
          <a:srcRect r="-28" b="-438"/>
          <a:stretch/>
        </p:blipFill>
        <p:spPr>
          <a:xfrm>
            <a:off x="5865139" y="5363276"/>
            <a:ext cx="5529184" cy="3611027"/>
          </a:xfrm>
          <a:prstGeom prst="rect">
            <a:avLst/>
          </a:prstGeom>
        </p:spPr>
      </p:pic>
      <p:pic>
        <p:nvPicPr>
          <p:cNvPr id="6" name="視窗框">
            <a:extLst>
              <a:ext uri="{FF2B5EF4-FFF2-40B4-BE49-F238E27FC236}">
                <a16:creationId xmlns:a16="http://schemas.microsoft.com/office/drawing/2014/main" id="{E5F79B69-72E3-CFBD-61BD-F2F42039993C}"/>
              </a:ext>
            </a:extLst>
          </p:cNvPr>
          <p:cNvPicPr>
            <a:picLocks noChangeAspect="1"/>
          </p:cNvPicPr>
          <p:nvPr/>
        </p:nvPicPr>
        <p:blipFill>
          <a:blip r:embed="rId6"/>
          <a:srcRect l="26723" r="-28" b="-438"/>
          <a:stretch/>
        </p:blipFill>
        <p:spPr>
          <a:xfrm>
            <a:off x="8460349" y="5363276"/>
            <a:ext cx="4052072" cy="3611027"/>
          </a:xfrm>
          <a:prstGeom prst="rect">
            <a:avLst/>
          </a:prstGeom>
        </p:spPr>
      </p:pic>
      <p:pic>
        <p:nvPicPr>
          <p:cNvPr id="3" name="影像">
            <a:extLst>
              <a:ext uri="{FF2B5EF4-FFF2-40B4-BE49-F238E27FC236}">
                <a16:creationId xmlns:a16="http://schemas.microsoft.com/office/drawing/2014/main" id="{126E06A8-8C41-BFEA-F97D-827344B1C591}"/>
              </a:ext>
            </a:extLst>
          </p:cNvPr>
          <p:cNvPicPr>
            <a:picLocks noChangeAspect="1"/>
          </p:cNvPicPr>
          <p:nvPr/>
        </p:nvPicPr>
        <p:blipFill>
          <a:blip r:embed="rId7">
            <a:extLst>
              <a:ext uri="{28A0092B-C50C-407E-A947-70E740481C1C}">
                <a14:useLocalDpi xmlns:a14="http://schemas.microsoft.com/office/drawing/2010/main" val="0"/>
              </a:ext>
            </a:extLst>
          </a:blip>
          <a:srcRect t="255" b="24755"/>
          <a:stretch>
            <a:fillRect/>
          </a:stretch>
        </p:blipFill>
        <p:spPr>
          <a:xfrm>
            <a:off x="5909967" y="5737671"/>
            <a:ext cx="6561019" cy="3169864"/>
          </a:xfrm>
          <a:prstGeom prst="rect">
            <a:avLst/>
          </a:prstGeom>
          <a:ln w="25400">
            <a:solidFill>
              <a:srgbClr val="F3F7F5"/>
            </a:solidFill>
            <a:miter lim="400000"/>
          </a:ln>
          <a:effectLst/>
        </p:spPr>
      </p:pic>
      <p:sp>
        <p:nvSpPr>
          <p:cNvPr id="4" name="Excel 匯入 / 匯出">
            <a:extLst>
              <a:ext uri="{FF2B5EF4-FFF2-40B4-BE49-F238E27FC236}">
                <a16:creationId xmlns:a16="http://schemas.microsoft.com/office/drawing/2014/main" id="{627BCFD1-034F-AA20-68FF-42C7E262FD13}"/>
              </a:ext>
            </a:extLst>
          </p:cNvPr>
          <p:cNvSpPr txBox="1"/>
          <p:nvPr/>
        </p:nvSpPr>
        <p:spPr>
          <a:xfrm>
            <a:off x="2911032" y="1095296"/>
            <a:ext cx="718273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ja-JP" altLang="en-US" dirty="0"/>
              <a:t>インポート </a:t>
            </a:r>
            <a:r>
              <a:rPr lang="en-US" altLang="ja-JP" dirty="0"/>
              <a:t>&amp; </a:t>
            </a:r>
            <a:r>
              <a:rPr lang="ja-JP" altLang="en-US" dirty="0"/>
              <a:t>エクスポート</a:t>
            </a:r>
            <a:endParaRPr lang="en-US" altLang="zh-TW"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2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26" name="將資料庫的的各項優點帶到網站或部落格中"/>
          <p:cNvSpPr txBox="1"/>
          <p:nvPr/>
        </p:nvSpPr>
        <p:spPr>
          <a:xfrm>
            <a:off x="558600"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データベース機能を統合し、</a:t>
            </a: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Web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ページやブログを強化</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27" name="嵌入在你的網站中"/>
          <p:cNvSpPr txBox="1"/>
          <p:nvPr/>
        </p:nvSpPr>
        <p:spPr>
          <a:xfrm>
            <a:off x="2253055" y="878700"/>
            <a:ext cx="828644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Web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サイトへの埋め込み</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12" name="群組 11">
            <a:extLst>
              <a:ext uri="{FF2B5EF4-FFF2-40B4-BE49-F238E27FC236}">
                <a16:creationId xmlns:a16="http://schemas.microsoft.com/office/drawing/2014/main" id="{964213F7-6463-8A21-FDBE-5394F25AA153}"/>
              </a:ext>
            </a:extLst>
          </p:cNvPr>
          <p:cNvGrpSpPr/>
          <p:nvPr/>
        </p:nvGrpSpPr>
        <p:grpSpPr>
          <a:xfrm>
            <a:off x="2399062" y="3851261"/>
            <a:ext cx="8206676" cy="5445140"/>
            <a:chOff x="2399062" y="3868194"/>
            <a:chExt cx="8206676" cy="5445140"/>
          </a:xfrm>
        </p:grpSpPr>
        <p:pic>
          <p:nvPicPr>
            <p:cNvPr id="8" name="視窗框">
              <a:extLst>
                <a:ext uri="{FF2B5EF4-FFF2-40B4-BE49-F238E27FC236}">
                  <a16:creationId xmlns:a16="http://schemas.microsoft.com/office/drawing/2014/main" id="{C8B9CF13-0023-C842-3DE7-6D4C54C389A9}"/>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1" name="視窗框">
              <a:extLst>
                <a:ext uri="{FF2B5EF4-FFF2-40B4-BE49-F238E27FC236}">
                  <a16:creationId xmlns:a16="http://schemas.microsoft.com/office/drawing/2014/main" id="{C8F44218-2170-ED00-DFF4-A0BF92063CB1}"/>
                </a:ext>
              </a:extLst>
            </p:cNvPr>
            <p:cNvPicPr>
              <a:picLocks noChangeAspect="1"/>
            </p:cNvPicPr>
            <p:nvPr/>
          </p:nvPicPr>
          <p:blipFill>
            <a:blip r:embed="rId3"/>
            <a:srcRect l="58945" t="1" r="-159" b="-374"/>
            <a:stretch/>
          </p:blipFill>
          <p:spPr>
            <a:xfrm>
              <a:off x="7168272" y="3868194"/>
              <a:ext cx="3437466" cy="5445140"/>
            </a:xfrm>
            <a:prstGeom prst="rect">
              <a:avLst/>
            </a:prstGeom>
          </p:spPr>
        </p:pic>
        <p:pic>
          <p:nvPicPr>
            <p:cNvPr id="10" name="圖片 9">
              <a:extLst>
                <a:ext uri="{FF2B5EF4-FFF2-40B4-BE49-F238E27FC236}">
                  <a16:creationId xmlns:a16="http://schemas.microsoft.com/office/drawing/2014/main" id="{C905C7FD-A3B6-8B7A-7CB4-C70C115088C9}"/>
                </a:ext>
              </a:extLst>
            </p:cNvPr>
            <p:cNvPicPr>
              <a:picLocks noChangeAspect="1"/>
            </p:cNvPicPr>
            <p:nvPr/>
          </p:nvPicPr>
          <p:blipFill>
            <a:blip r:embed="rId4">
              <a:extLst>
                <a:ext uri="{28A0092B-C50C-407E-A947-70E740481C1C}">
                  <a14:useLocalDpi xmlns:a14="http://schemas.microsoft.com/office/drawing/2010/main" val="0"/>
                </a:ext>
              </a:extLst>
            </a:blip>
            <a:srcRect l="784" t="1339" r="3610" b="1423"/>
            <a:stretch>
              <a:fillRect/>
            </a:stretch>
          </p:blipFill>
          <p:spPr>
            <a:xfrm>
              <a:off x="2465298" y="4451773"/>
              <a:ext cx="8074204" cy="4791455"/>
            </a:xfrm>
            <a:prstGeom prst="rect">
              <a:avLst/>
            </a:prstGeom>
          </p:spPr>
        </p:pic>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CD32650-F02F-0C64-E58D-2FA1A2BFA50E}"/>
              </a:ext>
            </a:extLst>
          </p:cNvPr>
          <p:cNvGrpSpPr/>
          <p:nvPr/>
        </p:nvGrpSpPr>
        <p:grpSpPr>
          <a:xfrm>
            <a:off x="729804" y="3868404"/>
            <a:ext cx="6385865" cy="4027596"/>
            <a:chOff x="2399062" y="3868194"/>
            <a:chExt cx="8206676" cy="5445140"/>
          </a:xfrm>
        </p:grpSpPr>
        <p:pic>
          <p:nvPicPr>
            <p:cNvPr id="4" name="視窗框">
              <a:extLst>
                <a:ext uri="{FF2B5EF4-FFF2-40B4-BE49-F238E27FC236}">
                  <a16:creationId xmlns:a16="http://schemas.microsoft.com/office/drawing/2014/main" id="{58547618-9B92-45FC-5039-B12089C1839F}"/>
                </a:ext>
              </a:extLst>
            </p:cNvPr>
            <p:cNvPicPr>
              <a:picLocks noChangeAspect="1"/>
            </p:cNvPicPr>
            <p:nvPr/>
          </p:nvPicPr>
          <p:blipFill>
            <a:blip r:embed="rId3"/>
            <a:srcRect l="1" t="1" r="27919" b="-374"/>
            <a:stretch/>
          </p:blipFill>
          <p:spPr>
            <a:xfrm>
              <a:off x="2399062" y="3868194"/>
              <a:ext cx="6011800" cy="5445140"/>
            </a:xfrm>
            <a:prstGeom prst="rect">
              <a:avLst/>
            </a:prstGeom>
            <a:ln w="12700">
              <a:miter lim="400000"/>
            </a:ln>
          </p:spPr>
        </p:pic>
        <p:pic>
          <p:nvPicPr>
            <p:cNvPr id="5" name="視窗框">
              <a:extLst>
                <a:ext uri="{FF2B5EF4-FFF2-40B4-BE49-F238E27FC236}">
                  <a16:creationId xmlns:a16="http://schemas.microsoft.com/office/drawing/2014/main" id="{724B0DD4-2AB7-EFFE-5755-3DFA8F137B4E}"/>
                </a:ext>
              </a:extLst>
            </p:cNvPr>
            <p:cNvPicPr>
              <a:picLocks noChangeAspect="1"/>
            </p:cNvPicPr>
            <p:nvPr/>
          </p:nvPicPr>
          <p:blipFill>
            <a:blip r:embed="rId3"/>
            <a:srcRect l="58945" t="1" r="-159" b="-374"/>
            <a:stretch/>
          </p:blipFill>
          <p:spPr>
            <a:xfrm>
              <a:off x="7168272" y="3868194"/>
              <a:ext cx="3437466" cy="5445140"/>
            </a:xfrm>
            <a:prstGeom prst="rect">
              <a:avLst/>
            </a:prstGeom>
            <a:ln w="12700">
              <a:miter lim="400000"/>
            </a:ln>
          </p:spPr>
        </p:pic>
      </p:grpSp>
      <p:sp>
        <p:nvSpPr>
          <p:cNvPr id="36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64" name="在你常用的行事曆上，追蹤資料庫中的各個日期"/>
          <p:cNvSpPr txBox="1"/>
          <p:nvPr/>
        </p:nvSpPr>
        <p:spPr>
          <a:xfrm>
            <a:off x="558599"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お気に入りのカレンダーアプリと同期し、データベース内の日付を一括管理</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65" name="行事曆整合"/>
          <p:cNvSpPr txBox="1"/>
          <p:nvPr/>
        </p:nvSpPr>
        <p:spPr>
          <a:xfrm>
            <a:off x="4506687" y="952876"/>
            <a:ext cx="4216174"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カレンダー連携</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026" name="Picture 2">
            <a:extLst>
              <a:ext uri="{FF2B5EF4-FFF2-40B4-BE49-F238E27FC236}">
                <a16:creationId xmlns:a16="http://schemas.microsoft.com/office/drawing/2014/main" id="{D49B0467-A27E-101E-17AA-55D8D44611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3588"/>
          <a:stretch>
            <a:fillRect/>
          </a:stretch>
        </p:blipFill>
        <p:spPr bwMode="auto">
          <a:xfrm>
            <a:off x="837897" y="4317018"/>
            <a:ext cx="6168021" cy="346883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群組 6">
            <a:extLst>
              <a:ext uri="{FF2B5EF4-FFF2-40B4-BE49-F238E27FC236}">
                <a16:creationId xmlns:a16="http://schemas.microsoft.com/office/drawing/2014/main" id="{A806F6C2-34B2-792D-5B47-367FAF2D46B1}"/>
              </a:ext>
            </a:extLst>
          </p:cNvPr>
          <p:cNvGrpSpPr/>
          <p:nvPr/>
        </p:nvGrpSpPr>
        <p:grpSpPr>
          <a:xfrm>
            <a:off x="6167845" y="5189588"/>
            <a:ext cx="6278355" cy="3379409"/>
            <a:chOff x="6167845" y="4992818"/>
            <a:chExt cx="6278355" cy="3379409"/>
          </a:xfrm>
        </p:grpSpPr>
        <p:pic>
          <p:nvPicPr>
            <p:cNvPr id="11" name="視窗框">
              <a:extLst>
                <a:ext uri="{FF2B5EF4-FFF2-40B4-BE49-F238E27FC236}">
                  <a16:creationId xmlns:a16="http://schemas.microsoft.com/office/drawing/2014/main" id="{EA443E52-9AF0-0690-1B44-D26A7289D50A}"/>
                </a:ext>
              </a:extLst>
            </p:cNvPr>
            <p:cNvPicPr>
              <a:picLocks noChangeAspect="1"/>
            </p:cNvPicPr>
            <p:nvPr/>
          </p:nvPicPr>
          <p:blipFill>
            <a:blip r:embed="rId3"/>
            <a:srcRect l="2" t="1" r="-1156" b="30393"/>
            <a:stretch>
              <a:fillRect/>
            </a:stretch>
          </p:blipFill>
          <p:spPr>
            <a:xfrm>
              <a:off x="6167845" y="4992818"/>
              <a:ext cx="6278355" cy="2793030"/>
            </a:xfrm>
            <a:prstGeom prst="rect">
              <a:avLst/>
            </a:prstGeom>
          </p:spPr>
        </p:pic>
        <p:pic>
          <p:nvPicPr>
            <p:cNvPr id="6" name="視窗框">
              <a:extLst>
                <a:ext uri="{FF2B5EF4-FFF2-40B4-BE49-F238E27FC236}">
                  <a16:creationId xmlns:a16="http://schemas.microsoft.com/office/drawing/2014/main" id="{4523FE20-094C-179A-5800-6CF9082BCB8B}"/>
                </a:ext>
              </a:extLst>
            </p:cNvPr>
            <p:cNvPicPr>
              <a:picLocks noChangeAspect="1"/>
            </p:cNvPicPr>
            <p:nvPr/>
          </p:nvPicPr>
          <p:blipFill>
            <a:blip r:embed="rId3"/>
            <a:srcRect l="2" t="64513" r="-1156" b="-374"/>
            <a:stretch>
              <a:fillRect/>
            </a:stretch>
          </p:blipFill>
          <p:spPr>
            <a:xfrm>
              <a:off x="6167845" y="6933235"/>
              <a:ext cx="6278355" cy="1438992"/>
            </a:xfrm>
            <a:prstGeom prst="rect">
              <a:avLst/>
            </a:prstGeom>
          </p:spPr>
        </p:pic>
      </p:grpSp>
      <p:pic>
        <p:nvPicPr>
          <p:cNvPr id="1028" name="Picture 4">
            <a:extLst>
              <a:ext uri="{FF2B5EF4-FFF2-40B4-BE49-F238E27FC236}">
                <a16:creationId xmlns:a16="http://schemas.microsoft.com/office/drawing/2014/main" id="{DCBED4FE-94BB-98EE-3B09-9DC144D62FC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55" r="3283" b="3770"/>
          <a:stretch>
            <a:fillRect/>
          </a:stretch>
        </p:blipFill>
        <p:spPr bwMode="auto">
          <a:xfrm>
            <a:off x="6219378" y="5634315"/>
            <a:ext cx="6078768" cy="280966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09D6BC65-D7AB-76A9-1DDB-697A91422CCE}"/>
              </a:ext>
            </a:extLst>
          </p:cNvPr>
          <p:cNvSpPr/>
          <p:nvPr/>
        </p:nvSpPr>
        <p:spPr>
          <a:xfrm>
            <a:off x="1226917" y="4710897"/>
            <a:ext cx="1701478" cy="3074952"/>
          </a:xfrm>
          <a:prstGeom prst="rect">
            <a:avLst/>
          </a:prstGeom>
          <a:noFill/>
          <a:ln w="381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84" name="矩形"/>
          <p:cNvSpPr/>
          <p:nvPr/>
        </p:nvSpPr>
        <p:spPr>
          <a:xfrm>
            <a:off x="-386523" y="-94305"/>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86" name="誰？什麼時候？哪筆資料？做了哪些變更？讓組織有更完整的內控！"/>
          <p:cNvSpPr txBox="1"/>
          <p:nvPr/>
        </p:nvSpPr>
        <p:spPr>
          <a:xfrm>
            <a:off x="556891" y="1857600"/>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すべての編集内容を記録し、完全な履歴を表示</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7" name="清楚的版本記錄"/>
          <p:cNvSpPr txBox="1"/>
          <p:nvPr/>
        </p:nvSpPr>
        <p:spPr>
          <a:xfrm>
            <a:off x="3287569" y="848764"/>
            <a:ext cx="6429662"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編集履歴の確認</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89" name="2020/04/30 10:01:18  Rex Ho 修改 了…"/>
          <p:cNvSpPr txBox="1"/>
          <p:nvPr/>
        </p:nvSpPr>
        <p:spPr>
          <a:xfrm>
            <a:off x="8560438" y="4411681"/>
            <a:ext cx="4065088" cy="8588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lnSpc>
                <a:spcPct val="120000"/>
              </a:lnSpc>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lang="en-US" sz="1400" dirty="0">
                <a:solidFill>
                  <a:srgbClr val="AAAAAA"/>
                </a:solidFill>
                <a:latin typeface="Open Sans" panose="020B0606030504020204" pitchFamily="34" charset="0"/>
                <a:ea typeface="Open Sans" panose="020B0606030504020204" pitchFamily="34" charset="0"/>
                <a:cs typeface="Open Sans" panose="020B0606030504020204" pitchFamily="34" charset="0"/>
                <a:sym typeface="Open Sans Semibold"/>
              </a:rPr>
              <a:t>22</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lang="en-US" sz="1400" dirty="0">
                <a:solidFill>
                  <a:srgbClr val="AAAAAA"/>
                </a:solidFill>
                <a:latin typeface="Open Sans" panose="020B0606030504020204" pitchFamily="34" charset="0"/>
                <a:ea typeface="Open Sans" panose="020B0606030504020204" pitchFamily="34" charset="0"/>
                <a:cs typeface="Open Sans" panose="020B0606030504020204" pitchFamily="34" charset="0"/>
                <a:sym typeface="Open Sans Semibold"/>
              </a:rPr>
              <a:t>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lang="en-US" sz="1400" dirty="0">
                <a:solidFill>
                  <a:srgbClr val="AAAAAA"/>
                </a:solidFill>
                <a:latin typeface="Open Sans" panose="020B0606030504020204" pitchFamily="34" charset="0"/>
                <a:ea typeface="Open Sans" panose="020B0606030504020204" pitchFamily="34" charset="0"/>
                <a:cs typeface="Open Sans" panose="020B0606030504020204" pitchFamily="34" charset="0"/>
                <a:sym typeface="Open Sans Semibold"/>
              </a:rPr>
              <a:t>22</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52</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lang="zh-TW" altLang="en-US" sz="1400" dirty="0">
                <a:solidFill>
                  <a:schemeClr val="tx1"/>
                </a:solidFill>
                <a:sym typeface="Open Sans Semibold"/>
              </a:rPr>
              <a:t>永井 昇騎 </a:t>
            </a:r>
            <a:r>
              <a:rPr lang="ja-JP" altLang="en-US" sz="1400">
                <a:solidFill>
                  <a:schemeClr val="tx1"/>
                </a:solidFill>
                <a:sym typeface="Open Sans Semibold"/>
              </a:rPr>
              <a:t>さんが</a:t>
            </a:r>
            <a:r>
              <a:rPr lang="en-US" altLang="ja-JP" sz="1400" dirty="0">
                <a:solidFill>
                  <a:schemeClr val="tx1"/>
                </a:solidFill>
                <a:sym typeface="Open Sans Semibold"/>
              </a:rPr>
              <a:t> </a:t>
            </a:r>
            <a:r>
              <a:rPr lang="ja-JP" altLang="en-US" sz="1400" b="1">
                <a:solidFill>
                  <a:schemeClr val="tx1"/>
                </a:solidFill>
                <a:sym typeface="Open Sans Semibold"/>
              </a:rPr>
              <a:t>プロジェクト</a:t>
            </a:r>
            <a:r>
              <a:rPr lang="zh-TW" altLang="en-US" sz="1400" b="1" dirty="0">
                <a:solidFill>
                  <a:schemeClr val="tx1"/>
                </a:solidFill>
                <a:sym typeface="Open Sans Semibold"/>
              </a:rPr>
              <a:t>管理</a:t>
            </a:r>
            <a:r>
              <a:rPr lang="en-US" altLang="zh-TW" sz="1400" b="1" dirty="0">
                <a:solidFill>
                  <a:schemeClr val="tx1"/>
                </a:solidFill>
                <a:sym typeface="Open Sans Semibold"/>
              </a:rPr>
              <a:t> </a:t>
            </a:r>
            <a:r>
              <a:rPr lang="zh-TW" altLang="en-US" sz="1400" dirty="0">
                <a:solidFill>
                  <a:schemeClr val="tx1"/>
                </a:solidFill>
                <a:sym typeface="Open Sans Semibold"/>
              </a:rPr>
              <a:t>内</a:t>
            </a:r>
            <a:r>
              <a:rPr lang="ja-JP" altLang="en-US" sz="1400">
                <a:solidFill>
                  <a:schemeClr val="tx1"/>
                </a:solidFill>
                <a:sym typeface="Open Sans Semibold"/>
              </a:rPr>
              <a:t>のレコード</a:t>
            </a:r>
            <a:r>
              <a:rPr lang="en-US" altLang="ja-JP" sz="1400" dirty="0">
                <a:solidFill>
                  <a:schemeClr val="tx1"/>
                </a:solidFill>
                <a:sym typeface="Open Sans Semibold"/>
              </a:rPr>
              <a:t> </a:t>
            </a:r>
            <a:r>
              <a:rPr lang="en-US" altLang="ja-JP"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2025</a:t>
            </a:r>
            <a:r>
              <a:rPr lang="zh-TW" altLang="en-US" sz="1400" dirty="0">
                <a:solidFill>
                  <a:schemeClr val="tx1"/>
                </a:solidFill>
                <a:sym typeface="Open Sans Semibold"/>
              </a:rPr>
              <a:t>年</a:t>
            </a:r>
            <a:r>
              <a:rPr lang="zh-TW" altLang="en-US" sz="1400" dirty="0">
                <a:solidFill>
                  <a:schemeClr val="tx1"/>
                </a:solidFill>
                <a:latin typeface="Open Sans" panose="020B0606030504020204" pitchFamily="34" charset="0"/>
                <a:cs typeface="Open Sans" panose="020B0606030504020204" pitchFamily="34" charset="0"/>
                <a:sym typeface="Open Sans Semibold"/>
              </a:rPr>
              <a:t>秋 </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PR</a:t>
            </a:r>
            <a:r>
              <a:rPr lang="ja-JP" altLang="en-US" sz="1400">
                <a:solidFill>
                  <a:schemeClr val="tx1"/>
                </a:solidFill>
                <a:sym typeface="Open Sans Semibold"/>
              </a:rPr>
              <a:t>ローンチ「</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Glow Forward</a:t>
            </a:r>
            <a:r>
              <a:rPr lang="zh-TW" altLang="en" sz="1400" dirty="0">
                <a:solidFill>
                  <a:schemeClr val="tx1"/>
                </a:solidFill>
                <a:sym typeface="Open Sans Semibold"/>
              </a:rPr>
              <a:t>」</a:t>
            </a:r>
            <a:r>
              <a:rPr lang="ja-JP" altLang="en-US" sz="1400">
                <a:solidFill>
                  <a:schemeClr val="tx1"/>
                </a:solidFill>
                <a:sym typeface="Open Sans Semibold"/>
              </a:rPr>
              <a:t>キャンペーンを</a:t>
            </a:r>
            <a:r>
              <a:rPr lang="zh-TW" altLang="en-US" sz="1400" b="1" dirty="0">
                <a:solidFill>
                  <a:schemeClr val="tx1"/>
                </a:solidFill>
                <a:latin typeface="Open Sans" panose="020B0606030504020204" pitchFamily="34" charset="0"/>
                <a:cs typeface="Open Sans" panose="020B0606030504020204" pitchFamily="34" charset="0"/>
                <a:sym typeface="Open Sans Semibold"/>
              </a:rPr>
              <a:t>編集</a:t>
            </a:r>
            <a:r>
              <a:rPr lang="ja-JP" altLang="en-US" sz="1400">
                <a:solidFill>
                  <a:schemeClr val="tx1"/>
                </a:solidFill>
                <a:sym typeface="Open Sans Semibold"/>
              </a:rPr>
              <a:t>しました</a:t>
            </a:r>
          </a:p>
        </p:txBody>
      </p:sp>
      <p:sp>
        <p:nvSpPr>
          <p:cNvPr id="392" name="線條"/>
          <p:cNvSpPr/>
          <p:nvPr/>
        </p:nvSpPr>
        <p:spPr>
          <a:xfrm>
            <a:off x="8627188" y="7009987"/>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grpSp>
        <p:nvGrpSpPr>
          <p:cNvPr id="13" name="群組 12">
            <a:extLst>
              <a:ext uri="{FF2B5EF4-FFF2-40B4-BE49-F238E27FC236}">
                <a16:creationId xmlns:a16="http://schemas.microsoft.com/office/drawing/2014/main" id="{1131AF24-5CEC-EF07-FEE5-CE7B53DEFF21}"/>
              </a:ext>
            </a:extLst>
          </p:cNvPr>
          <p:cNvGrpSpPr/>
          <p:nvPr/>
        </p:nvGrpSpPr>
        <p:grpSpPr>
          <a:xfrm>
            <a:off x="642618" y="4096223"/>
            <a:ext cx="7665596" cy="4735363"/>
            <a:chOff x="556890" y="4096223"/>
            <a:chExt cx="7665596" cy="4735363"/>
          </a:xfrm>
        </p:grpSpPr>
        <p:pic>
          <p:nvPicPr>
            <p:cNvPr id="9" name="視窗框">
              <a:extLst>
                <a:ext uri="{FF2B5EF4-FFF2-40B4-BE49-F238E27FC236}">
                  <a16:creationId xmlns:a16="http://schemas.microsoft.com/office/drawing/2014/main" id="{960B2AE2-626B-E7B9-6B2E-C96252BCAFAC}"/>
                </a:ext>
              </a:extLst>
            </p:cNvPr>
            <p:cNvPicPr>
              <a:picLocks noChangeAspect="1"/>
            </p:cNvPicPr>
            <p:nvPr/>
          </p:nvPicPr>
          <p:blipFill>
            <a:blip r:embed="rId3"/>
            <a:srcRect l="1" t="1" r="-909" b="-374"/>
            <a:stretch/>
          </p:blipFill>
          <p:spPr>
            <a:xfrm>
              <a:off x="556890" y="4096223"/>
              <a:ext cx="7319141" cy="4735363"/>
            </a:xfrm>
            <a:prstGeom prst="rect">
              <a:avLst/>
            </a:prstGeom>
          </p:spPr>
        </p:pic>
        <p:pic>
          <p:nvPicPr>
            <p:cNvPr id="12" name="視窗框">
              <a:extLst>
                <a:ext uri="{FF2B5EF4-FFF2-40B4-BE49-F238E27FC236}">
                  <a16:creationId xmlns:a16="http://schemas.microsoft.com/office/drawing/2014/main" id="{E61C35D6-1462-8B81-3531-E0CF70191012}"/>
                </a:ext>
              </a:extLst>
            </p:cNvPr>
            <p:cNvPicPr>
              <a:picLocks noChangeAspect="1"/>
            </p:cNvPicPr>
            <p:nvPr/>
          </p:nvPicPr>
          <p:blipFill>
            <a:blip r:embed="rId3"/>
            <a:srcRect l="50900" t="1" r="-909" b="-374"/>
            <a:stretch/>
          </p:blipFill>
          <p:spPr>
            <a:xfrm>
              <a:off x="4595155" y="4096223"/>
              <a:ext cx="3627331" cy="4735363"/>
            </a:xfrm>
            <a:prstGeom prst="rect">
              <a:avLst/>
            </a:prstGeom>
          </p:spPr>
        </p:pic>
      </p:grpSp>
      <p:grpSp>
        <p:nvGrpSpPr>
          <p:cNvPr id="2" name="群組 1" hidden="1">
            <a:extLst>
              <a:ext uri="{FF2B5EF4-FFF2-40B4-BE49-F238E27FC236}">
                <a16:creationId xmlns:a16="http://schemas.microsoft.com/office/drawing/2014/main" id="{023C8C2B-DBFF-B751-214F-6681BFB4E9C5}"/>
              </a:ext>
            </a:extLst>
          </p:cNvPr>
          <p:cNvGrpSpPr/>
          <p:nvPr/>
        </p:nvGrpSpPr>
        <p:grpSpPr>
          <a:xfrm>
            <a:off x="8785781" y="4891406"/>
            <a:ext cx="3123534" cy="567426"/>
            <a:chOff x="8785781" y="4891406"/>
            <a:chExt cx="3123534" cy="567426"/>
          </a:xfrm>
        </p:grpSpPr>
        <p:sp>
          <p:nvSpPr>
            <p:cNvPr id="16" name="文字方塊 15">
              <a:extLst>
                <a:ext uri="{FF2B5EF4-FFF2-40B4-BE49-F238E27FC236}">
                  <a16:creationId xmlns:a16="http://schemas.microsoft.com/office/drawing/2014/main" id="{166F40C2-7FFB-E144-3D92-3F0BBCBCFD01}"/>
                </a:ext>
              </a:extLst>
            </p:cNvPr>
            <p:cNvSpPr txBox="1"/>
            <p:nvPr/>
          </p:nvSpPr>
          <p:spPr>
            <a:xfrm>
              <a:off x="9130214" y="4904834"/>
              <a:ext cx="2779101"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This formula recalculation is triggered by </a:t>
              </a: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en" altLang="zh-TW" sz="1000" b="0" i="0" u="none" strike="noStrike" kern="0" cap="none" spc="0" normalizeH="0" baseline="0" noProof="0" dirty="0">
                  <a:ln>
                    <a:noFill/>
                  </a:ln>
                  <a:solidFill>
                    <a:srgbClr val="0B60C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this record </a:t>
              </a:r>
              <a:r>
                <a:rPr kumimoji="0" lang="en"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on referenced sheet </a:t>
              </a:r>
              <a:r>
                <a:rPr kumimoji="0" lang="en" altLang="zh-TW" sz="1000" b="1" i="0" u="none" strike="noStrike" kern="0" cap="none" spc="0" normalizeH="0" baseline="0" noProof="0" dirty="0">
                  <a:ln>
                    <a:noFill/>
                  </a:ln>
                  <a:solidFill>
                    <a:srgbClr val="6D6D6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Income and Expenses</a:t>
              </a:r>
            </a:p>
          </p:txBody>
        </p:sp>
        <p:sp>
          <p:nvSpPr>
            <p:cNvPr id="20" name="文字方塊 19">
              <a:extLst>
                <a:ext uri="{FF2B5EF4-FFF2-40B4-BE49-F238E27FC236}">
                  <a16:creationId xmlns:a16="http://schemas.microsoft.com/office/drawing/2014/main" id="{DB173EEF-8FDF-3B49-F201-5A682706EE63}"/>
                </a:ext>
              </a:extLst>
            </p:cNvPr>
            <p:cNvSpPr txBox="1"/>
            <p:nvPr/>
          </p:nvSpPr>
          <p:spPr>
            <a:xfrm flipH="1">
              <a:off x="8785781" y="4891406"/>
              <a:ext cx="44202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000000">
                      <a:lumMod val="50000"/>
                      <a:lumOff val="50000"/>
                    </a:srgbClr>
                  </a:solidFill>
                  <a:effectLst/>
                  <a:uLnTx/>
                  <a:uFillTx/>
                  <a:latin typeface="Open Sans" panose="020B0606030504020204" pitchFamily="34" charset="0"/>
                  <a:cs typeface="Open Sans" panose="020B0606030504020204" pitchFamily="34" charset="0"/>
                  <a:sym typeface="Helvetica Neue Medium"/>
                </a:rPr>
                <a:t>!</a:t>
              </a:r>
            </a:p>
          </p:txBody>
        </p:sp>
      </p:grpSp>
      <p:pic>
        <p:nvPicPr>
          <p:cNvPr id="28" name="圖片 27">
            <a:extLst>
              <a:ext uri="{FF2B5EF4-FFF2-40B4-BE49-F238E27FC236}">
                <a16:creationId xmlns:a16="http://schemas.microsoft.com/office/drawing/2014/main" id="{77519C57-65D7-A61E-6C21-5D34FB1EA43E}"/>
              </a:ext>
            </a:extLst>
          </p:cNvPr>
          <p:cNvPicPr>
            <a:picLocks noChangeAspect="1"/>
          </p:cNvPicPr>
          <p:nvPr/>
        </p:nvPicPr>
        <p:blipFill>
          <a:blip r:embed="rId4"/>
          <a:stretch>
            <a:fillRect/>
          </a:stretch>
        </p:blipFill>
        <p:spPr>
          <a:xfrm>
            <a:off x="8716229" y="8482850"/>
            <a:ext cx="165100" cy="165100"/>
          </a:xfrm>
          <a:prstGeom prst="rect">
            <a:avLst/>
          </a:prstGeom>
        </p:spPr>
      </p:pic>
      <p:sp>
        <p:nvSpPr>
          <p:cNvPr id="30" name="文字方塊 29">
            <a:extLst>
              <a:ext uri="{FF2B5EF4-FFF2-40B4-BE49-F238E27FC236}">
                <a16:creationId xmlns:a16="http://schemas.microsoft.com/office/drawing/2014/main" id="{F47345A1-68EE-488B-369B-7DFD3FC8DE60}"/>
              </a:ext>
            </a:extLst>
          </p:cNvPr>
          <p:cNvSpPr txBox="1"/>
          <p:nvPr/>
        </p:nvSpPr>
        <p:spPr>
          <a:xfrm>
            <a:off x="8896370" y="8382153"/>
            <a:ext cx="2736187" cy="3315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20000"/>
              </a:lnSpc>
              <a:defRPr sz="1400">
                <a:solidFill>
                  <a:srgbClr val="AAAAAA"/>
                </a:solidFill>
                <a:latin typeface="Open Sans Semibold"/>
                <a:ea typeface="Open Sans Semibold"/>
                <a:cs typeface="Open Sans Semibold"/>
                <a:sym typeface="Open Sans Semibold"/>
              </a:defRPr>
            </a:pPr>
            <a:r>
              <a:rPr lang="zh-TW" altLang="en-US" sz="1400" b="1" dirty="0">
                <a:solidFill>
                  <a:schemeClr val="tx1"/>
                </a:solidFill>
                <a:sym typeface="Open Sans Semibold"/>
              </a:rPr>
              <a:t>担当</a:t>
            </a:r>
            <a:r>
              <a:rPr lang="en-US" altLang="zh-TW" sz="1400" b="1" dirty="0">
                <a:solidFill>
                  <a:schemeClr val="tx1"/>
                </a:solidFill>
                <a:sym typeface="Open Sans Semibold"/>
              </a:rPr>
              <a:t>: </a:t>
            </a:r>
            <a:r>
              <a:rPr lang="en" altLang="zh-TW" sz="1400" dirty="0" err="1">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hank@sample.com</a:t>
            </a:r>
            <a:endPar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endParaRPr>
          </a:p>
        </p:txBody>
      </p:sp>
      <p:pic>
        <p:nvPicPr>
          <p:cNvPr id="35" name="圖片 34">
            <a:extLst>
              <a:ext uri="{FF2B5EF4-FFF2-40B4-BE49-F238E27FC236}">
                <a16:creationId xmlns:a16="http://schemas.microsoft.com/office/drawing/2014/main" id="{54C3D990-12A2-95A4-DD15-95DD4CF19C65}"/>
              </a:ext>
            </a:extLst>
          </p:cNvPr>
          <p:cNvPicPr>
            <a:picLocks noChangeAspect="1"/>
          </p:cNvPicPr>
          <p:nvPr/>
        </p:nvPicPr>
        <p:blipFill>
          <a:blip r:embed="rId5">
            <a:extLst>
              <a:ext uri="{28A0092B-C50C-407E-A947-70E740481C1C}">
                <a14:useLocalDpi xmlns:a14="http://schemas.microsoft.com/office/drawing/2010/main" val="0"/>
              </a:ext>
            </a:extLst>
          </a:blip>
          <a:srcRect l="1006" r="9834"/>
          <a:stretch>
            <a:fillRect/>
          </a:stretch>
        </p:blipFill>
        <p:spPr>
          <a:xfrm>
            <a:off x="702715" y="4587572"/>
            <a:ext cx="7479103" cy="4186510"/>
          </a:xfrm>
          <a:prstGeom prst="rect">
            <a:avLst/>
          </a:prstGeom>
        </p:spPr>
      </p:pic>
      <p:pic>
        <p:nvPicPr>
          <p:cNvPr id="3" name="圖片 2" descr="一張含有 文字, 螢幕擷取畫面, 數字, 字型 的圖片&#10;&#10;AI 產生的內容可能不正確。">
            <a:extLst>
              <a:ext uri="{FF2B5EF4-FFF2-40B4-BE49-F238E27FC236}">
                <a16:creationId xmlns:a16="http://schemas.microsoft.com/office/drawing/2014/main" id="{F67A6BC4-46C1-F908-C7C8-2D1EA0AC87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3321" y="5011838"/>
            <a:ext cx="3068497" cy="3762244"/>
          </a:xfrm>
          <a:prstGeom prst="rect">
            <a:avLst/>
          </a:prstGeom>
        </p:spPr>
      </p:pic>
      <p:grpSp>
        <p:nvGrpSpPr>
          <p:cNvPr id="19" name="群組 18">
            <a:extLst>
              <a:ext uri="{FF2B5EF4-FFF2-40B4-BE49-F238E27FC236}">
                <a16:creationId xmlns:a16="http://schemas.microsoft.com/office/drawing/2014/main" id="{4ED4B8B2-3BB4-7622-807D-6B005C1761F9}"/>
              </a:ext>
            </a:extLst>
          </p:cNvPr>
          <p:cNvGrpSpPr/>
          <p:nvPr/>
        </p:nvGrpSpPr>
        <p:grpSpPr>
          <a:xfrm>
            <a:off x="8705887" y="5266913"/>
            <a:ext cx="4171863" cy="1624163"/>
            <a:chOff x="8705887" y="4634904"/>
            <a:chExt cx="4171863" cy="1624163"/>
          </a:xfrm>
        </p:grpSpPr>
        <p:sp>
          <p:nvSpPr>
            <p:cNvPr id="5" name="文字方塊 4">
              <a:extLst>
                <a:ext uri="{FF2B5EF4-FFF2-40B4-BE49-F238E27FC236}">
                  <a16:creationId xmlns:a16="http://schemas.microsoft.com/office/drawing/2014/main" id="{60C305AE-AB37-6429-D5A8-42C8094B9D17}"/>
                </a:ext>
              </a:extLst>
            </p:cNvPr>
            <p:cNvSpPr txBox="1"/>
            <p:nvPr/>
          </p:nvSpPr>
          <p:spPr>
            <a:xfrm>
              <a:off x="8948670" y="4634904"/>
              <a:ext cx="3929080" cy="1624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ct val="120000"/>
                </a:lnSpc>
                <a:defRPr sz="1400">
                  <a:solidFill>
                    <a:srgbClr val="AAAAAA"/>
                  </a:solidFill>
                  <a:latin typeface="Open Sans Semibold"/>
                  <a:ea typeface="Open Sans Semibold"/>
                  <a:cs typeface="Open Sans Semibold"/>
                  <a:sym typeface="Open Sans Semibold"/>
                </a:defRPr>
              </a:pPr>
              <a:r>
                <a:rPr lang="zh-TW" altLang="en-US" sz="1400" b="1" dirty="0">
                  <a:solidFill>
                    <a:schemeClr val="tx1"/>
                  </a:solidFill>
                  <a:sym typeface="Open Sans Semibold"/>
                </a:rPr>
                <a:t>契約番号</a:t>
              </a:r>
              <a:r>
                <a:rPr lang="en-US" altLang="zh-TW" sz="1400" b="1" dirty="0">
                  <a:solidFill>
                    <a:schemeClr val="tx1"/>
                  </a:solidFill>
                  <a:sym typeface="Open Sans Semibold"/>
                </a:rPr>
                <a:t>: </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VTR-00001</a:t>
              </a:r>
            </a:p>
            <a:p>
              <a:pPr algn="l">
                <a:lnSpc>
                  <a:spcPct val="120000"/>
                </a:lnSpc>
                <a:defRPr sz="1400">
                  <a:solidFill>
                    <a:srgbClr val="AAAAAA"/>
                  </a:solidFill>
                  <a:latin typeface="Open Sans Semibold"/>
                  <a:ea typeface="Open Sans Semibold"/>
                  <a:cs typeface="Open Sans Semibold"/>
                  <a:sym typeface="Open Sans Semibold"/>
                </a:defRPr>
              </a:pPr>
              <a:r>
                <a:rPr lang="zh-TW" altLang="en-US" sz="1400" b="1" dirty="0">
                  <a:solidFill>
                    <a:schemeClr val="tx1"/>
                  </a:solidFill>
                  <a:sym typeface="Open Sans Semibold"/>
                </a:rPr>
                <a:t>契約権利者</a:t>
              </a:r>
              <a:r>
                <a:rPr lang="en-US" altLang="zh-TW" sz="1400" b="1" dirty="0">
                  <a:solidFill>
                    <a:schemeClr val="tx1"/>
                  </a:solidFill>
                  <a:sym typeface="Open Sans Semibold"/>
                </a:rPr>
                <a:t>: </a:t>
              </a:r>
              <a:r>
                <a:rPr lang="en" altLang="zh-TW" sz="1400" dirty="0" err="1">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jackie@ragic.com</a:t>
              </a:r>
              <a:endPar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endParaRPr>
            </a:p>
            <a:p>
              <a:pPr algn="l">
                <a:lnSpc>
                  <a:spcPct val="120000"/>
                </a:lnSpc>
                <a:defRPr sz="1400">
                  <a:solidFill>
                    <a:srgbClr val="AAAAAA"/>
                  </a:solidFill>
                  <a:latin typeface="Open Sans Semibold"/>
                  <a:ea typeface="Open Sans Semibold"/>
                  <a:cs typeface="Open Sans Semibold"/>
                  <a:sym typeface="Open Sans Semibold"/>
                </a:defRPr>
              </a:pPr>
              <a:r>
                <a:rPr lang="ja-JP" altLang="en-US" sz="1400" b="1">
                  <a:solidFill>
                    <a:schemeClr val="tx1"/>
                  </a:solidFill>
                  <a:sym typeface="Open Sans Semibold"/>
                </a:rPr>
                <a:t>ベンダー</a:t>
              </a:r>
              <a:r>
                <a:rPr lang="zh-TW" altLang="en-US" sz="1400" b="1" dirty="0">
                  <a:solidFill>
                    <a:schemeClr val="tx1"/>
                  </a:solidFill>
                  <a:sym typeface="Open Sans Semibold"/>
                </a:rPr>
                <a:t>番号</a:t>
              </a:r>
              <a:r>
                <a:rPr lang="en-US" altLang="zh-TW" sz="1400" b="1" dirty="0">
                  <a:solidFill>
                    <a:schemeClr val="tx1"/>
                  </a:solidFill>
                  <a:sym typeface="Open Sans Semibold"/>
                </a:rPr>
                <a:t>: </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V-001</a:t>
              </a:r>
            </a:p>
            <a:p>
              <a:pPr algn="l">
                <a:lnSpc>
                  <a:spcPct val="120000"/>
                </a:lnSpc>
                <a:defRPr sz="1400">
                  <a:solidFill>
                    <a:srgbClr val="AAAAAA"/>
                  </a:solidFill>
                  <a:latin typeface="Open Sans Semibold"/>
                  <a:ea typeface="Open Sans Semibold"/>
                  <a:cs typeface="Open Sans Semibold"/>
                  <a:sym typeface="Open Sans Semibold"/>
                </a:defRPr>
              </a:pPr>
              <a:r>
                <a:rPr lang="ja-JP" altLang="en-US" sz="1400" b="1">
                  <a:solidFill>
                    <a:schemeClr val="tx1"/>
                  </a:solidFill>
                  <a:sym typeface="Open Sans Semibold"/>
                </a:rPr>
                <a:t>ファイルアップロード</a:t>
              </a:r>
              <a:r>
                <a:rPr lang="en-US" altLang="zh-TW" sz="1400" b="1" dirty="0">
                  <a:solidFill>
                    <a:schemeClr val="tx1"/>
                  </a:solidFill>
                  <a:sym typeface="Open Sans Semibold"/>
                </a:rPr>
                <a:t>:</a:t>
              </a:r>
              <a:r>
                <a:rPr lang="ja-JP" altLang="en-US" sz="1400">
                  <a:solidFill>
                    <a:schemeClr val="tx1"/>
                  </a:solidFill>
                  <a:latin typeface="Open Sans" panose="020B0606030504020204" pitchFamily="34" charset="0"/>
                  <a:cs typeface="Open Sans" panose="020B0606030504020204" pitchFamily="34" charset="0"/>
                  <a:sym typeface="Open Sans Semibold"/>
                </a:rPr>
                <a:t>キャンペーン</a:t>
              </a:r>
              <a:r>
                <a:rPr lang="zh-TW" altLang="en-US" sz="1400" dirty="0">
                  <a:solidFill>
                    <a:schemeClr val="tx1"/>
                  </a:solidFill>
                  <a:latin typeface="Open Sans" panose="020B0606030504020204" pitchFamily="34" charset="0"/>
                  <a:cs typeface="Open Sans" panose="020B0606030504020204" pitchFamily="34" charset="0"/>
                  <a:sym typeface="Open Sans Semibold"/>
                </a:rPr>
                <a:t>詳細</a:t>
              </a:r>
              <a:r>
                <a:rPr lang="en-US"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pdf</a:t>
              </a:r>
            </a:p>
            <a:p>
              <a:pPr algn="l">
                <a:lnSpc>
                  <a:spcPct val="120000"/>
                </a:lnSpc>
                <a:defRPr sz="1400">
                  <a:solidFill>
                    <a:srgbClr val="AAAAAA"/>
                  </a:solidFill>
                  <a:latin typeface="Open Sans Semibold"/>
                  <a:ea typeface="Open Sans Semibold"/>
                  <a:cs typeface="Open Sans Semibold"/>
                  <a:sym typeface="Open Sans Semibold"/>
                </a:defRPr>
              </a:pPr>
              <a:r>
                <a:rPr lang="zh-TW" altLang="en-US" sz="1400" b="1" dirty="0">
                  <a:solidFill>
                    <a:schemeClr val="tx1"/>
                  </a:solidFill>
                  <a:sym typeface="Open Sans Semibold"/>
                </a:rPr>
                <a:t>総金額</a:t>
              </a:r>
              <a:r>
                <a:rPr lang="en-US" altLang="zh-TW" sz="1400" b="1" dirty="0">
                  <a:solidFill>
                    <a:schemeClr val="tx1"/>
                  </a:solidFill>
                  <a:sym typeface="Open Sans Semibold"/>
                </a:rPr>
                <a:t>: </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1170000</a:t>
              </a:r>
            </a:p>
            <a:p>
              <a:pPr algn="l">
                <a:lnSpc>
                  <a:spcPct val="120000"/>
                </a:lnSpc>
                <a:defRPr sz="1400">
                  <a:solidFill>
                    <a:srgbClr val="AAAAAA"/>
                  </a:solidFill>
                  <a:latin typeface="Open Sans Semibold"/>
                  <a:ea typeface="Open Sans Semibold"/>
                  <a:cs typeface="Open Sans Semibold"/>
                  <a:sym typeface="Open Sans Semibold"/>
                </a:defRPr>
              </a:pPr>
              <a:r>
                <a:rPr lang="ja-JP" altLang="en-US" sz="1400" b="1">
                  <a:solidFill>
                    <a:schemeClr val="tx1"/>
                  </a:solidFill>
                  <a:sym typeface="Open Sans Semibold"/>
                </a:rPr>
                <a:t>ステータス</a:t>
              </a:r>
              <a:r>
                <a:rPr lang="en-US" altLang="zh-TW" sz="1400" b="1" dirty="0">
                  <a:solidFill>
                    <a:schemeClr val="tx1"/>
                  </a:solidFill>
                  <a:sym typeface="Open Sans Semibold"/>
                </a:rPr>
                <a:t>:</a:t>
              </a:r>
              <a:r>
                <a:rPr lang="zh-TW" altLang="en-US" sz="1400" dirty="0">
                  <a:solidFill>
                    <a:schemeClr val="tx1"/>
                  </a:solidFill>
                  <a:sym typeface="Open Sans Semibold"/>
                </a:rPr>
                <a:t>締結済</a:t>
              </a:r>
              <a:r>
                <a:rPr lang="ja-JP" altLang="en-US" sz="1400">
                  <a:solidFill>
                    <a:schemeClr val="tx1"/>
                  </a:solidFill>
                  <a:sym typeface="Open Sans Semibold"/>
                </a:rPr>
                <a:t>み</a:t>
              </a:r>
            </a:p>
          </p:txBody>
        </p:sp>
        <p:pic>
          <p:nvPicPr>
            <p:cNvPr id="7" name="影像" descr="影像">
              <a:extLst>
                <a:ext uri="{FF2B5EF4-FFF2-40B4-BE49-F238E27FC236}">
                  <a16:creationId xmlns:a16="http://schemas.microsoft.com/office/drawing/2014/main" id="{D2456965-F642-8722-C40F-40C5E9AA9A1C}"/>
                </a:ext>
              </a:extLst>
            </p:cNvPr>
            <p:cNvPicPr>
              <a:picLocks noChangeAspect="1"/>
            </p:cNvPicPr>
            <p:nvPr/>
          </p:nvPicPr>
          <p:blipFill>
            <a:blip r:embed="rId7"/>
            <a:stretch>
              <a:fillRect/>
            </a:stretch>
          </p:blipFill>
          <p:spPr>
            <a:xfrm>
              <a:off x="8722570" y="4955114"/>
              <a:ext cx="195182" cy="195182"/>
            </a:xfrm>
            <a:prstGeom prst="rect">
              <a:avLst/>
            </a:prstGeom>
            <a:ln w="12700">
              <a:miter lim="400000"/>
            </a:ln>
          </p:spPr>
        </p:pic>
        <p:pic>
          <p:nvPicPr>
            <p:cNvPr id="8" name="影像" descr="影像">
              <a:extLst>
                <a:ext uri="{FF2B5EF4-FFF2-40B4-BE49-F238E27FC236}">
                  <a16:creationId xmlns:a16="http://schemas.microsoft.com/office/drawing/2014/main" id="{385776CD-AF78-1585-3A95-9E48F4A9F3F9}"/>
                </a:ext>
              </a:extLst>
            </p:cNvPr>
            <p:cNvPicPr>
              <a:picLocks noChangeAspect="1"/>
            </p:cNvPicPr>
            <p:nvPr/>
          </p:nvPicPr>
          <p:blipFill>
            <a:blip r:embed="rId7"/>
            <a:stretch>
              <a:fillRect/>
            </a:stretch>
          </p:blipFill>
          <p:spPr>
            <a:xfrm>
              <a:off x="8716229" y="5727548"/>
              <a:ext cx="195182" cy="195182"/>
            </a:xfrm>
            <a:prstGeom prst="rect">
              <a:avLst/>
            </a:prstGeom>
            <a:ln w="12700">
              <a:miter lim="400000"/>
            </a:ln>
          </p:spPr>
        </p:pic>
        <p:pic>
          <p:nvPicPr>
            <p:cNvPr id="10" name="影像" descr="影像">
              <a:extLst>
                <a:ext uri="{FF2B5EF4-FFF2-40B4-BE49-F238E27FC236}">
                  <a16:creationId xmlns:a16="http://schemas.microsoft.com/office/drawing/2014/main" id="{3AD2C20B-0760-F4E5-E6C5-BA01C2A1ECB9}"/>
                </a:ext>
              </a:extLst>
            </p:cNvPr>
            <p:cNvPicPr>
              <a:picLocks noChangeAspect="1"/>
            </p:cNvPicPr>
            <p:nvPr/>
          </p:nvPicPr>
          <p:blipFill>
            <a:blip r:embed="rId7"/>
            <a:stretch>
              <a:fillRect/>
            </a:stretch>
          </p:blipFill>
          <p:spPr>
            <a:xfrm>
              <a:off x="8716229" y="5985028"/>
              <a:ext cx="195182" cy="195182"/>
            </a:xfrm>
            <a:prstGeom prst="rect">
              <a:avLst/>
            </a:prstGeom>
            <a:ln w="12700">
              <a:miter lim="400000"/>
            </a:ln>
          </p:spPr>
        </p:pic>
        <p:pic>
          <p:nvPicPr>
            <p:cNvPr id="11" name="影像" descr="影像">
              <a:extLst>
                <a:ext uri="{FF2B5EF4-FFF2-40B4-BE49-F238E27FC236}">
                  <a16:creationId xmlns:a16="http://schemas.microsoft.com/office/drawing/2014/main" id="{A149262D-FAD6-E463-BEDD-85A3E9448EB4}"/>
                </a:ext>
              </a:extLst>
            </p:cNvPr>
            <p:cNvPicPr>
              <a:picLocks noChangeAspect="1"/>
            </p:cNvPicPr>
            <p:nvPr/>
          </p:nvPicPr>
          <p:blipFill>
            <a:blip r:embed="rId7"/>
            <a:stretch>
              <a:fillRect/>
            </a:stretch>
          </p:blipFill>
          <p:spPr>
            <a:xfrm>
              <a:off x="8705887" y="5212592"/>
              <a:ext cx="195182" cy="195182"/>
            </a:xfrm>
            <a:prstGeom prst="rect">
              <a:avLst/>
            </a:prstGeom>
            <a:ln w="12700">
              <a:miter lim="400000"/>
            </a:ln>
          </p:spPr>
        </p:pic>
        <p:pic>
          <p:nvPicPr>
            <p:cNvPr id="394" name="影像" descr="影像"/>
            <p:cNvPicPr>
              <a:picLocks noChangeAspect="1"/>
            </p:cNvPicPr>
            <p:nvPr/>
          </p:nvPicPr>
          <p:blipFill>
            <a:blip r:embed="rId7"/>
            <a:stretch>
              <a:fillRect/>
            </a:stretch>
          </p:blipFill>
          <p:spPr>
            <a:xfrm>
              <a:off x="8722570" y="4698539"/>
              <a:ext cx="195182" cy="195182"/>
            </a:xfrm>
            <a:prstGeom prst="rect">
              <a:avLst/>
            </a:prstGeom>
            <a:ln w="12700">
              <a:miter lim="400000"/>
            </a:ln>
          </p:spPr>
        </p:pic>
        <p:pic>
          <p:nvPicPr>
            <p:cNvPr id="14" name="影像" descr="影像">
              <a:extLst>
                <a:ext uri="{FF2B5EF4-FFF2-40B4-BE49-F238E27FC236}">
                  <a16:creationId xmlns:a16="http://schemas.microsoft.com/office/drawing/2014/main" id="{27594FCF-C039-92B2-EC6E-64D9F918D6FE}"/>
                </a:ext>
              </a:extLst>
            </p:cNvPr>
            <p:cNvPicPr>
              <a:picLocks noChangeAspect="1"/>
            </p:cNvPicPr>
            <p:nvPr/>
          </p:nvPicPr>
          <p:blipFill>
            <a:blip r:embed="rId7"/>
            <a:stretch>
              <a:fillRect/>
            </a:stretch>
          </p:blipFill>
          <p:spPr>
            <a:xfrm>
              <a:off x="8705887" y="5470070"/>
              <a:ext cx="195182" cy="195182"/>
            </a:xfrm>
            <a:prstGeom prst="rect">
              <a:avLst/>
            </a:prstGeom>
            <a:ln w="12700">
              <a:miter lim="400000"/>
            </a:ln>
          </p:spPr>
        </p:pic>
      </p:grpSp>
      <p:sp>
        <p:nvSpPr>
          <p:cNvPr id="17" name="2020/04/30 10:01:18  Rex Ho 修改 了…">
            <a:extLst>
              <a:ext uri="{FF2B5EF4-FFF2-40B4-BE49-F238E27FC236}">
                <a16:creationId xmlns:a16="http://schemas.microsoft.com/office/drawing/2014/main" id="{DB329C66-3881-283E-5CDC-84A67611C0CD}"/>
              </a:ext>
            </a:extLst>
          </p:cNvPr>
          <p:cNvSpPr txBox="1"/>
          <p:nvPr/>
        </p:nvSpPr>
        <p:spPr>
          <a:xfrm>
            <a:off x="8560438" y="7249666"/>
            <a:ext cx="4065088" cy="11173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lnSpc>
                <a:spcPct val="120000"/>
              </a:lnSpc>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lang="en-US" sz="1400" dirty="0">
                <a:solidFill>
                  <a:srgbClr val="AAAAAA"/>
                </a:solidFill>
                <a:latin typeface="Open Sans" panose="020B0606030504020204" pitchFamily="34" charset="0"/>
                <a:ea typeface="Open Sans" panose="020B0606030504020204" pitchFamily="34" charset="0"/>
                <a:cs typeface="Open Sans" panose="020B0606030504020204" pitchFamily="34" charset="0"/>
                <a:sym typeface="Open Sans Semibold"/>
              </a:rPr>
              <a:t>22</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4</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lang="en-US" sz="1400" dirty="0">
                <a:solidFill>
                  <a:srgbClr val="AAAAAA"/>
                </a:solidFill>
                <a:latin typeface="Open Sans" panose="020B0606030504020204" pitchFamily="34" charset="0"/>
                <a:ea typeface="Open Sans" panose="020B0606030504020204" pitchFamily="34" charset="0"/>
                <a:cs typeface="Open Sans" panose="020B0606030504020204" pitchFamily="34" charset="0"/>
                <a:sym typeface="Open Sans Semibold"/>
              </a:rPr>
              <a:t>46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lang="zh-TW" altLang="en-US" sz="1400" dirty="0">
                <a:solidFill>
                  <a:schemeClr val="tx1"/>
                </a:solidFill>
                <a:sym typeface="Open Sans Semibold"/>
              </a:rPr>
              <a:t>永井 昇騎 </a:t>
            </a:r>
            <a:r>
              <a:rPr lang="ja-JP" altLang="en-US" sz="1400">
                <a:solidFill>
                  <a:schemeClr val="tx1"/>
                </a:solidFill>
                <a:sym typeface="Open Sans Semibold"/>
              </a:rPr>
              <a:t>さんが</a:t>
            </a:r>
            <a:r>
              <a:rPr lang="en-US" altLang="ja-JP" sz="1400" dirty="0">
                <a:solidFill>
                  <a:schemeClr val="tx1"/>
                </a:solidFill>
                <a:sym typeface="Open Sans Semibold"/>
              </a:rPr>
              <a:t> </a:t>
            </a:r>
            <a:r>
              <a:rPr lang="ja-JP" altLang="en-US" sz="1400" b="1">
                <a:solidFill>
                  <a:schemeClr val="tx1"/>
                </a:solidFill>
                <a:sym typeface="Open Sans Semibold"/>
              </a:rPr>
              <a:t>プロジェクト</a:t>
            </a:r>
            <a:r>
              <a:rPr lang="zh-TW" altLang="en-US" sz="1400" b="1" dirty="0">
                <a:solidFill>
                  <a:schemeClr val="tx1"/>
                </a:solidFill>
                <a:sym typeface="Open Sans Semibold"/>
              </a:rPr>
              <a:t>管理</a:t>
            </a:r>
            <a:r>
              <a:rPr lang="en-US" altLang="zh-TW" sz="1400" b="1" dirty="0">
                <a:solidFill>
                  <a:schemeClr val="tx1"/>
                </a:solidFill>
                <a:sym typeface="Open Sans Semibold"/>
              </a:rPr>
              <a:t> </a:t>
            </a:r>
            <a:r>
              <a:rPr lang="zh-TW" altLang="en-US" sz="1400" dirty="0">
                <a:solidFill>
                  <a:schemeClr val="tx1"/>
                </a:solidFill>
                <a:sym typeface="Open Sans Semibold"/>
              </a:rPr>
              <a:t>内</a:t>
            </a:r>
            <a:r>
              <a:rPr lang="ja-JP" altLang="en-US" sz="1400">
                <a:solidFill>
                  <a:schemeClr val="tx1"/>
                </a:solidFill>
                <a:sym typeface="Open Sans Semibold"/>
              </a:rPr>
              <a:t>のレコード</a:t>
            </a:r>
            <a:r>
              <a:rPr lang="en-US" altLang="ja-JP" sz="1400" dirty="0">
                <a:solidFill>
                  <a:schemeClr val="tx1"/>
                </a:solidFill>
                <a:sym typeface="Open Sans Semibold"/>
              </a:rPr>
              <a:t> </a:t>
            </a:r>
            <a:r>
              <a:rPr lang="en-US" altLang="ja-JP"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2025</a:t>
            </a:r>
            <a:r>
              <a:rPr lang="zh-TW" altLang="en-US" sz="1400" dirty="0">
                <a:solidFill>
                  <a:schemeClr val="tx1"/>
                </a:solidFill>
                <a:sym typeface="Open Sans Semibold"/>
              </a:rPr>
              <a:t>年</a:t>
            </a:r>
            <a:r>
              <a:rPr lang="zh-TW" altLang="en-US" sz="1400" dirty="0">
                <a:solidFill>
                  <a:schemeClr val="tx1"/>
                </a:solidFill>
                <a:latin typeface="Open Sans" panose="020B0606030504020204" pitchFamily="34" charset="0"/>
                <a:cs typeface="Open Sans" panose="020B0606030504020204" pitchFamily="34" charset="0"/>
                <a:sym typeface="Open Sans Semibold"/>
              </a:rPr>
              <a:t>秋 </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PR</a:t>
            </a:r>
            <a:r>
              <a:rPr lang="ja-JP" altLang="en-US" sz="1400">
                <a:solidFill>
                  <a:schemeClr val="tx1"/>
                </a:solidFill>
                <a:sym typeface="Open Sans Semibold"/>
              </a:rPr>
              <a:t>ローンチ「</a:t>
            </a:r>
            <a:r>
              <a:rPr lang="en"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Semibold"/>
              </a:rPr>
              <a:t>Glow Forward</a:t>
            </a:r>
            <a:r>
              <a:rPr lang="zh-TW" altLang="en" sz="1400" dirty="0">
                <a:solidFill>
                  <a:schemeClr val="tx1"/>
                </a:solidFill>
                <a:sym typeface="Open Sans Semibold"/>
              </a:rPr>
              <a:t>」</a:t>
            </a:r>
            <a:r>
              <a:rPr lang="ja-JP" altLang="en-US" sz="1400">
                <a:solidFill>
                  <a:schemeClr val="tx1"/>
                </a:solidFill>
                <a:sym typeface="Open Sans Semibold"/>
              </a:rPr>
              <a:t>キャンペーンを</a:t>
            </a:r>
            <a:r>
              <a:rPr lang="zh-TW" altLang="en-US" sz="1400" b="1" dirty="0">
                <a:solidFill>
                  <a:schemeClr val="tx1"/>
                </a:solidFill>
                <a:latin typeface="Open Sans" panose="020B0606030504020204" pitchFamily="34" charset="0"/>
                <a:cs typeface="Open Sans" panose="020B0606030504020204" pitchFamily="34" charset="0"/>
                <a:sym typeface="Open Sans Semibold"/>
              </a:rPr>
              <a:t>編集</a:t>
            </a:r>
            <a:r>
              <a:rPr lang="ja-JP" altLang="en-US" sz="1400">
                <a:solidFill>
                  <a:schemeClr val="tx1"/>
                </a:solidFill>
                <a:sym typeface="Open Sans Semibold"/>
              </a:rPr>
              <a:t>しました</a:t>
            </a:r>
            <a:endParaRPr lang="en-US" altLang="ja-JP" sz="1400" dirty="0">
              <a:solidFill>
                <a:schemeClr val="tx1"/>
              </a:solidFill>
              <a:sym typeface="Open Sans Semibold"/>
            </a:endParaRPr>
          </a:p>
          <a:p>
            <a:pPr algn="l">
              <a:lnSpc>
                <a:spcPct val="120000"/>
              </a:lnSpc>
              <a:defRPr sz="1400">
                <a:solidFill>
                  <a:srgbClr val="AAAAAA"/>
                </a:solidFill>
                <a:latin typeface="Open Sans Semibold"/>
                <a:ea typeface="Open Sans Semibold"/>
                <a:cs typeface="Open Sans Semibold"/>
                <a:sym typeface="Open Sans Semibold"/>
              </a:defRPr>
            </a:pPr>
            <a:r>
              <a:rPr lang="zh-TW" altLang="en-US" sz="1400" b="1" dirty="0">
                <a:solidFill>
                  <a:schemeClr val="tx1"/>
                </a:solidFill>
                <a:sym typeface="Open Sans Semibold"/>
              </a:rPr>
              <a:t>子</a:t>
            </a:r>
            <a:r>
              <a:rPr lang="ja-JP" altLang="en-US" sz="1400" b="1">
                <a:solidFill>
                  <a:schemeClr val="tx1"/>
                </a:solidFill>
                <a:sym typeface="Open Sans Semibold"/>
              </a:rPr>
              <a:t>テーブルタスク</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D8E85-6E44-8905-8FDA-4B7601FFBF92}"/>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B9D5CB76-ADE4-ED7E-5B2B-6EEB4B721DFF}"/>
              </a:ext>
            </a:extLst>
          </p:cNvPr>
          <p:cNvSpPr txBox="1"/>
          <p:nvPr/>
        </p:nvSpPr>
        <p:spPr>
          <a:xfrm>
            <a:off x="3204629" y="1427674"/>
            <a:ext cx="6595539" cy="1027204"/>
          </a:xfrm>
          <a:prstGeom prst="rect">
            <a:avLst/>
          </a:prstGeom>
          <a:noFill/>
          <a:ln w="12700">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61D836">
                    <a:lumMod val="75000"/>
                  </a:srgbClr>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ja-JP" altLang="en-US" dirty="0"/>
              <a:t>まだ </a:t>
            </a:r>
            <a:r>
              <a:rPr lang="en-US" altLang="ja-JP" dirty="0"/>
              <a:t>Excel </a:t>
            </a:r>
            <a:r>
              <a:rPr lang="ja-JP" altLang="en-US" dirty="0"/>
              <a:t>管理ですか？</a:t>
            </a:r>
            <a:endParaRPr lang="en-US" dirty="0">
              <a:sym typeface="Source Han Sans TW Bold"/>
            </a:endParaRPr>
          </a:p>
        </p:txBody>
      </p:sp>
      <p:pic>
        <p:nvPicPr>
          <p:cNvPr id="29" name="圖片 28">
            <a:extLst>
              <a:ext uri="{FF2B5EF4-FFF2-40B4-BE49-F238E27FC236}">
                <a16:creationId xmlns:a16="http://schemas.microsoft.com/office/drawing/2014/main" id="{580BDDD0-D470-0DA7-1FD9-092405360AF7}"/>
              </a:ext>
            </a:extLst>
          </p:cNvPr>
          <p:cNvPicPr>
            <a:picLocks noChangeAspect="1"/>
          </p:cNvPicPr>
          <p:nvPr/>
        </p:nvPicPr>
        <p:blipFill>
          <a:blip r:embed="rId3"/>
          <a:stretch>
            <a:fillRect/>
          </a:stretch>
        </p:blipFill>
        <p:spPr>
          <a:xfrm>
            <a:off x="11081618" y="4587102"/>
            <a:ext cx="1422010" cy="1068146"/>
          </a:xfrm>
          <a:prstGeom prst="rect">
            <a:avLst/>
          </a:prstGeom>
        </p:spPr>
      </p:pic>
      <p:pic>
        <p:nvPicPr>
          <p:cNvPr id="37" name="圖片 36">
            <a:extLst>
              <a:ext uri="{FF2B5EF4-FFF2-40B4-BE49-F238E27FC236}">
                <a16:creationId xmlns:a16="http://schemas.microsoft.com/office/drawing/2014/main" id="{CA7B9EB7-C578-B623-6003-B33A49F847C1}"/>
              </a:ext>
            </a:extLst>
          </p:cNvPr>
          <p:cNvPicPr>
            <a:picLocks noChangeAspect="1"/>
          </p:cNvPicPr>
          <p:nvPr/>
        </p:nvPicPr>
        <p:blipFill>
          <a:blip r:embed="rId3"/>
          <a:stretch>
            <a:fillRect/>
          </a:stretch>
        </p:blipFill>
        <p:spPr>
          <a:xfrm>
            <a:off x="10978383" y="5366112"/>
            <a:ext cx="1422010" cy="1068146"/>
          </a:xfrm>
          <a:prstGeom prst="rect">
            <a:avLst/>
          </a:prstGeom>
        </p:spPr>
      </p:pic>
      <p:sp>
        <p:nvSpPr>
          <p:cNvPr id="2" name="員工有高達 90% 的時間在和 Excel 搏鬥">
            <a:extLst>
              <a:ext uri="{FF2B5EF4-FFF2-40B4-BE49-F238E27FC236}">
                <a16:creationId xmlns:a16="http://schemas.microsoft.com/office/drawing/2014/main" id="{C3B2DDE5-FEC6-3154-55E4-E6F8FDC07357}"/>
              </a:ext>
            </a:extLst>
          </p:cNvPr>
          <p:cNvSpPr txBox="1"/>
          <p:nvPr/>
        </p:nvSpPr>
        <p:spPr>
          <a:xfrm>
            <a:off x="815404" y="3575407"/>
            <a:ext cx="3228391"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ja-JP" altLang="en-US" dirty="0"/>
              <a:t>バージョン統合の手間</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4" name="員工有高達 90% 的時間在和 Excel 搏鬥">
            <a:extLst>
              <a:ext uri="{FF2B5EF4-FFF2-40B4-BE49-F238E27FC236}">
                <a16:creationId xmlns:a16="http://schemas.microsoft.com/office/drawing/2014/main" id="{8DFF1FB9-818A-D8F4-6F8F-80811525C5BE}"/>
              </a:ext>
            </a:extLst>
          </p:cNvPr>
          <p:cNvSpPr txBox="1"/>
          <p:nvPr/>
        </p:nvSpPr>
        <p:spPr>
          <a:xfrm>
            <a:off x="4594427" y="3575407"/>
            <a:ext cx="3815945"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ja-JP" altLang="en-US" dirty="0"/>
              <a:t>エラー発生と原因特定</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5" name="員工有高達 90% 的時間在和 Excel 搏鬥">
            <a:extLst>
              <a:ext uri="{FF2B5EF4-FFF2-40B4-BE49-F238E27FC236}">
                <a16:creationId xmlns:a16="http://schemas.microsoft.com/office/drawing/2014/main" id="{85A72A05-C05E-623F-9D69-D854BFA7CD02}"/>
              </a:ext>
            </a:extLst>
          </p:cNvPr>
          <p:cNvSpPr txBox="1"/>
          <p:nvPr/>
        </p:nvSpPr>
        <p:spPr>
          <a:xfrm>
            <a:off x="8669713" y="3575407"/>
            <a:ext cx="4176220"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ja-JP" altLang="en-US" dirty="0"/>
              <a:t>必要情報の検索困難</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pic>
        <p:nvPicPr>
          <p:cNvPr id="27" name="圖片 26">
            <a:extLst>
              <a:ext uri="{FF2B5EF4-FFF2-40B4-BE49-F238E27FC236}">
                <a16:creationId xmlns:a16="http://schemas.microsoft.com/office/drawing/2014/main" id="{ED959095-87A9-B008-933A-483E21C0AD2D}"/>
              </a:ext>
            </a:extLst>
          </p:cNvPr>
          <p:cNvPicPr>
            <a:picLocks noChangeAspect="1"/>
          </p:cNvPicPr>
          <p:nvPr/>
        </p:nvPicPr>
        <p:blipFill>
          <a:blip r:embed="rId3"/>
          <a:stretch>
            <a:fillRect/>
          </a:stretch>
        </p:blipFill>
        <p:spPr>
          <a:xfrm>
            <a:off x="9328434" y="5386081"/>
            <a:ext cx="1422010" cy="1068146"/>
          </a:xfrm>
          <a:prstGeom prst="rect">
            <a:avLst/>
          </a:prstGeom>
        </p:spPr>
      </p:pic>
      <p:pic>
        <p:nvPicPr>
          <p:cNvPr id="8" name="Picture 1">
            <a:extLst>
              <a:ext uri="{FF2B5EF4-FFF2-40B4-BE49-F238E27FC236}">
                <a16:creationId xmlns:a16="http://schemas.microsoft.com/office/drawing/2014/main" id="{AE4C288B-A0C1-B9EF-520C-04B57685D1E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71798" y="5837856"/>
            <a:ext cx="3035396" cy="943331"/>
          </a:xfrm>
          <a:prstGeom prst="rect">
            <a:avLst/>
          </a:prstGeom>
          <a:ln w="12700">
            <a:miter lim="400000"/>
          </a:ln>
        </p:spPr>
      </p:pic>
      <p:pic>
        <p:nvPicPr>
          <p:cNvPr id="1028" name="Picture 4">
            <a:extLst>
              <a:ext uri="{FF2B5EF4-FFF2-40B4-BE49-F238E27FC236}">
                <a16:creationId xmlns:a16="http://schemas.microsoft.com/office/drawing/2014/main" id="{AC0899EF-948E-C188-5631-6F4456E01E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959579" y="4430109"/>
            <a:ext cx="3085642" cy="1517529"/>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21">
            <a:extLst>
              <a:ext uri="{FF2B5EF4-FFF2-40B4-BE49-F238E27FC236}">
                <a16:creationId xmlns:a16="http://schemas.microsoft.com/office/drawing/2014/main" id="{BB917720-CB31-1D84-B33E-675D563F93B4}"/>
              </a:ext>
            </a:extLst>
          </p:cNvPr>
          <p:cNvPicPr>
            <a:picLocks noChangeAspect="1"/>
          </p:cNvPicPr>
          <p:nvPr/>
        </p:nvPicPr>
        <p:blipFill>
          <a:blip r:embed="rId6"/>
          <a:stretch>
            <a:fillRect/>
          </a:stretch>
        </p:blipFill>
        <p:spPr>
          <a:xfrm>
            <a:off x="2039558" y="4430109"/>
            <a:ext cx="1719497" cy="1291604"/>
          </a:xfrm>
          <a:prstGeom prst="rect">
            <a:avLst/>
          </a:prstGeom>
        </p:spPr>
      </p:pic>
      <p:pic>
        <p:nvPicPr>
          <p:cNvPr id="23" name="圖片 22">
            <a:extLst>
              <a:ext uri="{FF2B5EF4-FFF2-40B4-BE49-F238E27FC236}">
                <a16:creationId xmlns:a16="http://schemas.microsoft.com/office/drawing/2014/main" id="{0A5AEFCE-33BB-8A30-12F7-020D8A98B2B4}"/>
              </a:ext>
            </a:extLst>
          </p:cNvPr>
          <p:cNvPicPr>
            <a:picLocks noChangeAspect="1"/>
          </p:cNvPicPr>
          <p:nvPr/>
        </p:nvPicPr>
        <p:blipFill>
          <a:blip r:embed="rId3"/>
          <a:stretch>
            <a:fillRect/>
          </a:stretch>
        </p:blipFill>
        <p:spPr>
          <a:xfrm>
            <a:off x="710103" y="5042094"/>
            <a:ext cx="1719497" cy="1291604"/>
          </a:xfrm>
          <a:prstGeom prst="rect">
            <a:avLst/>
          </a:prstGeom>
        </p:spPr>
      </p:pic>
      <p:pic>
        <p:nvPicPr>
          <p:cNvPr id="25" name="圖片 24">
            <a:extLst>
              <a:ext uri="{FF2B5EF4-FFF2-40B4-BE49-F238E27FC236}">
                <a16:creationId xmlns:a16="http://schemas.microsoft.com/office/drawing/2014/main" id="{DFAD1B9D-E44B-E27D-3EA8-E16ABB62C787}"/>
              </a:ext>
            </a:extLst>
          </p:cNvPr>
          <p:cNvPicPr>
            <a:picLocks noChangeAspect="1"/>
          </p:cNvPicPr>
          <p:nvPr/>
        </p:nvPicPr>
        <p:blipFill>
          <a:blip r:embed="rId6"/>
          <a:stretch>
            <a:fillRect/>
          </a:stretch>
        </p:blipFill>
        <p:spPr>
          <a:xfrm>
            <a:off x="1182582" y="6065831"/>
            <a:ext cx="1719497" cy="1291604"/>
          </a:xfrm>
          <a:prstGeom prst="rect">
            <a:avLst/>
          </a:prstGeom>
        </p:spPr>
      </p:pic>
      <p:pic>
        <p:nvPicPr>
          <p:cNvPr id="11" name="圖片 10" descr="一張含有 卡通, 美工圖案, 圖形, 設計 的圖片&#10;&#10;AI 產生的內容可能不正確。">
            <a:extLst>
              <a:ext uri="{FF2B5EF4-FFF2-40B4-BE49-F238E27FC236}">
                <a16:creationId xmlns:a16="http://schemas.microsoft.com/office/drawing/2014/main" id="{9B53ABA3-C03C-241A-5004-D8004F58F5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66218" y="6492049"/>
            <a:ext cx="2125565" cy="1788883"/>
          </a:xfrm>
          <a:prstGeom prst="rect">
            <a:avLst/>
          </a:prstGeom>
        </p:spPr>
      </p:pic>
      <p:pic>
        <p:nvPicPr>
          <p:cNvPr id="9" name="Picture 1">
            <a:extLst>
              <a:ext uri="{FF2B5EF4-FFF2-40B4-BE49-F238E27FC236}">
                <a16:creationId xmlns:a16="http://schemas.microsoft.com/office/drawing/2014/main" id="{F04DC2D7-BE89-BC04-2778-491DE23D31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61102" y="6600495"/>
            <a:ext cx="2759006" cy="857435"/>
          </a:xfrm>
          <a:prstGeom prst="rect">
            <a:avLst/>
          </a:prstGeom>
          <a:ln w="12700">
            <a:miter lim="400000"/>
          </a:ln>
        </p:spPr>
      </p:pic>
      <p:pic>
        <p:nvPicPr>
          <p:cNvPr id="26" name="圖片 25">
            <a:extLst>
              <a:ext uri="{FF2B5EF4-FFF2-40B4-BE49-F238E27FC236}">
                <a16:creationId xmlns:a16="http://schemas.microsoft.com/office/drawing/2014/main" id="{4C2F6595-E7EB-B90C-9252-960FC463FD49}"/>
              </a:ext>
            </a:extLst>
          </p:cNvPr>
          <p:cNvPicPr>
            <a:picLocks noChangeAspect="1"/>
          </p:cNvPicPr>
          <p:nvPr/>
        </p:nvPicPr>
        <p:blipFill>
          <a:blip r:embed="rId6"/>
          <a:stretch>
            <a:fillRect/>
          </a:stretch>
        </p:blipFill>
        <p:spPr>
          <a:xfrm>
            <a:off x="9932480" y="4252658"/>
            <a:ext cx="1422010" cy="1068146"/>
          </a:xfrm>
          <a:prstGeom prst="rect">
            <a:avLst/>
          </a:prstGeom>
        </p:spPr>
      </p:pic>
      <p:pic>
        <p:nvPicPr>
          <p:cNvPr id="28" name="圖片 27">
            <a:extLst>
              <a:ext uri="{FF2B5EF4-FFF2-40B4-BE49-F238E27FC236}">
                <a16:creationId xmlns:a16="http://schemas.microsoft.com/office/drawing/2014/main" id="{059DF9A7-41A8-4EF2-DEF7-A83108FD65EB}"/>
              </a:ext>
            </a:extLst>
          </p:cNvPr>
          <p:cNvPicPr>
            <a:picLocks noChangeAspect="1"/>
          </p:cNvPicPr>
          <p:nvPr/>
        </p:nvPicPr>
        <p:blipFill>
          <a:blip r:embed="rId6"/>
          <a:stretch>
            <a:fillRect/>
          </a:stretch>
        </p:blipFill>
        <p:spPr>
          <a:xfrm>
            <a:off x="8969138" y="4587102"/>
            <a:ext cx="1422010" cy="1068146"/>
          </a:xfrm>
          <a:prstGeom prst="rect">
            <a:avLst/>
          </a:prstGeom>
        </p:spPr>
      </p:pic>
      <p:pic>
        <p:nvPicPr>
          <p:cNvPr id="30" name="圖片 29">
            <a:extLst>
              <a:ext uri="{FF2B5EF4-FFF2-40B4-BE49-F238E27FC236}">
                <a16:creationId xmlns:a16="http://schemas.microsoft.com/office/drawing/2014/main" id="{C5D3FF52-6E2E-E74E-FCFB-B99140BB0D58}"/>
              </a:ext>
            </a:extLst>
          </p:cNvPr>
          <p:cNvPicPr>
            <a:picLocks noChangeAspect="1"/>
          </p:cNvPicPr>
          <p:nvPr/>
        </p:nvPicPr>
        <p:blipFill>
          <a:blip r:embed="rId6"/>
          <a:stretch>
            <a:fillRect/>
          </a:stretch>
        </p:blipFill>
        <p:spPr>
          <a:xfrm>
            <a:off x="10550457" y="5090540"/>
            <a:ext cx="1422010" cy="1068146"/>
          </a:xfrm>
          <a:prstGeom prst="rect">
            <a:avLst/>
          </a:prstGeom>
        </p:spPr>
      </p:pic>
      <p:pic>
        <p:nvPicPr>
          <p:cNvPr id="31" name="圖片 30">
            <a:extLst>
              <a:ext uri="{FF2B5EF4-FFF2-40B4-BE49-F238E27FC236}">
                <a16:creationId xmlns:a16="http://schemas.microsoft.com/office/drawing/2014/main" id="{46C14F01-31E7-3598-C148-EF13982AA054}"/>
              </a:ext>
            </a:extLst>
          </p:cNvPr>
          <p:cNvPicPr>
            <a:picLocks noChangeAspect="1"/>
          </p:cNvPicPr>
          <p:nvPr/>
        </p:nvPicPr>
        <p:blipFill>
          <a:blip r:embed="rId3"/>
          <a:stretch>
            <a:fillRect/>
          </a:stretch>
        </p:blipFill>
        <p:spPr>
          <a:xfrm>
            <a:off x="8969138" y="6224264"/>
            <a:ext cx="1422010" cy="1068146"/>
          </a:xfrm>
          <a:prstGeom prst="rect">
            <a:avLst/>
          </a:prstGeom>
        </p:spPr>
      </p:pic>
      <p:pic>
        <p:nvPicPr>
          <p:cNvPr id="36" name="圖片 35">
            <a:extLst>
              <a:ext uri="{FF2B5EF4-FFF2-40B4-BE49-F238E27FC236}">
                <a16:creationId xmlns:a16="http://schemas.microsoft.com/office/drawing/2014/main" id="{9864E328-6990-0D3F-75A9-12207087A42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494297" y="6448064"/>
            <a:ext cx="2705641" cy="1860128"/>
          </a:xfrm>
          <a:prstGeom prst="rect">
            <a:avLst/>
          </a:prstGeom>
        </p:spPr>
      </p:pic>
      <p:pic>
        <p:nvPicPr>
          <p:cNvPr id="38" name="圖片 37">
            <a:extLst>
              <a:ext uri="{FF2B5EF4-FFF2-40B4-BE49-F238E27FC236}">
                <a16:creationId xmlns:a16="http://schemas.microsoft.com/office/drawing/2014/main" id="{CB62BB8B-5AE7-FC7F-5E45-29E5920757AE}"/>
              </a:ext>
            </a:extLst>
          </p:cNvPr>
          <p:cNvPicPr>
            <a:picLocks noChangeAspect="1"/>
          </p:cNvPicPr>
          <p:nvPr/>
        </p:nvPicPr>
        <p:blipFill>
          <a:blip r:embed="rId9"/>
          <a:stretch>
            <a:fillRect/>
          </a:stretch>
        </p:blipFill>
        <p:spPr>
          <a:xfrm>
            <a:off x="12060053" y="6371469"/>
            <a:ext cx="209244" cy="341766"/>
          </a:xfrm>
          <a:prstGeom prst="rect">
            <a:avLst/>
          </a:prstGeom>
        </p:spPr>
      </p:pic>
      <p:pic>
        <p:nvPicPr>
          <p:cNvPr id="39" name="圖片 38">
            <a:extLst>
              <a:ext uri="{FF2B5EF4-FFF2-40B4-BE49-F238E27FC236}">
                <a16:creationId xmlns:a16="http://schemas.microsoft.com/office/drawing/2014/main" id="{FE936CBD-B3A8-0AAC-6AA4-980E17B9AB49}"/>
              </a:ext>
            </a:extLst>
          </p:cNvPr>
          <p:cNvPicPr>
            <a:picLocks noChangeAspect="1"/>
          </p:cNvPicPr>
          <p:nvPr/>
        </p:nvPicPr>
        <p:blipFill>
          <a:blip r:embed="rId9"/>
          <a:stretch>
            <a:fillRect/>
          </a:stretch>
        </p:blipFill>
        <p:spPr>
          <a:xfrm>
            <a:off x="3242343" y="5672723"/>
            <a:ext cx="209244" cy="341766"/>
          </a:xfrm>
          <a:prstGeom prst="rect">
            <a:avLst/>
          </a:prstGeom>
        </p:spPr>
      </p:pic>
      <p:pic>
        <p:nvPicPr>
          <p:cNvPr id="6" name="ragic logo.png" descr="ragic logo.png">
            <a:hlinkClick r:id="rId10" action="ppaction://hlinksldjump"/>
            <a:extLst>
              <a:ext uri="{FF2B5EF4-FFF2-40B4-BE49-F238E27FC236}">
                <a16:creationId xmlns:a16="http://schemas.microsoft.com/office/drawing/2014/main" id="{803CE5DB-274F-A6B4-6257-805572E57C83}"/>
              </a:ext>
            </a:extLst>
          </p:cNvPr>
          <p:cNvPicPr>
            <a:picLocks noChangeAspect="1"/>
          </p:cNvPicPr>
          <p:nvPr/>
        </p:nvPicPr>
        <p:blipFill>
          <a:blip r:embed="rId11"/>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417888158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12" name="矩形"/>
          <p:cNvSpPr/>
          <p:nvPr/>
        </p:nvSpPr>
        <p:spPr>
          <a:xfrm>
            <a:off x="0" y="0"/>
            <a:ext cx="13004800" cy="331863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13" name="在外也能輕鬆存取、簽核資料"/>
          <p:cNvSpPr txBox="1"/>
          <p:nvPr/>
        </p:nvSpPr>
        <p:spPr>
          <a:xfrm>
            <a:off x="558599" y="1846371"/>
            <a:ext cx="11887601"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ja-JP" altLang="en-US" b="1" dirty="0">
                <a:latin typeface="Open Sans Semibold" panose="020B0706030804020204" pitchFamily="34" charset="0"/>
                <a:ea typeface="Open Sans Semibold" panose="020B0706030804020204" pitchFamily="34" charset="0"/>
                <a:cs typeface="Open Sans Semibold" panose="020B0706030804020204" pitchFamily="34" charset="0"/>
              </a:rPr>
              <a:t>外出先でもレコードの閲覧・入力・編集が可能</a:t>
            </a:r>
            <a:endParaRPr lang="en-US" altLang="zh-TW"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14" name="支援行動裝置"/>
          <p:cNvSpPr txBox="1"/>
          <p:nvPr/>
        </p:nvSpPr>
        <p:spPr>
          <a:xfrm>
            <a:off x="3525267" y="819167"/>
            <a:ext cx="5702107"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ja-JP" altLang="en-US" dirty="0"/>
              <a:t>モバイルアクセス</a:t>
            </a:r>
            <a:endParaRPr lang="en-US" altLang="zh-TW" dirty="0"/>
          </a:p>
        </p:txBody>
      </p:sp>
      <p:grpSp>
        <p:nvGrpSpPr>
          <p:cNvPr id="4" name="群組 3">
            <a:extLst>
              <a:ext uri="{FF2B5EF4-FFF2-40B4-BE49-F238E27FC236}">
                <a16:creationId xmlns:a16="http://schemas.microsoft.com/office/drawing/2014/main" id="{EA10711A-25B9-A326-D84D-AA94F2036C71}"/>
              </a:ext>
            </a:extLst>
          </p:cNvPr>
          <p:cNvGrpSpPr/>
          <p:nvPr/>
        </p:nvGrpSpPr>
        <p:grpSpPr>
          <a:xfrm>
            <a:off x="4572918" y="2567449"/>
            <a:ext cx="3858965" cy="507912"/>
            <a:chOff x="4710906" y="2567449"/>
            <a:chExt cx="3858965" cy="507912"/>
          </a:xfrm>
        </p:grpSpPr>
        <p:pic>
          <p:nvPicPr>
            <p:cNvPr id="2" name="影像" descr="影像">
              <a:hlinkClick r:id="rId3"/>
              <a:extLst>
                <a:ext uri="{FF2B5EF4-FFF2-40B4-BE49-F238E27FC236}">
                  <a16:creationId xmlns:a16="http://schemas.microsoft.com/office/drawing/2014/main" id="{15CBC10B-3C27-7196-954D-88DE3D4E6B2E}"/>
                </a:ext>
              </a:extLst>
            </p:cNvPr>
            <p:cNvPicPr>
              <a:picLocks noChangeAspect="1"/>
            </p:cNvPicPr>
            <p:nvPr/>
          </p:nvPicPr>
          <p:blipFill>
            <a:blip r:embed="rId4">
              <a:alphaModFix amt="80018"/>
            </a:blip>
            <a:srcRect b="62875"/>
            <a:stretch>
              <a:fillRect/>
            </a:stretch>
          </p:blipFill>
          <p:spPr>
            <a:xfrm>
              <a:off x="4710906" y="2582439"/>
              <a:ext cx="1803403" cy="492922"/>
            </a:xfrm>
            <a:prstGeom prst="rect">
              <a:avLst/>
            </a:prstGeom>
            <a:ln w="12700">
              <a:miter lim="400000"/>
            </a:ln>
          </p:spPr>
        </p:pic>
        <p:pic>
          <p:nvPicPr>
            <p:cNvPr id="3" name="影像" descr="影像">
              <a:hlinkClick r:id="rId5"/>
              <a:extLst>
                <a:ext uri="{FF2B5EF4-FFF2-40B4-BE49-F238E27FC236}">
                  <a16:creationId xmlns:a16="http://schemas.microsoft.com/office/drawing/2014/main" id="{51417A64-4FD3-3A4A-CF54-FBB10F136928}"/>
                </a:ext>
              </a:extLst>
            </p:cNvPr>
            <p:cNvPicPr>
              <a:picLocks noChangeAspect="1"/>
            </p:cNvPicPr>
            <p:nvPr/>
          </p:nvPicPr>
          <p:blipFill>
            <a:blip r:embed="rId4">
              <a:alphaModFix amt="80018"/>
            </a:blip>
            <a:srcRect l="1510" t="55384" b="7489"/>
            <a:stretch>
              <a:fillRect/>
            </a:stretch>
          </p:blipFill>
          <p:spPr>
            <a:xfrm>
              <a:off x="6793704" y="2567449"/>
              <a:ext cx="1776167" cy="492923"/>
            </a:xfrm>
            <a:prstGeom prst="rect">
              <a:avLst/>
            </a:prstGeom>
            <a:ln w="12700">
              <a:miter lim="400000"/>
            </a:ln>
          </p:spPr>
        </p:pic>
      </p:grpSp>
      <p:pic>
        <p:nvPicPr>
          <p:cNvPr id="7" name="圖片 6" descr="一張含有 文字, 軟體, 電腦圖示, 多媒體軟體 的圖片&#10;&#10;AI 產生的內容可能不正確。">
            <a:extLst>
              <a:ext uri="{FF2B5EF4-FFF2-40B4-BE49-F238E27FC236}">
                <a16:creationId xmlns:a16="http://schemas.microsoft.com/office/drawing/2014/main" id="{10C8339C-3B8B-5555-3124-D79538BE36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0150" y="3923818"/>
            <a:ext cx="9504500" cy="5346281"/>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 name="矩形">
            <a:extLst>
              <a:ext uri="{FF2B5EF4-FFF2-40B4-BE49-F238E27FC236}">
                <a16:creationId xmlns:a16="http://schemas.microsoft.com/office/drawing/2014/main" id="{AC8DAA0F-44ED-163C-F8CD-AB0743FE506B}"/>
              </a:ext>
            </a:extLst>
          </p:cNvPr>
          <p:cNvSpPr/>
          <p:nvPr/>
        </p:nvSpPr>
        <p:spPr>
          <a:xfrm>
            <a:off x="-386523" y="-97372"/>
            <a:ext cx="13777846" cy="275744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766A3DDC-1B93-E6C7-4AF2-0A340E2DF7AE}"/>
              </a:ext>
            </a:extLst>
          </p:cNvPr>
          <p:cNvSpPr txBox="1"/>
          <p:nvPr/>
        </p:nvSpPr>
        <p:spPr>
          <a:xfrm>
            <a:off x="5291983" y="884207"/>
            <a:ext cx="2420831"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dirty="0">
                <a:sym typeface="Source Han Sans TW Bold"/>
              </a:rPr>
              <a:t>Ragic </a:t>
            </a:r>
            <a:r>
              <a:rPr lang="en-US" dirty="0">
                <a:sym typeface="Source Han Sans TW Bold"/>
              </a:rPr>
              <a:t>AI</a:t>
            </a:r>
            <a:endParaRPr dirty="0">
              <a:sym typeface="Source Han Sans TW Bold"/>
            </a:endParaRPr>
          </a:p>
        </p:txBody>
      </p:sp>
      <p:pic>
        <p:nvPicPr>
          <p:cNvPr id="3" name="5. AI 上傳檔案_日2">
            <a:hlinkClick r:id="" action="ppaction://media"/>
            <a:extLst>
              <a:ext uri="{FF2B5EF4-FFF2-40B4-BE49-F238E27FC236}">
                <a16:creationId xmlns:a16="http://schemas.microsoft.com/office/drawing/2014/main" id="{142BDD48-55D7-4F4F-9017-6F1E4E05F2C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0761" y="2451100"/>
            <a:ext cx="11983277" cy="6740593"/>
          </a:xfrm>
          <a:prstGeom prst="rect">
            <a:avLst/>
          </a:prstGeom>
        </p:spPr>
      </p:pic>
    </p:spTree>
    <p:extLst>
      <p:ext uri="{BB962C8B-B14F-4D97-AF65-F5344CB8AC3E}">
        <p14:creationId xmlns:p14="http://schemas.microsoft.com/office/powerpoint/2010/main" val="14199918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6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9697">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F96C13A1-BA76-C9EF-12F5-14384E4431E9}"/>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DB92774-A1DB-7229-D1EF-E3044CF55714}"/>
              </a:ext>
            </a:extLst>
          </p:cNvPr>
          <p:cNvSpPr>
            <a:spLocks noGrp="1" noRot="1" noMove="1" noResize="1" noEditPoints="1" noAdjustHandles="1" noChangeArrowheads="1" noChangeShapeType="1"/>
          </p:cNvSpPr>
          <p:nvPr/>
        </p:nvSpPr>
        <p:spPr>
          <a:xfrm>
            <a:off x="-386731" y="-46916"/>
            <a:ext cx="13777846" cy="30012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6B60F062-81A8-728F-E801-6AE7F72694E0}"/>
              </a:ext>
            </a:extLst>
          </p:cNvPr>
          <p:cNvSpPr txBox="1"/>
          <p:nvPr/>
        </p:nvSpPr>
        <p:spPr>
          <a:xfrm>
            <a:off x="4214091" y="850432"/>
            <a:ext cx="4576618"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Ragic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を</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学</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ぶ</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員工有高達 90% 的時間在和 Excel 搏鬥">
            <a:extLst>
              <a:ext uri="{FF2B5EF4-FFF2-40B4-BE49-F238E27FC236}">
                <a16:creationId xmlns:a16="http://schemas.microsoft.com/office/drawing/2014/main" id="{CB6E4ECB-F7CE-4084-052D-4214817BDCC5}"/>
              </a:ext>
            </a:extLst>
          </p:cNvPr>
          <p:cNvSpPr txBox="1"/>
          <p:nvPr/>
        </p:nvSpPr>
        <p:spPr>
          <a:xfrm>
            <a:off x="845347"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ja-JP" altLang="en-US" sz="1600" b="1" dirty="0">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ラーニング</a:t>
            </a:r>
            <a:r>
              <a:rPr lang="zh-TW" altLang="en-US" sz="1600" b="1" dirty="0">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 </a:t>
            </a:r>
            <a:r>
              <a:rPr lang="ja-JP" altLang="en-US" sz="1600" b="1" dirty="0">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センター</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7" name="員工有高達 90% 的時間在和 Excel 搏鬥">
            <a:extLst>
              <a:ext uri="{FF2B5EF4-FFF2-40B4-BE49-F238E27FC236}">
                <a16:creationId xmlns:a16="http://schemas.microsoft.com/office/drawing/2014/main" id="{DAC993D1-05A4-B9FB-F61E-B30E9D93EEFF}"/>
              </a:ext>
            </a:extLst>
          </p:cNvPr>
          <p:cNvSpPr txBox="1"/>
          <p:nvPr/>
        </p:nvSpPr>
        <p:spPr>
          <a:xfrm>
            <a:off x="4744005"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ja-JP" altLang="en-US" sz="1600" b="1" dirty="0">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設計ガイド</a:t>
            </a:r>
            <a:r>
              <a:rPr kumimoji="0" lang="en-US" altLang="zh-TW" sz="1600" b="1" u="none" strike="noStrike" kern="0" cap="none" spc="0" normalizeH="0" baseline="0" noProof="0" dirty="0">
                <a:ln>
                  <a:noFill/>
                </a:ln>
                <a:solidFill>
                  <a:srgbClr val="000000"/>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 &amp; </a:t>
            </a:r>
            <a:r>
              <a:rPr kumimoji="0" lang="ja-JP" altLang="en-US" sz="1600" b="1" u="none" strike="noStrike" kern="0" cap="none" spc="0" normalizeH="0" baseline="0" noProof="0" dirty="0">
                <a:ln>
                  <a:noFill/>
                </a:ln>
                <a:solidFill>
                  <a:srgbClr val="000000"/>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使用者ガイド</a:t>
            </a:r>
            <a:endParaRPr kumimoji="0" lang="zh-TW" altLang="en-US" sz="1600" b="1" u="none" strike="noStrike" kern="0" cap="none" spc="0" normalizeH="0" baseline="0" noProof="0" dirty="0">
              <a:ln>
                <a:noFill/>
              </a:ln>
              <a:solidFill>
                <a:srgbClr val="000000"/>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endParaRPr>
          </a:p>
        </p:txBody>
      </p:sp>
      <p:sp>
        <p:nvSpPr>
          <p:cNvPr id="8" name="員工有高達 90% 的時間在和 Excel 搏鬥">
            <a:extLst>
              <a:ext uri="{FF2B5EF4-FFF2-40B4-BE49-F238E27FC236}">
                <a16:creationId xmlns:a16="http://schemas.microsoft.com/office/drawing/2014/main" id="{0E0CDD92-7EB1-5CB9-3CDF-86805E929807}"/>
              </a:ext>
            </a:extLst>
          </p:cNvPr>
          <p:cNvSpPr txBox="1"/>
          <p:nvPr/>
        </p:nvSpPr>
        <p:spPr>
          <a:xfrm>
            <a:off x="8642661"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よく</a:t>
            </a:r>
            <a:r>
              <a:rPr kumimoji="0" lang="ja-JP" altLang="en-US" sz="1600" b="1" u="none" strike="noStrike" kern="0" cap="none" spc="0" normalizeH="0" baseline="0" noProof="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ある質問</a:t>
            </a:r>
            <a:r>
              <a:rPr kumimoji="0" lang="en-US" altLang="ja-JP"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 </a:t>
            </a:r>
            <a:r>
              <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&amp; </a:t>
            </a:r>
            <a:r>
              <a:rPr kumimoji="0" lang="en-US" altLang="ja-JP"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API </a:t>
            </a:r>
            <a:r>
              <a:rPr kumimoji="0" lang="ja-JP"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開発者ガイド</a:t>
            </a:r>
            <a:endPar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endParaRPr>
          </a:p>
        </p:txBody>
      </p:sp>
      <p:sp>
        <p:nvSpPr>
          <p:cNvPr id="10" name="員工有高達 90% 的時間在和 Excel 搏鬥">
            <a:extLst>
              <a:ext uri="{FF2B5EF4-FFF2-40B4-BE49-F238E27FC236}">
                <a16:creationId xmlns:a16="http://schemas.microsoft.com/office/drawing/2014/main" id="{9D2B8D82-2DE8-58B1-7674-B32ADF6F0873}"/>
              </a:ext>
            </a:extLst>
          </p:cNvPr>
          <p:cNvSpPr txBox="1"/>
          <p:nvPr/>
        </p:nvSpPr>
        <p:spPr>
          <a:xfrm>
            <a:off x="845346" y="6299300"/>
            <a:ext cx="3516790" cy="432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YouTube</a:t>
            </a:r>
            <a:r>
              <a:rPr kumimoji="0" lang="zh-TW"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 </a:t>
            </a:r>
            <a:r>
              <a:rPr kumimoji="0" lang="ja-JP"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rPr>
              <a:t>チャンネル</a:t>
            </a:r>
            <a:endPar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Semibold" panose="020B0606030504020204" pitchFamily="34" charset="0"/>
              <a:sym typeface="Source Han Sans TW Medium"/>
            </a:endParaRPr>
          </a:p>
        </p:txBody>
      </p:sp>
      <p:sp>
        <p:nvSpPr>
          <p:cNvPr id="12" name="員工有高達 90% 的時間在和 Excel 搏鬥">
            <a:extLst>
              <a:ext uri="{FF2B5EF4-FFF2-40B4-BE49-F238E27FC236}">
                <a16:creationId xmlns:a16="http://schemas.microsoft.com/office/drawing/2014/main" id="{6069493A-6BDA-640E-E577-873E08379977}"/>
              </a:ext>
            </a:extLst>
          </p:cNvPr>
          <p:cNvSpPr txBox="1"/>
          <p:nvPr/>
        </p:nvSpPr>
        <p:spPr>
          <a:xfrm>
            <a:off x="4744004" y="6299300"/>
            <a:ext cx="3516790" cy="431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600" b="1" u="none" strike="noStrike" kern="0" cap="none" spc="0" normalizeH="0" baseline="0" noProof="0" dirty="0">
                <a:ln>
                  <a:noFill/>
                </a:ln>
                <a:solidFill>
                  <a:srgbClr val="000000"/>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Source Han Sans TW Medium"/>
              </a:rPr>
              <a:t>ウェビナー</a:t>
            </a:r>
            <a:endParaRPr kumimoji="0" lang="zh-TW" altLang="en-US" sz="1600" b="1" u="none" strike="noStrike" kern="0" cap="none" spc="0" normalizeH="0" baseline="0" noProof="0" dirty="0">
              <a:ln>
                <a:noFill/>
              </a:ln>
              <a:solidFill>
                <a:srgbClr val="000000"/>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Source Han Sans TW Medium"/>
            </a:endParaRPr>
          </a:p>
        </p:txBody>
      </p:sp>
      <p:sp>
        <p:nvSpPr>
          <p:cNvPr id="14" name="員工有高達 90% 的時間在和 Excel 搏鬥">
            <a:extLst>
              <a:ext uri="{FF2B5EF4-FFF2-40B4-BE49-F238E27FC236}">
                <a16:creationId xmlns:a16="http://schemas.microsoft.com/office/drawing/2014/main" id="{93264CAE-E5F9-512A-1B05-26BF4B6E34D4}"/>
              </a:ext>
            </a:extLst>
          </p:cNvPr>
          <p:cNvSpPr txBox="1"/>
          <p:nvPr/>
        </p:nvSpPr>
        <p:spPr>
          <a:xfrm>
            <a:off x="8642660" y="6299300"/>
            <a:ext cx="3516790" cy="432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ブログ</a:t>
            </a:r>
            <a:r>
              <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 &amp; </a:t>
            </a:r>
            <a:r>
              <a:rPr kumimoji="0" lang="ja-JP" altLang="en-US"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rPr>
              <a:t>コミュニティ</a:t>
            </a:r>
            <a:endParaRPr kumimoji="0" lang="en-US" altLang="zh-TW" sz="1600" b="1"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cs typeface="Open Sans" panose="020B0606030504020204" pitchFamily="34" charset="0"/>
              <a:sym typeface="Source Han Sans TW Medium"/>
            </a:endParaRPr>
          </a:p>
        </p:txBody>
      </p:sp>
      <p:sp>
        <p:nvSpPr>
          <p:cNvPr id="25" name="矩形 24">
            <a:extLst>
              <a:ext uri="{FF2B5EF4-FFF2-40B4-BE49-F238E27FC236}">
                <a16:creationId xmlns:a16="http://schemas.microsoft.com/office/drawing/2014/main" id="{5BDBF880-9438-3192-667F-DFC7207AAECF}"/>
              </a:ext>
            </a:extLst>
          </p:cNvPr>
          <p:cNvSpPr/>
          <p:nvPr/>
        </p:nvSpPr>
        <p:spPr>
          <a:xfrm>
            <a:off x="845757" y="6788658"/>
            <a:ext cx="3516790" cy="942707"/>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3" name="群組 2">
            <a:extLst>
              <a:ext uri="{FF2B5EF4-FFF2-40B4-BE49-F238E27FC236}">
                <a16:creationId xmlns:a16="http://schemas.microsoft.com/office/drawing/2014/main" id="{F7D6E803-AB8D-2C2D-5E26-B24E53AC17EF}"/>
              </a:ext>
            </a:extLst>
          </p:cNvPr>
          <p:cNvGrpSpPr/>
          <p:nvPr/>
        </p:nvGrpSpPr>
        <p:grpSpPr>
          <a:xfrm>
            <a:off x="4742567" y="6788660"/>
            <a:ext cx="3518022" cy="2124000"/>
            <a:chOff x="4742567" y="6788660"/>
            <a:chExt cx="3518022" cy="2124000"/>
          </a:xfrm>
        </p:grpSpPr>
        <p:pic>
          <p:nvPicPr>
            <p:cNvPr id="18" name="圖片 17">
              <a:hlinkClick r:id="rId3"/>
              <a:extLst>
                <a:ext uri="{FF2B5EF4-FFF2-40B4-BE49-F238E27FC236}">
                  <a16:creationId xmlns:a16="http://schemas.microsoft.com/office/drawing/2014/main" id="{5FE9B6FA-0EE7-C3E4-DC25-54E84871CE95}"/>
                </a:ext>
              </a:extLst>
            </p:cNvPr>
            <p:cNvPicPr>
              <a:picLocks noChangeAspect="1"/>
            </p:cNvPicPr>
            <p:nvPr/>
          </p:nvPicPr>
          <p:blipFill>
            <a:blip r:embed="rId4"/>
            <a:srcRect t="13581"/>
            <a:stretch/>
          </p:blipFill>
          <p:spPr>
            <a:xfrm>
              <a:off x="4743389" y="6788660"/>
              <a:ext cx="3517200" cy="1481203"/>
            </a:xfrm>
            <a:prstGeom prst="rect">
              <a:avLst/>
            </a:prstGeom>
          </p:spPr>
        </p:pic>
        <p:pic>
          <p:nvPicPr>
            <p:cNvPr id="19" name="圖片 18">
              <a:extLst>
                <a:ext uri="{FF2B5EF4-FFF2-40B4-BE49-F238E27FC236}">
                  <a16:creationId xmlns:a16="http://schemas.microsoft.com/office/drawing/2014/main" id="{06966CB8-919D-3EB0-2176-4D8D26285B9E}"/>
                </a:ext>
              </a:extLst>
            </p:cNvPr>
            <p:cNvPicPr>
              <a:picLocks noChangeAspect="1"/>
            </p:cNvPicPr>
            <p:nvPr/>
          </p:nvPicPr>
          <p:blipFill>
            <a:blip r:embed="rId5"/>
            <a:srcRect t="5210" b="37421"/>
            <a:stretch/>
          </p:blipFill>
          <p:spPr>
            <a:xfrm>
              <a:off x="4742567" y="8202901"/>
              <a:ext cx="3517200" cy="709759"/>
            </a:xfrm>
            <a:prstGeom prst="rect">
              <a:avLst/>
            </a:prstGeom>
          </p:spPr>
        </p:pic>
      </p:grpSp>
      <p:pic>
        <p:nvPicPr>
          <p:cNvPr id="9" name="圖片 8">
            <a:extLst>
              <a:ext uri="{FF2B5EF4-FFF2-40B4-BE49-F238E27FC236}">
                <a16:creationId xmlns:a16="http://schemas.microsoft.com/office/drawing/2014/main" id="{E7E0F41D-6799-8960-F80C-053E3AD163F3}"/>
              </a:ext>
            </a:extLst>
          </p:cNvPr>
          <p:cNvPicPr>
            <a:picLocks noChangeAspect="1"/>
          </p:cNvPicPr>
          <p:nvPr/>
        </p:nvPicPr>
        <p:blipFill>
          <a:blip r:embed="rId6"/>
          <a:srcRect b="140"/>
          <a:stretch>
            <a:fillRect/>
          </a:stretch>
        </p:blipFill>
        <p:spPr>
          <a:xfrm>
            <a:off x="845348" y="3741146"/>
            <a:ext cx="3533303" cy="2121026"/>
          </a:xfrm>
          <a:prstGeom prst="rect">
            <a:avLst/>
          </a:prstGeom>
        </p:spPr>
      </p:pic>
      <p:pic>
        <p:nvPicPr>
          <p:cNvPr id="15" name="圖片 14">
            <a:extLst>
              <a:ext uri="{FF2B5EF4-FFF2-40B4-BE49-F238E27FC236}">
                <a16:creationId xmlns:a16="http://schemas.microsoft.com/office/drawing/2014/main" id="{9D0CB8C7-9D29-96E7-C13D-167A9F0CE536}"/>
              </a:ext>
            </a:extLst>
          </p:cNvPr>
          <p:cNvPicPr>
            <a:picLocks noChangeAspect="1"/>
          </p:cNvPicPr>
          <p:nvPr/>
        </p:nvPicPr>
        <p:blipFill>
          <a:blip r:embed="rId7"/>
          <a:srcRect l="1151" r="1122"/>
          <a:stretch>
            <a:fillRect/>
          </a:stretch>
        </p:blipFill>
        <p:spPr>
          <a:xfrm>
            <a:off x="4743594" y="3741147"/>
            <a:ext cx="3516173" cy="2124000"/>
          </a:xfrm>
          <a:prstGeom prst="rect">
            <a:avLst/>
          </a:prstGeom>
        </p:spPr>
      </p:pic>
      <p:pic>
        <p:nvPicPr>
          <p:cNvPr id="21" name="圖片 20">
            <a:extLst>
              <a:ext uri="{FF2B5EF4-FFF2-40B4-BE49-F238E27FC236}">
                <a16:creationId xmlns:a16="http://schemas.microsoft.com/office/drawing/2014/main" id="{0D86AB43-598B-0B44-8046-B412A591E6F0}"/>
              </a:ext>
            </a:extLst>
          </p:cNvPr>
          <p:cNvPicPr>
            <a:picLocks noChangeAspect="1"/>
          </p:cNvPicPr>
          <p:nvPr/>
        </p:nvPicPr>
        <p:blipFill>
          <a:blip r:embed="rId8"/>
          <a:srcRect b="3159"/>
          <a:stretch>
            <a:fillRect/>
          </a:stretch>
        </p:blipFill>
        <p:spPr>
          <a:xfrm>
            <a:off x="8640609" y="3741147"/>
            <a:ext cx="3516173" cy="2121025"/>
          </a:xfrm>
          <a:prstGeom prst="rect">
            <a:avLst/>
          </a:prstGeom>
        </p:spPr>
      </p:pic>
      <p:grpSp>
        <p:nvGrpSpPr>
          <p:cNvPr id="26" name="群組 25">
            <a:extLst>
              <a:ext uri="{FF2B5EF4-FFF2-40B4-BE49-F238E27FC236}">
                <a16:creationId xmlns:a16="http://schemas.microsoft.com/office/drawing/2014/main" id="{943BB3B9-2F0E-9A24-BD46-13B50D8A5080}"/>
              </a:ext>
            </a:extLst>
          </p:cNvPr>
          <p:cNvGrpSpPr/>
          <p:nvPr/>
        </p:nvGrpSpPr>
        <p:grpSpPr>
          <a:xfrm>
            <a:off x="4741745" y="6777084"/>
            <a:ext cx="3516173" cy="2135578"/>
            <a:chOff x="2616200" y="3868944"/>
            <a:chExt cx="4768448" cy="2896158"/>
          </a:xfrm>
        </p:grpSpPr>
        <p:pic>
          <p:nvPicPr>
            <p:cNvPr id="22" name="圖片 21">
              <a:extLst>
                <a:ext uri="{FF2B5EF4-FFF2-40B4-BE49-F238E27FC236}">
                  <a16:creationId xmlns:a16="http://schemas.microsoft.com/office/drawing/2014/main" id="{EF236817-F77E-23D3-3DEE-262955785FB1}"/>
                </a:ext>
              </a:extLst>
            </p:cNvPr>
            <p:cNvPicPr>
              <a:picLocks noChangeAspect="1"/>
            </p:cNvPicPr>
            <p:nvPr/>
          </p:nvPicPr>
          <p:blipFill>
            <a:blip r:embed="rId9"/>
            <a:srcRect t="8889"/>
            <a:stretch>
              <a:fillRect/>
            </a:stretch>
          </p:blipFill>
          <p:spPr>
            <a:xfrm>
              <a:off x="2616200" y="3868944"/>
              <a:ext cx="4768448" cy="2716673"/>
            </a:xfrm>
            <a:prstGeom prst="rect">
              <a:avLst/>
            </a:prstGeom>
          </p:spPr>
        </p:pic>
        <p:pic>
          <p:nvPicPr>
            <p:cNvPr id="23" name="圖片 22">
              <a:extLst>
                <a:ext uri="{FF2B5EF4-FFF2-40B4-BE49-F238E27FC236}">
                  <a16:creationId xmlns:a16="http://schemas.microsoft.com/office/drawing/2014/main" id="{67C9DF5A-F671-6910-4BC7-0CF8C1800E99}"/>
                </a:ext>
              </a:extLst>
            </p:cNvPr>
            <p:cNvPicPr>
              <a:picLocks noChangeAspect="1"/>
            </p:cNvPicPr>
            <p:nvPr/>
          </p:nvPicPr>
          <p:blipFill>
            <a:blip r:embed="rId10"/>
            <a:srcRect b="73363"/>
            <a:stretch>
              <a:fillRect/>
            </a:stretch>
          </p:blipFill>
          <p:spPr>
            <a:xfrm>
              <a:off x="2616200" y="6232657"/>
              <a:ext cx="4768448" cy="532445"/>
            </a:xfrm>
            <a:prstGeom prst="rect">
              <a:avLst/>
            </a:prstGeom>
          </p:spPr>
        </p:pic>
      </p:grpSp>
      <p:pic>
        <p:nvPicPr>
          <p:cNvPr id="27" name="圖片 26">
            <a:extLst>
              <a:ext uri="{FF2B5EF4-FFF2-40B4-BE49-F238E27FC236}">
                <a16:creationId xmlns:a16="http://schemas.microsoft.com/office/drawing/2014/main" id="{98B8B11C-CCBA-34DD-20A1-4D8BA42799FB}"/>
              </a:ext>
            </a:extLst>
          </p:cNvPr>
          <p:cNvPicPr>
            <a:picLocks noChangeAspect="1"/>
          </p:cNvPicPr>
          <p:nvPr/>
        </p:nvPicPr>
        <p:blipFill>
          <a:blip r:embed="rId11"/>
          <a:srcRect b="19793"/>
          <a:stretch>
            <a:fillRect/>
          </a:stretch>
        </p:blipFill>
        <p:spPr>
          <a:xfrm>
            <a:off x="8640609" y="6788658"/>
            <a:ext cx="3516173" cy="2121025"/>
          </a:xfrm>
          <a:prstGeom prst="rect">
            <a:avLst/>
          </a:prstGeom>
        </p:spPr>
      </p:pic>
      <p:pic>
        <p:nvPicPr>
          <p:cNvPr id="28" name="圖片 27">
            <a:extLst>
              <a:ext uri="{FF2B5EF4-FFF2-40B4-BE49-F238E27FC236}">
                <a16:creationId xmlns:a16="http://schemas.microsoft.com/office/drawing/2014/main" id="{FA9F0DEB-76AB-D834-A792-5E4622954FEE}"/>
              </a:ext>
            </a:extLst>
          </p:cNvPr>
          <p:cNvPicPr>
            <a:picLocks noChangeAspect="1"/>
          </p:cNvPicPr>
          <p:nvPr/>
        </p:nvPicPr>
        <p:blipFill>
          <a:blip r:embed="rId12"/>
          <a:srcRect b="11289"/>
          <a:stretch>
            <a:fillRect/>
          </a:stretch>
        </p:blipFill>
        <p:spPr>
          <a:xfrm>
            <a:off x="844525" y="6788658"/>
            <a:ext cx="3541594" cy="2121025"/>
          </a:xfrm>
          <a:prstGeom prst="rect">
            <a:avLst/>
          </a:prstGeom>
        </p:spPr>
      </p:pic>
    </p:spTree>
    <p:extLst>
      <p:ext uri="{BB962C8B-B14F-4D97-AF65-F5344CB8AC3E}">
        <p14:creationId xmlns:p14="http://schemas.microsoft.com/office/powerpoint/2010/main" val="41936528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9D2D0F4E-130C-8EEA-9245-185139898FA4}"/>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FC3F3C3A-58C2-B6C7-5562-8D9A45F1132E}"/>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66F50E92-02E3-888F-D753-D5E665AA72F6}"/>
              </a:ext>
            </a:extLst>
          </p:cNvPr>
          <p:cNvGrpSpPr/>
          <p:nvPr/>
        </p:nvGrpSpPr>
        <p:grpSpPr>
          <a:xfrm>
            <a:off x="3122946" y="4140138"/>
            <a:ext cx="6758909" cy="1636662"/>
            <a:chOff x="2863715" y="4110158"/>
            <a:chExt cx="6758909" cy="1636662"/>
          </a:xfrm>
        </p:grpSpPr>
        <p:sp>
          <p:nvSpPr>
            <p:cNvPr id="5" name="哪裡不一樣？">
              <a:extLst>
                <a:ext uri="{FF2B5EF4-FFF2-40B4-BE49-F238E27FC236}">
                  <a16:creationId xmlns:a16="http://schemas.microsoft.com/office/drawing/2014/main" id="{0FD22ACE-F7E5-5114-2524-E2AA06C6DB0B}"/>
                </a:ext>
              </a:extLst>
            </p:cNvPr>
            <p:cNvSpPr txBox="1"/>
            <p:nvPr/>
          </p:nvSpPr>
          <p:spPr>
            <a:xfrm>
              <a:off x="5773336" y="4300548"/>
              <a:ext cx="3849288"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lvl="0">
                <a:defRPr/>
              </a:pPr>
              <a:r>
                <a:rPr lang="ja-JP" altLang="en-US" sz="4800" b="1">
                  <a:latin typeface="Open Sans" panose="020B0606030504020204" pitchFamily="34" charset="0"/>
                  <a:ea typeface="Open Sans" panose="020B0606030504020204" pitchFamily="34" charset="0"/>
                  <a:cs typeface="Open Sans" panose="020B0606030504020204" pitchFamily="34" charset="0"/>
                </a:rPr>
                <a:t>技術スタック</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444D5812-F9F4-4CE9-12E3-92DEC7409D6B}"/>
                </a:ext>
              </a:extLst>
            </p:cNvPr>
            <p:cNvPicPr>
              <a:picLocks noChangeAspect="1"/>
            </p:cNvPicPr>
            <p:nvPr/>
          </p:nvPicPr>
          <p:blipFill>
            <a:blip r:embed="rId3"/>
            <a:stretch>
              <a:fillRect/>
            </a:stretch>
          </p:blipFill>
          <p:spPr>
            <a:xfrm>
              <a:off x="2863715" y="4110158"/>
              <a:ext cx="2909621" cy="1636662"/>
            </a:xfrm>
            <a:prstGeom prst="rect">
              <a:avLst/>
            </a:prstGeom>
            <a:ln w="12700">
              <a:miter lim="400000"/>
            </a:ln>
          </p:spPr>
        </p:pic>
      </p:grpSp>
    </p:spTree>
    <p:extLst>
      <p:ext uri="{BB962C8B-B14F-4D97-AF65-F5344CB8AC3E}">
        <p14:creationId xmlns:p14="http://schemas.microsoft.com/office/powerpoint/2010/main" val="305915535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EDCB424-7D31-978D-CD5D-673966C5496E}"/>
            </a:ext>
          </a:extLst>
        </p:cNvPr>
        <p:cNvGrpSpPr/>
        <p:nvPr/>
      </p:nvGrpSpPr>
      <p:grpSpPr>
        <a:xfrm>
          <a:off x="0" y="0"/>
          <a:ext cx="0" cy="0"/>
          <a:chOff x="0" y="0"/>
          <a:chExt cx="0" cy="0"/>
        </a:xfrm>
      </p:grpSpPr>
      <p:sp>
        <p:nvSpPr>
          <p:cNvPr id="253" name="矩形">
            <a:extLst>
              <a:ext uri="{FF2B5EF4-FFF2-40B4-BE49-F238E27FC236}">
                <a16:creationId xmlns:a16="http://schemas.microsoft.com/office/drawing/2014/main" id="{8503F9C9-F358-AEA8-47B8-A4DA5AF417A4}"/>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4" name="Ragic 一 個  系 統 便 能 管 理 您  所 有 的 作 業 流  程">
            <a:extLst>
              <a:ext uri="{FF2B5EF4-FFF2-40B4-BE49-F238E27FC236}">
                <a16:creationId xmlns:a16="http://schemas.microsoft.com/office/drawing/2014/main" id="{C1F1DD99-C6FE-81E5-3DB6-2C48EF627572}"/>
              </a:ext>
            </a:extLst>
          </p:cNvPr>
          <p:cNvSpPr txBox="1"/>
          <p:nvPr/>
        </p:nvSpPr>
        <p:spPr>
          <a:xfrm>
            <a:off x="1582827" y="1882766"/>
            <a:ext cx="9839145" cy="106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の </a:t>
            </a: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RESTful HTTP API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を利用して、独自のコードから </a:t>
            </a:r>
            <a:endPar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データベースに対する読み取り・書き込みを行うことができます</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255" name="充分整合">
            <a:extLst>
              <a:ext uri="{FF2B5EF4-FFF2-40B4-BE49-F238E27FC236}">
                <a16:creationId xmlns:a16="http://schemas.microsoft.com/office/drawing/2014/main" id="{DC64CDBD-AF29-8123-55A2-B52C47952968}"/>
              </a:ext>
            </a:extLst>
          </p:cNvPr>
          <p:cNvSpPr txBox="1"/>
          <p:nvPr/>
        </p:nvSpPr>
        <p:spPr>
          <a:xfrm>
            <a:off x="1247448" y="848765"/>
            <a:ext cx="10509905"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シンプルかつ強力な </a:t>
            </a: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RESTful HTTP API</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圖片 4">
            <a:extLst>
              <a:ext uri="{FF2B5EF4-FFF2-40B4-BE49-F238E27FC236}">
                <a16:creationId xmlns:a16="http://schemas.microsoft.com/office/drawing/2014/main" id="{C27AA755-5108-7939-5B2C-5AC51D1CF3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47802" y="3774432"/>
            <a:ext cx="10909197" cy="5396857"/>
          </a:xfrm>
          <a:prstGeom prst="rect">
            <a:avLst/>
          </a:prstGeom>
        </p:spPr>
      </p:pic>
      <p:sp>
        <p:nvSpPr>
          <p:cNvPr id="2" name="文字方塊 1">
            <a:extLst>
              <a:ext uri="{FF2B5EF4-FFF2-40B4-BE49-F238E27FC236}">
                <a16:creationId xmlns:a16="http://schemas.microsoft.com/office/drawing/2014/main" id="{AD886B42-82E1-6919-952F-12DAEFE3F81A}"/>
              </a:ext>
            </a:extLst>
          </p:cNvPr>
          <p:cNvSpPr txBox="1"/>
          <p:nvPr/>
        </p:nvSpPr>
        <p:spPr>
          <a:xfrm>
            <a:off x="957497" y="7359663"/>
            <a:ext cx="1675976"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API</a:t>
            </a: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キーによる認証</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3" name="文字方塊 2">
            <a:extLst>
              <a:ext uri="{FF2B5EF4-FFF2-40B4-BE49-F238E27FC236}">
                <a16:creationId xmlns:a16="http://schemas.microsoft.com/office/drawing/2014/main" id="{2F6678DB-3C78-0CDE-F20C-29B573E0AA08}"/>
              </a:ext>
            </a:extLst>
          </p:cNvPr>
          <p:cNvSpPr txBox="1"/>
          <p:nvPr/>
        </p:nvSpPr>
        <p:spPr>
          <a:xfrm>
            <a:off x="3162669" y="7251942"/>
            <a:ext cx="194566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データベース情報</a:t>
            </a:r>
            <a:endParaRPr kumimoji="0" lang="en-US" altLang="ja-JP"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endParaRP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例：フィールド</a:t>
            </a:r>
            <a:r>
              <a:rPr kumimoji="0" lang="en-US" altLang="ja-JP"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ID</a:t>
            </a: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、サーバー名</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4" name="文字方塊 3">
            <a:extLst>
              <a:ext uri="{FF2B5EF4-FFF2-40B4-BE49-F238E27FC236}">
                <a16:creationId xmlns:a16="http://schemas.microsoft.com/office/drawing/2014/main" id="{B05605D2-F226-EEF8-DE45-659F1D8BB4DF}"/>
              </a:ext>
            </a:extLst>
          </p:cNvPr>
          <p:cNvSpPr txBox="1"/>
          <p:nvPr/>
        </p:nvSpPr>
        <p:spPr>
          <a:xfrm>
            <a:off x="5632704" y="5160837"/>
            <a:ext cx="166583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読</a:t>
            </a: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み</a:t>
            </a: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取</a:t>
            </a: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り </a:t>
            </a:r>
            <a:r>
              <a:rPr kumimoji="0" lang="en-US" altLang="ja-JP"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GET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6" name="文字方塊 5">
            <a:extLst>
              <a:ext uri="{FF2B5EF4-FFF2-40B4-BE49-F238E27FC236}">
                <a16:creationId xmlns:a16="http://schemas.microsoft.com/office/drawing/2014/main" id="{839D5A43-7DAB-5EB3-4FD3-145C11835EEE}"/>
              </a:ext>
            </a:extLst>
          </p:cNvPr>
          <p:cNvSpPr txBox="1"/>
          <p:nvPr/>
        </p:nvSpPr>
        <p:spPr>
          <a:xfrm>
            <a:off x="5410658" y="7310895"/>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作成・更新 </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POST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7" name="文字方塊 6">
            <a:extLst>
              <a:ext uri="{FF2B5EF4-FFF2-40B4-BE49-F238E27FC236}">
                <a16:creationId xmlns:a16="http://schemas.microsoft.com/office/drawing/2014/main" id="{190E416F-05AD-5934-F60B-330A2CADBACA}"/>
              </a:ext>
            </a:extLst>
          </p:cNvPr>
          <p:cNvSpPr txBox="1"/>
          <p:nvPr/>
        </p:nvSpPr>
        <p:spPr>
          <a:xfrm>
            <a:off x="5386811" y="9207865"/>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削除 </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DELETE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9" name="文字方塊 8">
            <a:extLst>
              <a:ext uri="{FF2B5EF4-FFF2-40B4-BE49-F238E27FC236}">
                <a16:creationId xmlns:a16="http://schemas.microsoft.com/office/drawing/2014/main" id="{D7BDE5F9-C536-8EFB-5CDE-79FF6C85C380}"/>
              </a:ext>
            </a:extLst>
          </p:cNvPr>
          <p:cNvSpPr txBox="1"/>
          <p:nvPr/>
        </p:nvSpPr>
        <p:spPr>
          <a:xfrm>
            <a:off x="7896468" y="7251942"/>
            <a:ext cx="1759529"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API</a:t>
            </a: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リクエスト送信</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10" name="文字方塊 9">
            <a:extLst>
              <a:ext uri="{FF2B5EF4-FFF2-40B4-BE49-F238E27FC236}">
                <a16:creationId xmlns:a16="http://schemas.microsoft.com/office/drawing/2014/main" id="{C6177A03-471A-2828-61DB-A6B6AD6EB715}"/>
              </a:ext>
            </a:extLst>
          </p:cNvPr>
          <p:cNvSpPr txBox="1"/>
          <p:nvPr/>
        </p:nvSpPr>
        <p:spPr>
          <a:xfrm>
            <a:off x="10150476" y="7251942"/>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レスポンス受信</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Tree>
    <p:extLst>
      <p:ext uri="{BB962C8B-B14F-4D97-AF65-F5344CB8AC3E}">
        <p14:creationId xmlns:p14="http://schemas.microsoft.com/office/powerpoint/2010/main" val="387866094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FCD9564B-737F-92D1-F90F-D33C2679AF31}"/>
              </a:ext>
            </a:extLst>
          </p:cNvPr>
          <p:cNvGrpSpPr/>
          <p:nvPr/>
        </p:nvGrpSpPr>
        <p:grpSpPr>
          <a:xfrm>
            <a:off x="2695288" y="3760943"/>
            <a:ext cx="7559908" cy="5672617"/>
            <a:chOff x="556890" y="4096223"/>
            <a:chExt cx="7665596" cy="4735363"/>
          </a:xfrm>
        </p:grpSpPr>
        <p:pic>
          <p:nvPicPr>
            <p:cNvPr id="8" name="視窗框">
              <a:extLst>
                <a:ext uri="{FF2B5EF4-FFF2-40B4-BE49-F238E27FC236}">
                  <a16:creationId xmlns:a16="http://schemas.microsoft.com/office/drawing/2014/main" id="{0DD5452F-9AC7-0EB4-B050-7EBAFF49F32A}"/>
                </a:ext>
              </a:extLst>
            </p:cNvPr>
            <p:cNvPicPr>
              <a:picLocks noChangeAspect="1"/>
            </p:cNvPicPr>
            <p:nvPr/>
          </p:nvPicPr>
          <p:blipFill>
            <a:blip r:embed="rId3"/>
            <a:srcRect l="1" t="1" r="-909" b="-374"/>
            <a:stretch/>
          </p:blipFill>
          <p:spPr>
            <a:xfrm>
              <a:off x="556890" y="4096223"/>
              <a:ext cx="7319141" cy="4735363"/>
            </a:xfrm>
            <a:prstGeom prst="rect">
              <a:avLst/>
            </a:prstGeom>
          </p:spPr>
        </p:pic>
        <p:pic>
          <p:nvPicPr>
            <p:cNvPr id="9" name="視窗框">
              <a:extLst>
                <a:ext uri="{FF2B5EF4-FFF2-40B4-BE49-F238E27FC236}">
                  <a16:creationId xmlns:a16="http://schemas.microsoft.com/office/drawing/2014/main" id="{9EC60C4A-F100-85EA-DA26-F36D50225BCB}"/>
                </a:ext>
              </a:extLst>
            </p:cNvPr>
            <p:cNvPicPr>
              <a:picLocks noChangeAspect="1"/>
            </p:cNvPicPr>
            <p:nvPr/>
          </p:nvPicPr>
          <p:blipFill>
            <a:blip r:embed="rId3"/>
            <a:srcRect l="50900" t="1" r="-909" b="-374"/>
            <a:stretch/>
          </p:blipFill>
          <p:spPr>
            <a:xfrm>
              <a:off x="4595155" y="4096223"/>
              <a:ext cx="3627331" cy="4735363"/>
            </a:xfrm>
            <a:prstGeom prst="rect">
              <a:avLst/>
            </a:prstGeom>
          </p:spPr>
        </p:pic>
      </p:grpSp>
      <p:sp>
        <p:nvSpPr>
          <p:cNvPr id="438"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無論你的商業邏輯有多複雜，都能夠透過 Ragic 的伺服器端 Javascript 流程引擎完成">
            <a:extLst>
              <a:ext uri="{FF2B5EF4-FFF2-40B4-BE49-F238E27FC236}">
                <a16:creationId xmlns:a16="http://schemas.microsoft.com/office/drawing/2014/main" id="{12F4CB8E-D733-1B37-6AAB-046931446E42}"/>
              </a:ext>
            </a:extLst>
          </p:cNvPr>
          <p:cNvSpPr txBox="1"/>
          <p:nvPr/>
        </p:nvSpPr>
        <p:spPr>
          <a:xfrm>
            <a:off x="558599" y="1908221"/>
            <a:ext cx="11887601" cy="10586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0" marR="0" lvl="1"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どんなに複雑な業務ロジックも、</a:t>
            </a:r>
            <a:endParaRPr kumimoji="0" lang="en-US" altLang="ja-JP"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1"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ja-JP"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 </a:t>
            </a:r>
            <a:r>
              <a:rPr kumimoji="0" lang="ja-JP" alt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のサーバーサイド </a:t>
            </a:r>
            <a:r>
              <a:rPr kumimoji="0" lang="en-US" altLang="ja-JP"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JavaScript </a:t>
            </a:r>
            <a:r>
              <a:rPr kumimoji="0" lang="ja-JP" alt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ワークフローエンジンで自在に実装できます。</a:t>
            </a:r>
            <a:endParaRPr kumimoji="0" 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 name="客製化 Scripting 引擎">
            <a:extLst>
              <a:ext uri="{FF2B5EF4-FFF2-40B4-BE49-F238E27FC236}">
                <a16:creationId xmlns:a16="http://schemas.microsoft.com/office/drawing/2014/main" id="{B9801374-A25D-66CD-6472-04EFBC64D8C8}"/>
              </a:ext>
            </a:extLst>
          </p:cNvPr>
          <p:cNvSpPr txBox="1"/>
          <p:nvPr/>
        </p:nvSpPr>
        <p:spPr>
          <a:xfrm>
            <a:off x="2453503" y="849354"/>
            <a:ext cx="8448745" cy="10272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ja-JP" altLang="en-US" b="1" dirty="0">
                <a:latin typeface="Open Sans" panose="020B0606030504020204" pitchFamily="34" charset="0"/>
                <a:ea typeface="Open Sans" panose="020B0606030504020204" pitchFamily="34" charset="0"/>
                <a:cs typeface="Open Sans" panose="020B0606030504020204" pitchFamily="34" charset="0"/>
              </a:rPr>
              <a:t>カスタマイズ可能なスクリプト</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圖片 5">
            <a:extLst>
              <a:ext uri="{FF2B5EF4-FFF2-40B4-BE49-F238E27FC236}">
                <a16:creationId xmlns:a16="http://schemas.microsoft.com/office/drawing/2014/main" id="{298995AA-FC65-92AC-AFBD-F2CB13873EB5}"/>
              </a:ext>
            </a:extLst>
          </p:cNvPr>
          <p:cNvPicPr>
            <a:picLocks noChangeAspect="1"/>
          </p:cNvPicPr>
          <p:nvPr/>
        </p:nvPicPr>
        <p:blipFill>
          <a:blip r:embed="rId4">
            <a:extLst>
              <a:ext uri="{28A0092B-C50C-407E-A947-70E740481C1C}">
                <a14:useLocalDpi xmlns:a14="http://schemas.microsoft.com/office/drawing/2010/main" val="0"/>
              </a:ext>
            </a:extLst>
          </a:blip>
          <a:srcRect r="11976"/>
          <a:stretch>
            <a:fillRect/>
          </a:stretch>
        </p:blipFill>
        <p:spPr>
          <a:xfrm>
            <a:off x="2738029" y="4329044"/>
            <a:ext cx="7401394" cy="5042107"/>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46"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47" name="跨平台，安裝容易的 Java-based 產品"/>
          <p:cNvSpPr txBox="1"/>
          <p:nvPr/>
        </p:nvSpPr>
        <p:spPr>
          <a:xfrm>
            <a:off x="558599"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簡単に導入できる、クロスプラットフォーム対応 </a:t>
            </a: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Java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ソリューション</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48" name="使用技術"/>
          <p:cNvSpPr txBox="1"/>
          <p:nvPr/>
        </p:nvSpPr>
        <p:spPr>
          <a:xfrm>
            <a:off x="3705822" y="848764"/>
            <a:ext cx="5593154"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技術スタック</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2" name="群組 1">
            <a:extLst>
              <a:ext uri="{FF2B5EF4-FFF2-40B4-BE49-F238E27FC236}">
                <a16:creationId xmlns:a16="http://schemas.microsoft.com/office/drawing/2014/main" id="{2CDBA581-3095-1535-ED8F-87C4ECE6A148}"/>
              </a:ext>
            </a:extLst>
          </p:cNvPr>
          <p:cNvGrpSpPr/>
          <p:nvPr/>
        </p:nvGrpSpPr>
        <p:grpSpPr>
          <a:xfrm>
            <a:off x="3433400" y="3795667"/>
            <a:ext cx="6138000" cy="1454400"/>
            <a:chOff x="2715414" y="3472937"/>
            <a:chExt cx="6138000" cy="1454400"/>
          </a:xfrm>
        </p:grpSpPr>
        <p:sp>
          <p:nvSpPr>
            <p:cNvPr id="449" name="矩形"/>
            <p:cNvSpPr/>
            <p:nvPr/>
          </p:nvSpPr>
          <p:spPr>
            <a:xfrm>
              <a:off x="2800015" y="3570137"/>
              <a:ext cx="5968799"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0" name="以 Java 開發"/>
            <p:cNvSpPr txBox="1"/>
            <p:nvPr/>
          </p:nvSpPr>
          <p:spPr>
            <a:xfrm>
              <a:off x="5066129" y="3842416"/>
              <a:ext cx="1436570" cy="329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Java</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ベース</a:t>
              </a:r>
              <a:endPar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51" name="在 Linux 或 Windows…"/>
            <p:cNvSpPr txBox="1"/>
            <p:nvPr/>
          </p:nvSpPr>
          <p:spPr>
            <a:xfrm>
              <a:off x="3102181" y="4282946"/>
              <a:ext cx="5364466" cy="296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a:ea typeface="Source Han Sans TW"/>
                  <a:cs typeface="Source Han Sans TW"/>
                  <a:sym typeface="Source Han Sans TW"/>
                </a:defRPr>
              </a:pP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Linux</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Windows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サーバー上に導入可能</a:t>
              </a:r>
              <a:endPar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69" name="矩形"/>
            <p:cNvSpPr/>
            <p:nvPr/>
          </p:nvSpPr>
          <p:spPr>
            <a:xfrm>
              <a:off x="2715414" y="3472937"/>
              <a:ext cx="6138000" cy="14544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3" name="群組 2">
            <a:extLst>
              <a:ext uri="{FF2B5EF4-FFF2-40B4-BE49-F238E27FC236}">
                <a16:creationId xmlns:a16="http://schemas.microsoft.com/office/drawing/2014/main" id="{ED4D5BE9-18AF-5B00-D6FF-2F677BBFFA9F}"/>
              </a:ext>
            </a:extLst>
          </p:cNvPr>
          <p:cNvGrpSpPr/>
          <p:nvPr/>
        </p:nvGrpSpPr>
        <p:grpSpPr>
          <a:xfrm>
            <a:off x="3433400" y="5507166"/>
            <a:ext cx="6138000" cy="1944000"/>
            <a:chOff x="2738621" y="5493033"/>
            <a:chExt cx="6138000" cy="1944000"/>
          </a:xfrm>
        </p:grpSpPr>
        <p:sp>
          <p:nvSpPr>
            <p:cNvPr id="453" name="矩形"/>
            <p:cNvSpPr/>
            <p:nvPr/>
          </p:nvSpPr>
          <p:spPr>
            <a:xfrm>
              <a:off x="2823222" y="5571610"/>
              <a:ext cx="5968799" cy="1786846"/>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4" name="內嵌應用程式伺服器 (Jetty)…"/>
            <p:cNvSpPr txBox="1"/>
            <p:nvPr/>
          </p:nvSpPr>
          <p:spPr>
            <a:xfrm>
              <a:off x="3209953" y="5787785"/>
              <a:ext cx="5195334" cy="599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組み込みアプリケーションサーバー（</a:t>
              </a:r>
              <a:r>
                <a:rPr kumimoji="0" lang="en-US" altLang="ja-JP"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Jetty</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t>
              </a:r>
              <a:endParaRPr kumimoji="0" lang="en-US" altLang="ja-JP"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組み込み</a:t>
              </a:r>
              <a:r>
                <a:rPr kumimoji="0" lang="en-US" altLang="ja-JP"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DB</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t>
              </a:r>
              <a:r>
                <a:rPr kumimoji="0" lang="en-US" altLang="ja-JP"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Berkeley DB</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t>
              </a:r>
              <a:endPar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55" name="容易安裝，不需獨立裝 AP Server 或資料庫…"/>
            <p:cNvSpPr txBox="1"/>
            <p:nvPr/>
          </p:nvSpPr>
          <p:spPr>
            <a:xfrm>
              <a:off x="3209953" y="6438440"/>
              <a:ext cx="5195334" cy="7691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簡単に導入でき</a:t>
              </a:r>
              <a:endPar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追加のサーバーや</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DB</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は不要</a:t>
              </a:r>
              <a:endPar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NoSQL</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ベースで柔軟な構造でも高速処理が可能</a:t>
              </a:r>
              <a:endPar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0" name="矩形"/>
            <p:cNvSpPr/>
            <p:nvPr/>
          </p:nvSpPr>
          <p:spPr>
            <a:xfrm>
              <a:off x="2738621" y="5493033"/>
              <a:ext cx="6138000" cy="19440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4" name="群組 3">
            <a:extLst>
              <a:ext uri="{FF2B5EF4-FFF2-40B4-BE49-F238E27FC236}">
                <a16:creationId xmlns:a16="http://schemas.microsoft.com/office/drawing/2014/main" id="{C71346DD-7CBA-B92B-C057-97899800CD60}"/>
              </a:ext>
            </a:extLst>
          </p:cNvPr>
          <p:cNvGrpSpPr/>
          <p:nvPr/>
        </p:nvGrpSpPr>
        <p:grpSpPr>
          <a:xfrm>
            <a:off x="3433400" y="7708265"/>
            <a:ext cx="6138000" cy="1453453"/>
            <a:chOff x="2738621" y="7615002"/>
            <a:chExt cx="6138000" cy="1453453"/>
          </a:xfrm>
        </p:grpSpPr>
        <p:sp>
          <p:nvSpPr>
            <p:cNvPr id="465" name="矩形"/>
            <p:cNvSpPr/>
            <p:nvPr/>
          </p:nvSpPr>
          <p:spPr>
            <a:xfrm>
              <a:off x="2823120" y="7711728"/>
              <a:ext cx="5969003"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66" name="純 Javascript AJAX 介面"/>
            <p:cNvSpPr txBox="1"/>
            <p:nvPr/>
          </p:nvSpPr>
          <p:spPr>
            <a:xfrm>
              <a:off x="3482489" y="7972806"/>
              <a:ext cx="4650264" cy="327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Javascript</a:t>
              </a: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/HTML/CSS</a:t>
              </a:r>
              <a:r>
                <a:rPr kumimoji="0" lang="zh-TW"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インターフェース</a:t>
              </a:r>
              <a:endParaRPr kumimoji="0"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67" name="不需安裝任何 Flash/Applet/Silverlight，所有瀏覽器都能執行"/>
            <p:cNvSpPr txBox="1"/>
            <p:nvPr/>
          </p:nvSpPr>
          <p:spPr>
            <a:xfrm>
              <a:off x="2937420" y="8443390"/>
              <a:ext cx="5740403" cy="296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a:ea typeface="Source Han Sans TW"/>
                  <a:cs typeface="Source Han Sans TW"/>
                  <a:sym typeface="Source Han Sans TW"/>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プラグイン不要で、主要ブラウザから利用可能</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3" name="矩形"/>
            <p:cNvSpPr/>
            <p:nvPr/>
          </p:nvSpPr>
          <p:spPr>
            <a:xfrm>
              <a:off x="2738621" y="7615002"/>
              <a:ext cx="6138000" cy="1453453"/>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7D5239D2-715C-5BF7-57F2-DFA894BFDE12}"/>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DFEB5146-6AEF-0C62-C117-D81C3B77E00B}"/>
              </a:ext>
            </a:extLst>
          </p:cNvPr>
          <p:cNvSpPr>
            <a:spLocks noGrp="1" noRot="1" noMove="1" noResize="1" noEditPoints="1" noAdjustHandles="1" noChangeArrowheads="1" noChangeShapeType="1"/>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9D81313F-B7EF-A081-DE9E-13EDE213FF87}"/>
              </a:ext>
            </a:extLst>
          </p:cNvPr>
          <p:cNvSpPr txBox="1"/>
          <p:nvPr/>
        </p:nvSpPr>
        <p:spPr>
          <a:xfrm>
            <a:off x="1435188" y="560051"/>
            <a:ext cx="10140980"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オンプレミス </a:t>
            </a: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vs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クラウド</a:t>
            </a:r>
            <a:r>
              <a:rPr lang="ja-JP" altLang="en-US" b="1" dirty="0">
                <a:latin typeface="Open Sans" panose="020B0606030504020204" pitchFamily="34" charset="0"/>
                <a:ea typeface="Open Sans" panose="020B0606030504020204" pitchFamily="34" charset="0"/>
                <a:cs typeface="Open Sans" panose="020B0606030504020204" pitchFamily="34" charset="0"/>
              </a:rPr>
              <a:t>サーバー</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C2DC81DB-6892-FDD8-E700-2FA382B279A6}"/>
              </a:ext>
            </a:extLst>
          </p:cNvPr>
          <p:cNvSpPr txBox="1"/>
          <p:nvPr/>
        </p:nvSpPr>
        <p:spPr>
          <a:xfrm>
            <a:off x="1687182" y="1751311"/>
            <a:ext cx="9630436" cy="1282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必要に応じて、自社サーバー上に </a:t>
            </a:r>
            <a:r>
              <a:rPr kumimoji="0" lang="en-US" altLang="ja-JP"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 </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をオンプレミス導入することも可能です。</a:t>
            </a:r>
            <a:endParaRPr kumimoji="0" lang="en-US" altLang="ja-JP"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ただし、サーバーの安全性と安定性を確保するためには、ネットワークサーバーの運用経験を持つ </a:t>
            </a:r>
            <a:r>
              <a:rPr kumimoji="0" lang="en-US" altLang="ja-JP"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IT </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担当者が必要となります。</a:t>
            </a:r>
            <a:endParaRPr kumimoji="0" lang="zh-TW"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grpSp>
        <p:nvGrpSpPr>
          <p:cNvPr id="5" name="群組 4">
            <a:extLst>
              <a:ext uri="{FF2B5EF4-FFF2-40B4-BE49-F238E27FC236}">
                <a16:creationId xmlns:a16="http://schemas.microsoft.com/office/drawing/2014/main" id="{308C92A6-5D05-A044-6336-3E1BC4C7E224}"/>
              </a:ext>
            </a:extLst>
          </p:cNvPr>
          <p:cNvGrpSpPr/>
          <p:nvPr/>
        </p:nvGrpSpPr>
        <p:grpSpPr>
          <a:xfrm>
            <a:off x="3073059" y="4054317"/>
            <a:ext cx="6858683" cy="3240000"/>
            <a:chOff x="3658399" y="3906400"/>
            <a:chExt cx="6858683" cy="3240000"/>
          </a:xfrm>
        </p:grpSpPr>
        <p:sp>
          <p:nvSpPr>
            <p:cNvPr id="29" name="矩形 28">
              <a:extLst>
                <a:ext uri="{FF2B5EF4-FFF2-40B4-BE49-F238E27FC236}">
                  <a16:creationId xmlns:a16="http://schemas.microsoft.com/office/drawing/2014/main" id="{93C38E14-D873-23EA-134F-ACCDFD9827CD}"/>
                </a:ext>
              </a:extLst>
            </p:cNvPr>
            <p:cNvSpPr>
              <a:spLocks/>
            </p:cNvSpPr>
            <p:nvPr/>
          </p:nvSpPr>
          <p:spPr>
            <a:xfrm>
              <a:off x="3658399" y="3906400"/>
              <a:ext cx="6858683" cy="3240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簡潔介面">
              <a:extLst>
                <a:ext uri="{FF2B5EF4-FFF2-40B4-BE49-F238E27FC236}">
                  <a16:creationId xmlns:a16="http://schemas.microsoft.com/office/drawing/2014/main" id="{9578B0FD-E470-1A35-2394-CC22462F68F8}"/>
                </a:ext>
              </a:extLst>
            </p:cNvPr>
            <p:cNvSpPr txBox="1"/>
            <p:nvPr/>
          </p:nvSpPr>
          <p:spPr>
            <a:xfrm>
              <a:off x="4064777" y="4117403"/>
              <a:ext cx="2607486" cy="599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必要条件</a:t>
              </a: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2" name="像 Excel簡潔易懂的介面，一個畫面就能看到所有資訊">
              <a:extLst>
                <a:ext uri="{FF2B5EF4-FFF2-40B4-BE49-F238E27FC236}">
                  <a16:creationId xmlns:a16="http://schemas.microsoft.com/office/drawing/2014/main" id="{B8B65669-CD28-B900-821B-5FE41E0C0ADB}"/>
                </a:ext>
              </a:extLst>
            </p:cNvPr>
            <p:cNvSpPr txBox="1"/>
            <p:nvPr/>
          </p:nvSpPr>
          <p:spPr>
            <a:xfrm>
              <a:off x="4064777" y="4714490"/>
              <a:ext cx="6094376" cy="213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ja-JP" altLang="en-US" sz="18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ネットワークサーバーの運用経験を持つ </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専門 </a:t>
              </a:r>
              <a:r>
                <a:rPr kumimoji="0" lang="en-US" altLang="ja-JP"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IT </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担当者</a:t>
              </a:r>
              <a:endPar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ja-JP"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10</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ユーザー</a:t>
              </a:r>
              <a:r>
                <a:rPr kumimoji="0" lang="ja-JP" altLang="en-US" sz="18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以上</a:t>
              </a:r>
              <a:endParaRPr kumimoji="0" lang="en-US" altLang="ja-JP" sz="18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zh-TW"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年払</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い</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契約</a:t>
              </a:r>
              <a:endPar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ビジネスプラン、ユーザー無制限</a:t>
              </a:r>
              <a:r>
                <a:rPr kumimoji="0" lang="ja-JP" altLang="en-US" sz="1800" b="0" i="0" u="none" strike="noStrike" kern="0" cap="none" spc="0" normalizeH="0" baseline="0" noProof="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プラン、企業</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プラン のいずれか</a:t>
              </a:r>
              <a:endPar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sp>
        <p:nvSpPr>
          <p:cNvPr id="35" name="像 Excel簡潔易懂的介面，一個畫面就能看到所有資訊">
            <a:extLst>
              <a:ext uri="{FF2B5EF4-FFF2-40B4-BE49-F238E27FC236}">
                <a16:creationId xmlns:a16="http://schemas.microsoft.com/office/drawing/2014/main" id="{748A9F16-E017-990D-BC53-5DA67C157C38}"/>
              </a:ext>
            </a:extLst>
          </p:cNvPr>
          <p:cNvSpPr txBox="1"/>
          <p:nvPr/>
        </p:nvSpPr>
        <p:spPr>
          <a:xfrm>
            <a:off x="1435188" y="7787958"/>
            <a:ext cx="10134424" cy="117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オンプレミスを選択する場合、以下のメンテナンス作業は御社側で実施していただきます：</a:t>
            </a:r>
            <a:endParaRPr kumimoji="0" lang="en-US" altLang="zh-TW"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SSL </a:t>
            </a:r>
            <a:r>
              <a:rPr kumimoji="0" lang="ja-JP" alt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設定、バックアップ設定、ファイアウォール構築、システムパラメータ調整およびリソース割り当て（メモリ／スワップ／ディスク </a:t>
            </a:r>
            <a:r>
              <a:rPr kumimoji="0" lang="en-US" altLang="ja-JP"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I/O</a:t>
            </a:r>
            <a:r>
              <a:rPr kumimoji="0" lang="ja-JP" alt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ja-JP"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OS </a:t>
            </a:r>
            <a:r>
              <a:rPr kumimoji="0" lang="ja-JP" alt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アップデート、セキュリティ設定が標準に準拠していることの確認</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Tree>
    <p:extLst>
      <p:ext uri="{BB962C8B-B14F-4D97-AF65-F5344CB8AC3E}">
        <p14:creationId xmlns:p14="http://schemas.microsoft.com/office/powerpoint/2010/main" val="297924043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C56BE04-1536-0BE4-C9BB-480039D359B3}"/>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38689C08-5CDA-A7B2-C284-0294AB8894F1}"/>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23972B77-D33A-D69B-CE19-8F3C95F377DE}"/>
              </a:ext>
            </a:extLst>
          </p:cNvPr>
          <p:cNvGrpSpPr/>
          <p:nvPr/>
        </p:nvGrpSpPr>
        <p:grpSpPr>
          <a:xfrm>
            <a:off x="3966526" y="4239601"/>
            <a:ext cx="5071748" cy="1150002"/>
            <a:chOff x="2769253" y="4209621"/>
            <a:chExt cx="5071748" cy="1150002"/>
          </a:xfrm>
        </p:grpSpPr>
        <p:sp>
          <p:nvSpPr>
            <p:cNvPr id="5" name="哪裡不一樣？">
              <a:extLst>
                <a:ext uri="{FF2B5EF4-FFF2-40B4-BE49-F238E27FC236}">
                  <a16:creationId xmlns:a16="http://schemas.microsoft.com/office/drawing/2014/main" id="{A072BF99-8096-C4E7-492A-529D606A06F7}"/>
                </a:ext>
              </a:extLst>
            </p:cNvPr>
            <p:cNvSpPr txBox="1"/>
            <p:nvPr/>
          </p:nvSpPr>
          <p:spPr>
            <a:xfrm>
              <a:off x="5212653" y="4209621"/>
              <a:ext cx="2628348" cy="10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導入事例</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8FF2D7B2-C256-F2AB-E97A-2F40C0732621}"/>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139141805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BE507034-8D07-D8AF-0DDF-863F2DBDC4DD}"/>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80DFA9E1-346F-3BB5-8BD1-5B1B9D241233}"/>
              </a:ext>
            </a:extLst>
          </p:cNvPr>
          <p:cNvSpPr/>
          <p:nvPr/>
        </p:nvSpPr>
        <p:spPr>
          <a:xfrm>
            <a:off x="-386523" y="-168034"/>
            <a:ext cx="13777846" cy="2150464"/>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0D2CB2C0-6F03-9A93-777B-E71D87AD9F49}"/>
              </a:ext>
            </a:extLst>
          </p:cNvPr>
          <p:cNvSpPr txBox="1"/>
          <p:nvPr/>
        </p:nvSpPr>
        <p:spPr>
          <a:xfrm>
            <a:off x="749300" y="533825"/>
            <a:ext cx="11506201" cy="7600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ja-JP" altLang="en-US" sz="3200" dirty="0">
                <a:sym typeface="Source Han Sans TW Bold"/>
              </a:rPr>
              <a:t>世界中のあらゆる規模の組織に信頼されています</a:t>
            </a:r>
            <a:endParaRPr lang="en-US" altLang="zh-TW" sz="3200" dirty="0">
              <a:sym typeface="Source Han Sans TW Bold"/>
            </a:endParaRPr>
          </a:p>
        </p:txBody>
      </p:sp>
      <p:pic>
        <p:nvPicPr>
          <p:cNvPr id="5" name="intel.png" descr="intel.png">
            <a:extLst>
              <a:ext uri="{FF2B5EF4-FFF2-40B4-BE49-F238E27FC236}">
                <a16:creationId xmlns:a16="http://schemas.microsoft.com/office/drawing/2014/main" id="{EDD3A78A-5745-01C0-18C1-2EBDC69071F3}"/>
              </a:ext>
            </a:extLst>
          </p:cNvPr>
          <p:cNvPicPr>
            <a:picLocks noChangeAspect="1"/>
          </p:cNvPicPr>
          <p:nvPr/>
        </p:nvPicPr>
        <p:blipFill>
          <a:blip r:embed="rId3"/>
          <a:stretch>
            <a:fillRect/>
          </a:stretch>
        </p:blipFill>
        <p:spPr>
          <a:xfrm>
            <a:off x="6481417" y="3182132"/>
            <a:ext cx="960950" cy="637152"/>
          </a:xfrm>
          <a:prstGeom prst="rect">
            <a:avLst/>
          </a:prstGeom>
          <a:ln w="12700">
            <a:miter lim="400000"/>
          </a:ln>
        </p:spPr>
      </p:pic>
      <p:pic>
        <p:nvPicPr>
          <p:cNvPr id="6" name="帝亞吉歐.png" descr="帝亞吉歐.png">
            <a:extLst>
              <a:ext uri="{FF2B5EF4-FFF2-40B4-BE49-F238E27FC236}">
                <a16:creationId xmlns:a16="http://schemas.microsoft.com/office/drawing/2014/main" id="{97D45753-5909-E90D-A1E1-89F3A00BB4C2}"/>
              </a:ext>
            </a:extLst>
          </p:cNvPr>
          <p:cNvPicPr>
            <a:picLocks noChangeAspect="1"/>
          </p:cNvPicPr>
          <p:nvPr/>
        </p:nvPicPr>
        <p:blipFill>
          <a:blip r:embed="rId4"/>
          <a:srcRect b="32519"/>
          <a:stretch>
            <a:fillRect/>
          </a:stretch>
        </p:blipFill>
        <p:spPr>
          <a:xfrm>
            <a:off x="2337358" y="5747108"/>
            <a:ext cx="1646109" cy="415439"/>
          </a:xfrm>
          <a:prstGeom prst="rect">
            <a:avLst/>
          </a:prstGeom>
          <a:ln w="12700">
            <a:miter lim="400000"/>
          </a:ln>
        </p:spPr>
      </p:pic>
      <p:pic>
        <p:nvPicPr>
          <p:cNvPr id="7" name="研華.png" descr="研華.png">
            <a:extLst>
              <a:ext uri="{FF2B5EF4-FFF2-40B4-BE49-F238E27FC236}">
                <a16:creationId xmlns:a16="http://schemas.microsoft.com/office/drawing/2014/main" id="{03CE575F-6901-A24A-08EF-81A627775A85}"/>
              </a:ext>
            </a:extLst>
          </p:cNvPr>
          <p:cNvPicPr>
            <a:picLocks noChangeAspect="1"/>
          </p:cNvPicPr>
          <p:nvPr/>
        </p:nvPicPr>
        <p:blipFill>
          <a:blip r:embed="rId5"/>
          <a:stretch>
            <a:fillRect/>
          </a:stretch>
        </p:blipFill>
        <p:spPr>
          <a:xfrm>
            <a:off x="1496895" y="3201816"/>
            <a:ext cx="1404939" cy="597784"/>
          </a:xfrm>
          <a:prstGeom prst="rect">
            <a:avLst/>
          </a:prstGeom>
          <a:ln w="12700">
            <a:miter lim="400000"/>
          </a:ln>
        </p:spPr>
      </p:pic>
      <p:pic>
        <p:nvPicPr>
          <p:cNvPr id="8" name="amazon.png" descr="amazon.png">
            <a:extLst>
              <a:ext uri="{FF2B5EF4-FFF2-40B4-BE49-F238E27FC236}">
                <a16:creationId xmlns:a16="http://schemas.microsoft.com/office/drawing/2014/main" id="{8AC97E91-A14E-4B46-324F-7CD4277FB857}"/>
              </a:ext>
            </a:extLst>
          </p:cNvPr>
          <p:cNvPicPr>
            <a:picLocks noChangeAspect="1"/>
          </p:cNvPicPr>
          <p:nvPr/>
        </p:nvPicPr>
        <p:blipFill>
          <a:blip r:embed="rId6"/>
          <a:stretch>
            <a:fillRect/>
          </a:stretch>
        </p:blipFill>
        <p:spPr>
          <a:xfrm>
            <a:off x="8023976" y="3363075"/>
            <a:ext cx="1835548" cy="552501"/>
          </a:xfrm>
          <a:prstGeom prst="rect">
            <a:avLst/>
          </a:prstGeom>
          <a:ln w="12700">
            <a:miter lim="400000"/>
          </a:ln>
        </p:spPr>
      </p:pic>
      <p:pic>
        <p:nvPicPr>
          <p:cNvPr id="9" name="fortinet.png" descr="fortinet.png">
            <a:extLst>
              <a:ext uri="{FF2B5EF4-FFF2-40B4-BE49-F238E27FC236}">
                <a16:creationId xmlns:a16="http://schemas.microsoft.com/office/drawing/2014/main" id="{7BE74C1E-78B4-9172-CB53-12A70297D54B}"/>
              </a:ext>
            </a:extLst>
          </p:cNvPr>
          <p:cNvPicPr>
            <a:picLocks noChangeAspect="1"/>
          </p:cNvPicPr>
          <p:nvPr/>
        </p:nvPicPr>
        <p:blipFill>
          <a:blip r:embed="rId7"/>
          <a:srcRect t="18536" b="18536"/>
          <a:stretch>
            <a:fillRect/>
          </a:stretch>
        </p:blipFill>
        <p:spPr>
          <a:xfrm>
            <a:off x="3735930" y="6911648"/>
            <a:ext cx="2179179" cy="267392"/>
          </a:xfrm>
          <a:prstGeom prst="rect">
            <a:avLst/>
          </a:prstGeom>
          <a:ln w="12700">
            <a:miter lim="400000"/>
          </a:ln>
        </p:spPr>
      </p:pic>
      <p:pic>
        <p:nvPicPr>
          <p:cNvPr id="11" name="法國巴黎人壽.png" descr="法國巴黎人壽.png">
            <a:extLst>
              <a:ext uri="{FF2B5EF4-FFF2-40B4-BE49-F238E27FC236}">
                <a16:creationId xmlns:a16="http://schemas.microsoft.com/office/drawing/2014/main" id="{D55ED23B-D5BD-211A-4C2F-BE1E5C9448C5}"/>
              </a:ext>
            </a:extLst>
          </p:cNvPr>
          <p:cNvPicPr>
            <a:picLocks noChangeAspect="1"/>
          </p:cNvPicPr>
          <p:nvPr/>
        </p:nvPicPr>
        <p:blipFill>
          <a:blip r:embed="rId8"/>
          <a:srcRect l="4346" t="2143" r="522" b="14094"/>
          <a:stretch>
            <a:fillRect/>
          </a:stretch>
        </p:blipFill>
        <p:spPr>
          <a:xfrm>
            <a:off x="9240347" y="6708004"/>
            <a:ext cx="2163154" cy="507152"/>
          </a:xfrm>
          <a:prstGeom prst="rect">
            <a:avLst/>
          </a:prstGeom>
          <a:ln w="12700">
            <a:miter lim="400000"/>
          </a:ln>
        </p:spPr>
      </p:pic>
      <p:pic>
        <p:nvPicPr>
          <p:cNvPr id="15" name="影像" descr="影像">
            <a:extLst>
              <a:ext uri="{FF2B5EF4-FFF2-40B4-BE49-F238E27FC236}">
                <a16:creationId xmlns:a16="http://schemas.microsoft.com/office/drawing/2014/main" id="{C59C25D8-0FE7-9296-AA45-D5226C0FA7BC}"/>
              </a:ext>
            </a:extLst>
          </p:cNvPr>
          <p:cNvPicPr>
            <a:picLocks noChangeAspect="1"/>
          </p:cNvPicPr>
          <p:nvPr/>
        </p:nvPicPr>
        <p:blipFill>
          <a:blip r:embed="rId9"/>
          <a:stretch>
            <a:fillRect/>
          </a:stretch>
        </p:blipFill>
        <p:spPr>
          <a:xfrm>
            <a:off x="8572208" y="4499585"/>
            <a:ext cx="1929215" cy="485433"/>
          </a:xfrm>
          <a:prstGeom prst="rect">
            <a:avLst/>
          </a:prstGeom>
          <a:ln w="12700">
            <a:miter lim="400000"/>
          </a:ln>
        </p:spPr>
      </p:pic>
      <p:pic>
        <p:nvPicPr>
          <p:cNvPr id="16" name="影像" descr="影像">
            <a:extLst>
              <a:ext uri="{FF2B5EF4-FFF2-40B4-BE49-F238E27FC236}">
                <a16:creationId xmlns:a16="http://schemas.microsoft.com/office/drawing/2014/main" id="{15CE8EC3-7A98-D288-4BCA-B2CD4578E7BB}"/>
              </a:ext>
            </a:extLst>
          </p:cNvPr>
          <p:cNvPicPr>
            <a:picLocks noChangeAspect="1"/>
          </p:cNvPicPr>
          <p:nvPr/>
        </p:nvPicPr>
        <p:blipFill>
          <a:blip r:embed="rId10"/>
          <a:stretch>
            <a:fillRect/>
          </a:stretch>
        </p:blipFill>
        <p:spPr>
          <a:xfrm>
            <a:off x="4663186" y="4380692"/>
            <a:ext cx="1042668" cy="725057"/>
          </a:xfrm>
          <a:prstGeom prst="rect">
            <a:avLst/>
          </a:prstGeom>
          <a:ln w="12700">
            <a:miter lim="400000"/>
          </a:ln>
        </p:spPr>
      </p:pic>
      <p:pic>
        <p:nvPicPr>
          <p:cNvPr id="17" name="影像" descr="影像">
            <a:extLst>
              <a:ext uri="{FF2B5EF4-FFF2-40B4-BE49-F238E27FC236}">
                <a16:creationId xmlns:a16="http://schemas.microsoft.com/office/drawing/2014/main" id="{9B07BD55-896A-0935-7623-7EA39470003A}"/>
              </a:ext>
            </a:extLst>
          </p:cNvPr>
          <p:cNvPicPr>
            <a:picLocks noChangeAspect="1"/>
          </p:cNvPicPr>
          <p:nvPr/>
        </p:nvPicPr>
        <p:blipFill>
          <a:blip r:embed="rId11"/>
          <a:stretch>
            <a:fillRect/>
          </a:stretch>
        </p:blipFill>
        <p:spPr>
          <a:xfrm>
            <a:off x="2381626" y="4430259"/>
            <a:ext cx="1380350" cy="625925"/>
          </a:xfrm>
          <a:prstGeom prst="rect">
            <a:avLst/>
          </a:prstGeom>
          <a:ln w="12700">
            <a:miter lim="400000"/>
          </a:ln>
        </p:spPr>
      </p:pic>
      <p:pic>
        <p:nvPicPr>
          <p:cNvPr id="18" name="影像" descr="影像">
            <a:extLst>
              <a:ext uri="{FF2B5EF4-FFF2-40B4-BE49-F238E27FC236}">
                <a16:creationId xmlns:a16="http://schemas.microsoft.com/office/drawing/2014/main" id="{C8E96687-9DBC-DACB-8D50-DE2C2C5C7F88}"/>
              </a:ext>
            </a:extLst>
          </p:cNvPr>
          <p:cNvPicPr>
            <a:picLocks noChangeAspect="1"/>
          </p:cNvPicPr>
          <p:nvPr/>
        </p:nvPicPr>
        <p:blipFill>
          <a:blip r:embed="rId12"/>
          <a:stretch>
            <a:fillRect/>
          </a:stretch>
        </p:blipFill>
        <p:spPr>
          <a:xfrm>
            <a:off x="3865083" y="3253148"/>
            <a:ext cx="2033796" cy="495120"/>
          </a:xfrm>
          <a:prstGeom prst="rect">
            <a:avLst/>
          </a:prstGeom>
          <a:ln w="12700">
            <a:miter lim="400000"/>
          </a:ln>
        </p:spPr>
      </p:pic>
      <p:pic>
        <p:nvPicPr>
          <p:cNvPr id="19" name="影像" descr="影像">
            <a:extLst>
              <a:ext uri="{FF2B5EF4-FFF2-40B4-BE49-F238E27FC236}">
                <a16:creationId xmlns:a16="http://schemas.microsoft.com/office/drawing/2014/main" id="{3CF7CB16-0B9A-9A0D-D7BD-B65C2F43299A}"/>
              </a:ext>
            </a:extLst>
          </p:cNvPr>
          <p:cNvPicPr>
            <a:picLocks noChangeAspect="1"/>
          </p:cNvPicPr>
          <p:nvPr/>
        </p:nvPicPr>
        <p:blipFill>
          <a:blip r:embed="rId13"/>
          <a:stretch>
            <a:fillRect/>
          </a:stretch>
        </p:blipFill>
        <p:spPr>
          <a:xfrm>
            <a:off x="7209878" y="7994464"/>
            <a:ext cx="1025692" cy="443131"/>
          </a:xfrm>
          <a:prstGeom prst="rect">
            <a:avLst/>
          </a:prstGeom>
          <a:ln w="12700">
            <a:miter lim="400000"/>
          </a:ln>
        </p:spPr>
      </p:pic>
      <p:pic>
        <p:nvPicPr>
          <p:cNvPr id="20" name="影像" descr="影像">
            <a:extLst>
              <a:ext uri="{FF2B5EF4-FFF2-40B4-BE49-F238E27FC236}">
                <a16:creationId xmlns:a16="http://schemas.microsoft.com/office/drawing/2014/main" id="{33C90CBA-F9B3-112D-157F-2D714A737CEC}"/>
              </a:ext>
            </a:extLst>
          </p:cNvPr>
          <p:cNvPicPr>
            <a:picLocks noChangeAspect="1"/>
          </p:cNvPicPr>
          <p:nvPr/>
        </p:nvPicPr>
        <p:blipFill>
          <a:blip r:embed="rId14"/>
          <a:stretch>
            <a:fillRect/>
          </a:stretch>
        </p:blipFill>
        <p:spPr>
          <a:xfrm>
            <a:off x="8854563" y="7915669"/>
            <a:ext cx="570312" cy="570311"/>
          </a:xfrm>
          <a:prstGeom prst="rect">
            <a:avLst/>
          </a:prstGeom>
          <a:ln w="12700">
            <a:miter lim="400000"/>
          </a:ln>
        </p:spPr>
      </p:pic>
      <p:pic>
        <p:nvPicPr>
          <p:cNvPr id="24" name="影像" descr="影像">
            <a:extLst>
              <a:ext uri="{FF2B5EF4-FFF2-40B4-BE49-F238E27FC236}">
                <a16:creationId xmlns:a16="http://schemas.microsoft.com/office/drawing/2014/main" id="{C9B03A80-2535-1EED-C7E3-A69BB79A5A5F}"/>
              </a:ext>
            </a:extLst>
          </p:cNvPr>
          <p:cNvPicPr>
            <a:picLocks noChangeAspect="1"/>
          </p:cNvPicPr>
          <p:nvPr/>
        </p:nvPicPr>
        <p:blipFill>
          <a:blip r:embed="rId15"/>
          <a:stretch>
            <a:fillRect/>
          </a:stretch>
        </p:blipFill>
        <p:spPr>
          <a:xfrm>
            <a:off x="9979418" y="7901270"/>
            <a:ext cx="2087337" cy="536325"/>
          </a:xfrm>
          <a:prstGeom prst="rect">
            <a:avLst/>
          </a:prstGeom>
          <a:ln w="12700">
            <a:miter lim="400000"/>
          </a:ln>
        </p:spPr>
      </p:pic>
      <p:pic>
        <p:nvPicPr>
          <p:cNvPr id="27" name="潘冀.png" descr="潘冀.png">
            <a:extLst>
              <a:ext uri="{FF2B5EF4-FFF2-40B4-BE49-F238E27FC236}">
                <a16:creationId xmlns:a16="http://schemas.microsoft.com/office/drawing/2014/main" id="{2E30F699-A924-1C7C-9226-DBA3DCF167DF}"/>
              </a:ext>
            </a:extLst>
          </p:cNvPr>
          <p:cNvPicPr>
            <a:picLocks noChangeAspect="1"/>
          </p:cNvPicPr>
          <p:nvPr/>
        </p:nvPicPr>
        <p:blipFill>
          <a:blip r:embed="rId16"/>
          <a:stretch>
            <a:fillRect/>
          </a:stretch>
        </p:blipFill>
        <p:spPr>
          <a:xfrm>
            <a:off x="4555164" y="5634664"/>
            <a:ext cx="2357105" cy="591644"/>
          </a:xfrm>
          <a:prstGeom prst="rect">
            <a:avLst/>
          </a:prstGeom>
          <a:ln w="12700">
            <a:miter lim="400000"/>
          </a:ln>
        </p:spPr>
      </p:pic>
      <p:pic>
        <p:nvPicPr>
          <p:cNvPr id="28" name="影像" descr="影像">
            <a:extLst>
              <a:ext uri="{FF2B5EF4-FFF2-40B4-BE49-F238E27FC236}">
                <a16:creationId xmlns:a16="http://schemas.microsoft.com/office/drawing/2014/main" id="{47F9CDFB-B903-8B9E-6867-4AC392BA536E}"/>
              </a:ext>
            </a:extLst>
          </p:cNvPr>
          <p:cNvPicPr>
            <a:picLocks noChangeAspect="1"/>
          </p:cNvPicPr>
          <p:nvPr/>
        </p:nvPicPr>
        <p:blipFill>
          <a:blip r:embed="rId17"/>
          <a:stretch>
            <a:fillRect/>
          </a:stretch>
        </p:blipFill>
        <p:spPr>
          <a:xfrm>
            <a:off x="7458401" y="5647763"/>
            <a:ext cx="1800629" cy="429889"/>
          </a:xfrm>
          <a:prstGeom prst="rect">
            <a:avLst/>
          </a:prstGeom>
          <a:ln w="12700">
            <a:miter lim="400000"/>
          </a:ln>
        </p:spPr>
      </p:pic>
      <p:pic>
        <p:nvPicPr>
          <p:cNvPr id="29" name="圖片 28">
            <a:extLst>
              <a:ext uri="{FF2B5EF4-FFF2-40B4-BE49-F238E27FC236}">
                <a16:creationId xmlns:a16="http://schemas.microsoft.com/office/drawing/2014/main" id="{45548C59-EA5C-7C9E-3730-18A65E51716B}"/>
              </a:ext>
            </a:extLst>
          </p:cNvPr>
          <p:cNvPicPr>
            <a:picLocks noChangeAspect="1"/>
          </p:cNvPicPr>
          <p:nvPr/>
        </p:nvPicPr>
        <p:blipFill>
          <a:blip r:embed="rId18"/>
          <a:stretch>
            <a:fillRect/>
          </a:stretch>
        </p:blipFill>
        <p:spPr>
          <a:xfrm>
            <a:off x="9859524" y="2863950"/>
            <a:ext cx="2266860" cy="1273517"/>
          </a:xfrm>
          <a:prstGeom prst="rect">
            <a:avLst/>
          </a:prstGeom>
        </p:spPr>
      </p:pic>
      <p:pic>
        <p:nvPicPr>
          <p:cNvPr id="31" name="圖片 30">
            <a:extLst>
              <a:ext uri="{FF2B5EF4-FFF2-40B4-BE49-F238E27FC236}">
                <a16:creationId xmlns:a16="http://schemas.microsoft.com/office/drawing/2014/main" id="{E80ED8B5-C57A-C8D5-E0B9-2C712BA36B0B}"/>
              </a:ext>
            </a:extLst>
          </p:cNvPr>
          <p:cNvPicPr>
            <a:picLocks noChangeAspect="1"/>
          </p:cNvPicPr>
          <p:nvPr/>
        </p:nvPicPr>
        <p:blipFill>
          <a:blip r:embed="rId19"/>
          <a:stretch>
            <a:fillRect/>
          </a:stretch>
        </p:blipFill>
        <p:spPr>
          <a:xfrm>
            <a:off x="6088783" y="4111214"/>
            <a:ext cx="2357105" cy="1324216"/>
          </a:xfrm>
          <a:prstGeom prst="rect">
            <a:avLst/>
          </a:prstGeom>
        </p:spPr>
      </p:pic>
      <p:pic>
        <p:nvPicPr>
          <p:cNvPr id="32" name="圖片 31">
            <a:extLst>
              <a:ext uri="{FF2B5EF4-FFF2-40B4-BE49-F238E27FC236}">
                <a16:creationId xmlns:a16="http://schemas.microsoft.com/office/drawing/2014/main" id="{974A5E19-DF8E-8BF6-932C-0FB524963F65}"/>
              </a:ext>
            </a:extLst>
          </p:cNvPr>
          <p:cNvPicPr>
            <a:picLocks noChangeAspect="1"/>
          </p:cNvPicPr>
          <p:nvPr/>
        </p:nvPicPr>
        <p:blipFill>
          <a:blip r:embed="rId20"/>
          <a:stretch>
            <a:fillRect/>
          </a:stretch>
        </p:blipFill>
        <p:spPr>
          <a:xfrm>
            <a:off x="6288711" y="6247205"/>
            <a:ext cx="2543175" cy="1428750"/>
          </a:xfrm>
          <a:prstGeom prst="rect">
            <a:avLst/>
          </a:prstGeom>
        </p:spPr>
      </p:pic>
      <p:pic>
        <p:nvPicPr>
          <p:cNvPr id="33" name="圖片 32">
            <a:extLst>
              <a:ext uri="{FF2B5EF4-FFF2-40B4-BE49-F238E27FC236}">
                <a16:creationId xmlns:a16="http://schemas.microsoft.com/office/drawing/2014/main" id="{E1440370-C90F-696F-7FB9-AD5366AFAE40}"/>
              </a:ext>
            </a:extLst>
          </p:cNvPr>
          <p:cNvPicPr>
            <a:picLocks noChangeAspect="1"/>
          </p:cNvPicPr>
          <p:nvPr/>
        </p:nvPicPr>
        <p:blipFill>
          <a:blip r:embed="rId21"/>
          <a:stretch>
            <a:fillRect/>
          </a:stretch>
        </p:blipFill>
        <p:spPr>
          <a:xfrm>
            <a:off x="1321908" y="7484955"/>
            <a:ext cx="2543175" cy="1428750"/>
          </a:xfrm>
          <a:prstGeom prst="rect">
            <a:avLst/>
          </a:prstGeom>
        </p:spPr>
      </p:pic>
      <p:pic>
        <p:nvPicPr>
          <p:cNvPr id="36" name="圖形 35">
            <a:extLst>
              <a:ext uri="{FF2B5EF4-FFF2-40B4-BE49-F238E27FC236}">
                <a16:creationId xmlns:a16="http://schemas.microsoft.com/office/drawing/2014/main" id="{D478B06C-2255-6AC1-58D5-4DC8A872605D}"/>
              </a:ext>
            </a:extLst>
          </p:cNvPr>
          <p:cNvPicPr>
            <a:picLocks noChangeAspect="1"/>
          </p:cNvPicPr>
          <p:nvPr/>
        </p:nvPicPr>
        <p:blipFill>
          <a:blip r:embed="rId22">
            <a:extLst>
              <a:ext uri="{96DAC541-7B7A-43D3-8B79-37D633B846F1}">
                <asvg:svgBlip xmlns:asvg="http://schemas.microsoft.com/office/drawing/2016/SVG/main" r:embed="rId23"/>
              </a:ext>
            </a:extLst>
          </a:blip>
          <a:srcRect t="35987" b="26735"/>
          <a:stretch/>
        </p:blipFill>
        <p:spPr>
          <a:xfrm>
            <a:off x="4357600" y="8031458"/>
            <a:ext cx="2277023" cy="475341"/>
          </a:xfrm>
          <a:prstGeom prst="rect">
            <a:avLst/>
          </a:prstGeom>
        </p:spPr>
      </p:pic>
      <p:pic>
        <p:nvPicPr>
          <p:cNvPr id="38" name="圖形 37">
            <a:extLst>
              <a:ext uri="{FF2B5EF4-FFF2-40B4-BE49-F238E27FC236}">
                <a16:creationId xmlns:a16="http://schemas.microsoft.com/office/drawing/2014/main" id="{1BC4D4F8-8382-143E-4C81-91EE49ADE0D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7741" y="6831877"/>
            <a:ext cx="2019728" cy="426934"/>
          </a:xfrm>
          <a:prstGeom prst="rect">
            <a:avLst/>
          </a:prstGeom>
        </p:spPr>
      </p:pic>
      <p:pic>
        <p:nvPicPr>
          <p:cNvPr id="40" name="圖片 39" descr="一張含有 圖形, 平面設計, 字型, 文字 的圖片&#10;&#10;AI 產生的內容可能不正確。">
            <a:extLst>
              <a:ext uri="{FF2B5EF4-FFF2-40B4-BE49-F238E27FC236}">
                <a16:creationId xmlns:a16="http://schemas.microsoft.com/office/drawing/2014/main" id="{0FEFAD4D-7F96-D665-85CC-53DDEEECB60C}"/>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741718" y="5201859"/>
            <a:ext cx="1323601" cy="1323601"/>
          </a:xfrm>
          <a:prstGeom prst="rect">
            <a:avLst/>
          </a:prstGeom>
        </p:spPr>
      </p:pic>
      <p:sp>
        <p:nvSpPr>
          <p:cNvPr id="3" name="AutoShape 2" descr="Diageo">
            <a:extLst>
              <a:ext uri="{FF2B5EF4-FFF2-40B4-BE49-F238E27FC236}">
                <a16:creationId xmlns:a16="http://schemas.microsoft.com/office/drawing/2014/main" id="{A44B1B84-00DA-619C-0A7B-EF5688676E40}"/>
              </a:ext>
            </a:extLst>
          </p:cNvPr>
          <p:cNvSpPr>
            <a:spLocks noChangeAspect="1" noChangeArrowheads="1"/>
          </p:cNvSpPr>
          <p:nvPr/>
        </p:nvSpPr>
        <p:spPr bwMode="auto">
          <a:xfrm>
            <a:off x="6007100" y="542364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3161470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D1F02-D285-FA1B-53F9-02649FCAFBEF}"/>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9CA307D2-90F6-B95A-90EE-9F477C5A5714}"/>
              </a:ext>
            </a:extLst>
          </p:cNvPr>
          <p:cNvSpPr txBox="1"/>
          <p:nvPr/>
        </p:nvSpPr>
        <p:spPr>
          <a:xfrm>
            <a:off x="1674247" y="3468711"/>
            <a:ext cx="4064680"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r>
              <a:rPr lang="ja-JP" altLang="en-US" b="1" i="0" dirty="0">
                <a:solidFill>
                  <a:srgbClr val="000000"/>
                </a:solidFill>
                <a:effectLst/>
                <a:latin typeface="Open Sans" panose="020B0606030504020204" pitchFamily="34" charset="0"/>
              </a:rPr>
              <a:t>プロジェクトの遅延・失敗</a:t>
            </a:r>
            <a:endParaRPr lang="en-US" altLang="zh-TW" b="1" i="0" dirty="0">
              <a:solidFill>
                <a:srgbClr val="000000"/>
              </a:solidFill>
              <a:effectLst/>
              <a:latin typeface="Open Sans" panose="020B0606030504020204" pitchFamily="34" charset="0"/>
            </a:endParaRPr>
          </a:p>
        </p:txBody>
      </p:sp>
      <p:sp>
        <p:nvSpPr>
          <p:cNvPr id="4" name="員工有高達 90% 的時間在和 Excel 搏鬥">
            <a:extLst>
              <a:ext uri="{FF2B5EF4-FFF2-40B4-BE49-F238E27FC236}">
                <a16:creationId xmlns:a16="http://schemas.microsoft.com/office/drawing/2014/main" id="{4A4B3720-398F-B8C5-2B4E-8EB91D7D09A0}"/>
              </a:ext>
            </a:extLst>
          </p:cNvPr>
          <p:cNvSpPr txBox="1"/>
          <p:nvPr/>
        </p:nvSpPr>
        <p:spPr>
          <a:xfrm>
            <a:off x="7534370" y="3468711"/>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r>
              <a:rPr lang="ja-JP" altLang="en-US" b="1" i="0" dirty="0">
                <a:solidFill>
                  <a:srgbClr val="000000"/>
                </a:solidFill>
                <a:effectLst/>
                <a:latin typeface="Open Sans" panose="020B0606030504020204" pitchFamily="34" charset="0"/>
              </a:rPr>
              <a:t>保守・運用の不安</a:t>
            </a:r>
            <a:endParaRPr lang="en-US" altLang="zh-TW" b="1" i="0" dirty="0">
              <a:solidFill>
                <a:srgbClr val="000000"/>
              </a:solidFill>
              <a:effectLst/>
              <a:latin typeface="Open Sans" panose="020B0606030504020204" pitchFamily="34" charset="0"/>
            </a:endParaRPr>
          </a:p>
        </p:txBody>
      </p:sp>
      <p:pic>
        <p:nvPicPr>
          <p:cNvPr id="7" name="圖片 6" descr="一張含有 時鐘, 圓形, 螢幕擷取畫面, 符號 的圖片&#10;&#10;AI 產生的內容可能不正確。">
            <a:extLst>
              <a:ext uri="{FF2B5EF4-FFF2-40B4-BE49-F238E27FC236}">
                <a16:creationId xmlns:a16="http://schemas.microsoft.com/office/drawing/2014/main" id="{0454B7FA-DA73-FC75-2149-C49C7F0A3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879" y="5158186"/>
            <a:ext cx="4064680" cy="3112729"/>
          </a:xfrm>
          <a:prstGeom prst="rect">
            <a:avLst/>
          </a:prstGeom>
        </p:spPr>
      </p:pic>
      <p:pic>
        <p:nvPicPr>
          <p:cNvPr id="12" name="圖片 11" descr="一張含有 電腦, 筆記型電腦, 設計, 網際網路 的圖片&#10;&#10;AI 產生的內容可能不正確。">
            <a:extLst>
              <a:ext uri="{FF2B5EF4-FFF2-40B4-BE49-F238E27FC236}">
                <a16:creationId xmlns:a16="http://schemas.microsoft.com/office/drawing/2014/main" id="{E5CEB70C-95C2-CF20-284D-231642DC9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765" y="4906296"/>
            <a:ext cx="4509154" cy="3453107"/>
          </a:xfrm>
          <a:prstGeom prst="rect">
            <a:avLst/>
          </a:prstGeom>
        </p:spPr>
      </p:pic>
      <p:sp>
        <p:nvSpPr>
          <p:cNvPr id="13" name="員工有高達 90% 的時間在和 Excel 搏鬥">
            <a:extLst>
              <a:ext uri="{FF2B5EF4-FFF2-40B4-BE49-F238E27FC236}">
                <a16:creationId xmlns:a16="http://schemas.microsoft.com/office/drawing/2014/main" id="{9EFA9B87-B533-1AE2-95C2-3F11C2D867AA}"/>
              </a:ext>
            </a:extLst>
          </p:cNvPr>
          <p:cNvSpPr txBox="1"/>
          <p:nvPr/>
        </p:nvSpPr>
        <p:spPr>
          <a:xfrm>
            <a:off x="1674247" y="4120999"/>
            <a:ext cx="4509154"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rtl="0">
              <a:buNone/>
            </a:pPr>
            <a:r>
              <a:rPr lang="ja-JP" altLang="en-US"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業務内容の説明に多大な時間を費やしても、結果は「</a:t>
            </a:r>
            <a:r>
              <a:rPr lang="ja-JP" altLang="en-US" sz="1800" b="0" i="0" u="none" strike="noStrike"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合わないシステム</a:t>
            </a:r>
            <a:r>
              <a:rPr lang="ja-JP" altLang="en-US"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a:t>
            </a:r>
            <a:endParaRPr lang="en-US"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員工有高達 90% 的時間在和 Excel 搏鬥">
            <a:extLst>
              <a:ext uri="{FF2B5EF4-FFF2-40B4-BE49-F238E27FC236}">
                <a16:creationId xmlns:a16="http://schemas.microsoft.com/office/drawing/2014/main" id="{7444825C-1A65-CBD9-E03A-62076BC38CC4}"/>
              </a:ext>
            </a:extLst>
          </p:cNvPr>
          <p:cNvSpPr txBox="1"/>
          <p:nvPr/>
        </p:nvSpPr>
        <p:spPr>
          <a:xfrm>
            <a:off x="7564851" y="4053580"/>
            <a:ext cx="3704164"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rtl="0">
              <a:buNone/>
            </a:pPr>
            <a:r>
              <a:rPr lang="ja-JP" altLang="en-US"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開発会社は</a:t>
            </a:r>
            <a:r>
              <a:rPr lang="en-US" altLang="ja-JP"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3</a:t>
            </a:r>
            <a:r>
              <a:rPr lang="ja-JP" altLang="en-US"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年後も対応してくれますか？</a:t>
            </a:r>
            <a:r>
              <a:rPr lang="en-US" altLang="ja-JP"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10</a:t>
            </a:r>
            <a:r>
              <a:rPr lang="ja-JP" altLang="en-US"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年後はどうでしょう？</a:t>
            </a:r>
            <a:endParaRPr lang="zh-TW" altLang="en-US" sz="1800" dirty="0">
              <a:latin typeface="Noto Sans CJK SC DemiLight" panose="020B0400000000000000" pitchFamily="34" charset="-128"/>
              <a:ea typeface="Noto Sans CJK SC DemiLight" panose="020B0400000000000000" pitchFamily="34" charset="-128"/>
            </a:endParaRPr>
          </a:p>
        </p:txBody>
      </p:sp>
      <p:pic>
        <p:nvPicPr>
          <p:cNvPr id="5" name="ragic logo.png" descr="ragic logo.png">
            <a:hlinkClick r:id="rId5" action="ppaction://hlinksldjump"/>
            <a:extLst>
              <a:ext uri="{FF2B5EF4-FFF2-40B4-BE49-F238E27FC236}">
                <a16:creationId xmlns:a16="http://schemas.microsoft.com/office/drawing/2014/main" id="{59CF186A-731B-4298-A1D6-44DC8F3BA56E}"/>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
        <p:nvSpPr>
          <p:cNvPr id="6" name="耗時">
            <a:extLst>
              <a:ext uri="{FF2B5EF4-FFF2-40B4-BE49-F238E27FC236}">
                <a16:creationId xmlns:a16="http://schemas.microsoft.com/office/drawing/2014/main" id="{1136F48D-309F-1A00-D3B0-4659D96FF6CF}"/>
              </a:ext>
            </a:extLst>
          </p:cNvPr>
          <p:cNvSpPr txBox="1"/>
          <p:nvPr/>
        </p:nvSpPr>
        <p:spPr>
          <a:xfrm>
            <a:off x="2429046" y="1419661"/>
            <a:ext cx="8146708" cy="1029769"/>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algn="ctr"/>
            <a:r>
              <a:rPr lang="ja-JP" altLang="en-US"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一から開発しますか</a:t>
            </a:r>
            <a:r>
              <a:rPr lang="en-US" altLang="zh-TW"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2654610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F2D9E9C-9F24-3169-8523-A75D4CDDF633}"/>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8956477-9890-C2DA-272C-9DD4BF3EEF4D}"/>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3F414C1E-2D71-348B-3646-BF8B34E8E5F0}"/>
              </a:ext>
            </a:extLst>
          </p:cNvPr>
          <p:cNvSpPr txBox="1"/>
          <p:nvPr/>
        </p:nvSpPr>
        <p:spPr>
          <a:xfrm>
            <a:off x="4449922" y="867238"/>
            <a:ext cx="4602638" cy="927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zh-TW" altLang="en-US" sz="4000" dirty="0"/>
              <a:t>導入事例</a:t>
            </a:r>
            <a:endParaRPr sz="4000" dirty="0">
              <a:sym typeface="Source Han Sans TW Bold"/>
            </a:endParaRPr>
          </a:p>
        </p:txBody>
      </p:sp>
      <p:sp>
        <p:nvSpPr>
          <p:cNvPr id="7" name="員工有高達 90% 的時間在和 Excel 搏鬥">
            <a:extLst>
              <a:ext uri="{FF2B5EF4-FFF2-40B4-BE49-F238E27FC236}">
                <a16:creationId xmlns:a16="http://schemas.microsoft.com/office/drawing/2014/main" id="{E133F7C4-48E2-859A-182F-E6F52453A550}"/>
              </a:ext>
            </a:extLst>
          </p:cNvPr>
          <p:cNvSpPr txBox="1"/>
          <p:nvPr/>
        </p:nvSpPr>
        <p:spPr>
          <a:xfrm>
            <a:off x="844939" y="3329988"/>
            <a:ext cx="3516790" cy="395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R="0" lvl="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Abrolhos Islands Management Council</a:t>
            </a:r>
          </a:p>
        </p:txBody>
      </p:sp>
      <p:sp>
        <p:nvSpPr>
          <p:cNvPr id="8" name="矩形 7">
            <a:hlinkClick r:id="rId3"/>
            <a:extLst>
              <a:ext uri="{FF2B5EF4-FFF2-40B4-BE49-F238E27FC236}">
                <a16:creationId xmlns:a16="http://schemas.microsoft.com/office/drawing/2014/main" id="{98EE8D3F-D360-CA0F-7BB0-1FA5BB7E90F0}"/>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9246348E-387D-CEBE-7C2B-A169BCD5A672}"/>
              </a:ext>
            </a:extLst>
          </p:cNvPr>
          <p:cNvSpPr txBox="1"/>
          <p:nvPr/>
        </p:nvSpPr>
        <p:spPr>
          <a:xfrm>
            <a:off x="4733874" y="3311897"/>
            <a:ext cx="3516790" cy="390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Nexus Software Solution</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B2AEE3A0-304F-E1B1-52AF-DBF95B9F0F59}"/>
              </a:ext>
            </a:extLst>
          </p:cNvPr>
          <p:cNvSpPr txBox="1"/>
          <p:nvPr/>
        </p:nvSpPr>
        <p:spPr>
          <a:xfrm>
            <a:off x="8622809" y="3345715"/>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Wishbone Site Furnishing</a:t>
            </a:r>
          </a:p>
        </p:txBody>
      </p:sp>
      <p:sp>
        <p:nvSpPr>
          <p:cNvPr id="12" name="矩形 11">
            <a:hlinkClick r:id="rId3"/>
            <a:extLst>
              <a:ext uri="{FF2B5EF4-FFF2-40B4-BE49-F238E27FC236}">
                <a16:creationId xmlns:a16="http://schemas.microsoft.com/office/drawing/2014/main" id="{D7F5F491-9DF4-4499-E71F-94A4CCFA0F0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3C0B091A-C280-7D74-32B9-C030A8CA6565}"/>
              </a:ext>
            </a:extLst>
          </p:cNvPr>
          <p:cNvSpPr txBox="1"/>
          <p:nvPr/>
        </p:nvSpPr>
        <p:spPr>
          <a:xfrm>
            <a:off x="844936" y="6395756"/>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Cameron Racing</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4" name="矩形 13">
            <a:hlinkClick r:id="rId3"/>
            <a:extLst>
              <a:ext uri="{FF2B5EF4-FFF2-40B4-BE49-F238E27FC236}">
                <a16:creationId xmlns:a16="http://schemas.microsoft.com/office/drawing/2014/main" id="{83CE065F-9A97-40ED-7653-A8ED05A68F21}"/>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31E7AE6C-1F69-563A-CEDF-2AD4AE4F60CB}"/>
              </a:ext>
            </a:extLst>
          </p:cNvPr>
          <p:cNvSpPr txBox="1"/>
          <p:nvPr/>
        </p:nvSpPr>
        <p:spPr>
          <a:xfrm>
            <a:off x="4743801" y="6392220"/>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Do it Best Corp</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6" name="矩形 15">
            <a:hlinkClick r:id="rId3"/>
            <a:extLst>
              <a:ext uri="{FF2B5EF4-FFF2-40B4-BE49-F238E27FC236}">
                <a16:creationId xmlns:a16="http://schemas.microsoft.com/office/drawing/2014/main" id="{2D5336D6-245D-FC2D-E5D4-AB6F65DE80F7}"/>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551FC46D-24E5-C758-6955-DD8FB9FE7F39}"/>
              </a:ext>
            </a:extLst>
          </p:cNvPr>
          <p:cNvSpPr txBox="1"/>
          <p:nvPr/>
        </p:nvSpPr>
        <p:spPr>
          <a:xfrm>
            <a:off x="8641847" y="6391342"/>
            <a:ext cx="4235722" cy="3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Harry Potter Film Concerts - </a:t>
            </a:r>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CineConcerts</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21" name="文字方塊 20">
            <a:extLst>
              <a:ext uri="{FF2B5EF4-FFF2-40B4-BE49-F238E27FC236}">
                <a16:creationId xmlns:a16="http://schemas.microsoft.com/office/drawing/2014/main" id="{A11A5F6E-6CFE-12D2-F5C0-2534C08AB3F8}"/>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パートナー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Peter </a:t>
            </a:r>
            <a:r>
              <a:rPr kumimoji="0" lang="en-US" altLang="ja-JP"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Teichroeb</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氏が、ビジネスを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6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倍に拡大</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389F2919-0CF4-A577-F9BE-DE5CC55FDC5C}"/>
              </a:ext>
            </a:extLst>
          </p:cNvPr>
          <p:cNvSpPr txBox="1"/>
          <p:nvPr/>
        </p:nvSpPr>
        <p:spPr>
          <a:xfrm>
            <a:off x="844526" y="8723072"/>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柔軟なシステムが、スピード重視のチームにドライビング効率を提供</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2041638-237C-3911-525D-E990AC784086}"/>
              </a:ext>
            </a:extLst>
          </p:cNvPr>
          <p:cNvSpPr txBox="1"/>
          <p:nvPr/>
        </p:nvSpPr>
        <p:spPr>
          <a:xfrm>
            <a:off x="4733464" y="8728741"/>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コードを書かずに構築できるプロジェクト管理データベース</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EDCDD680-5310-BB54-5C29-284003EFBAAB}"/>
              </a:ext>
            </a:extLst>
          </p:cNvPr>
          <p:cNvSpPr txBox="1"/>
          <p:nvPr/>
        </p:nvSpPr>
        <p:spPr>
          <a:xfrm>
            <a:off x="8652383" y="8752560"/>
            <a:ext cx="35172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4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人のチームで年間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300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公演以上を管理</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B31D20AC-6F4B-8680-C134-6B8FD07E0FE5}"/>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FB28E0C5-2513-98CD-4EC8-679DB3E9254F}"/>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シンプルなセットアップで、追加採用の必要がなくなった</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498E83B3-92F3-08F6-9057-B46F5D4448C7}"/>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59A61053-EA92-26CA-F216-95E78824BF0B}"/>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CRM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から生産自動化まで、一貫導入で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6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倍の収益成長を実現</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C1144572-AC7F-562D-B3FB-15616542E73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 name="圖片 2">
            <a:hlinkClick r:id="rId6"/>
            <a:extLst>
              <a:ext uri="{FF2B5EF4-FFF2-40B4-BE49-F238E27FC236}">
                <a16:creationId xmlns:a16="http://schemas.microsoft.com/office/drawing/2014/main" id="{75D7AB2B-7719-71F8-DDD9-0AAF8B0FD7A3}"/>
              </a:ext>
            </a:extLst>
          </p:cNvPr>
          <p:cNvPicPr>
            <a:picLocks noChangeAspect="1"/>
          </p:cNvPicPr>
          <p:nvPr/>
        </p:nvPicPr>
        <p:blipFill>
          <a:blip r:embed="rId7"/>
          <a:srcRect b="7323"/>
          <a:stretch/>
        </p:blipFill>
        <p:spPr>
          <a:xfrm>
            <a:off x="845347" y="3741145"/>
            <a:ext cx="3516385" cy="1910752"/>
          </a:xfrm>
          <a:prstGeom prst="rect">
            <a:avLst/>
          </a:prstGeom>
        </p:spPr>
      </p:pic>
      <p:pic>
        <p:nvPicPr>
          <p:cNvPr id="6" name="圖片 5">
            <a:hlinkClick r:id="rId8"/>
            <a:extLst>
              <a:ext uri="{FF2B5EF4-FFF2-40B4-BE49-F238E27FC236}">
                <a16:creationId xmlns:a16="http://schemas.microsoft.com/office/drawing/2014/main" id="{F896CA15-9B1C-4253-5363-EA0C45106938}"/>
              </a:ext>
            </a:extLst>
          </p:cNvPr>
          <p:cNvPicPr>
            <a:picLocks noChangeAspect="1"/>
          </p:cNvPicPr>
          <p:nvPr/>
        </p:nvPicPr>
        <p:blipFill>
          <a:blip r:embed="rId9"/>
          <a:srcRect t="11471" r="11472" b="8107"/>
          <a:stretch/>
        </p:blipFill>
        <p:spPr>
          <a:xfrm>
            <a:off x="844936" y="6798191"/>
            <a:ext cx="3516381" cy="1905040"/>
          </a:xfrm>
          <a:prstGeom prst="rect">
            <a:avLst/>
          </a:prstGeom>
        </p:spPr>
      </p:pic>
      <p:pic>
        <p:nvPicPr>
          <p:cNvPr id="22" name="圖片 21">
            <a:hlinkClick r:id="rId10"/>
            <a:extLst>
              <a:ext uri="{FF2B5EF4-FFF2-40B4-BE49-F238E27FC236}">
                <a16:creationId xmlns:a16="http://schemas.microsoft.com/office/drawing/2014/main" id="{84F45E24-8715-2A8B-45D1-F0D0AB713C1B}"/>
              </a:ext>
            </a:extLst>
          </p:cNvPr>
          <p:cNvPicPr>
            <a:picLocks noChangeAspect="1"/>
          </p:cNvPicPr>
          <p:nvPr/>
        </p:nvPicPr>
        <p:blipFill>
          <a:blip r:embed="rId11"/>
          <a:srcRect t="8682" b="9945"/>
          <a:stretch/>
        </p:blipFill>
        <p:spPr>
          <a:xfrm>
            <a:off x="4744004" y="6799293"/>
            <a:ext cx="3517200" cy="1910753"/>
          </a:xfrm>
          <a:prstGeom prst="rect">
            <a:avLst/>
          </a:prstGeom>
        </p:spPr>
      </p:pic>
      <p:pic>
        <p:nvPicPr>
          <p:cNvPr id="24" name="圖片 23">
            <a:hlinkClick r:id="rId12"/>
            <a:extLst>
              <a:ext uri="{FF2B5EF4-FFF2-40B4-BE49-F238E27FC236}">
                <a16:creationId xmlns:a16="http://schemas.microsoft.com/office/drawing/2014/main" id="{1F188D00-52A7-F6C5-B521-584BFB6CD7DE}"/>
              </a:ext>
            </a:extLst>
          </p:cNvPr>
          <p:cNvPicPr>
            <a:picLocks noChangeAspect="1"/>
          </p:cNvPicPr>
          <p:nvPr/>
        </p:nvPicPr>
        <p:blipFill>
          <a:blip r:embed="rId13"/>
          <a:srcRect t="23216" b="8829"/>
          <a:stretch/>
        </p:blipFill>
        <p:spPr>
          <a:xfrm>
            <a:off x="8641847" y="6798345"/>
            <a:ext cx="3517200" cy="1910753"/>
          </a:xfrm>
          <a:prstGeom prst="rect">
            <a:avLst/>
          </a:prstGeom>
        </p:spPr>
      </p:pic>
      <p:pic>
        <p:nvPicPr>
          <p:cNvPr id="2051" name="Picture 3">
            <a:hlinkClick r:id="rId14"/>
            <a:extLst>
              <a:ext uri="{FF2B5EF4-FFF2-40B4-BE49-F238E27FC236}">
                <a16:creationId xmlns:a16="http://schemas.microsoft.com/office/drawing/2014/main" id="{F9692270-4708-B445-4AF5-A404EAA0B86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3189" y="3741144"/>
            <a:ext cx="3519276" cy="191718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rom CRM to Production Automation That Drove a 6X Revenue Growth in Site Furnishing Business Icon">
            <a:hlinkClick r:id="rId16"/>
            <a:extLst>
              <a:ext uri="{FF2B5EF4-FFF2-40B4-BE49-F238E27FC236}">
                <a16:creationId xmlns:a16="http://schemas.microsoft.com/office/drawing/2014/main" id="{EF705E7F-039A-7C42-4E3D-5E7F5790185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641848" y="3731884"/>
            <a:ext cx="3516384" cy="197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4549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D7426BF5-B354-3B7F-C22B-03C00E64FB0E}"/>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ADA1313C-8875-EDC8-D030-E3F70318A5FC}"/>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7" name="員工有高達 90% 的時間在和 Excel 搏鬥">
            <a:extLst>
              <a:ext uri="{FF2B5EF4-FFF2-40B4-BE49-F238E27FC236}">
                <a16:creationId xmlns:a16="http://schemas.microsoft.com/office/drawing/2014/main" id="{EA79A79C-414D-A4ED-999B-BF27DF906B9A}"/>
              </a:ext>
            </a:extLst>
          </p:cNvPr>
          <p:cNvSpPr txBox="1"/>
          <p:nvPr/>
        </p:nvSpPr>
        <p:spPr>
          <a:xfrm>
            <a:off x="844939" y="3329988"/>
            <a:ext cx="3516790" cy="395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InterContinental Kaohsiung Hotel</a:t>
            </a:r>
          </a:p>
        </p:txBody>
      </p:sp>
      <p:sp>
        <p:nvSpPr>
          <p:cNvPr id="8" name="矩形 7">
            <a:hlinkClick r:id="rId3"/>
            <a:extLst>
              <a:ext uri="{FF2B5EF4-FFF2-40B4-BE49-F238E27FC236}">
                <a16:creationId xmlns:a16="http://schemas.microsoft.com/office/drawing/2014/main" id="{99B5D02F-0096-25E3-E50D-099DEF980AA1}"/>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11D73A07-CC10-36B1-0AC5-5F749AB97DB7}"/>
              </a:ext>
            </a:extLst>
          </p:cNvPr>
          <p:cNvSpPr txBox="1"/>
          <p:nvPr/>
        </p:nvSpPr>
        <p:spPr>
          <a:xfrm>
            <a:off x="4733874" y="3311897"/>
            <a:ext cx="3516790" cy="390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Beer Square</a:t>
            </a:r>
            <a:endParaRPr kumimoji="0" lang="zh-TW" altLang="en-US" sz="1400" b="1" i="0" u="none" strike="noStrike" kern="0" cap="none" spc="0" normalizeH="0" baseline="0" noProof="0" dirty="0">
              <a:ln>
                <a:noFill/>
              </a:ln>
              <a:solidFill>
                <a:srgbClr val="393939"/>
              </a:solidFill>
              <a:effectLst/>
              <a:uLnTx/>
              <a:uFillTx/>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821C0BCA-64F6-60E1-14B3-E75B16116F8A}"/>
              </a:ext>
            </a:extLst>
          </p:cNvPr>
          <p:cNvSpPr txBox="1"/>
          <p:nvPr/>
        </p:nvSpPr>
        <p:spPr>
          <a:xfrm>
            <a:off x="8622809" y="3345715"/>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Artistic Stone Design</a:t>
            </a:r>
          </a:p>
        </p:txBody>
      </p:sp>
      <p:sp>
        <p:nvSpPr>
          <p:cNvPr id="12" name="矩形 11">
            <a:hlinkClick r:id="rId3"/>
            <a:extLst>
              <a:ext uri="{FF2B5EF4-FFF2-40B4-BE49-F238E27FC236}">
                <a16:creationId xmlns:a16="http://schemas.microsoft.com/office/drawing/2014/main" id="{4A92C613-951D-37D1-C91B-D31B381677B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4EAB56F0-ADB7-5E20-FF5E-0865621892CF}"/>
              </a:ext>
            </a:extLst>
          </p:cNvPr>
          <p:cNvSpPr txBox="1"/>
          <p:nvPr/>
        </p:nvSpPr>
        <p:spPr>
          <a:xfrm>
            <a:off x="844936" y="6395756"/>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Deliveree</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矩形 13">
            <a:hlinkClick r:id="rId3"/>
            <a:extLst>
              <a:ext uri="{FF2B5EF4-FFF2-40B4-BE49-F238E27FC236}">
                <a16:creationId xmlns:a16="http://schemas.microsoft.com/office/drawing/2014/main" id="{A211DD9A-082D-8A86-0D49-D8C3FA32BBC5}"/>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55E0C1CD-A409-20B1-347F-6649E7DBBF8A}"/>
              </a:ext>
            </a:extLst>
          </p:cNvPr>
          <p:cNvSpPr txBox="1"/>
          <p:nvPr/>
        </p:nvSpPr>
        <p:spPr>
          <a:xfrm>
            <a:off x="4743801" y="6392220"/>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rPr>
              <a:t>R&amp;R Industries</a:t>
            </a:r>
          </a:p>
        </p:txBody>
      </p:sp>
      <p:sp>
        <p:nvSpPr>
          <p:cNvPr id="16" name="矩形 15">
            <a:hlinkClick r:id="rId3"/>
            <a:extLst>
              <a:ext uri="{FF2B5EF4-FFF2-40B4-BE49-F238E27FC236}">
                <a16:creationId xmlns:a16="http://schemas.microsoft.com/office/drawing/2014/main" id="{759E523B-8F07-7AD0-0360-7BBCE4EF70A1}"/>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FD1E9DEB-DE62-9040-4C10-D3777AA2FF86}"/>
              </a:ext>
            </a:extLst>
          </p:cNvPr>
          <p:cNvSpPr txBox="1"/>
          <p:nvPr/>
        </p:nvSpPr>
        <p:spPr>
          <a:xfrm>
            <a:off x="8641847" y="6391342"/>
            <a:ext cx="4235722" cy="3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Resort Travel Management</a:t>
            </a:r>
          </a:p>
        </p:txBody>
      </p:sp>
      <p:sp>
        <p:nvSpPr>
          <p:cNvPr id="21" name="文字方塊 20">
            <a:extLst>
              <a:ext uri="{FF2B5EF4-FFF2-40B4-BE49-F238E27FC236}">
                <a16:creationId xmlns:a16="http://schemas.microsoft.com/office/drawing/2014/main" id="{4235D81A-2D26-C465-119F-C6CD71FF08CA}"/>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Excel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から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a:t>
            </a:r>
            <a:r>
              <a:rPr kumimoji="0" lang="ja-JP" altLang="en-US" sz="1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へ：</a:t>
            </a:r>
            <a:endPar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私</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のデータベース革命</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2E1B26F3-28F2-A133-F243-83283AAEC9BD}"/>
              </a:ext>
            </a:extLst>
          </p:cNvPr>
          <p:cNvSpPr txBox="1"/>
          <p:nvPr/>
        </p:nvSpPr>
        <p:spPr>
          <a:xfrm>
            <a:off x="844524"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東南アジア最大のトラック輸送プラットフォームを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が支える</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36FF1A9-FB8F-678C-C403-47A7EF178FCB}"/>
              </a:ext>
            </a:extLst>
          </p:cNvPr>
          <p:cNvSpPr txBox="1"/>
          <p:nvPr/>
        </p:nvSpPr>
        <p:spPr>
          <a:xfrm>
            <a:off x="474975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受け身ではなく、先回りする力を与える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14E1829C-D12D-7DC4-A21A-7CBAED0BC72C}"/>
              </a:ext>
            </a:extLst>
          </p:cNvPr>
          <p:cNvSpPr txBox="1"/>
          <p:nvPr/>
        </p:nvSpPr>
        <p:spPr>
          <a:xfrm>
            <a:off x="866703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不完全なスプレッドシートから包括的な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データベースへ</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1D59257C-CF50-C2D4-98BA-A6C4D1894917}"/>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ED739F51-7B13-5476-FB51-CDB8393D4213}"/>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残業削減と離職率低下を実現し</a:t>
            </a:r>
            <a:r>
              <a:rPr kumimoji="0" lang="ja-JP" altLang="en-US" sz="1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つつ、</a:t>
            </a:r>
            <a:endPar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運営</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コストも削減</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3D6F8254-90C5-8CA3-877E-426E530B3223}"/>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A886BF71-4898-DF34-FE3A-628723AE81E6}"/>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比類なき使いやすさ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Microsoft Access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ではなく </a:t>
            </a:r>
            <a:r>
              <a:rPr kumimoji="0" lang="en-US" altLang="ja-JP"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a:t>
            </a:r>
            <a:r>
              <a:rPr kumimoji="0" lang="ja-JP" altLang="en-US"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を選んだ理由</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96E357A6-A129-576E-3091-1A5434975D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074" name="Picture 2">
            <a:hlinkClick r:id="rId6"/>
            <a:extLst>
              <a:ext uri="{FF2B5EF4-FFF2-40B4-BE49-F238E27FC236}">
                <a16:creationId xmlns:a16="http://schemas.microsoft.com/office/drawing/2014/main" id="{032FEF3F-C181-29E5-C5AB-836849138B9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843270" y="3741098"/>
            <a:ext cx="3515971" cy="19406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hlinkClick r:id="rId8"/>
            <a:extLst>
              <a:ext uri="{FF2B5EF4-FFF2-40B4-BE49-F238E27FC236}">
                <a16:creationId xmlns:a16="http://schemas.microsoft.com/office/drawing/2014/main" id="{CD819F58-FBFA-A856-A6A5-096325742210}"/>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3631"/>
          <a:stretch>
            <a:fillRect/>
          </a:stretch>
        </p:blipFill>
        <p:spPr bwMode="auto">
          <a:xfrm>
            <a:off x="4743443" y="3738296"/>
            <a:ext cx="3509965" cy="19488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hlinkClick r:id="rId10"/>
            <a:extLst>
              <a:ext uri="{FF2B5EF4-FFF2-40B4-BE49-F238E27FC236}">
                <a16:creationId xmlns:a16="http://schemas.microsoft.com/office/drawing/2014/main" id="{1766820B-0798-A304-ACC2-C3EC5D3C72E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3621"/>
          <a:stretch>
            <a:fillRect/>
          </a:stretch>
        </p:blipFill>
        <p:spPr bwMode="auto">
          <a:xfrm>
            <a:off x="8644589" y="3738296"/>
            <a:ext cx="3546021" cy="196908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12"/>
            <a:extLst>
              <a:ext uri="{FF2B5EF4-FFF2-40B4-BE49-F238E27FC236}">
                <a16:creationId xmlns:a16="http://schemas.microsoft.com/office/drawing/2014/main" id="{5EBB13FF-657D-36EA-FA02-666BEE03A85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3268" y="6800281"/>
            <a:ext cx="3528589" cy="185250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hlinkClick r:id="rId14"/>
            <a:extLst>
              <a:ext uri="{FF2B5EF4-FFF2-40B4-BE49-F238E27FC236}">
                <a16:creationId xmlns:a16="http://schemas.microsoft.com/office/drawing/2014/main" id="{AF4DD9E9-7F65-97F9-B0C3-533F57B02A2A}"/>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9750" y="6798345"/>
            <a:ext cx="3500914" cy="18525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6"/>
            <a:extLst>
              <a:ext uri="{FF2B5EF4-FFF2-40B4-BE49-F238E27FC236}">
                <a16:creationId xmlns:a16="http://schemas.microsoft.com/office/drawing/2014/main" id="{85ABCBB6-B5CF-5689-F47D-C0F8833C439F}"/>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a:fillRect/>
          </a:stretch>
        </p:blipFill>
        <p:spPr bwMode="auto">
          <a:xfrm>
            <a:off x="8641352" y="6798344"/>
            <a:ext cx="3534212" cy="1852509"/>
          </a:xfrm>
          <a:prstGeom prst="rect">
            <a:avLst/>
          </a:prstGeom>
          <a:noFill/>
          <a:extLst>
            <a:ext uri="{909E8E84-426E-40DD-AFC4-6F175D3DCCD1}">
              <a14:hiddenFill xmlns:a14="http://schemas.microsoft.com/office/drawing/2010/main">
                <a:solidFill>
                  <a:srgbClr val="FFFFFF"/>
                </a:solidFill>
              </a14:hiddenFill>
            </a:ext>
          </a:extLst>
        </p:spPr>
      </p:pic>
      <p:sp>
        <p:nvSpPr>
          <p:cNvPr id="3" name="充分整合">
            <a:extLst>
              <a:ext uri="{FF2B5EF4-FFF2-40B4-BE49-F238E27FC236}">
                <a16:creationId xmlns:a16="http://schemas.microsoft.com/office/drawing/2014/main" id="{61442655-DF48-A384-7781-8A95D3ECCFFA}"/>
              </a:ext>
            </a:extLst>
          </p:cNvPr>
          <p:cNvSpPr txBox="1"/>
          <p:nvPr/>
        </p:nvSpPr>
        <p:spPr>
          <a:xfrm>
            <a:off x="4449922" y="867238"/>
            <a:ext cx="4602638" cy="927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zh-TW" altLang="en-US" sz="4000" dirty="0"/>
              <a:t>導入事例</a:t>
            </a:r>
          </a:p>
        </p:txBody>
      </p:sp>
    </p:spTree>
    <p:extLst>
      <p:ext uri="{BB962C8B-B14F-4D97-AF65-F5344CB8AC3E}">
        <p14:creationId xmlns:p14="http://schemas.microsoft.com/office/powerpoint/2010/main" val="107875563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154B885-6DF4-BFF7-F6B5-74B43EEF35FA}"/>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D20E1F7-19E2-2B3C-ED12-E3E14A1A7B2F}"/>
              </a:ext>
            </a:extLst>
          </p:cNvPr>
          <p:cNvSpPr>
            <a:spLocks/>
          </p:cNvSpPr>
          <p:nvPr/>
        </p:nvSpPr>
        <p:spPr>
          <a:xfrm>
            <a:off x="-386523" y="-33866"/>
            <a:ext cx="13777846" cy="3352106"/>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2" name="圖片 1">
            <a:extLst>
              <a:ext uri="{FF2B5EF4-FFF2-40B4-BE49-F238E27FC236}">
                <a16:creationId xmlns:a16="http://schemas.microsoft.com/office/drawing/2014/main" id="{CB60CAF5-0A71-85D5-D96E-1352341A3D51}"/>
              </a:ext>
            </a:extLst>
          </p:cNvPr>
          <p:cNvPicPr>
            <a:picLocks noChangeAspect="1"/>
          </p:cNvPicPr>
          <p:nvPr/>
        </p:nvPicPr>
        <p:blipFill>
          <a:blip r:embed="rId3"/>
          <a:stretch>
            <a:fillRect/>
          </a:stretch>
        </p:blipFill>
        <p:spPr>
          <a:xfrm>
            <a:off x="278938" y="7741410"/>
            <a:ext cx="12446924" cy="1744696"/>
          </a:xfrm>
          <a:prstGeom prst="rect">
            <a:avLst/>
          </a:prstGeom>
        </p:spPr>
      </p:pic>
      <p:grpSp>
        <p:nvGrpSpPr>
          <p:cNvPr id="8" name="群組 7">
            <a:extLst>
              <a:ext uri="{FF2B5EF4-FFF2-40B4-BE49-F238E27FC236}">
                <a16:creationId xmlns:a16="http://schemas.microsoft.com/office/drawing/2014/main" id="{7F373842-B544-1CD2-BA2A-F5FD3ACA20F2}"/>
              </a:ext>
            </a:extLst>
          </p:cNvPr>
          <p:cNvGrpSpPr/>
          <p:nvPr/>
        </p:nvGrpSpPr>
        <p:grpSpPr>
          <a:xfrm>
            <a:off x="1329853" y="1346979"/>
            <a:ext cx="9540535" cy="1055797"/>
            <a:chOff x="1120101" y="1242239"/>
            <a:chExt cx="11130861" cy="1231789"/>
          </a:xfrm>
        </p:grpSpPr>
        <p:sp>
          <p:nvSpPr>
            <p:cNvPr id="5" name="簡潔介面">
              <a:extLst>
                <a:ext uri="{FF2B5EF4-FFF2-40B4-BE49-F238E27FC236}">
                  <a16:creationId xmlns:a16="http://schemas.microsoft.com/office/drawing/2014/main" id="{3CAE1EF5-A22E-057A-4471-D50D6E91BF08}"/>
                </a:ext>
              </a:extLst>
            </p:cNvPr>
            <p:cNvSpPr txBox="1"/>
            <p:nvPr/>
          </p:nvSpPr>
          <p:spPr>
            <a:xfrm>
              <a:off x="4897671" y="1285876"/>
              <a:ext cx="7353291" cy="11251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00000"/>
                </a:lnSpc>
                <a:spcBef>
                  <a:spcPts val="0"/>
                </a:spcBef>
                <a:spcAft>
                  <a:spcPts val="0"/>
                </a:spcAft>
                <a:buClrTx/>
                <a:buSzTx/>
                <a:buFontTx/>
                <a:buNone/>
                <a:tabLst/>
                <a:defRPr/>
              </a:pPr>
              <a:r>
                <a:rPr kumimoji="0" lang="zh-TW"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世界 </a:t>
              </a:r>
              <a:r>
                <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3,000 </a:t>
              </a:r>
              <a:r>
                <a:rPr kumimoji="0" lang="zh-TW"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社以上</a:t>
              </a:r>
              <a:r>
                <a:rPr kumimoji="0" lang="ja-JP"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に</a:t>
              </a:r>
              <a:r>
                <a:rPr kumimoji="0" lang="zh-TW"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導入</a:t>
              </a:r>
              <a:endPar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a:p>
              <a:pPr marL="0" marR="0" lvl="0" indent="39687" algn="l" defTabSz="914400" rtl="0" eaLnBrk="1" fontAlgn="auto" latinLnBrk="0" hangingPunct="0">
                <a:lnSpc>
                  <a:spcPct val="100000"/>
                </a:lnSpc>
                <a:spcBef>
                  <a:spcPts val="0"/>
                </a:spcBef>
                <a:spcAft>
                  <a:spcPts val="0"/>
                </a:spcAft>
                <a:buClrTx/>
                <a:buSzTx/>
                <a:buFontTx/>
                <a:buNone/>
                <a:tabLst/>
                <a:defRPr/>
              </a:pPr>
              <a:r>
                <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Fortune Global 500 </a:t>
              </a:r>
              <a:r>
                <a:rPr kumimoji="0" lang="zh-TW"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企業</a:t>
              </a:r>
              <a:r>
                <a:rPr kumimoji="0" lang="ja-JP"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も</a:t>
              </a:r>
              <a:r>
                <a:rPr kumimoji="0" lang="zh-TW" altLang="en-US"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採用 </a:t>
              </a:r>
              <a:r>
                <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t>
              </a:r>
              <a:endParaRPr kumimoji="0"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圖片 5">
              <a:extLst>
                <a:ext uri="{FF2B5EF4-FFF2-40B4-BE49-F238E27FC236}">
                  <a16:creationId xmlns:a16="http://schemas.microsoft.com/office/drawing/2014/main" id="{719A3207-ED03-EE5C-F6B3-C78C66B3DA5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0101" y="1242239"/>
              <a:ext cx="3476682" cy="1231789"/>
            </a:xfrm>
            <a:prstGeom prst="rect">
              <a:avLst/>
            </a:prstGeom>
          </p:spPr>
        </p:pic>
      </p:grpSp>
      <p:grpSp>
        <p:nvGrpSpPr>
          <p:cNvPr id="19" name="群組 18">
            <a:extLst>
              <a:ext uri="{FF2B5EF4-FFF2-40B4-BE49-F238E27FC236}">
                <a16:creationId xmlns:a16="http://schemas.microsoft.com/office/drawing/2014/main" id="{8D562749-1EDC-1CF4-09F9-A1B749401216}"/>
              </a:ext>
            </a:extLst>
          </p:cNvPr>
          <p:cNvGrpSpPr/>
          <p:nvPr/>
        </p:nvGrpSpPr>
        <p:grpSpPr>
          <a:xfrm>
            <a:off x="256500" y="6181665"/>
            <a:ext cx="2978965" cy="2485092"/>
            <a:chOff x="205701" y="5927664"/>
            <a:chExt cx="2978965" cy="2485092"/>
          </a:xfrm>
        </p:grpSpPr>
        <p:sp>
          <p:nvSpPr>
            <p:cNvPr id="3" name="圓角矩形 2">
              <a:extLst>
                <a:ext uri="{FF2B5EF4-FFF2-40B4-BE49-F238E27FC236}">
                  <a16:creationId xmlns:a16="http://schemas.microsoft.com/office/drawing/2014/main" id="{8B3760BC-FD67-6294-0E56-A0D90C27EDCF}"/>
                </a:ext>
              </a:extLst>
            </p:cNvPr>
            <p:cNvSpPr/>
            <p:nvPr/>
          </p:nvSpPr>
          <p:spPr>
            <a:xfrm>
              <a:off x="592666" y="6237952"/>
              <a:ext cx="2592000" cy="931234"/>
            </a:xfrm>
            <a:prstGeom prst="roundRect">
              <a:avLst/>
            </a:prstGeom>
            <a:solidFill>
              <a:srgbClr val="FFFFFF"/>
            </a:solidFill>
            <a:ln w="254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台北成立，代理 Interwoven Teamsite">
              <a:extLst>
                <a:ext uri="{FF2B5EF4-FFF2-40B4-BE49-F238E27FC236}">
                  <a16:creationId xmlns:a16="http://schemas.microsoft.com/office/drawing/2014/main" id="{82EE47BB-34E0-80BC-CD6F-D8E40B286DCD}"/>
                </a:ext>
              </a:extLst>
            </p:cNvPr>
            <p:cNvSpPr txBox="1"/>
            <p:nvPr/>
          </p:nvSpPr>
          <p:spPr>
            <a:xfrm>
              <a:off x="661399" y="6448049"/>
              <a:ext cx="2467898" cy="5334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台北</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にて</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設立</a:t>
              </a:r>
              <a:r>
                <a:rPr kumimoji="0" 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Interwoven </a:t>
              </a:r>
              <a:r>
                <a:rPr kumimoji="0" lang="en-US"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Teamsite</a:t>
              </a:r>
              <a:r>
                <a:rPr kumimoji="0" 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の</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代理</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を</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務</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める</a:t>
              </a:r>
              <a:endParaRPr kumimoji="0"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11" name="群組 10">
              <a:extLst>
                <a:ext uri="{FF2B5EF4-FFF2-40B4-BE49-F238E27FC236}">
                  <a16:creationId xmlns:a16="http://schemas.microsoft.com/office/drawing/2014/main" id="{1FA0FF0C-606F-3BE8-E1E2-082A49D3285C}"/>
                </a:ext>
              </a:extLst>
            </p:cNvPr>
            <p:cNvGrpSpPr/>
            <p:nvPr/>
          </p:nvGrpSpPr>
          <p:grpSpPr>
            <a:xfrm>
              <a:off x="205701" y="5927664"/>
              <a:ext cx="1080000" cy="487426"/>
              <a:chOff x="1096227" y="5839527"/>
              <a:chExt cx="1080000" cy="487426"/>
            </a:xfrm>
          </p:grpSpPr>
          <p:sp>
            <p:nvSpPr>
              <p:cNvPr id="9" name="圓角矩形 8">
                <a:extLst>
                  <a:ext uri="{FF2B5EF4-FFF2-40B4-BE49-F238E27FC236}">
                    <a16:creationId xmlns:a16="http://schemas.microsoft.com/office/drawing/2014/main" id="{21D8B93C-9558-345C-B30F-B5B51A08B5D8}"/>
                  </a:ext>
                </a:extLst>
              </p:cNvPr>
              <p:cNvSpPr/>
              <p:nvPr/>
            </p:nvSpPr>
            <p:spPr>
              <a:xfrm>
                <a:off x="1096227" y="5839527"/>
                <a:ext cx="1080000" cy="473529"/>
              </a:xfrm>
              <a:prstGeom prst="roundRect">
                <a:avLst>
                  <a:gd name="adj" fmla="val 50000"/>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0" name="台北成立，代理 Interwoven Teamsite">
                <a:extLst>
                  <a:ext uri="{FF2B5EF4-FFF2-40B4-BE49-F238E27FC236}">
                    <a16:creationId xmlns:a16="http://schemas.microsoft.com/office/drawing/2014/main" id="{BDB5F9BA-CE85-BF79-067E-906AAD099AA2}"/>
                  </a:ext>
                </a:extLst>
              </p:cNvPr>
              <p:cNvSpPr txBox="1"/>
              <p:nvPr/>
            </p:nvSpPr>
            <p:spPr>
              <a:xfrm>
                <a:off x="1139039" y="5839832"/>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2008</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13" name="直線接點 12">
              <a:extLst>
                <a:ext uri="{FF2B5EF4-FFF2-40B4-BE49-F238E27FC236}">
                  <a16:creationId xmlns:a16="http://schemas.microsoft.com/office/drawing/2014/main" id="{2695BF03-6128-4420-AAAB-2E27C5201328}"/>
                </a:ext>
              </a:extLst>
            </p:cNvPr>
            <p:cNvCxnSpPr>
              <a:cxnSpLocks/>
            </p:cNvCxnSpPr>
            <p:nvPr/>
          </p:nvCxnSpPr>
          <p:spPr>
            <a:xfrm>
              <a:off x="1888666" y="7169186"/>
              <a:ext cx="0" cy="1160360"/>
            </a:xfrm>
            <a:prstGeom prst="line">
              <a:avLst/>
            </a:prstGeom>
            <a:noFill/>
            <a:ln w="25400" cap="flat">
              <a:solidFill>
                <a:srgbClr val="8BBEFF"/>
              </a:solidFill>
              <a:prstDash val="solid"/>
              <a:round/>
            </a:ln>
            <a:effectLst/>
            <a:sp3d/>
          </p:spPr>
          <p:style>
            <a:lnRef idx="0">
              <a:scrgbClr r="0" g="0" b="0"/>
            </a:lnRef>
            <a:fillRef idx="0">
              <a:scrgbClr r="0" g="0" b="0"/>
            </a:fillRef>
            <a:effectRef idx="0">
              <a:scrgbClr r="0" g="0" b="0"/>
            </a:effectRef>
            <a:fontRef idx="none"/>
          </p:style>
        </p:cxnSp>
        <p:sp>
          <p:nvSpPr>
            <p:cNvPr id="18" name="橢圓 17">
              <a:extLst>
                <a:ext uri="{FF2B5EF4-FFF2-40B4-BE49-F238E27FC236}">
                  <a16:creationId xmlns:a16="http://schemas.microsoft.com/office/drawing/2014/main" id="{9FCD7242-79D3-EED6-AF24-3B72DD90C6B7}"/>
                </a:ext>
              </a:extLst>
            </p:cNvPr>
            <p:cNvSpPr>
              <a:spLocks noChangeAspect="1"/>
            </p:cNvSpPr>
            <p:nvPr/>
          </p:nvSpPr>
          <p:spPr>
            <a:xfrm>
              <a:off x="1798666" y="8232756"/>
              <a:ext cx="180000" cy="180000"/>
            </a:xfrm>
            <a:prstGeom prst="ellipse">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5" name="群組 34">
            <a:extLst>
              <a:ext uri="{FF2B5EF4-FFF2-40B4-BE49-F238E27FC236}">
                <a16:creationId xmlns:a16="http://schemas.microsoft.com/office/drawing/2014/main" id="{19C6752C-8AB6-110A-933C-56BE792A0AFB}"/>
              </a:ext>
            </a:extLst>
          </p:cNvPr>
          <p:cNvGrpSpPr/>
          <p:nvPr/>
        </p:nvGrpSpPr>
        <p:grpSpPr>
          <a:xfrm>
            <a:off x="1773310" y="3887846"/>
            <a:ext cx="3124384" cy="4519859"/>
            <a:chOff x="2158568" y="4629899"/>
            <a:chExt cx="3124384" cy="4519859"/>
          </a:xfrm>
        </p:grpSpPr>
        <p:sp>
          <p:nvSpPr>
            <p:cNvPr id="25" name="圓角矩形 24">
              <a:extLst>
                <a:ext uri="{FF2B5EF4-FFF2-40B4-BE49-F238E27FC236}">
                  <a16:creationId xmlns:a16="http://schemas.microsoft.com/office/drawing/2014/main" id="{A011A2F6-D220-BA5B-FAB2-2EF62382EE25}"/>
                </a:ext>
              </a:extLst>
            </p:cNvPr>
            <p:cNvSpPr/>
            <p:nvPr/>
          </p:nvSpPr>
          <p:spPr>
            <a:xfrm>
              <a:off x="2545533" y="4948122"/>
              <a:ext cx="2737419" cy="1332000"/>
            </a:xfrm>
            <a:prstGeom prst="roundRect">
              <a:avLst/>
            </a:prstGeom>
            <a:solidFill>
              <a:srgbClr val="FFFFFF"/>
            </a:solidFill>
            <a:ln w="25400" cap="flat">
              <a:solidFill>
                <a:srgbClr val="3366C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6" name="台北成立，代理 Interwoven Teamsite">
              <a:extLst>
                <a:ext uri="{FF2B5EF4-FFF2-40B4-BE49-F238E27FC236}">
                  <a16:creationId xmlns:a16="http://schemas.microsoft.com/office/drawing/2014/main" id="{8B25BDD4-CFDA-4400-469B-C723920ECDEC}"/>
                </a:ext>
              </a:extLst>
            </p:cNvPr>
            <p:cNvSpPr txBox="1"/>
            <p:nvPr/>
          </p:nvSpPr>
          <p:spPr>
            <a:xfrm>
              <a:off x="2635593" y="5238324"/>
              <a:ext cx="2557298" cy="841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Builder </a:t>
              </a:r>
              <a:r>
                <a:rPr kumimoji="0" lang="ja-JP" alt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をリリース</a:t>
              </a:r>
              <a:r>
                <a:rPr kumimoji="0" lang="ja-JP"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zh-TW"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注目製品</a:t>
              </a:r>
              <a:r>
                <a:rPr kumimoji="0" lang="ja-JP"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eWeek</a:t>
              </a: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Magazine</a:t>
              </a:r>
            </a:p>
          </p:txBody>
        </p:sp>
        <p:grpSp>
          <p:nvGrpSpPr>
            <p:cNvPr id="29" name="群組 28">
              <a:extLst>
                <a:ext uri="{FF2B5EF4-FFF2-40B4-BE49-F238E27FC236}">
                  <a16:creationId xmlns:a16="http://schemas.microsoft.com/office/drawing/2014/main" id="{E101CB3B-7988-F27C-1A50-E631FEF511E8}"/>
                </a:ext>
              </a:extLst>
            </p:cNvPr>
            <p:cNvGrpSpPr/>
            <p:nvPr/>
          </p:nvGrpSpPr>
          <p:grpSpPr>
            <a:xfrm>
              <a:off x="2158568" y="4629899"/>
              <a:ext cx="1080000" cy="487426"/>
              <a:chOff x="1096227" y="5882391"/>
              <a:chExt cx="1080000" cy="487426"/>
            </a:xfrm>
          </p:grpSpPr>
          <p:sp>
            <p:nvSpPr>
              <p:cNvPr id="32" name="圓角矩形 31">
                <a:extLst>
                  <a:ext uri="{FF2B5EF4-FFF2-40B4-BE49-F238E27FC236}">
                    <a16:creationId xmlns:a16="http://schemas.microsoft.com/office/drawing/2014/main" id="{B4664128-B6D0-4C86-410D-4784E8E37AFE}"/>
                  </a:ext>
                </a:extLst>
              </p:cNvPr>
              <p:cNvSpPr/>
              <p:nvPr/>
            </p:nvSpPr>
            <p:spPr>
              <a:xfrm>
                <a:off x="1096227" y="5882391"/>
                <a:ext cx="1080000" cy="473529"/>
              </a:xfrm>
              <a:prstGeom prst="roundRect">
                <a:avLst>
                  <a:gd name="adj" fmla="val 50000"/>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台北成立，代理 Interwoven Teamsite">
                <a:extLst>
                  <a:ext uri="{FF2B5EF4-FFF2-40B4-BE49-F238E27FC236}">
                    <a16:creationId xmlns:a16="http://schemas.microsoft.com/office/drawing/2014/main" id="{17EBCB23-F598-4474-1EBB-10C2E40CB4C2}"/>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2010</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30" name="直線接點 29">
              <a:extLst>
                <a:ext uri="{FF2B5EF4-FFF2-40B4-BE49-F238E27FC236}">
                  <a16:creationId xmlns:a16="http://schemas.microsoft.com/office/drawing/2014/main" id="{CD4F13A0-C7E7-639C-9D40-2D1771595D0B}"/>
                </a:ext>
              </a:extLst>
            </p:cNvPr>
            <p:cNvCxnSpPr>
              <a:cxnSpLocks/>
              <a:stCxn id="25" idx="2"/>
            </p:cNvCxnSpPr>
            <p:nvPr/>
          </p:nvCxnSpPr>
          <p:spPr>
            <a:xfrm flipH="1">
              <a:off x="3914242" y="6280122"/>
              <a:ext cx="1" cy="2730302"/>
            </a:xfrm>
            <a:prstGeom prst="line">
              <a:avLst/>
            </a:prstGeom>
            <a:noFill/>
            <a:ln w="25400" cap="flat">
              <a:solidFill>
                <a:srgbClr val="3366CC"/>
              </a:solidFill>
              <a:prstDash val="solid"/>
              <a:round/>
            </a:ln>
            <a:effectLst/>
            <a:sp3d/>
          </p:spPr>
          <p:style>
            <a:lnRef idx="0">
              <a:scrgbClr r="0" g="0" b="0"/>
            </a:lnRef>
            <a:fillRef idx="0">
              <a:scrgbClr r="0" g="0" b="0"/>
            </a:fillRef>
            <a:effectRef idx="0">
              <a:scrgbClr r="0" g="0" b="0"/>
            </a:effectRef>
            <a:fontRef idx="none"/>
          </p:style>
        </p:cxnSp>
        <p:sp>
          <p:nvSpPr>
            <p:cNvPr id="31" name="橢圓 30">
              <a:extLst>
                <a:ext uri="{FF2B5EF4-FFF2-40B4-BE49-F238E27FC236}">
                  <a16:creationId xmlns:a16="http://schemas.microsoft.com/office/drawing/2014/main" id="{97E5E4AB-BA99-A323-727F-A2BFEEABD48C}"/>
                </a:ext>
              </a:extLst>
            </p:cNvPr>
            <p:cNvSpPr>
              <a:spLocks noChangeAspect="1"/>
            </p:cNvSpPr>
            <p:nvPr/>
          </p:nvSpPr>
          <p:spPr>
            <a:xfrm>
              <a:off x="3824242" y="8969758"/>
              <a:ext cx="180000" cy="180000"/>
            </a:xfrm>
            <a:prstGeom prst="ellipse">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6" name="群組 35">
            <a:extLst>
              <a:ext uri="{FF2B5EF4-FFF2-40B4-BE49-F238E27FC236}">
                <a16:creationId xmlns:a16="http://schemas.microsoft.com/office/drawing/2014/main" id="{F8441F2A-78F1-2866-E5B6-59C86B8B6566}"/>
              </a:ext>
            </a:extLst>
          </p:cNvPr>
          <p:cNvGrpSpPr/>
          <p:nvPr/>
        </p:nvGrpSpPr>
        <p:grpSpPr>
          <a:xfrm>
            <a:off x="3877873" y="5836945"/>
            <a:ext cx="3124384" cy="2394967"/>
            <a:chOff x="2158568" y="4629899"/>
            <a:chExt cx="3124384" cy="2394967"/>
          </a:xfrm>
        </p:grpSpPr>
        <p:sp>
          <p:nvSpPr>
            <p:cNvPr id="37" name="圓角矩形 36">
              <a:extLst>
                <a:ext uri="{FF2B5EF4-FFF2-40B4-BE49-F238E27FC236}">
                  <a16:creationId xmlns:a16="http://schemas.microsoft.com/office/drawing/2014/main" id="{43C7B219-854E-CDB6-D237-5B41105F37DC}"/>
                </a:ext>
              </a:extLst>
            </p:cNvPr>
            <p:cNvSpPr/>
            <p:nvPr/>
          </p:nvSpPr>
          <p:spPr>
            <a:xfrm>
              <a:off x="2545533" y="4948122"/>
              <a:ext cx="2737419" cy="1080000"/>
            </a:xfrm>
            <a:prstGeom prst="roundRect">
              <a:avLst/>
            </a:prstGeom>
            <a:solidFill>
              <a:srgbClr val="FFFFFF"/>
            </a:solidFill>
            <a:ln w="25400" cap="flat">
              <a:solidFill>
                <a:srgbClr val="7028C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8" name="台北成立，代理 Interwoven Teamsite">
              <a:extLst>
                <a:ext uri="{FF2B5EF4-FFF2-40B4-BE49-F238E27FC236}">
                  <a16:creationId xmlns:a16="http://schemas.microsoft.com/office/drawing/2014/main" id="{2D8FC204-7E6A-3E2F-8981-EF9188550AC6}"/>
                </a:ext>
              </a:extLst>
            </p:cNvPr>
            <p:cNvSpPr txBox="1"/>
            <p:nvPr/>
          </p:nvSpPr>
          <p:spPr>
            <a:xfrm>
              <a:off x="2634208" y="5101144"/>
              <a:ext cx="2557298" cy="8720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ja-JP" altLang="en-US" sz="18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a:t>
              </a:r>
              <a:r>
                <a:rPr kumimoji="0" lang="ja-JP"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台湾のトップ</a:t>
              </a:r>
              <a:r>
                <a:rPr kumimoji="0" lang="en-US" altLang="ja-JP"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10</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スタートアップ</a:t>
              </a:r>
              <a:r>
                <a:rPr lang="ja-JP" altLang="en-US" sz="16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a:t>
              </a:r>
              <a:endPar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Business Next</a:t>
              </a:r>
            </a:p>
          </p:txBody>
        </p:sp>
        <p:grpSp>
          <p:nvGrpSpPr>
            <p:cNvPr id="39" name="群組 38">
              <a:extLst>
                <a:ext uri="{FF2B5EF4-FFF2-40B4-BE49-F238E27FC236}">
                  <a16:creationId xmlns:a16="http://schemas.microsoft.com/office/drawing/2014/main" id="{AEC55D67-82BB-BC10-C209-DE03E5DFA6A8}"/>
                </a:ext>
              </a:extLst>
            </p:cNvPr>
            <p:cNvGrpSpPr/>
            <p:nvPr/>
          </p:nvGrpSpPr>
          <p:grpSpPr>
            <a:xfrm>
              <a:off x="2158568" y="4629899"/>
              <a:ext cx="1080000" cy="487426"/>
              <a:chOff x="1096227" y="5882391"/>
              <a:chExt cx="1080000" cy="487426"/>
            </a:xfrm>
          </p:grpSpPr>
          <p:sp>
            <p:nvSpPr>
              <p:cNvPr id="42" name="圓角矩形 41">
                <a:extLst>
                  <a:ext uri="{FF2B5EF4-FFF2-40B4-BE49-F238E27FC236}">
                    <a16:creationId xmlns:a16="http://schemas.microsoft.com/office/drawing/2014/main" id="{A65FC060-F09E-2874-3C20-806485EA0E02}"/>
                  </a:ext>
                </a:extLst>
              </p:cNvPr>
              <p:cNvSpPr/>
              <p:nvPr/>
            </p:nvSpPr>
            <p:spPr>
              <a:xfrm>
                <a:off x="1096227" y="5882391"/>
                <a:ext cx="1080000" cy="473529"/>
              </a:xfrm>
              <a:prstGeom prst="roundRect">
                <a:avLst>
                  <a:gd name="adj" fmla="val 50000"/>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4" name="台北成立，代理 Interwoven Teamsite">
                <a:extLst>
                  <a:ext uri="{FF2B5EF4-FFF2-40B4-BE49-F238E27FC236}">
                    <a16:creationId xmlns:a16="http://schemas.microsoft.com/office/drawing/2014/main" id="{87F976A8-C2FD-A6DE-161D-1EAB629EB86F}"/>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2011</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40" name="直線接點 39">
              <a:extLst>
                <a:ext uri="{FF2B5EF4-FFF2-40B4-BE49-F238E27FC236}">
                  <a16:creationId xmlns:a16="http://schemas.microsoft.com/office/drawing/2014/main" id="{342F17B3-EE26-797C-946F-04E961DD6EA5}"/>
                </a:ext>
              </a:extLst>
            </p:cNvPr>
            <p:cNvCxnSpPr>
              <a:cxnSpLocks/>
            </p:cNvCxnSpPr>
            <p:nvPr/>
          </p:nvCxnSpPr>
          <p:spPr>
            <a:xfrm>
              <a:off x="3914242" y="6033523"/>
              <a:ext cx="0" cy="900000"/>
            </a:xfrm>
            <a:prstGeom prst="line">
              <a:avLst/>
            </a:prstGeom>
            <a:noFill/>
            <a:ln w="25400" cap="flat">
              <a:solidFill>
                <a:srgbClr val="7028CE"/>
              </a:solidFill>
              <a:prstDash val="solid"/>
              <a:round/>
            </a:ln>
            <a:effectLst/>
            <a:sp3d/>
          </p:spPr>
          <p:style>
            <a:lnRef idx="0">
              <a:scrgbClr r="0" g="0" b="0"/>
            </a:lnRef>
            <a:fillRef idx="0">
              <a:scrgbClr r="0" g="0" b="0"/>
            </a:fillRef>
            <a:effectRef idx="0">
              <a:scrgbClr r="0" g="0" b="0"/>
            </a:effectRef>
            <a:fontRef idx="none"/>
          </p:style>
        </p:cxnSp>
        <p:sp>
          <p:nvSpPr>
            <p:cNvPr id="41" name="橢圓 40">
              <a:extLst>
                <a:ext uri="{FF2B5EF4-FFF2-40B4-BE49-F238E27FC236}">
                  <a16:creationId xmlns:a16="http://schemas.microsoft.com/office/drawing/2014/main" id="{CDA7D3D4-8AB3-4212-8979-E417BC14F4CE}"/>
                </a:ext>
              </a:extLst>
            </p:cNvPr>
            <p:cNvSpPr>
              <a:spLocks noChangeAspect="1"/>
            </p:cNvSpPr>
            <p:nvPr/>
          </p:nvSpPr>
          <p:spPr>
            <a:xfrm>
              <a:off x="3824242" y="6844866"/>
              <a:ext cx="180000" cy="180000"/>
            </a:xfrm>
            <a:prstGeom prst="ellipse">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46" name="群組 45">
            <a:extLst>
              <a:ext uri="{FF2B5EF4-FFF2-40B4-BE49-F238E27FC236}">
                <a16:creationId xmlns:a16="http://schemas.microsoft.com/office/drawing/2014/main" id="{CBA21323-C2FA-5A95-193A-96C60824C1D8}"/>
              </a:ext>
            </a:extLst>
          </p:cNvPr>
          <p:cNvGrpSpPr/>
          <p:nvPr/>
        </p:nvGrpSpPr>
        <p:grpSpPr>
          <a:xfrm>
            <a:off x="5665471" y="3887846"/>
            <a:ext cx="3024644" cy="4354871"/>
            <a:chOff x="2158568" y="4629899"/>
            <a:chExt cx="3024644" cy="4354871"/>
          </a:xfrm>
        </p:grpSpPr>
        <p:sp>
          <p:nvSpPr>
            <p:cNvPr id="47" name="圓角矩形 46">
              <a:extLst>
                <a:ext uri="{FF2B5EF4-FFF2-40B4-BE49-F238E27FC236}">
                  <a16:creationId xmlns:a16="http://schemas.microsoft.com/office/drawing/2014/main" id="{CA65634B-E7B7-3C76-EF0A-D1398A669FFA}"/>
                </a:ext>
              </a:extLst>
            </p:cNvPr>
            <p:cNvSpPr/>
            <p:nvPr/>
          </p:nvSpPr>
          <p:spPr>
            <a:xfrm>
              <a:off x="2555212" y="4948122"/>
              <a:ext cx="2628000" cy="1368000"/>
            </a:xfrm>
            <a:prstGeom prst="roundRect">
              <a:avLst/>
            </a:prstGeom>
            <a:solidFill>
              <a:srgbClr val="FFFFFF"/>
            </a:solidFill>
            <a:ln w="25400" cap="flat">
              <a:solidFill>
                <a:srgbClr val="D50E0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0" name="台北成立，代理 Interwoven Teamsite">
              <a:extLst>
                <a:ext uri="{FF2B5EF4-FFF2-40B4-BE49-F238E27FC236}">
                  <a16:creationId xmlns:a16="http://schemas.microsoft.com/office/drawing/2014/main" id="{C3E68EBE-31D0-C2CE-972E-DD605A5EB5BD}"/>
                </a:ext>
              </a:extLst>
            </p:cNvPr>
            <p:cNvSpPr txBox="1"/>
            <p:nvPr/>
          </p:nvSpPr>
          <p:spPr>
            <a:xfrm>
              <a:off x="2590563" y="5117291"/>
              <a:ext cx="2557298" cy="10874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ja-JP" altLang="en-US" sz="18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a:t>
              </a: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Echelon Taiwan   </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Satellite </a:t>
              </a:r>
              <a:r>
                <a:rPr lang="ja-JP" altLang="en-US" sz="18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賞</a:t>
              </a:r>
              <a:r>
                <a:rPr kumimoji="0" lang="ja-JP"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」受賞</a:t>
              </a:r>
              <a:endPar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Red Herring Global Top 100</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革新的企業に選出</a:t>
              </a:r>
              <a:endPar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52" name="群組 51">
              <a:extLst>
                <a:ext uri="{FF2B5EF4-FFF2-40B4-BE49-F238E27FC236}">
                  <a16:creationId xmlns:a16="http://schemas.microsoft.com/office/drawing/2014/main" id="{1258CB98-0081-E294-A065-A02A4690CEA2}"/>
                </a:ext>
              </a:extLst>
            </p:cNvPr>
            <p:cNvGrpSpPr/>
            <p:nvPr/>
          </p:nvGrpSpPr>
          <p:grpSpPr>
            <a:xfrm>
              <a:off x="2158568" y="4629899"/>
              <a:ext cx="1080000" cy="487426"/>
              <a:chOff x="1096227" y="5882391"/>
              <a:chExt cx="1080000" cy="487426"/>
            </a:xfrm>
          </p:grpSpPr>
          <p:sp>
            <p:nvSpPr>
              <p:cNvPr id="55" name="圓角矩形 54">
                <a:extLst>
                  <a:ext uri="{FF2B5EF4-FFF2-40B4-BE49-F238E27FC236}">
                    <a16:creationId xmlns:a16="http://schemas.microsoft.com/office/drawing/2014/main" id="{EF918419-6BE2-8EA1-41E8-8BFF987EE7AB}"/>
                  </a:ext>
                </a:extLst>
              </p:cNvPr>
              <p:cNvSpPr/>
              <p:nvPr/>
            </p:nvSpPr>
            <p:spPr>
              <a:xfrm>
                <a:off x="1096227" y="5882391"/>
                <a:ext cx="1080000" cy="473529"/>
              </a:xfrm>
              <a:prstGeom prst="roundRect">
                <a:avLst>
                  <a:gd name="adj" fmla="val 50000"/>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56" name="台北成立，代理 Interwoven Teamsite">
                <a:extLst>
                  <a:ext uri="{FF2B5EF4-FFF2-40B4-BE49-F238E27FC236}">
                    <a16:creationId xmlns:a16="http://schemas.microsoft.com/office/drawing/2014/main" id="{66A64AA3-70B2-C4C6-8293-EFD913195ABD}"/>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2012</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53" name="直線接點 52">
              <a:extLst>
                <a:ext uri="{FF2B5EF4-FFF2-40B4-BE49-F238E27FC236}">
                  <a16:creationId xmlns:a16="http://schemas.microsoft.com/office/drawing/2014/main" id="{C0FC7355-1A3A-CD3E-8EEE-3FBB70A0F446}"/>
                </a:ext>
              </a:extLst>
            </p:cNvPr>
            <p:cNvCxnSpPr>
              <a:cxnSpLocks/>
            </p:cNvCxnSpPr>
            <p:nvPr/>
          </p:nvCxnSpPr>
          <p:spPr>
            <a:xfrm>
              <a:off x="3914242" y="6316122"/>
              <a:ext cx="0" cy="2577133"/>
            </a:xfrm>
            <a:prstGeom prst="line">
              <a:avLst/>
            </a:prstGeom>
            <a:noFill/>
            <a:ln w="25400" cap="flat">
              <a:solidFill>
                <a:srgbClr val="D50E0E"/>
              </a:solidFill>
              <a:prstDash val="solid"/>
              <a:round/>
            </a:ln>
            <a:effectLst/>
            <a:sp3d/>
          </p:spPr>
          <p:style>
            <a:lnRef idx="0">
              <a:scrgbClr r="0" g="0" b="0"/>
            </a:lnRef>
            <a:fillRef idx="0">
              <a:scrgbClr r="0" g="0" b="0"/>
            </a:fillRef>
            <a:effectRef idx="0">
              <a:scrgbClr r="0" g="0" b="0"/>
            </a:effectRef>
            <a:fontRef idx="none"/>
          </p:style>
        </p:cxnSp>
        <p:sp>
          <p:nvSpPr>
            <p:cNvPr id="54" name="橢圓 53">
              <a:extLst>
                <a:ext uri="{FF2B5EF4-FFF2-40B4-BE49-F238E27FC236}">
                  <a16:creationId xmlns:a16="http://schemas.microsoft.com/office/drawing/2014/main" id="{6D65C807-8116-FBF8-4375-18163D071F9A}"/>
                </a:ext>
              </a:extLst>
            </p:cNvPr>
            <p:cNvSpPr>
              <a:spLocks noChangeAspect="1"/>
            </p:cNvSpPr>
            <p:nvPr/>
          </p:nvSpPr>
          <p:spPr>
            <a:xfrm>
              <a:off x="3824242" y="8804770"/>
              <a:ext cx="180000" cy="180000"/>
            </a:xfrm>
            <a:prstGeom prst="ellipse">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
        <p:nvSpPr>
          <p:cNvPr id="58" name="圓角矩形 57">
            <a:extLst>
              <a:ext uri="{FF2B5EF4-FFF2-40B4-BE49-F238E27FC236}">
                <a16:creationId xmlns:a16="http://schemas.microsoft.com/office/drawing/2014/main" id="{C6A3638D-F708-1DFE-E3E2-8E5692E55B6F}"/>
              </a:ext>
            </a:extLst>
          </p:cNvPr>
          <p:cNvSpPr/>
          <p:nvPr/>
        </p:nvSpPr>
        <p:spPr>
          <a:xfrm>
            <a:off x="8304135" y="6155168"/>
            <a:ext cx="2324035" cy="1080000"/>
          </a:xfrm>
          <a:prstGeom prst="roundRect">
            <a:avLst/>
          </a:prstGeom>
          <a:solidFill>
            <a:srgbClr val="FFFFFF"/>
          </a:solid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9" name="台北成立，代理 Interwoven Teamsite">
            <a:extLst>
              <a:ext uri="{FF2B5EF4-FFF2-40B4-BE49-F238E27FC236}">
                <a16:creationId xmlns:a16="http://schemas.microsoft.com/office/drawing/2014/main" id="{A387B345-E1F1-DE31-FEA3-729C1E9CB39D}"/>
              </a:ext>
            </a:extLst>
          </p:cNvPr>
          <p:cNvSpPr txBox="1"/>
          <p:nvPr/>
        </p:nvSpPr>
        <p:spPr>
          <a:xfrm>
            <a:off x="8313813" y="6357975"/>
            <a:ext cx="2282957" cy="748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ja-JP" altLang="en-US" sz="14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「アジア・アメリカ多国間技術協会（</a:t>
            </a:r>
            <a:r>
              <a:rPr lang="en-US" altLang="ja-JP" sz="14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AAMA</a:t>
            </a:r>
            <a:r>
              <a:rPr lang="ja-JP" altLang="en-US" sz="14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）プログラム」に採択</a:t>
            </a:r>
            <a:endParaRPr kumimoji="0" lang="en-US" altLang="zh-TW"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nvGrpSpPr>
          <p:cNvPr id="60" name="群組 59">
            <a:extLst>
              <a:ext uri="{FF2B5EF4-FFF2-40B4-BE49-F238E27FC236}">
                <a16:creationId xmlns:a16="http://schemas.microsoft.com/office/drawing/2014/main" id="{5CDFDD4F-D1DD-5F14-1570-BDE240CC3525}"/>
              </a:ext>
            </a:extLst>
          </p:cNvPr>
          <p:cNvGrpSpPr/>
          <p:nvPr/>
        </p:nvGrpSpPr>
        <p:grpSpPr>
          <a:xfrm>
            <a:off x="7958248" y="5836945"/>
            <a:ext cx="1080000" cy="487426"/>
            <a:chOff x="1096227" y="5882391"/>
            <a:chExt cx="1080000" cy="487426"/>
          </a:xfrm>
        </p:grpSpPr>
        <p:sp>
          <p:nvSpPr>
            <p:cNvPr id="63" name="圓角矩形 62">
              <a:extLst>
                <a:ext uri="{FF2B5EF4-FFF2-40B4-BE49-F238E27FC236}">
                  <a16:creationId xmlns:a16="http://schemas.microsoft.com/office/drawing/2014/main" id="{FA394E42-A6E0-0E60-CC72-9B2591BE06B1}"/>
                </a:ext>
              </a:extLst>
            </p:cNvPr>
            <p:cNvSpPr/>
            <p:nvPr/>
          </p:nvSpPr>
          <p:spPr>
            <a:xfrm>
              <a:off x="1096227" y="5882391"/>
              <a:ext cx="1080000" cy="473529"/>
            </a:xfrm>
            <a:prstGeom prst="roundRect">
              <a:avLst>
                <a:gd name="adj" fmla="val 50000"/>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64" name="台北成立，代理 Interwoven Teamsite">
              <a:extLst>
                <a:ext uri="{FF2B5EF4-FFF2-40B4-BE49-F238E27FC236}">
                  <a16:creationId xmlns:a16="http://schemas.microsoft.com/office/drawing/2014/main" id="{32BCB4CF-8CEC-7DF8-9030-02B2D323F20B}"/>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2013</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1" name="直線接點 60">
            <a:extLst>
              <a:ext uri="{FF2B5EF4-FFF2-40B4-BE49-F238E27FC236}">
                <a16:creationId xmlns:a16="http://schemas.microsoft.com/office/drawing/2014/main" id="{82B43885-DFB3-EF99-D47D-DAA82986A8BB}"/>
              </a:ext>
            </a:extLst>
          </p:cNvPr>
          <p:cNvCxnSpPr>
            <a:cxnSpLocks/>
          </p:cNvCxnSpPr>
          <p:nvPr/>
        </p:nvCxnSpPr>
        <p:spPr>
          <a:xfrm>
            <a:off x="9436231" y="7242425"/>
            <a:ext cx="0" cy="1008000"/>
          </a:xfrm>
          <a:prstGeom prst="line">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cxnSp>
      <p:sp>
        <p:nvSpPr>
          <p:cNvPr id="62" name="橢圓 61">
            <a:extLst>
              <a:ext uri="{FF2B5EF4-FFF2-40B4-BE49-F238E27FC236}">
                <a16:creationId xmlns:a16="http://schemas.microsoft.com/office/drawing/2014/main" id="{9074095D-FE6E-DCBA-8007-F9FF2D0A553F}"/>
              </a:ext>
            </a:extLst>
          </p:cNvPr>
          <p:cNvSpPr>
            <a:spLocks noChangeAspect="1"/>
          </p:cNvSpPr>
          <p:nvPr/>
        </p:nvSpPr>
        <p:spPr>
          <a:xfrm>
            <a:off x="9346231" y="8213734"/>
            <a:ext cx="180000" cy="180000"/>
          </a:xfrm>
          <a:prstGeom prst="ellipse">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65" name="群組 64">
            <a:extLst>
              <a:ext uri="{FF2B5EF4-FFF2-40B4-BE49-F238E27FC236}">
                <a16:creationId xmlns:a16="http://schemas.microsoft.com/office/drawing/2014/main" id="{99396B45-AD85-5FAC-7C2C-FB0266E8BB15}"/>
              </a:ext>
            </a:extLst>
          </p:cNvPr>
          <p:cNvGrpSpPr/>
          <p:nvPr/>
        </p:nvGrpSpPr>
        <p:grpSpPr>
          <a:xfrm>
            <a:off x="9408586" y="3834403"/>
            <a:ext cx="2978966" cy="4870217"/>
            <a:chOff x="2158568" y="4627255"/>
            <a:chExt cx="2978966" cy="4870217"/>
          </a:xfrm>
        </p:grpSpPr>
        <p:sp>
          <p:nvSpPr>
            <p:cNvPr id="66" name="圓角矩形 65">
              <a:extLst>
                <a:ext uri="{FF2B5EF4-FFF2-40B4-BE49-F238E27FC236}">
                  <a16:creationId xmlns:a16="http://schemas.microsoft.com/office/drawing/2014/main" id="{9BAB972C-741C-8751-E1E8-2D0B6AF12250}"/>
                </a:ext>
              </a:extLst>
            </p:cNvPr>
            <p:cNvSpPr/>
            <p:nvPr/>
          </p:nvSpPr>
          <p:spPr>
            <a:xfrm>
              <a:off x="2545534" y="4948122"/>
              <a:ext cx="2592000" cy="1512000"/>
            </a:xfrm>
            <a:prstGeom prst="roundRect">
              <a:avLst/>
            </a:prstGeom>
            <a:solidFill>
              <a:srgbClr val="FFFFFF"/>
            </a:solidFill>
            <a:ln w="25400" cap="flat">
              <a:solidFill>
                <a:srgbClr val="FFA92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67" name="台北成立，代理 Interwoven Teamsite">
              <a:extLst>
                <a:ext uri="{FF2B5EF4-FFF2-40B4-BE49-F238E27FC236}">
                  <a16:creationId xmlns:a16="http://schemas.microsoft.com/office/drawing/2014/main" id="{60A452B0-232A-1676-B5D6-C63BF1BC0194}"/>
                </a:ext>
              </a:extLst>
            </p:cNvPr>
            <p:cNvSpPr txBox="1"/>
            <p:nvPr/>
          </p:nvSpPr>
          <p:spPr>
            <a:xfrm>
              <a:off x="2577433" y="5288072"/>
              <a:ext cx="2545500" cy="748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0" algn="ctr" defTabSz="914400" rtl="0" eaLnBrk="1" fontAlgn="auto" latinLnBrk="0" hangingPunct="0">
                <a:lnSpc>
                  <a:spcPct val="100000"/>
                </a:lnSpc>
                <a:spcBef>
                  <a:spcPts val="120"/>
                </a:spcBef>
                <a:spcAft>
                  <a:spcPts val="0"/>
                </a:spcAft>
                <a:buClrTx/>
                <a:buSzTx/>
                <a:buFontTx/>
                <a:buNone/>
                <a:tabLst/>
                <a:defRPr/>
              </a:pP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生成 </a:t>
              </a:r>
              <a:r>
                <a:rPr kumimoji="0" lang="en-US" altLang="ja-JP"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AI </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と学習機能</a:t>
              </a:r>
              <a:r>
                <a:rPr kumimoji="0" lang="en-US" altLang="ja-JP"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 </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連携、レポーティング、一般 </a:t>
              </a:r>
              <a:r>
                <a:rPr kumimoji="0" lang="en-US" altLang="ja-JP"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UI </a:t>
              </a:r>
              <a:r>
                <a:rPr kumimoji="0" lang="ja-JP" alt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改善</a:t>
              </a:r>
              <a:endPar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endParaRPr>
            </a:p>
          </p:txBody>
        </p:sp>
        <p:grpSp>
          <p:nvGrpSpPr>
            <p:cNvPr id="68" name="群組 67">
              <a:extLst>
                <a:ext uri="{FF2B5EF4-FFF2-40B4-BE49-F238E27FC236}">
                  <a16:creationId xmlns:a16="http://schemas.microsoft.com/office/drawing/2014/main" id="{B88ECBC3-08C7-60C4-7726-065C208C8032}"/>
                </a:ext>
              </a:extLst>
            </p:cNvPr>
            <p:cNvGrpSpPr/>
            <p:nvPr/>
          </p:nvGrpSpPr>
          <p:grpSpPr>
            <a:xfrm>
              <a:off x="2158568" y="4627255"/>
              <a:ext cx="1260000" cy="493020"/>
              <a:chOff x="1096227" y="5879747"/>
              <a:chExt cx="1260000" cy="493020"/>
            </a:xfrm>
          </p:grpSpPr>
          <p:sp>
            <p:nvSpPr>
              <p:cNvPr id="71" name="圓角矩形 70">
                <a:extLst>
                  <a:ext uri="{FF2B5EF4-FFF2-40B4-BE49-F238E27FC236}">
                    <a16:creationId xmlns:a16="http://schemas.microsoft.com/office/drawing/2014/main" id="{88135CF3-7D49-CF9F-A94B-8ACB050C8F81}"/>
                  </a:ext>
                </a:extLst>
              </p:cNvPr>
              <p:cNvSpPr/>
              <p:nvPr/>
            </p:nvSpPr>
            <p:spPr>
              <a:xfrm>
                <a:off x="1096227" y="5882391"/>
                <a:ext cx="1260000" cy="473529"/>
              </a:xfrm>
              <a:prstGeom prst="roundRect">
                <a:avLst>
                  <a:gd name="adj" fmla="val 50000"/>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72" name="台北成立，代理 Interwoven Teamsite">
                <a:extLst>
                  <a:ext uri="{FF2B5EF4-FFF2-40B4-BE49-F238E27FC236}">
                    <a16:creationId xmlns:a16="http://schemas.microsoft.com/office/drawing/2014/main" id="{021080E6-527D-B6D0-C35E-72AF32B8AEF4}"/>
                  </a:ext>
                </a:extLst>
              </p:cNvPr>
              <p:cNvSpPr txBox="1"/>
              <p:nvPr/>
            </p:nvSpPr>
            <p:spPr>
              <a:xfrm>
                <a:off x="1117633" y="5879747"/>
                <a:ext cx="1238594" cy="493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現在</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9" name="直線接點 68">
              <a:extLst>
                <a:ext uri="{FF2B5EF4-FFF2-40B4-BE49-F238E27FC236}">
                  <a16:creationId xmlns:a16="http://schemas.microsoft.com/office/drawing/2014/main" id="{4A7DB23B-251E-05FB-6B55-995D51B22955}"/>
                </a:ext>
              </a:extLst>
            </p:cNvPr>
            <p:cNvCxnSpPr>
              <a:cxnSpLocks/>
            </p:cNvCxnSpPr>
            <p:nvPr/>
          </p:nvCxnSpPr>
          <p:spPr>
            <a:xfrm>
              <a:off x="3914242" y="6460122"/>
              <a:ext cx="0" cy="2892842"/>
            </a:xfrm>
            <a:prstGeom prst="line">
              <a:avLst/>
            </a:prstGeom>
            <a:noFill/>
            <a:ln w="25400" cap="flat">
              <a:solidFill>
                <a:srgbClr val="FFA92C"/>
              </a:solidFill>
              <a:prstDash val="solid"/>
              <a:round/>
            </a:ln>
            <a:effectLst/>
            <a:sp3d/>
          </p:spPr>
          <p:style>
            <a:lnRef idx="0">
              <a:scrgbClr r="0" g="0" b="0"/>
            </a:lnRef>
            <a:fillRef idx="0">
              <a:scrgbClr r="0" g="0" b="0"/>
            </a:fillRef>
            <a:effectRef idx="0">
              <a:scrgbClr r="0" g="0" b="0"/>
            </a:effectRef>
            <a:fontRef idx="none"/>
          </p:style>
        </p:cxnSp>
        <p:sp>
          <p:nvSpPr>
            <p:cNvPr id="70" name="橢圓 69">
              <a:extLst>
                <a:ext uri="{FF2B5EF4-FFF2-40B4-BE49-F238E27FC236}">
                  <a16:creationId xmlns:a16="http://schemas.microsoft.com/office/drawing/2014/main" id="{755E9DD2-EB65-154C-E5B1-23102F323537}"/>
                </a:ext>
              </a:extLst>
            </p:cNvPr>
            <p:cNvSpPr>
              <a:spLocks noChangeAspect="1"/>
            </p:cNvSpPr>
            <p:nvPr/>
          </p:nvSpPr>
          <p:spPr>
            <a:xfrm>
              <a:off x="3824242" y="9317472"/>
              <a:ext cx="180000" cy="180000"/>
            </a:xfrm>
            <a:prstGeom prst="ellipse">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376070467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4CFF49A-860C-A221-F6FE-25361354C92A}"/>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DAC226CA-BF82-7599-D125-842D350DE392}"/>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788AF9B6-9FA1-D59F-7C5D-F44441563FAF}"/>
              </a:ext>
            </a:extLst>
          </p:cNvPr>
          <p:cNvSpPr txBox="1"/>
          <p:nvPr/>
        </p:nvSpPr>
        <p:spPr>
          <a:xfrm>
            <a:off x="365919" y="1067114"/>
            <a:ext cx="12272962" cy="968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ja-JP" altLang="en-US" sz="4200" b="1" dirty="0">
                <a:latin typeface="Open Sans" panose="020B0606030504020204" pitchFamily="34" charset="0"/>
                <a:cs typeface="Open Sans" panose="020B0606030504020204" pitchFamily="34" charset="0"/>
              </a:rPr>
              <a:t>なぜ</a:t>
            </a:r>
            <a:r>
              <a:rPr lang="zh-TW" altLang="en-US" sz="1600" dirty="0"/>
              <a:t>                                             </a:t>
            </a:r>
            <a:r>
              <a:rPr kumimoji="0" lang="ja-JP" altLang="en-US"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は企業に選ばれるのか</a:t>
            </a:r>
            <a:endParaRPr kumimoji="0"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4" name="群組 3">
            <a:extLst>
              <a:ext uri="{FF2B5EF4-FFF2-40B4-BE49-F238E27FC236}">
                <a16:creationId xmlns:a16="http://schemas.microsoft.com/office/drawing/2014/main" id="{6E4AC1A9-DB58-A92D-7EA9-37FADA6CF532}"/>
              </a:ext>
            </a:extLst>
          </p:cNvPr>
          <p:cNvGrpSpPr/>
          <p:nvPr/>
        </p:nvGrpSpPr>
        <p:grpSpPr>
          <a:xfrm>
            <a:off x="2153545" y="3800024"/>
            <a:ext cx="2520000" cy="2520000"/>
            <a:chOff x="845348" y="3872752"/>
            <a:chExt cx="2520000" cy="2520000"/>
          </a:xfrm>
        </p:grpSpPr>
        <p:sp>
          <p:nvSpPr>
            <p:cNvPr id="29" name="矩形 28">
              <a:hlinkClick r:id="rId3"/>
              <a:extLst>
                <a:ext uri="{FF2B5EF4-FFF2-40B4-BE49-F238E27FC236}">
                  <a16:creationId xmlns:a16="http://schemas.microsoft.com/office/drawing/2014/main" id="{BC0DA02E-56AF-C2B4-C828-0CCFE2F34770}"/>
                </a:ext>
              </a:extLst>
            </p:cNvPr>
            <p:cNvSpPr>
              <a:spLocks/>
            </p:cNvSpPr>
            <p:nvPr/>
          </p:nvSpPr>
          <p:spPr>
            <a:xfrm>
              <a:off x="845348" y="3872752"/>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pic>
          <p:nvPicPr>
            <p:cNvPr id="9" name="圖片 8">
              <a:extLst>
                <a:ext uri="{FF2B5EF4-FFF2-40B4-BE49-F238E27FC236}">
                  <a16:creationId xmlns:a16="http://schemas.microsoft.com/office/drawing/2014/main" id="{62982082-A236-CF3D-8348-58970A77D4C5}"/>
                </a:ext>
              </a:extLst>
            </p:cNvPr>
            <p:cNvPicPr>
              <a:picLocks/>
            </p:cNvPicPr>
            <p:nvPr/>
          </p:nvPicPr>
          <p:blipFill>
            <a:blip r:embed="rId4"/>
            <a:stretch>
              <a:fillRect/>
            </a:stretch>
          </p:blipFill>
          <p:spPr>
            <a:xfrm>
              <a:off x="1584328" y="4380140"/>
              <a:ext cx="1042039" cy="1022191"/>
            </a:xfrm>
            <a:prstGeom prst="rect">
              <a:avLst/>
            </a:prstGeom>
          </p:spPr>
        </p:pic>
        <p:sp>
          <p:nvSpPr>
            <p:cNvPr id="28" name="員工有高達 90% 的時間在和 Excel 搏鬥">
              <a:extLst>
                <a:ext uri="{FF2B5EF4-FFF2-40B4-BE49-F238E27FC236}">
                  <a16:creationId xmlns:a16="http://schemas.microsoft.com/office/drawing/2014/main" id="{C27CBF58-AED3-EB5F-DC07-AE5947FDDEF2}"/>
                </a:ext>
              </a:extLst>
            </p:cNvPr>
            <p:cNvSpPr txBox="1"/>
            <p:nvPr/>
          </p:nvSpPr>
          <p:spPr>
            <a:xfrm>
              <a:off x="899426" y="5670728"/>
              <a:ext cx="2453721"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の方が早く</a:t>
              </a:r>
              <a:endPar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手間なく導入できる</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grpSp>
        <p:nvGrpSpPr>
          <p:cNvPr id="5" name="群組 4">
            <a:extLst>
              <a:ext uri="{FF2B5EF4-FFF2-40B4-BE49-F238E27FC236}">
                <a16:creationId xmlns:a16="http://schemas.microsoft.com/office/drawing/2014/main" id="{50F4D94B-6289-BE8A-8FFC-179137ECD058}"/>
              </a:ext>
            </a:extLst>
          </p:cNvPr>
          <p:cNvGrpSpPr/>
          <p:nvPr/>
        </p:nvGrpSpPr>
        <p:grpSpPr>
          <a:xfrm>
            <a:off x="5242737" y="3812286"/>
            <a:ext cx="2518597" cy="2520000"/>
            <a:chOff x="3777184" y="3872752"/>
            <a:chExt cx="2518597" cy="2520000"/>
          </a:xfrm>
        </p:grpSpPr>
        <p:sp>
          <p:nvSpPr>
            <p:cNvPr id="30" name="矩形 29">
              <a:hlinkClick r:id="rId5"/>
              <a:extLst>
                <a:ext uri="{FF2B5EF4-FFF2-40B4-BE49-F238E27FC236}">
                  <a16:creationId xmlns:a16="http://schemas.microsoft.com/office/drawing/2014/main" id="{D58849D1-0A9D-4DE7-0F65-1868FA573C3F}"/>
                </a:ext>
              </a:extLst>
            </p:cNvPr>
            <p:cNvSpPr/>
            <p:nvPr/>
          </p:nvSpPr>
          <p:spPr>
            <a:xfrm>
              <a:off x="3777184" y="3872752"/>
              <a:ext cx="2518597"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員工有高達 90% 的時間在和 Excel 搏鬥">
              <a:extLst>
                <a:ext uri="{FF2B5EF4-FFF2-40B4-BE49-F238E27FC236}">
                  <a16:creationId xmlns:a16="http://schemas.microsoft.com/office/drawing/2014/main" id="{CC6511E2-B806-14D2-90CD-E0A9E6436195}"/>
                </a:ext>
              </a:extLst>
            </p:cNvPr>
            <p:cNvSpPr txBox="1"/>
            <p:nvPr/>
          </p:nvSpPr>
          <p:spPr>
            <a:xfrm>
              <a:off x="3876110" y="5658466"/>
              <a:ext cx="2263439"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企業が </a:t>
              </a:r>
              <a:r>
                <a:rPr kumimoji="0" lang="en-US" altLang="ja-JP"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Airtable</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より </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を選ぶ理由</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7" name="圖片 16" descr="一張含有 圖形, 平面設計, 鮮豔, 字型 的圖片&#10;&#10;AI 產生的內容可能不正確。">
              <a:extLst>
                <a:ext uri="{FF2B5EF4-FFF2-40B4-BE49-F238E27FC236}">
                  <a16:creationId xmlns:a16="http://schemas.microsoft.com/office/drawing/2014/main" id="{40A25296-E50F-0443-BDBB-A1ADF690C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3305" y="4784874"/>
              <a:ext cx="1946355" cy="424109"/>
            </a:xfrm>
            <a:prstGeom prst="rect">
              <a:avLst/>
            </a:prstGeom>
          </p:spPr>
        </p:pic>
      </p:grpSp>
      <p:grpSp>
        <p:nvGrpSpPr>
          <p:cNvPr id="10" name="群組 9">
            <a:extLst>
              <a:ext uri="{FF2B5EF4-FFF2-40B4-BE49-F238E27FC236}">
                <a16:creationId xmlns:a16="http://schemas.microsoft.com/office/drawing/2014/main" id="{900B87E4-0F33-3145-2466-7CA2BC439BC2}"/>
              </a:ext>
            </a:extLst>
          </p:cNvPr>
          <p:cNvGrpSpPr/>
          <p:nvPr/>
        </p:nvGrpSpPr>
        <p:grpSpPr>
          <a:xfrm>
            <a:off x="8246765" y="3832427"/>
            <a:ext cx="2520000" cy="2520000"/>
            <a:chOff x="6707617" y="3872753"/>
            <a:chExt cx="2520000" cy="2520000"/>
          </a:xfrm>
        </p:grpSpPr>
        <p:sp>
          <p:nvSpPr>
            <p:cNvPr id="32" name="矩形 31">
              <a:hlinkClick r:id="rId7"/>
              <a:extLst>
                <a:ext uri="{FF2B5EF4-FFF2-40B4-BE49-F238E27FC236}">
                  <a16:creationId xmlns:a16="http://schemas.microsoft.com/office/drawing/2014/main" id="{1D756E0D-91DF-5600-0D3B-881D0E14D7DA}"/>
                </a:ext>
              </a:extLst>
            </p:cNvPr>
            <p:cNvSpPr/>
            <p:nvPr/>
          </p:nvSpPr>
          <p:spPr>
            <a:xfrm>
              <a:off x="6707617" y="3872753"/>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員工有高達 90% 的時間在和 Excel 搏鬥">
              <a:extLst>
                <a:ext uri="{FF2B5EF4-FFF2-40B4-BE49-F238E27FC236}">
                  <a16:creationId xmlns:a16="http://schemas.microsoft.com/office/drawing/2014/main" id="{977D559D-0D85-E876-59EB-1167B4C7A3F9}"/>
                </a:ext>
              </a:extLst>
            </p:cNvPr>
            <p:cNvSpPr txBox="1"/>
            <p:nvPr/>
          </p:nvSpPr>
          <p:spPr>
            <a:xfrm>
              <a:off x="6817498" y="5637092"/>
              <a:ext cx="2264700"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が </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ERP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システムの隙間を埋める方法</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形 10">
              <a:extLst>
                <a:ext uri="{FF2B5EF4-FFF2-40B4-BE49-F238E27FC236}">
                  <a16:creationId xmlns:a16="http://schemas.microsoft.com/office/drawing/2014/main" id="{BB69EE5C-5048-5415-F652-55E0084CE7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56521" y="4380141"/>
              <a:ext cx="1022191" cy="1022191"/>
            </a:xfrm>
            <a:prstGeom prst="rect">
              <a:avLst/>
            </a:prstGeom>
          </p:spPr>
        </p:pic>
      </p:grpSp>
      <p:grpSp>
        <p:nvGrpSpPr>
          <p:cNvPr id="3" name="群組 2">
            <a:extLst>
              <a:ext uri="{FF2B5EF4-FFF2-40B4-BE49-F238E27FC236}">
                <a16:creationId xmlns:a16="http://schemas.microsoft.com/office/drawing/2014/main" id="{77993078-75B2-453E-89A4-65319F5A3F8C}"/>
              </a:ext>
            </a:extLst>
          </p:cNvPr>
          <p:cNvGrpSpPr/>
          <p:nvPr/>
        </p:nvGrpSpPr>
        <p:grpSpPr>
          <a:xfrm>
            <a:off x="5241333" y="6495888"/>
            <a:ext cx="2520001" cy="2520000"/>
            <a:chOff x="3867950" y="6681130"/>
            <a:chExt cx="2520001" cy="2520000"/>
          </a:xfrm>
        </p:grpSpPr>
        <p:sp>
          <p:nvSpPr>
            <p:cNvPr id="34" name="矩形 33">
              <a:hlinkClick r:id="rId10"/>
              <a:extLst>
                <a:ext uri="{FF2B5EF4-FFF2-40B4-BE49-F238E27FC236}">
                  <a16:creationId xmlns:a16="http://schemas.microsoft.com/office/drawing/2014/main" id="{71F5D1C8-ED86-44E9-EDA0-25098704C58B}"/>
                </a:ext>
              </a:extLst>
            </p:cNvPr>
            <p:cNvSpPr/>
            <p:nvPr/>
          </p:nvSpPr>
          <p:spPr>
            <a:xfrm>
              <a:off x="3867951"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5" name="員工有高達 90% 的時間在和 Excel 搏鬥">
              <a:extLst>
                <a:ext uri="{FF2B5EF4-FFF2-40B4-BE49-F238E27FC236}">
                  <a16:creationId xmlns:a16="http://schemas.microsoft.com/office/drawing/2014/main" id="{439D138C-28D6-0421-A28A-D5BC5F369D4E}"/>
                </a:ext>
              </a:extLst>
            </p:cNvPr>
            <p:cNvSpPr txBox="1">
              <a:spLocks noChangeAspect="1"/>
            </p:cNvSpPr>
            <p:nvPr/>
          </p:nvSpPr>
          <p:spPr>
            <a:xfrm>
              <a:off x="3867950" y="8455885"/>
              <a:ext cx="2497481"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プロジェクト管理は </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Notion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ではなく </a:t>
              </a: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で</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3" name="圖形 12">
              <a:extLst>
                <a:ext uri="{FF2B5EF4-FFF2-40B4-BE49-F238E27FC236}">
                  <a16:creationId xmlns:a16="http://schemas.microsoft.com/office/drawing/2014/main" id="{AFE1E2FB-D5E6-7316-4CE2-BDB9D5F878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88406" y="7257488"/>
              <a:ext cx="879091" cy="936000"/>
            </a:xfrm>
            <a:prstGeom prst="rect">
              <a:avLst/>
            </a:prstGeom>
          </p:spPr>
        </p:pic>
      </p:grpSp>
      <p:grpSp>
        <p:nvGrpSpPr>
          <p:cNvPr id="12" name="群組 11">
            <a:extLst>
              <a:ext uri="{FF2B5EF4-FFF2-40B4-BE49-F238E27FC236}">
                <a16:creationId xmlns:a16="http://schemas.microsoft.com/office/drawing/2014/main" id="{487B329A-5E19-16C8-9107-62B2D593DBB2}"/>
              </a:ext>
            </a:extLst>
          </p:cNvPr>
          <p:cNvGrpSpPr/>
          <p:nvPr/>
        </p:nvGrpSpPr>
        <p:grpSpPr>
          <a:xfrm>
            <a:off x="8217736" y="6495888"/>
            <a:ext cx="2542519" cy="2520000"/>
            <a:chOff x="9616933" y="6681130"/>
            <a:chExt cx="2542519" cy="2520000"/>
          </a:xfrm>
        </p:grpSpPr>
        <p:sp>
          <p:nvSpPr>
            <p:cNvPr id="36" name="矩形 35">
              <a:hlinkClick r:id="rId13"/>
              <a:extLst>
                <a:ext uri="{FF2B5EF4-FFF2-40B4-BE49-F238E27FC236}">
                  <a16:creationId xmlns:a16="http://schemas.microsoft.com/office/drawing/2014/main" id="{2E775EC9-7BA8-98D9-AB2E-1C848B29A1CF}"/>
                </a:ext>
              </a:extLst>
            </p:cNvPr>
            <p:cNvSpPr/>
            <p:nvPr/>
          </p:nvSpPr>
          <p:spPr>
            <a:xfrm>
              <a:off x="9639452"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7" name="員工有高達 90% 的時間在和 Excel 搏鬥">
              <a:extLst>
                <a:ext uri="{FF2B5EF4-FFF2-40B4-BE49-F238E27FC236}">
                  <a16:creationId xmlns:a16="http://schemas.microsoft.com/office/drawing/2014/main" id="{7F2605B3-8C9F-FE50-FD42-8ECD93C7D064}"/>
                </a:ext>
              </a:extLst>
            </p:cNvPr>
            <p:cNvSpPr txBox="1"/>
            <p:nvPr/>
          </p:nvSpPr>
          <p:spPr>
            <a:xfrm>
              <a:off x="9616933" y="8454442"/>
              <a:ext cx="2520000"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ja-JP"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Google </a:t>
              </a:r>
              <a:r>
                <a:rPr kumimoji="0" lang="ja-JP" alt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フォーム以上の機能性</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9" name="圖片 18" descr="一張含有 螢幕擷取畫面, 紫色, 圖形, 鮮豔 的圖片&#10;&#10;AI 產生的內容可能不正確。">
              <a:extLst>
                <a:ext uri="{FF2B5EF4-FFF2-40B4-BE49-F238E27FC236}">
                  <a16:creationId xmlns:a16="http://schemas.microsoft.com/office/drawing/2014/main" id="{57EADD5D-D8D2-CDD6-4F61-B3D43FF3B18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388356" y="7180245"/>
              <a:ext cx="1008000" cy="1008000"/>
            </a:xfrm>
            <a:prstGeom prst="rect">
              <a:avLst/>
            </a:prstGeom>
          </p:spPr>
        </p:pic>
      </p:grpSp>
      <p:grpSp>
        <p:nvGrpSpPr>
          <p:cNvPr id="8" name="群組 7">
            <a:extLst>
              <a:ext uri="{FF2B5EF4-FFF2-40B4-BE49-F238E27FC236}">
                <a16:creationId xmlns:a16="http://schemas.microsoft.com/office/drawing/2014/main" id="{C9C6F9D6-DE92-F579-18B4-BA5AE68133F2}"/>
              </a:ext>
            </a:extLst>
          </p:cNvPr>
          <p:cNvGrpSpPr/>
          <p:nvPr/>
        </p:nvGrpSpPr>
        <p:grpSpPr>
          <a:xfrm>
            <a:off x="2153545" y="6495888"/>
            <a:ext cx="2532201" cy="2520000"/>
            <a:chOff x="833147" y="6681130"/>
            <a:chExt cx="2532201" cy="2520000"/>
          </a:xfrm>
        </p:grpSpPr>
        <p:sp>
          <p:nvSpPr>
            <p:cNvPr id="40" name="矩形 39">
              <a:hlinkClick r:id="rId15"/>
              <a:extLst>
                <a:ext uri="{FF2B5EF4-FFF2-40B4-BE49-F238E27FC236}">
                  <a16:creationId xmlns:a16="http://schemas.microsoft.com/office/drawing/2014/main" id="{DC7CD80F-654A-EDB2-9ADE-C2C5884ED1EC}"/>
                </a:ext>
              </a:extLst>
            </p:cNvPr>
            <p:cNvSpPr/>
            <p:nvPr/>
          </p:nvSpPr>
          <p:spPr>
            <a:xfrm>
              <a:off x="845348"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1" name="員工有高達 90% 的時間在和 Excel 搏鬥">
              <a:extLst>
                <a:ext uri="{FF2B5EF4-FFF2-40B4-BE49-F238E27FC236}">
                  <a16:creationId xmlns:a16="http://schemas.microsoft.com/office/drawing/2014/main" id="{CAC2355C-638A-7B33-F1C9-8028B287778F}"/>
                </a:ext>
              </a:extLst>
            </p:cNvPr>
            <p:cNvSpPr txBox="1"/>
            <p:nvPr/>
          </p:nvSpPr>
          <p:spPr>
            <a:xfrm>
              <a:off x="833147" y="8454442"/>
              <a:ext cx="2520000" cy="502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なぜ </a:t>
              </a:r>
              <a:r>
                <a:rPr kumimoji="0" lang="en-US" altLang="ja-JP"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 </a:t>
              </a:r>
              <a:r>
                <a:rPr kumimoji="0" lang="en-US" altLang="ja-JP"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monday.com </a:t>
              </a:r>
              <a:r>
                <a:rPr kumimoji="0" lang="ja-JP" altLang="en-US"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より企業向きなのか</a:t>
              </a:r>
              <a:endParaRPr kumimoji="0"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5" name="圖片 14" descr="一張含有 圖形, 字型, 平面設計, 螢幕擷取畫面 的圖片&#10;&#10;AI 產生的內容可能不正確。">
              <a:extLst>
                <a:ext uri="{FF2B5EF4-FFF2-40B4-BE49-F238E27FC236}">
                  <a16:creationId xmlns:a16="http://schemas.microsoft.com/office/drawing/2014/main" id="{E05778CA-572F-8CF1-8232-97D41E2EBDA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650" y="7627077"/>
              <a:ext cx="2027397" cy="374803"/>
            </a:xfrm>
            <a:prstGeom prst="rect">
              <a:avLst/>
            </a:prstGeom>
          </p:spPr>
        </p:pic>
      </p:grpSp>
      <p:pic>
        <p:nvPicPr>
          <p:cNvPr id="2" name="ragic logo.png" descr="ragic logo.png">
            <a:extLst>
              <a:ext uri="{FF2B5EF4-FFF2-40B4-BE49-F238E27FC236}">
                <a16:creationId xmlns:a16="http://schemas.microsoft.com/office/drawing/2014/main" id="{A6CFE382-C762-3CA5-5F08-C0D6237766F6}"/>
              </a:ext>
            </a:extLst>
          </p:cNvPr>
          <p:cNvPicPr>
            <a:picLocks noChangeAspect="1"/>
          </p:cNvPicPr>
          <p:nvPr/>
        </p:nvPicPr>
        <p:blipFill>
          <a:blip r:embed="rId17"/>
          <a:stretch>
            <a:fillRect/>
          </a:stretch>
        </p:blipFill>
        <p:spPr>
          <a:xfrm>
            <a:off x="3050959" y="981698"/>
            <a:ext cx="2560000" cy="1440000"/>
          </a:xfrm>
          <a:prstGeom prst="rect">
            <a:avLst/>
          </a:prstGeom>
          <a:ln w="12700">
            <a:miter lim="400000"/>
          </a:ln>
        </p:spPr>
      </p:pic>
    </p:spTree>
    <p:extLst>
      <p:ext uri="{BB962C8B-B14F-4D97-AF65-F5344CB8AC3E}">
        <p14:creationId xmlns:p14="http://schemas.microsoft.com/office/powerpoint/2010/main" val="214562226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D2D61D40-AA58-CBA6-7ACD-74E19FE4C7AC}"/>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FE7D568C-40DE-5DEA-EE26-3BB485281D14}"/>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C62527DC-E10D-1021-C599-BB5A8221E569}"/>
              </a:ext>
            </a:extLst>
          </p:cNvPr>
          <p:cNvGrpSpPr/>
          <p:nvPr/>
        </p:nvGrpSpPr>
        <p:grpSpPr>
          <a:xfrm>
            <a:off x="3667618" y="4239600"/>
            <a:ext cx="5669564" cy="1150003"/>
            <a:chOff x="2769253" y="4209620"/>
            <a:chExt cx="5669564" cy="1150003"/>
          </a:xfrm>
        </p:grpSpPr>
        <p:sp>
          <p:nvSpPr>
            <p:cNvPr id="5" name="哪裡不一樣？">
              <a:extLst>
                <a:ext uri="{FF2B5EF4-FFF2-40B4-BE49-F238E27FC236}">
                  <a16:creationId xmlns:a16="http://schemas.microsoft.com/office/drawing/2014/main" id="{C7417377-5F14-7343-F1FB-5F545E39976E}"/>
                </a:ext>
              </a:extLst>
            </p:cNvPr>
            <p:cNvSpPr txBox="1"/>
            <p:nvPr/>
          </p:nvSpPr>
          <p:spPr>
            <a:xfrm>
              <a:off x="5212653" y="4209620"/>
              <a:ext cx="3226164" cy="10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ご</a:t>
              </a: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利用料金</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F9F0FDD1-4625-3794-D2D8-D8BC3A3A01FC}"/>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351380306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EF62599-2D19-DC3E-3471-FF659966C4AB}"/>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0F9AC828-B2D5-8AB0-2874-7A8BDD140580}"/>
              </a:ext>
            </a:extLst>
          </p:cNvPr>
          <p:cNvSpPr>
            <a:spLocks/>
          </p:cNvSpPr>
          <p:nvPr/>
        </p:nvSpPr>
        <p:spPr>
          <a:xfrm>
            <a:off x="-386523" y="0"/>
            <a:ext cx="13777846" cy="2541494"/>
          </a:xfrm>
          <a:prstGeom prst="rect">
            <a:avLst/>
          </a:prstGeom>
          <a:solidFill>
            <a:srgbClr val="FFFFFF"/>
          </a:solidFill>
          <a:ln w="12700">
            <a:miter lim="400000"/>
          </a:ln>
        </p:spPr>
        <p:txBody>
          <a:bodyPr lIns="50800" tIns="50800" rIns="50800" bIns="50800" anchor="ctr"/>
          <a:lstStyle/>
          <a:p>
            <a:pPr marL="0" marR="0" lvl="0" indent="0" algn="l" defTabSz="584200" rtl="0" eaLnBrk="1" fontAlgn="auto" latinLnBrk="0" hangingPunct="0">
              <a:lnSpc>
                <a:spcPct val="100000"/>
              </a:lnSpc>
              <a:spcBef>
                <a:spcPts val="0"/>
              </a:spcBef>
              <a:spcAft>
                <a:spcPts val="0"/>
              </a:spcAft>
              <a:buClrTx/>
              <a:buSzTx/>
              <a:buFontTx/>
              <a:buNone/>
              <a:tabLst/>
              <a:defRPr/>
            </a:pPr>
            <a:endParaRPr kumimoji="0" lang="en-US" altLang="zh-TW" sz="2400" b="0" i="0" u="none" strike="noStrike" kern="0" cap="none" spc="0" normalizeH="0" baseline="0" noProof="0" dirty="0">
              <a:ln>
                <a:noFill/>
              </a:ln>
              <a:solidFill>
                <a:srgbClr val="000000"/>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A68CE178-4894-5CD5-7F01-CF61689D098F}"/>
              </a:ext>
            </a:extLst>
          </p:cNvPr>
          <p:cNvSpPr txBox="1"/>
          <p:nvPr/>
        </p:nvSpPr>
        <p:spPr>
          <a:xfrm>
            <a:off x="439875" y="339550"/>
            <a:ext cx="443787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ctr" defTabSz="914400" rtl="0" eaLnBrk="1" fontAlgn="auto" latinLnBrk="0" hangingPunct="0">
              <a:lnSpc>
                <a:spcPct val="150000"/>
              </a:lnSpc>
              <a:spcBef>
                <a:spcPts val="0"/>
              </a:spcBef>
              <a:spcAft>
                <a:spcPts val="0"/>
              </a:spcAft>
              <a:buClrTx/>
              <a:buSzTx/>
              <a:buFontTx/>
              <a:buNone/>
              <a:tabLst/>
              <a:defRPr/>
            </a:pP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料金</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プラン</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15" name="群組 14">
            <a:extLst>
              <a:ext uri="{FF2B5EF4-FFF2-40B4-BE49-F238E27FC236}">
                <a16:creationId xmlns:a16="http://schemas.microsoft.com/office/drawing/2014/main" id="{8B1149FE-78E8-CE44-AAC1-94BC9C26B4F3}"/>
              </a:ext>
            </a:extLst>
          </p:cNvPr>
          <p:cNvGrpSpPr/>
          <p:nvPr/>
        </p:nvGrpSpPr>
        <p:grpSpPr>
          <a:xfrm>
            <a:off x="8578353" y="984303"/>
            <a:ext cx="3912748" cy="547931"/>
            <a:chOff x="2595716" y="2058601"/>
            <a:chExt cx="3912748" cy="547931"/>
          </a:xfrm>
        </p:grpSpPr>
        <p:pic>
          <p:nvPicPr>
            <p:cNvPr id="9" name="圖形 8">
              <a:extLst>
                <a:ext uri="{FF2B5EF4-FFF2-40B4-BE49-F238E27FC236}">
                  <a16:creationId xmlns:a16="http://schemas.microsoft.com/office/drawing/2014/main" id="{1924D727-7AB7-CFDA-6348-4F76C2EE4B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716" y="2101433"/>
              <a:ext cx="505099" cy="505099"/>
            </a:xfrm>
            <a:prstGeom prst="rect">
              <a:avLst/>
            </a:prstGeom>
          </p:spPr>
        </p:pic>
        <p:sp>
          <p:nvSpPr>
            <p:cNvPr id="12" name="像 Excel簡潔易懂的介面，一個畫面就能看到所有資訊">
              <a:extLst>
                <a:ext uri="{FF2B5EF4-FFF2-40B4-BE49-F238E27FC236}">
                  <a16:creationId xmlns:a16="http://schemas.microsoft.com/office/drawing/2014/main" id="{2C67453D-FC01-3EDC-9E52-4B5BFB21D58F}"/>
                </a:ext>
              </a:extLst>
            </p:cNvPr>
            <p:cNvSpPr txBox="1"/>
            <p:nvPr/>
          </p:nvSpPr>
          <p:spPr>
            <a:xfrm>
              <a:off x="3237976" y="2058601"/>
              <a:ext cx="3270488" cy="4738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300" b="1" i="0" u="none" strike="noStrike" kern="0" cap="none" spc="0" normalizeH="0" baseline="0" noProof="0" dirty="0">
                  <a:ln>
                    <a:noFill/>
                  </a:ln>
                  <a:solidFill>
                    <a:srgbClr val="F95D5D"/>
                  </a:solidFill>
                  <a:effectLst/>
                  <a:uLnTx/>
                  <a:uFillTx/>
                  <a:latin typeface="Open Sans" panose="020B0606030504020204" pitchFamily="34" charset="0"/>
                  <a:cs typeface="Open Sans" panose="020B0606030504020204" pitchFamily="34" charset="0"/>
                  <a:sym typeface="Source Han Sans TW Medium"/>
                </a:rPr>
                <a:t>カスタムシート</a:t>
              </a: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grpSp>
      <p:grpSp>
        <p:nvGrpSpPr>
          <p:cNvPr id="16" name="群組 15">
            <a:extLst>
              <a:ext uri="{FF2B5EF4-FFF2-40B4-BE49-F238E27FC236}">
                <a16:creationId xmlns:a16="http://schemas.microsoft.com/office/drawing/2014/main" id="{2404D867-6AB0-C1CB-822B-E4A11781CABC}"/>
              </a:ext>
            </a:extLst>
          </p:cNvPr>
          <p:cNvGrpSpPr/>
          <p:nvPr/>
        </p:nvGrpSpPr>
        <p:grpSpPr>
          <a:xfrm>
            <a:off x="8593017" y="1724949"/>
            <a:ext cx="3898084" cy="532798"/>
            <a:chOff x="7079142" y="2077240"/>
            <a:chExt cx="3898084" cy="532798"/>
          </a:xfrm>
        </p:grpSpPr>
        <p:pic>
          <p:nvPicPr>
            <p:cNvPr id="13" name="圖形 12">
              <a:extLst>
                <a:ext uri="{FF2B5EF4-FFF2-40B4-BE49-F238E27FC236}">
                  <a16:creationId xmlns:a16="http://schemas.microsoft.com/office/drawing/2014/main" id="{8B614545-0A5A-98C0-147F-9C26A1CFD5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142" y="2104939"/>
              <a:ext cx="505099" cy="505099"/>
            </a:xfrm>
            <a:prstGeom prst="rect">
              <a:avLst/>
            </a:prstGeom>
          </p:spPr>
        </p:pic>
        <p:sp>
          <p:nvSpPr>
            <p:cNvPr id="14" name="像 Excel簡潔易懂的介面，一個畫面就能看到所有資訊">
              <a:extLst>
                <a:ext uri="{FF2B5EF4-FFF2-40B4-BE49-F238E27FC236}">
                  <a16:creationId xmlns:a16="http://schemas.microsoft.com/office/drawing/2014/main" id="{FD78B296-4E65-02D0-41AD-A263E940661B}"/>
                </a:ext>
              </a:extLst>
            </p:cNvPr>
            <p:cNvSpPr txBox="1"/>
            <p:nvPr/>
          </p:nvSpPr>
          <p:spPr>
            <a:xfrm>
              <a:off x="7721402" y="2077240"/>
              <a:ext cx="3255824" cy="4760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2300" kern="0">
                  <a:solidFill>
                    <a:srgbClr val="F95D5D"/>
                  </a:solidFill>
                  <a:uLnTx/>
                  <a:latin typeface="Source Han Sans TW Medium"/>
                  <a:ea typeface="Source Han Sans TW Medium"/>
                  <a:cs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ユーザー</a:t>
              </a:r>
              <a:r>
                <a:rPr kumimoji="0" lang="zh-TW" altLang="en-US"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数</a:t>
              </a: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zh-TW" altLang="en-US" sz="2300" b="1" i="0" u="none" strike="noStrike" kern="0" cap="none" spc="0" normalizeH="0" baseline="0" noProof="0" dirty="0">
                <a:ln>
                  <a:noFill/>
                </a:ln>
                <a:solidFill>
                  <a:srgbClr val="F95D5D"/>
                </a:solidFill>
                <a:effectLst/>
                <a:uLnTx/>
                <a:uFillTx/>
                <a:latin typeface="Open Sans" panose="020B0606030504020204" pitchFamily="34" charset="0"/>
                <a:cs typeface="Open Sans" panose="020B0606030504020204" pitchFamily="34" charset="0"/>
                <a:sym typeface="Source Han Sans TW Medium"/>
              </a:endParaRPr>
            </a:p>
          </p:txBody>
        </p:sp>
      </p:grpSp>
      <p:sp>
        <p:nvSpPr>
          <p:cNvPr id="21" name="像 Excel簡潔易懂的介面，一個畫面就能看到所有資訊">
            <a:extLst>
              <a:ext uri="{FF2B5EF4-FFF2-40B4-BE49-F238E27FC236}">
                <a16:creationId xmlns:a16="http://schemas.microsoft.com/office/drawing/2014/main" id="{64C8766E-72EC-2B98-43CE-272A5D0573C3}"/>
              </a:ext>
            </a:extLst>
          </p:cNvPr>
          <p:cNvSpPr txBox="1"/>
          <p:nvPr/>
        </p:nvSpPr>
        <p:spPr>
          <a:xfrm>
            <a:off x="650860" y="1327984"/>
            <a:ext cx="7283773" cy="8893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すべてのプランで</a:t>
            </a:r>
            <a:r>
              <a:rPr kumimoji="0" lang="ja-JP"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無料テンプレートをダウンロードしてご利用いただけます</a:t>
            </a: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。テンプレート内のレコード数には制限がありません。</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像 Excel簡潔易懂的介面，一個畫面就能看到所有資訊">
            <a:extLst>
              <a:ext uri="{FF2B5EF4-FFF2-40B4-BE49-F238E27FC236}">
                <a16:creationId xmlns:a16="http://schemas.microsoft.com/office/drawing/2014/main" id="{08215BF8-E179-A0B1-7730-ABD2E7FECCC7}"/>
              </a:ext>
            </a:extLst>
          </p:cNvPr>
          <p:cNvSpPr txBox="1"/>
          <p:nvPr/>
        </p:nvSpPr>
        <p:spPr>
          <a:xfrm>
            <a:off x="6462059" y="2576550"/>
            <a:ext cx="1700306" cy="350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zh-TW" altLang="en-US" sz="12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一番人気</a:t>
            </a:r>
            <a:endParaRPr kumimoji="0" lang="zh-TW" altLang="en-US" sz="12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pic>
        <p:nvPicPr>
          <p:cNvPr id="7" name="圖片 6">
            <a:extLst>
              <a:ext uri="{FF2B5EF4-FFF2-40B4-BE49-F238E27FC236}">
                <a16:creationId xmlns:a16="http://schemas.microsoft.com/office/drawing/2014/main" id="{8AA7FAD4-8889-51B6-9255-C7E6F60F3B6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4567" y="2939468"/>
            <a:ext cx="10535667" cy="6474581"/>
          </a:xfrm>
          <a:prstGeom prst="rect">
            <a:avLst/>
          </a:prstGeom>
        </p:spPr>
      </p:pic>
    </p:spTree>
    <p:extLst>
      <p:ext uri="{BB962C8B-B14F-4D97-AF65-F5344CB8AC3E}">
        <p14:creationId xmlns:p14="http://schemas.microsoft.com/office/powerpoint/2010/main" val="189745132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9" name="矩形">
            <a:extLst>
              <a:ext uri="{FF2B5EF4-FFF2-40B4-BE49-F238E27FC236}">
                <a16:creationId xmlns:a16="http://schemas.microsoft.com/office/drawing/2014/main" id="{E79B623F-EAEB-87B0-D099-E25B79C7F31C}"/>
              </a:ext>
            </a:extLst>
          </p:cNvPr>
          <p:cNvSpPr/>
          <p:nvPr/>
        </p:nvSpPr>
        <p:spPr>
          <a:xfrm>
            <a:off x="-1" y="24153"/>
            <a:ext cx="13004801" cy="4557799"/>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簡潔介面">
            <a:extLst>
              <a:ext uri="{FF2B5EF4-FFF2-40B4-BE49-F238E27FC236}">
                <a16:creationId xmlns:a16="http://schemas.microsoft.com/office/drawing/2014/main" id="{9D5B8AC7-6247-89FB-E9E0-EC3751044205}"/>
              </a:ext>
            </a:extLst>
          </p:cNvPr>
          <p:cNvSpPr txBox="1"/>
          <p:nvPr/>
        </p:nvSpPr>
        <p:spPr>
          <a:xfrm>
            <a:off x="1263623" y="863464"/>
            <a:ext cx="3652622" cy="597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クレジットカード</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EF7F8CA8-90AE-8634-8BDD-1A9CF893453F}"/>
              </a:ext>
            </a:extLst>
          </p:cNvPr>
          <p:cNvSpPr txBox="1"/>
          <p:nvPr/>
        </p:nvSpPr>
        <p:spPr>
          <a:xfrm>
            <a:off x="1263624" y="1460551"/>
            <a:ext cx="4925482" cy="2544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ユーザー数はいつでも調整可能</a:t>
            </a:r>
            <a:endPar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お支払い＞ 購入履歴 から、支払いの請求書を確認できます</a:t>
            </a:r>
            <a:endPar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ja-JP" altLang="en-US" sz="18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月払い</a:t>
            </a: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r>
              <a:rPr kumimoji="0" lang="ja-JP" altLang="en-US" sz="18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年払い</a:t>
            </a: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に対応</a:t>
            </a: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endPar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266700" algn="l" defTabSz="914400" rtl="0" eaLnBrk="1" fontAlgn="base" latinLnBrk="0" hangingPunct="0">
              <a:lnSpc>
                <a:spcPct val="150000"/>
              </a:lnSpc>
              <a:spcBef>
                <a:spcPts val="0"/>
              </a:spcBef>
              <a:spcAft>
                <a:spcPts val="0"/>
              </a:spcAft>
              <a:buClrTx/>
              <a:buSzPct val="100000"/>
              <a:buFontTx/>
              <a:buNone/>
              <a:tabLst/>
              <a:defRPr/>
            </a:pPr>
            <a:r>
              <a:rPr kumimoji="0" lang="en-US" altLang="ja-JP"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1 </a:t>
            </a:r>
            <a:r>
              <a:rPr kumimoji="0" lang="ja-JP"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年契約で </a:t>
            </a:r>
            <a:r>
              <a:rPr kumimoji="0" lang="en-US" altLang="ja-JP"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1 </a:t>
            </a:r>
            <a:r>
              <a:rPr kumimoji="0" lang="ja-JP"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か月分が無料！</a:t>
            </a:r>
            <a:endParaRPr kumimoji="0" lang="en-US" altLang="zh-TW"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a:p>
            <a:pPr marL="0" marR="0" lvl="0" indent="0" algn="l" defTabSz="914400" rtl="0" eaLnBrk="1" fontAlgn="base" latinLnBrk="0" hangingPunct="0">
              <a:lnSpc>
                <a:spcPct val="150000"/>
              </a:lnSpc>
              <a:spcBef>
                <a:spcPts val="0"/>
              </a:spcBef>
              <a:spcAft>
                <a:spcPts val="0"/>
              </a:spcAft>
              <a:buClrTx/>
              <a:buSzPct val="100000"/>
              <a:buFontTx/>
              <a:buNone/>
              <a:tabLst/>
              <a:defRPr/>
            </a:pPr>
            <a:endParaRPr kumimoji="0" lang="en-US" altLang="zh-TW"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p:txBody>
      </p:sp>
      <p:sp>
        <p:nvSpPr>
          <p:cNvPr id="4" name="簡潔介面">
            <a:extLst>
              <a:ext uri="{FF2B5EF4-FFF2-40B4-BE49-F238E27FC236}">
                <a16:creationId xmlns:a16="http://schemas.microsoft.com/office/drawing/2014/main" id="{2B445721-93FC-9100-F96E-FFF928B1FF85}"/>
              </a:ext>
            </a:extLst>
          </p:cNvPr>
          <p:cNvSpPr txBox="1"/>
          <p:nvPr/>
        </p:nvSpPr>
        <p:spPr>
          <a:xfrm>
            <a:off x="7085517" y="863464"/>
            <a:ext cx="5178201" cy="597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銀行振込</a:t>
            </a:r>
            <a:r>
              <a:rPr kumimoji="0" lang="en-US" altLang="zh-TW" sz="1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(2025/11</a:t>
            </a:r>
            <a:r>
              <a:rPr lang="en-US" altLang="zh-TW" sz="1800" b="1" dirty="0">
                <a:latin typeface="Open Sans" panose="020B0606030504020204" pitchFamily="34" charset="0"/>
                <a:ea typeface="Open Sans" panose="020B0606030504020204" pitchFamily="34" charset="0"/>
                <a:cs typeface="Open Sans" panose="020B0606030504020204" pitchFamily="34" charset="0"/>
              </a:rPr>
              <a:t>)</a:t>
            </a:r>
            <a:endParaRPr kumimoji="0" sz="1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像 Excel簡潔易懂的介面，一個畫面就能看到所有資訊">
            <a:extLst>
              <a:ext uri="{FF2B5EF4-FFF2-40B4-BE49-F238E27FC236}">
                <a16:creationId xmlns:a16="http://schemas.microsoft.com/office/drawing/2014/main" id="{E6BDC90C-7945-50DA-2CD7-A460C1154E38}"/>
              </a:ext>
            </a:extLst>
          </p:cNvPr>
          <p:cNvSpPr txBox="1"/>
          <p:nvPr/>
        </p:nvSpPr>
        <p:spPr>
          <a:xfrm>
            <a:off x="7085517" y="1460551"/>
            <a:ext cx="5395241" cy="2134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現在、銀行振込は </a:t>
            </a:r>
            <a:r>
              <a:rPr kumimoji="0" lang="ja-JP" altLang="en-US" sz="18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台湾・米国のみ </a:t>
            </a:r>
            <a:r>
              <a:rPr kumimoji="0" lang="ja-JP"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対応しています。</a:t>
            </a:r>
            <a:endParaRPr kumimoji="0" lang="en-US" altLang="ja-JP"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日本からのご利用には</a:t>
            </a:r>
            <a:r>
              <a:rPr kumimoji="0" lang="ja-JP" altLang="en-US" sz="18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対応しておりません</a:t>
            </a:r>
            <a:r>
              <a:rPr kumimoji="0" lang="ja-JP"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endParaRPr kumimoji="0" lang="en-US" altLang="ja-JP"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日本でのご契約は、クレジットカード決済のみ対応しています。</a:t>
            </a:r>
            <a:endParaRPr kumimoji="0" lang="en-US" altLang="ja-JP"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8" name="文字方塊 17">
            <a:extLst>
              <a:ext uri="{FF2B5EF4-FFF2-40B4-BE49-F238E27FC236}">
                <a16:creationId xmlns:a16="http://schemas.microsoft.com/office/drawing/2014/main" id="{6E811193-98C1-2F31-2DCD-A63568DC8CC6}"/>
              </a:ext>
            </a:extLst>
          </p:cNvPr>
          <p:cNvSpPr txBox="1"/>
          <p:nvPr/>
        </p:nvSpPr>
        <p:spPr>
          <a:xfrm>
            <a:off x="1483605" y="6302314"/>
            <a:ext cx="4718078" cy="2133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クレジットカード</a:t>
            </a: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ユーザー</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ヵ月</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zh-TW" altLang="en-US" sz="1100" b="0" i="0" u="none" strike="noStrike" kern="0" cap="none" spc="0" normalizeH="0" baseline="0" noProof="0" dirty="0">
                <a:ln>
                  <a:noFill/>
                </a:ln>
                <a:solidFill>
                  <a:srgbClr val="F95D5D"/>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ja-JP"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年契約で </a:t>
            </a:r>
            <a:r>
              <a:rPr kumimoji="0" lang="en-US" altLang="ja-JP"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a:t>
            </a:r>
            <a:r>
              <a:rPr kumimoji="0" lang="ja-JP" altLang="en-US"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か月分が無料</a:t>
            </a:r>
            <a:endPar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$1,045</a:t>
            </a:r>
            <a:r>
              <a:rPr kumimoji="0" lang="zh-TW"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米</a:t>
            </a:r>
            <a:r>
              <a:rPr kumimoji="0" lang="ja-JP"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ドル</a:t>
            </a: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a:t>
            </a: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p>
          <a:p>
            <a:pPr lvl="0" algn="l">
              <a:lnSpc>
                <a:spcPct val="150000"/>
              </a:lnSpc>
              <a:defRPr/>
            </a:pPr>
            <a:r>
              <a:rPr lang="en-US" altLang="zh-TW" sz="1400" dirty="0"/>
              <a:t>※</a:t>
            </a:r>
            <a:r>
              <a:rPr lang="zh-TW" altLang="en-US" sz="1400" dirty="0"/>
              <a:t>約</a:t>
            </a:r>
            <a:r>
              <a:rPr lang="en-US" altLang="zh-TW" sz="1400" dirty="0"/>
              <a:t>163,000</a:t>
            </a:r>
            <a:r>
              <a:rPr lang="zh-TW" altLang="en-US" sz="1400" dirty="0"/>
              <a:t>円相当（為替</a:t>
            </a:r>
            <a:r>
              <a:rPr lang="ja-JP" altLang="en-US" sz="1400" dirty="0"/>
              <a:t>レート：</a:t>
            </a:r>
            <a:r>
              <a:rPr lang="en-US" altLang="ja-JP" sz="1400" dirty="0"/>
              <a:t>2026</a:t>
            </a:r>
            <a:r>
              <a:rPr lang="zh-TW" altLang="en-US" sz="1400" dirty="0"/>
              <a:t>年</a:t>
            </a:r>
            <a:r>
              <a:rPr lang="en-US" altLang="zh-TW" sz="1400" dirty="0"/>
              <a:t>1</a:t>
            </a:r>
            <a:r>
              <a:rPr lang="zh-TW" altLang="en-US" sz="1400" dirty="0"/>
              <a:t>月</a:t>
            </a:r>
            <a:r>
              <a:rPr lang="en-US" altLang="zh-TW" sz="1400" dirty="0"/>
              <a:t>8</a:t>
            </a:r>
            <a:r>
              <a:rPr lang="zh-TW" altLang="en-US" sz="1400" dirty="0"/>
              <a:t>日時点）</a:t>
            </a:r>
            <a:endParaRPr kumimoji="0" lang="zh-TW" altLang="en-US" sz="14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6" name="矩形 5">
            <a:extLst>
              <a:ext uri="{FF2B5EF4-FFF2-40B4-BE49-F238E27FC236}">
                <a16:creationId xmlns:a16="http://schemas.microsoft.com/office/drawing/2014/main" id="{CAC4B9A6-6830-9EC1-1DA6-776D08155352}"/>
              </a:ext>
            </a:extLst>
          </p:cNvPr>
          <p:cNvSpPr/>
          <p:nvPr/>
        </p:nvSpPr>
        <p:spPr>
          <a:xfrm>
            <a:off x="1263623" y="5306517"/>
            <a:ext cx="9569327" cy="468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2" name="文字方塊 11">
            <a:extLst>
              <a:ext uri="{FF2B5EF4-FFF2-40B4-BE49-F238E27FC236}">
                <a16:creationId xmlns:a16="http://schemas.microsoft.com/office/drawing/2014/main" id="{7170C024-2FAB-A2C1-1906-ECE2EC1DF722}"/>
              </a:ext>
            </a:extLst>
          </p:cNvPr>
          <p:cNvSpPr txBox="1"/>
          <p:nvPr/>
        </p:nvSpPr>
        <p:spPr>
          <a:xfrm>
            <a:off x="1483605" y="5274293"/>
            <a:ext cx="9569327" cy="465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計算期間：</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2025/06/19~2026/06/19 </a:t>
            </a:r>
            <a:r>
              <a:rPr kumimoji="0" lang="ja-JP"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ビジネスプラン</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5 </a:t>
            </a:r>
            <a:r>
              <a:rPr kumimoji="0" lang="ja-JP"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ユーザー</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1</a:t>
            </a:r>
            <a:r>
              <a:rPr kumimoji="0" lang="zh-TW"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年契約</a:t>
            </a:r>
            <a:endParaRPr kumimoji="0" lang="zh-TW"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Helvetica Neue Medium"/>
            </a:endParaRPr>
          </a:p>
        </p:txBody>
      </p:sp>
    </p:spTree>
    <p:extLst>
      <p:ext uri="{BB962C8B-B14F-4D97-AF65-F5344CB8AC3E}">
        <p14:creationId xmlns:p14="http://schemas.microsoft.com/office/powerpoint/2010/main" val="58097686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3EBC558-1805-F7B2-79E0-E3279659870F}"/>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026EC669-7E3B-EE45-97A1-044A15234C79}"/>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DDBADA54-9B3A-0449-FBB6-9232AB077B55}"/>
              </a:ext>
            </a:extLst>
          </p:cNvPr>
          <p:cNvGrpSpPr/>
          <p:nvPr/>
        </p:nvGrpSpPr>
        <p:grpSpPr>
          <a:xfrm>
            <a:off x="3341830" y="4301799"/>
            <a:ext cx="6321140" cy="1150002"/>
            <a:chOff x="2769253" y="4209621"/>
            <a:chExt cx="6321140" cy="1150002"/>
          </a:xfrm>
        </p:grpSpPr>
        <p:sp>
          <p:nvSpPr>
            <p:cNvPr id="5" name="哪裡不一樣？">
              <a:extLst>
                <a:ext uri="{FF2B5EF4-FFF2-40B4-BE49-F238E27FC236}">
                  <a16:creationId xmlns:a16="http://schemas.microsoft.com/office/drawing/2014/main" id="{056EDB56-A2DF-A13A-0AFC-DC181B4255E4}"/>
                </a:ext>
              </a:extLst>
            </p:cNvPr>
            <p:cNvSpPr txBox="1"/>
            <p:nvPr/>
          </p:nvSpPr>
          <p:spPr>
            <a:xfrm>
              <a:off x="5212653" y="4209621"/>
              <a:ext cx="3877740" cy="10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セキュリティ</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28FCA363-52D1-631B-5D19-98090AE5EE95}"/>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106130516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70A5B11-9EC8-BD67-4E8F-69919992C1EA}"/>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B7E0E61E-14C3-3196-8EC8-1DB4EF46AEF3}"/>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B0CDDAA2-6ECA-90E8-F8DE-A5C833BBFEF7}"/>
              </a:ext>
            </a:extLst>
          </p:cNvPr>
          <p:cNvSpPr txBox="1"/>
          <p:nvPr/>
        </p:nvSpPr>
        <p:spPr>
          <a:xfrm>
            <a:off x="3257280" y="958843"/>
            <a:ext cx="6490238"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データセキュリティ対策</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01B50274-6D8D-777B-4DEE-ED207A4940FE}"/>
              </a:ext>
            </a:extLst>
          </p:cNvPr>
          <p:cNvGrpSpPr/>
          <p:nvPr/>
        </p:nvGrpSpPr>
        <p:grpSpPr>
          <a:xfrm>
            <a:off x="1849846" y="4518146"/>
            <a:ext cx="4874511" cy="540000"/>
            <a:chOff x="1533473" y="3968593"/>
            <a:chExt cx="4874511" cy="540000"/>
          </a:xfrm>
        </p:grpSpPr>
        <p:pic>
          <p:nvPicPr>
            <p:cNvPr id="6" name="Picture 2" descr="影像">
              <a:extLst>
                <a:ext uri="{FF2B5EF4-FFF2-40B4-BE49-F238E27FC236}">
                  <a16:creationId xmlns:a16="http://schemas.microsoft.com/office/drawing/2014/main" id="{D2FBC691-1888-048A-631A-41F5BBD99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F825EE6E-A6DB-8AE2-BA0D-FEFC3217CAF7}"/>
                </a:ext>
              </a:extLst>
            </p:cNvPr>
            <p:cNvSpPr txBox="1"/>
            <p:nvPr/>
          </p:nvSpPr>
          <p:spPr>
            <a:xfrm>
              <a:off x="2196817" y="4052930"/>
              <a:ext cx="4211167"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ISO 27001 </a:t>
              </a:r>
              <a:r>
                <a:rPr kumimoji="0" lang="ja-JP"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各種コンプライアンス</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8" name="群組 7">
            <a:extLst>
              <a:ext uri="{FF2B5EF4-FFF2-40B4-BE49-F238E27FC236}">
                <a16:creationId xmlns:a16="http://schemas.microsoft.com/office/drawing/2014/main" id="{118BFC78-A13B-A06F-C910-090B8473103C}"/>
              </a:ext>
            </a:extLst>
          </p:cNvPr>
          <p:cNvGrpSpPr/>
          <p:nvPr/>
        </p:nvGrpSpPr>
        <p:grpSpPr>
          <a:xfrm>
            <a:off x="1849846" y="5683870"/>
            <a:ext cx="3967917" cy="540000"/>
            <a:chOff x="1533473" y="3968593"/>
            <a:chExt cx="3967917" cy="540000"/>
          </a:xfrm>
        </p:grpSpPr>
        <p:pic>
          <p:nvPicPr>
            <p:cNvPr id="9" name="Picture 2" descr="影像">
              <a:extLst>
                <a:ext uri="{FF2B5EF4-FFF2-40B4-BE49-F238E27FC236}">
                  <a16:creationId xmlns:a16="http://schemas.microsoft.com/office/drawing/2014/main" id="{1A3EF6CD-0992-8BA4-5B51-297F891A9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簡潔介面">
              <a:extLst>
                <a:ext uri="{FF2B5EF4-FFF2-40B4-BE49-F238E27FC236}">
                  <a16:creationId xmlns:a16="http://schemas.microsoft.com/office/drawing/2014/main" id="{FBC14C1A-70B0-99AD-2FF1-89D871628CB7}"/>
                </a:ext>
              </a:extLst>
            </p:cNvPr>
            <p:cNvSpPr txBox="1"/>
            <p:nvPr/>
          </p:nvSpPr>
          <p:spPr>
            <a:xfrm>
              <a:off x="2196818" y="404945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物理的セキュリティ</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1" name="群組 10">
            <a:extLst>
              <a:ext uri="{FF2B5EF4-FFF2-40B4-BE49-F238E27FC236}">
                <a16:creationId xmlns:a16="http://schemas.microsoft.com/office/drawing/2014/main" id="{5508026E-54E0-71EF-E874-E88C8F925D55}"/>
              </a:ext>
            </a:extLst>
          </p:cNvPr>
          <p:cNvGrpSpPr/>
          <p:nvPr/>
        </p:nvGrpSpPr>
        <p:grpSpPr>
          <a:xfrm>
            <a:off x="1849846" y="6849594"/>
            <a:ext cx="4436654" cy="540000"/>
            <a:chOff x="1533473" y="3968593"/>
            <a:chExt cx="4436654" cy="540000"/>
          </a:xfrm>
        </p:grpSpPr>
        <p:pic>
          <p:nvPicPr>
            <p:cNvPr id="12" name="Picture 2" descr="影像">
              <a:extLst>
                <a:ext uri="{FF2B5EF4-FFF2-40B4-BE49-F238E27FC236}">
                  <a16:creationId xmlns:a16="http://schemas.microsoft.com/office/drawing/2014/main" id="{7BA312B7-3F69-C4EA-7D1B-05AFCFBB6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3" name="簡潔介面">
              <a:extLst>
                <a:ext uri="{FF2B5EF4-FFF2-40B4-BE49-F238E27FC236}">
                  <a16:creationId xmlns:a16="http://schemas.microsoft.com/office/drawing/2014/main" id="{03CFA303-0E88-4745-257D-9F02807D5EE4}"/>
                </a:ext>
              </a:extLst>
            </p:cNvPr>
            <p:cNvSpPr txBox="1"/>
            <p:nvPr/>
          </p:nvSpPr>
          <p:spPr>
            <a:xfrm>
              <a:off x="2196818" y="4059799"/>
              <a:ext cx="3773309"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ネット／システムセキュリティ</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4" name="群組 13">
            <a:extLst>
              <a:ext uri="{FF2B5EF4-FFF2-40B4-BE49-F238E27FC236}">
                <a16:creationId xmlns:a16="http://schemas.microsoft.com/office/drawing/2014/main" id="{81B49DE4-5470-A2A7-890C-6A6047FC8624}"/>
              </a:ext>
            </a:extLst>
          </p:cNvPr>
          <p:cNvGrpSpPr/>
          <p:nvPr/>
        </p:nvGrpSpPr>
        <p:grpSpPr>
          <a:xfrm>
            <a:off x="1849846" y="8015318"/>
            <a:ext cx="3967917" cy="540000"/>
            <a:chOff x="1533473" y="3968593"/>
            <a:chExt cx="3967917" cy="540000"/>
          </a:xfrm>
        </p:grpSpPr>
        <p:pic>
          <p:nvPicPr>
            <p:cNvPr id="15" name="Picture 2" descr="影像">
              <a:extLst>
                <a:ext uri="{FF2B5EF4-FFF2-40B4-BE49-F238E27FC236}">
                  <a16:creationId xmlns:a16="http://schemas.microsoft.com/office/drawing/2014/main" id="{BF0B13B4-83C7-4629-C42A-B0B4FA597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6" name="簡潔介面">
              <a:extLst>
                <a:ext uri="{FF2B5EF4-FFF2-40B4-BE49-F238E27FC236}">
                  <a16:creationId xmlns:a16="http://schemas.microsoft.com/office/drawing/2014/main" id="{D678C5EC-E42D-6F8C-0D30-6C8F17AA2CC8}"/>
                </a:ext>
              </a:extLst>
            </p:cNvPr>
            <p:cNvSpPr txBox="1"/>
            <p:nvPr/>
          </p:nvSpPr>
          <p:spPr>
            <a:xfrm>
              <a:off x="2196818" y="406614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ストレージセキュリティ</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7" name="群組 16">
            <a:extLst>
              <a:ext uri="{FF2B5EF4-FFF2-40B4-BE49-F238E27FC236}">
                <a16:creationId xmlns:a16="http://schemas.microsoft.com/office/drawing/2014/main" id="{99099A10-E181-1318-B6E0-9B58CE8C116D}"/>
              </a:ext>
            </a:extLst>
          </p:cNvPr>
          <p:cNvGrpSpPr/>
          <p:nvPr/>
        </p:nvGrpSpPr>
        <p:grpSpPr>
          <a:xfrm>
            <a:off x="7187037" y="4518146"/>
            <a:ext cx="4898637" cy="540000"/>
            <a:chOff x="1533473" y="3968593"/>
            <a:chExt cx="4898637" cy="540000"/>
          </a:xfrm>
        </p:grpSpPr>
        <p:pic>
          <p:nvPicPr>
            <p:cNvPr id="18" name="Picture 2" descr="影像">
              <a:extLst>
                <a:ext uri="{FF2B5EF4-FFF2-40B4-BE49-F238E27FC236}">
                  <a16:creationId xmlns:a16="http://schemas.microsoft.com/office/drawing/2014/main" id="{38F01035-D1AE-EE95-8B3A-7DFDAD271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9" name="簡潔介面">
              <a:extLst>
                <a:ext uri="{FF2B5EF4-FFF2-40B4-BE49-F238E27FC236}">
                  <a16:creationId xmlns:a16="http://schemas.microsoft.com/office/drawing/2014/main" id="{1409F733-814A-C535-A58C-34F7F1768533}"/>
                </a:ext>
              </a:extLst>
            </p:cNvPr>
            <p:cNvSpPr txBox="1"/>
            <p:nvPr/>
          </p:nvSpPr>
          <p:spPr>
            <a:xfrm>
              <a:off x="2196818" y="4051247"/>
              <a:ext cx="423529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アプリ構造セキュリティ</a:t>
              </a:r>
              <a:endPar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0" name="群組 19">
            <a:extLst>
              <a:ext uri="{FF2B5EF4-FFF2-40B4-BE49-F238E27FC236}">
                <a16:creationId xmlns:a16="http://schemas.microsoft.com/office/drawing/2014/main" id="{C2387342-EC86-91CF-677B-7BEC11CCB3C0}"/>
              </a:ext>
            </a:extLst>
          </p:cNvPr>
          <p:cNvGrpSpPr/>
          <p:nvPr/>
        </p:nvGrpSpPr>
        <p:grpSpPr>
          <a:xfrm>
            <a:off x="7187037" y="5683870"/>
            <a:ext cx="3967917" cy="540000"/>
            <a:chOff x="1533473" y="3968593"/>
            <a:chExt cx="3967917" cy="540000"/>
          </a:xfrm>
        </p:grpSpPr>
        <p:pic>
          <p:nvPicPr>
            <p:cNvPr id="21" name="Picture 2" descr="影像">
              <a:extLst>
                <a:ext uri="{FF2B5EF4-FFF2-40B4-BE49-F238E27FC236}">
                  <a16:creationId xmlns:a16="http://schemas.microsoft.com/office/drawing/2014/main" id="{DF489F21-D550-6E9C-9FAD-1D532730E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2" name="簡潔介面">
              <a:extLst>
                <a:ext uri="{FF2B5EF4-FFF2-40B4-BE49-F238E27FC236}">
                  <a16:creationId xmlns:a16="http://schemas.microsoft.com/office/drawing/2014/main" id="{CE3C5363-C863-2090-D075-F2C8E3C4A10C}"/>
                </a:ext>
              </a:extLst>
            </p:cNvPr>
            <p:cNvSpPr txBox="1"/>
            <p:nvPr/>
          </p:nvSpPr>
          <p:spPr>
            <a:xfrm>
              <a:off x="2196818" y="4049965"/>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人的セキュリティプロセス</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3" name="群組 22">
            <a:extLst>
              <a:ext uri="{FF2B5EF4-FFF2-40B4-BE49-F238E27FC236}">
                <a16:creationId xmlns:a16="http://schemas.microsoft.com/office/drawing/2014/main" id="{C418F677-F447-622B-2F8E-3449047BF4BC}"/>
              </a:ext>
            </a:extLst>
          </p:cNvPr>
          <p:cNvGrpSpPr/>
          <p:nvPr/>
        </p:nvGrpSpPr>
        <p:grpSpPr>
          <a:xfrm>
            <a:off x="7187037" y="6849594"/>
            <a:ext cx="4311543" cy="540000"/>
            <a:chOff x="1533473" y="3968593"/>
            <a:chExt cx="4311543" cy="540000"/>
          </a:xfrm>
        </p:grpSpPr>
        <p:pic>
          <p:nvPicPr>
            <p:cNvPr id="24" name="Picture 2" descr="影像">
              <a:extLst>
                <a:ext uri="{FF2B5EF4-FFF2-40B4-BE49-F238E27FC236}">
                  <a16:creationId xmlns:a16="http://schemas.microsoft.com/office/drawing/2014/main" id="{9398BEFE-D368-E23B-BBDA-6EE7A09C4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5" name="簡潔介面">
              <a:extLst>
                <a:ext uri="{FF2B5EF4-FFF2-40B4-BE49-F238E27FC236}">
                  <a16:creationId xmlns:a16="http://schemas.microsoft.com/office/drawing/2014/main" id="{EF5E35CA-87AB-1D29-7758-137374E8ABC2}"/>
                </a:ext>
              </a:extLst>
            </p:cNvPr>
            <p:cNvSpPr txBox="1"/>
            <p:nvPr/>
          </p:nvSpPr>
          <p:spPr>
            <a:xfrm>
              <a:off x="2196818" y="4061351"/>
              <a:ext cx="3648198"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バックアップ </a:t>
              </a:r>
              <a:r>
                <a:rPr kumimoji="0" lang="en-US" altLang="ja-JP"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&amp; </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災害復旧</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6" name="群組 25">
            <a:extLst>
              <a:ext uri="{FF2B5EF4-FFF2-40B4-BE49-F238E27FC236}">
                <a16:creationId xmlns:a16="http://schemas.microsoft.com/office/drawing/2014/main" id="{846B3D76-D24B-E20C-7C12-B21B93ECDE6B}"/>
              </a:ext>
            </a:extLst>
          </p:cNvPr>
          <p:cNvGrpSpPr/>
          <p:nvPr/>
        </p:nvGrpSpPr>
        <p:grpSpPr>
          <a:xfrm>
            <a:off x="7187037" y="8015318"/>
            <a:ext cx="3967917" cy="540000"/>
            <a:chOff x="1533473" y="3968593"/>
            <a:chExt cx="3967917" cy="540000"/>
          </a:xfrm>
        </p:grpSpPr>
        <p:pic>
          <p:nvPicPr>
            <p:cNvPr id="27" name="Picture 2" descr="影像">
              <a:extLst>
                <a:ext uri="{FF2B5EF4-FFF2-40B4-BE49-F238E27FC236}">
                  <a16:creationId xmlns:a16="http://schemas.microsoft.com/office/drawing/2014/main" id="{DD44E739-8320-0248-FE92-178E81B70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8" name="簡潔介面">
              <a:extLst>
                <a:ext uri="{FF2B5EF4-FFF2-40B4-BE49-F238E27FC236}">
                  <a16:creationId xmlns:a16="http://schemas.microsoft.com/office/drawing/2014/main" id="{3E2C4E2C-ADE0-95D0-2B48-019A579E68B1}"/>
                </a:ext>
              </a:extLst>
            </p:cNvPr>
            <p:cNvSpPr txBox="1"/>
            <p:nvPr/>
          </p:nvSpPr>
          <p:spPr>
            <a:xfrm>
              <a:off x="2196818" y="406614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オンプレミスサーバー</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spTree>
    <p:extLst>
      <p:ext uri="{BB962C8B-B14F-4D97-AF65-F5344CB8AC3E}">
        <p14:creationId xmlns:p14="http://schemas.microsoft.com/office/powerpoint/2010/main" val="319877841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2E3A21B-8476-17A3-C535-8BE3409F986F}"/>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3F1AF817-039B-9E50-E493-ACE32D08D3C9}"/>
              </a:ext>
            </a:extLst>
          </p:cNvPr>
          <p:cNvSpPr/>
          <p:nvPr/>
        </p:nvSpPr>
        <p:spPr>
          <a:xfrm>
            <a:off x="-386523" y="-168035"/>
            <a:ext cx="13777846" cy="3368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84F80CBF-15F9-091E-B3D6-B197369AB536}"/>
              </a:ext>
            </a:extLst>
          </p:cNvPr>
          <p:cNvSpPr txBox="1"/>
          <p:nvPr/>
        </p:nvSpPr>
        <p:spPr>
          <a:xfrm>
            <a:off x="1979298" y="785121"/>
            <a:ext cx="904620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バックアップ </a:t>
            </a: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&amp;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災害復旧</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CB837A98-AC03-803B-5675-C138E484E6C4}"/>
              </a:ext>
            </a:extLst>
          </p:cNvPr>
          <p:cNvGrpSpPr/>
          <p:nvPr/>
        </p:nvGrpSpPr>
        <p:grpSpPr>
          <a:xfrm>
            <a:off x="1705468" y="3524998"/>
            <a:ext cx="4796931" cy="618751"/>
            <a:chOff x="1533473" y="3889842"/>
            <a:chExt cx="4796931" cy="618751"/>
          </a:xfrm>
        </p:grpSpPr>
        <p:pic>
          <p:nvPicPr>
            <p:cNvPr id="6" name="Picture 2" descr="影像">
              <a:extLst>
                <a:ext uri="{FF2B5EF4-FFF2-40B4-BE49-F238E27FC236}">
                  <a16:creationId xmlns:a16="http://schemas.microsoft.com/office/drawing/2014/main" id="{59D41B0F-D530-49C1-392A-7E52AAA66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6EFA9855-ED06-5884-B602-D12AD5E5DBD1}"/>
                </a:ext>
              </a:extLst>
            </p:cNvPr>
            <p:cNvSpPr txBox="1"/>
            <p:nvPr/>
          </p:nvSpPr>
          <p:spPr>
            <a:xfrm>
              <a:off x="2196817" y="3889842"/>
              <a:ext cx="4133587" cy="595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システム全体バックアップ</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 name="Ragic 一 個  系 統 便 能 管 理 您  所 有 的 作 業 流  程">
            <a:extLst>
              <a:ext uri="{FF2B5EF4-FFF2-40B4-BE49-F238E27FC236}">
                <a16:creationId xmlns:a16="http://schemas.microsoft.com/office/drawing/2014/main" id="{AE2BC884-9C48-82A3-D557-689F13B3ABDD}"/>
              </a:ext>
            </a:extLst>
          </p:cNvPr>
          <p:cNvSpPr txBox="1"/>
          <p:nvPr/>
        </p:nvSpPr>
        <p:spPr>
          <a:xfrm>
            <a:off x="558599" y="1857600"/>
            <a:ext cx="11887601" cy="4411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データ損失を防ぐため、複数層のバックアップを実施しています</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endParaRPr>
          </a:p>
        </p:txBody>
      </p:sp>
      <p:sp>
        <p:nvSpPr>
          <p:cNvPr id="29" name="像 Excel簡潔易懂的介面，一個畫面就能看到所有資訊">
            <a:extLst>
              <a:ext uri="{FF2B5EF4-FFF2-40B4-BE49-F238E27FC236}">
                <a16:creationId xmlns:a16="http://schemas.microsoft.com/office/drawing/2014/main" id="{750D7E66-B5DB-931E-CF49-8712C6BB769F}"/>
              </a:ext>
            </a:extLst>
          </p:cNvPr>
          <p:cNvSpPr txBox="1"/>
          <p:nvPr/>
        </p:nvSpPr>
        <p:spPr>
          <a:xfrm>
            <a:off x="2368813" y="4143749"/>
            <a:ext cx="9106312" cy="801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n-US" altLang="ja-JP"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では、すべてのサーバーを毎日バックアップしています。万一のトラブル時にも、迅速なサービス復旧を可能にします。</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grpSp>
        <p:nvGrpSpPr>
          <p:cNvPr id="30" name="群組 29">
            <a:extLst>
              <a:ext uri="{FF2B5EF4-FFF2-40B4-BE49-F238E27FC236}">
                <a16:creationId xmlns:a16="http://schemas.microsoft.com/office/drawing/2014/main" id="{30293E4D-EF8B-5E79-7FB5-B644743B8106}"/>
              </a:ext>
            </a:extLst>
          </p:cNvPr>
          <p:cNvGrpSpPr/>
          <p:nvPr/>
        </p:nvGrpSpPr>
        <p:grpSpPr>
          <a:xfrm>
            <a:off x="1705468" y="5097777"/>
            <a:ext cx="6524132" cy="618751"/>
            <a:chOff x="1533473" y="3889842"/>
            <a:chExt cx="6524132" cy="618751"/>
          </a:xfrm>
        </p:grpSpPr>
        <p:pic>
          <p:nvPicPr>
            <p:cNvPr id="31" name="Picture 2" descr="影像">
              <a:extLst>
                <a:ext uri="{FF2B5EF4-FFF2-40B4-BE49-F238E27FC236}">
                  <a16:creationId xmlns:a16="http://schemas.microsoft.com/office/drawing/2014/main" id="{4800C8C8-06BC-1D37-A5C0-D62762D53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簡潔介面">
              <a:extLst>
                <a:ext uri="{FF2B5EF4-FFF2-40B4-BE49-F238E27FC236}">
                  <a16:creationId xmlns:a16="http://schemas.microsoft.com/office/drawing/2014/main" id="{423A4918-FD70-D64D-143E-102A278CA9DA}"/>
                </a:ext>
              </a:extLst>
            </p:cNvPr>
            <p:cNvSpPr txBox="1"/>
            <p:nvPr/>
          </p:nvSpPr>
          <p:spPr>
            <a:xfrm>
              <a:off x="2196817" y="3889842"/>
              <a:ext cx="5860788" cy="5956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データベースアカウントバックアップ</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3" name="像 Excel簡潔易懂的介面，一個畫面就能看到所有資訊">
            <a:extLst>
              <a:ext uri="{FF2B5EF4-FFF2-40B4-BE49-F238E27FC236}">
                <a16:creationId xmlns:a16="http://schemas.microsoft.com/office/drawing/2014/main" id="{F539D44F-664A-FE59-4163-3DDA38F245C2}"/>
              </a:ext>
            </a:extLst>
          </p:cNvPr>
          <p:cNvSpPr txBox="1"/>
          <p:nvPr/>
        </p:nvSpPr>
        <p:spPr>
          <a:xfrm>
            <a:off x="2368813" y="5716528"/>
            <a:ext cx="9106312" cy="1913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ビジネスプラン以上のアカウントでは、個別に 毎日／毎週／隔週 のフルバックアップを異なる場所・異なるサービスプロバイダにて取得しています。これにより、どのような状況でもデータを復元できるよう備えています。</a:t>
            </a:r>
            <a:endParaRPr kumimoji="0" lang="en-US" altLang="ja-JP"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endParaRPr>
          </a:p>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また、ユーザー自身でバックアップを取得したり、スナップショットの作成・復元を行うことも可能です。</a:t>
            </a:r>
            <a:endParaRPr kumimoji="0" lang="zh-TW" altLang="en-US" sz="1600" b="0" i="0"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sym typeface="Source Han Sans TW Medium"/>
            </a:endParaRPr>
          </a:p>
        </p:txBody>
      </p:sp>
      <p:grpSp>
        <p:nvGrpSpPr>
          <p:cNvPr id="38" name="群組 37">
            <a:extLst>
              <a:ext uri="{FF2B5EF4-FFF2-40B4-BE49-F238E27FC236}">
                <a16:creationId xmlns:a16="http://schemas.microsoft.com/office/drawing/2014/main" id="{79FB6B5C-7516-0539-6628-42698338C370}"/>
              </a:ext>
            </a:extLst>
          </p:cNvPr>
          <p:cNvGrpSpPr/>
          <p:nvPr/>
        </p:nvGrpSpPr>
        <p:grpSpPr>
          <a:xfrm>
            <a:off x="1705468" y="7769698"/>
            <a:ext cx="3967917" cy="618751"/>
            <a:chOff x="1533473" y="3889842"/>
            <a:chExt cx="3967917" cy="618751"/>
          </a:xfrm>
        </p:grpSpPr>
        <p:pic>
          <p:nvPicPr>
            <p:cNvPr id="39" name="Picture 2" descr="影像">
              <a:extLst>
                <a:ext uri="{FF2B5EF4-FFF2-40B4-BE49-F238E27FC236}">
                  <a16:creationId xmlns:a16="http://schemas.microsoft.com/office/drawing/2014/main" id="{71810EFF-50F7-C68E-C0FD-F9B2B4115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40" name="簡潔介面">
              <a:extLst>
                <a:ext uri="{FF2B5EF4-FFF2-40B4-BE49-F238E27FC236}">
                  <a16:creationId xmlns:a16="http://schemas.microsoft.com/office/drawing/2014/main" id="{1C1E8358-B640-9479-5599-5E5CADFBAB46}"/>
                </a:ext>
              </a:extLst>
            </p:cNvPr>
            <p:cNvSpPr txBox="1"/>
            <p:nvPr/>
          </p:nvSpPr>
          <p:spPr>
            <a:xfrm>
              <a:off x="2196818" y="3889842"/>
              <a:ext cx="3304572" cy="604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手動バックアップ</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41" name="像 Excel簡潔易懂的介面，一個畫面就能看到所有資訊">
            <a:extLst>
              <a:ext uri="{FF2B5EF4-FFF2-40B4-BE49-F238E27FC236}">
                <a16:creationId xmlns:a16="http://schemas.microsoft.com/office/drawing/2014/main" id="{1032A47F-B144-EB62-6554-B2826C626D30}"/>
              </a:ext>
            </a:extLst>
          </p:cNvPr>
          <p:cNvSpPr txBox="1"/>
          <p:nvPr/>
        </p:nvSpPr>
        <p:spPr>
          <a:xfrm>
            <a:off x="2368813" y="8388449"/>
            <a:ext cx="9106312" cy="801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ja-JP" altLang="en-US"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ユーザーはデータを手動でバックアップし、ダウンロードして自分で管理できます。</a:t>
            </a:r>
            <a:br>
              <a:rPr kumimoji="0" lang="en-US" altLang="ja-JP"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br>
            <a:r>
              <a:rPr kumimoji="0" lang="ja-JP" altLang="en-US"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（対象プラン：ビジネス、ユーザー無制限、企業）</a:t>
            </a:r>
            <a:endPar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endParaRPr>
          </a:p>
        </p:txBody>
      </p:sp>
    </p:spTree>
    <p:extLst>
      <p:ext uri="{BB962C8B-B14F-4D97-AF65-F5344CB8AC3E}">
        <p14:creationId xmlns:p14="http://schemas.microsoft.com/office/powerpoint/2010/main" val="37189240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B5CBF4-86CD-1045-11C7-0120FE562D65}"/>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ED6C0AD4-FDBE-6E99-A736-B886EBBA0274}"/>
              </a:ext>
            </a:extLst>
          </p:cNvPr>
          <p:cNvSpPr txBox="1"/>
          <p:nvPr/>
        </p:nvSpPr>
        <p:spPr>
          <a:xfrm>
            <a:off x="2776810" y="1486684"/>
            <a:ext cx="7451179" cy="1027204"/>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パッケージソフトですか？</a:t>
            </a:r>
            <a:endParaRPr kumimoji="0" lang="en-US" altLang="zh-TW"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2" name="員工有高達 90% 的時間在和 Excel 搏鬥">
            <a:extLst>
              <a:ext uri="{FF2B5EF4-FFF2-40B4-BE49-F238E27FC236}">
                <a16:creationId xmlns:a16="http://schemas.microsoft.com/office/drawing/2014/main" id="{31C8A496-6FC8-36C3-F398-2349234C7D7E}"/>
              </a:ext>
            </a:extLst>
          </p:cNvPr>
          <p:cNvSpPr txBox="1"/>
          <p:nvPr/>
        </p:nvSpPr>
        <p:spPr>
          <a:xfrm>
            <a:off x="1770624" y="3387397"/>
            <a:ext cx="3815945"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機能過多</a:t>
            </a:r>
            <a:endPar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4" name="員工有高達 90% 的時間在和 Excel 搏鬥">
            <a:extLst>
              <a:ext uri="{FF2B5EF4-FFF2-40B4-BE49-F238E27FC236}">
                <a16:creationId xmlns:a16="http://schemas.microsoft.com/office/drawing/2014/main" id="{38BD8D52-39BA-1386-E550-2B53715A9B8A}"/>
              </a:ext>
            </a:extLst>
          </p:cNvPr>
          <p:cNvSpPr txBox="1"/>
          <p:nvPr/>
        </p:nvSpPr>
        <p:spPr>
          <a:xfrm>
            <a:off x="7727754" y="3334241"/>
            <a:ext cx="3815945" cy="5782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23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隠れた追加コスト</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sp>
        <p:nvSpPr>
          <p:cNvPr id="13" name="員工有高達 90% 的時間在和 Excel 搏鬥">
            <a:extLst>
              <a:ext uri="{FF2B5EF4-FFF2-40B4-BE49-F238E27FC236}">
                <a16:creationId xmlns:a16="http://schemas.microsoft.com/office/drawing/2014/main" id="{86030E8F-356A-188E-9838-0EB137D27A5C}"/>
              </a:ext>
            </a:extLst>
          </p:cNvPr>
          <p:cNvSpPr txBox="1"/>
          <p:nvPr/>
        </p:nvSpPr>
        <p:spPr>
          <a:xfrm>
            <a:off x="1988675" y="4029890"/>
            <a:ext cx="4010479"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多機能だが、実際の要件にはフィットしない。</a:t>
            </a:r>
            <a:endParaRPr kumimoji="0"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14" name="員工有高達 90% 的時間在和 Excel 搏鬥">
            <a:extLst>
              <a:ext uri="{FF2B5EF4-FFF2-40B4-BE49-F238E27FC236}">
                <a16:creationId xmlns:a16="http://schemas.microsoft.com/office/drawing/2014/main" id="{54ABCDC8-4B1F-5502-DA96-8CC7BE663F0B}"/>
              </a:ext>
            </a:extLst>
          </p:cNvPr>
          <p:cNvSpPr txBox="1"/>
          <p:nvPr/>
        </p:nvSpPr>
        <p:spPr>
          <a:xfrm>
            <a:off x="7475726" y="4029890"/>
            <a:ext cx="4320000"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indent="39675" algn="l">
              <a:defRPr sz="1800">
                <a:solidFill>
                  <a:srgbClr val="393939"/>
                </a:solidFill>
                <a:latin typeface="Arial" panose="020B0604020202020204" pitchFamily="34" charset="0"/>
              </a:defRPr>
            </a:lvl1p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要件に合わせたカスタマイズで、想定以上の費用が発生。</a:t>
            </a:r>
            <a:endParaRPr kumimoji="0" lang="zh-TW" altLang="en-US" sz="1800" b="0"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Helvetica Neue Medium"/>
            </a:endParaRPr>
          </a:p>
        </p:txBody>
      </p:sp>
      <p:pic>
        <p:nvPicPr>
          <p:cNvPr id="6" name="圖片 5">
            <a:extLst>
              <a:ext uri="{FF2B5EF4-FFF2-40B4-BE49-F238E27FC236}">
                <a16:creationId xmlns:a16="http://schemas.microsoft.com/office/drawing/2014/main" id="{3C2E8C01-CEB4-5495-9E69-E124C0EC7E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30196" y="5590996"/>
            <a:ext cx="4211060" cy="2572273"/>
          </a:xfrm>
          <a:prstGeom prst="rect">
            <a:avLst/>
          </a:prstGeom>
        </p:spPr>
      </p:pic>
      <p:pic>
        <p:nvPicPr>
          <p:cNvPr id="9" name="圖片 8">
            <a:extLst>
              <a:ext uri="{FF2B5EF4-FFF2-40B4-BE49-F238E27FC236}">
                <a16:creationId xmlns:a16="http://schemas.microsoft.com/office/drawing/2014/main" id="{8E556566-7CCD-29D0-1934-3F28585961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518596" y="5248964"/>
            <a:ext cx="4189353" cy="2932547"/>
          </a:xfrm>
          <a:prstGeom prst="rect">
            <a:avLst/>
          </a:prstGeom>
        </p:spPr>
      </p:pic>
      <p:pic>
        <p:nvPicPr>
          <p:cNvPr id="5" name="ragic logo.png" descr="ragic logo.png">
            <a:hlinkClick r:id="rId5" action="ppaction://hlinksldjump"/>
            <a:extLst>
              <a:ext uri="{FF2B5EF4-FFF2-40B4-BE49-F238E27FC236}">
                <a16:creationId xmlns:a16="http://schemas.microsoft.com/office/drawing/2014/main" id="{CEF39978-67DC-443E-C053-C707ACC010CF}"/>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100203963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3980CCF-2910-86BB-7F13-42F226CC9123}"/>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CBE3E729-2660-6179-075E-190494748F98}"/>
              </a:ext>
            </a:extLst>
          </p:cNvPr>
          <p:cNvSpPr txBox="1"/>
          <p:nvPr/>
        </p:nvSpPr>
        <p:spPr>
          <a:xfrm>
            <a:off x="1094317" y="5179993"/>
            <a:ext cx="4925482"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a:t>
            </a: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情報セキュリティ</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0C9A46CA-A741-2F38-CE8E-64462F3928C9}"/>
              </a:ext>
            </a:extLst>
          </p:cNvPr>
          <p:cNvSpPr txBox="1"/>
          <p:nvPr/>
        </p:nvSpPr>
        <p:spPr>
          <a:xfrm>
            <a:off x="1094318" y="5777080"/>
            <a:ext cx="4925482" cy="2975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ISO/IEC 27001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と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IEC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により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2005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年に策定 され、</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2013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年および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2022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年に改訂 された情報セキュリティ管理に関する国際規格 です。組織の情報資産を保護するため、</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ISMS</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（情報セキュリティマネジメントシステム） の構築および継続的改善に関するガイドラインを提供します。</a:t>
            </a: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br>
              <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b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ISO/IEC 27001:2022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の認証を取得しています。関連するガバナンスに基づき、情報セキュリティ対策・予防措置を適切に実施しています。</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4" name="矩形">
            <a:extLst>
              <a:ext uri="{FF2B5EF4-FFF2-40B4-BE49-F238E27FC236}">
                <a16:creationId xmlns:a16="http://schemas.microsoft.com/office/drawing/2014/main" id="{6F728B96-046B-38C1-FD28-40C45BDD5110}"/>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183AAF3D-C8B6-511E-3F6A-2FE5B4D72D23}"/>
              </a:ext>
            </a:extLst>
          </p:cNvPr>
          <p:cNvSpPr txBox="1"/>
          <p:nvPr/>
        </p:nvSpPr>
        <p:spPr>
          <a:xfrm>
            <a:off x="2287310" y="610713"/>
            <a:ext cx="8430180"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・コンプライアンス</a:t>
            </a:r>
          </a:p>
        </p:txBody>
      </p:sp>
      <p:sp>
        <p:nvSpPr>
          <p:cNvPr id="9" name="簡潔介面">
            <a:extLst>
              <a:ext uri="{FF2B5EF4-FFF2-40B4-BE49-F238E27FC236}">
                <a16:creationId xmlns:a16="http://schemas.microsoft.com/office/drawing/2014/main" id="{C543FE41-0B97-594E-2DF8-353BD6415478}"/>
              </a:ext>
            </a:extLst>
          </p:cNvPr>
          <p:cNvSpPr txBox="1"/>
          <p:nvPr/>
        </p:nvSpPr>
        <p:spPr>
          <a:xfrm>
            <a:off x="6985000" y="5174286"/>
            <a:ext cx="4925482" cy="6027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b="1" kern="0">
                <a:uLnTx/>
                <a:latin typeface="Source Han Sans TW Bold"/>
                <a:ea typeface="Noto Sans CJK SC Bold" panose="020B0500000000000000" pitchFamily="34" charset="-128"/>
                <a:cs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Data Privacy Framework</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17DA05DD-4611-FE1A-BF1F-C8534F504D24}"/>
              </a:ext>
            </a:extLst>
          </p:cNvPr>
          <p:cNvSpPr txBox="1"/>
          <p:nvPr/>
        </p:nvSpPr>
        <p:spPr>
          <a:xfrm>
            <a:off x="7004266" y="5777080"/>
            <a:ext cx="4925482" cy="2975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EU–US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データプライバシーフレームワークおよびスイス</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データプライバシーフレームワーク（総称して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Data Privacy Framework</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」）は、欧州と米国間におけるデータ保護要件へ準拠するための仕組みを提供する制度です。</a:t>
            </a: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は、米国商務省が定める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Data Privacy Framework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に基づき、</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EEA</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・英国・スイスから米国へ移転される個人データの収集、利用、保存 に関して認証を取得しています。</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pic>
        <p:nvPicPr>
          <p:cNvPr id="6" name="圖片 5">
            <a:extLst>
              <a:ext uri="{FF2B5EF4-FFF2-40B4-BE49-F238E27FC236}">
                <a16:creationId xmlns:a16="http://schemas.microsoft.com/office/drawing/2014/main" id="{FB05AE4A-3731-9ECD-9FCC-5D98C631EB00}"/>
              </a:ext>
            </a:extLst>
          </p:cNvPr>
          <p:cNvPicPr>
            <a:picLocks noChangeAspect="1"/>
          </p:cNvPicPr>
          <p:nvPr/>
        </p:nvPicPr>
        <p:blipFill>
          <a:blip r:embed="rId3"/>
          <a:srcRect b="45124"/>
          <a:stretch/>
        </p:blipFill>
        <p:spPr>
          <a:xfrm>
            <a:off x="3230036" y="3162442"/>
            <a:ext cx="2984500" cy="1832933"/>
          </a:xfrm>
          <a:prstGeom prst="rect">
            <a:avLst/>
          </a:prstGeom>
        </p:spPr>
      </p:pic>
      <p:pic>
        <p:nvPicPr>
          <p:cNvPr id="7" name="圖片 6">
            <a:extLst>
              <a:ext uri="{FF2B5EF4-FFF2-40B4-BE49-F238E27FC236}">
                <a16:creationId xmlns:a16="http://schemas.microsoft.com/office/drawing/2014/main" id="{3F673549-864A-5049-130C-0892CB20654F}"/>
              </a:ext>
            </a:extLst>
          </p:cNvPr>
          <p:cNvPicPr>
            <a:picLocks noChangeAspect="1"/>
          </p:cNvPicPr>
          <p:nvPr/>
        </p:nvPicPr>
        <p:blipFill>
          <a:blip r:embed="rId4"/>
          <a:stretch>
            <a:fillRect/>
          </a:stretch>
        </p:blipFill>
        <p:spPr>
          <a:xfrm>
            <a:off x="7062984" y="3395315"/>
            <a:ext cx="4620584" cy="1485674"/>
          </a:xfrm>
          <a:prstGeom prst="rect">
            <a:avLst/>
          </a:prstGeom>
        </p:spPr>
      </p:pic>
      <p:pic>
        <p:nvPicPr>
          <p:cNvPr id="11" name="圖片 10">
            <a:extLst>
              <a:ext uri="{FF2B5EF4-FFF2-40B4-BE49-F238E27FC236}">
                <a16:creationId xmlns:a16="http://schemas.microsoft.com/office/drawing/2014/main" id="{BA052C1C-AE27-9732-2E24-938D277FF8ED}"/>
              </a:ext>
            </a:extLst>
          </p:cNvPr>
          <p:cNvPicPr>
            <a:picLocks noChangeAspect="1"/>
          </p:cNvPicPr>
          <p:nvPr/>
        </p:nvPicPr>
        <p:blipFill>
          <a:blip r:embed="rId3"/>
          <a:srcRect l="6778" t="59932" r="14924"/>
          <a:stretch/>
        </p:blipFill>
        <p:spPr>
          <a:xfrm>
            <a:off x="762002" y="3395315"/>
            <a:ext cx="2336800" cy="1338319"/>
          </a:xfrm>
          <a:prstGeom prst="rect">
            <a:avLst/>
          </a:prstGeom>
        </p:spPr>
      </p:pic>
    </p:spTree>
    <p:extLst>
      <p:ext uri="{BB962C8B-B14F-4D97-AF65-F5344CB8AC3E}">
        <p14:creationId xmlns:p14="http://schemas.microsoft.com/office/powerpoint/2010/main" val="30969707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853AAE9D-F49E-9ABE-99A0-D951E3B00EF9}"/>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F2EBE779-E06C-07EC-7E93-0EBA7A0C09DB}"/>
              </a:ext>
            </a:extLst>
          </p:cNvPr>
          <p:cNvSpPr txBox="1"/>
          <p:nvPr/>
        </p:nvSpPr>
        <p:spPr>
          <a:xfrm>
            <a:off x="1094317" y="4843317"/>
            <a:ext cx="4925482"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GDPR</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ja-JP" altLang="en-US" sz="2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コンプライアンス</a:t>
            </a:r>
            <a:endPar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zh-TW"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（一般</a:t>
            </a:r>
            <a:r>
              <a:rPr kumimoji="0" lang="ja-JP"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データ</a:t>
            </a:r>
            <a:r>
              <a:rPr kumimoji="0" lang="zh-TW" altLang="en-US"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保護規則）</a:t>
            </a:r>
            <a:endParaRPr kumimoji="0" lang="zh-TW" altLang="en-US" sz="20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51DA9551-2F66-1C71-686E-00D87703693D}"/>
              </a:ext>
            </a:extLst>
          </p:cNvPr>
          <p:cNvSpPr txBox="1"/>
          <p:nvPr/>
        </p:nvSpPr>
        <p:spPr>
          <a:xfrm>
            <a:off x="1094318" y="5636811"/>
            <a:ext cx="5508188" cy="32987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General Data Protection Regulation</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GDPR</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に準拠し、データ消去、個人情報保護、データ移転に関する各種手続きを実施しています。</a:t>
            </a: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lang="en-US" altLang="ja-JP"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0">
              <a:lnSpc>
                <a:spcPct val="15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当社は、リスク評価を定期的に行い、セキュリティ体制の強化およびプライバシーポリシーでの取り組み内容の明示に努めています。</a:t>
            </a: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lang="en-US" altLang="ja-JP"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0">
              <a:lnSpc>
                <a:spcPct val="15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また、欧州（ベルギー・アイルランド）にサーバーを設置 しており、他地域のユーザーも、データベースを欧州サーバーへ移行することについてお問い合わせいただけます。</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9" name="簡潔介面">
            <a:extLst>
              <a:ext uri="{FF2B5EF4-FFF2-40B4-BE49-F238E27FC236}">
                <a16:creationId xmlns:a16="http://schemas.microsoft.com/office/drawing/2014/main" id="{4646E196-F85C-44D6-1A4E-F31A018F4286}"/>
              </a:ext>
            </a:extLst>
          </p:cNvPr>
          <p:cNvSpPr txBox="1"/>
          <p:nvPr/>
        </p:nvSpPr>
        <p:spPr>
          <a:xfrm>
            <a:off x="7173261" y="4842440"/>
            <a:ext cx="4925482"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HIPAA</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コンプライアンス</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F36D5856-1C81-E293-9C3A-ECA13500E737}"/>
              </a:ext>
            </a:extLst>
          </p:cNvPr>
          <p:cNvSpPr txBox="1"/>
          <p:nvPr/>
        </p:nvSpPr>
        <p:spPr>
          <a:xfrm>
            <a:off x="7218981" y="5635072"/>
            <a:ext cx="4925482" cy="2975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は、</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HIPAA</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Health Insurance Portability and Accountability Act</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／医療保険の携行性と説明責任に関する法律） に準拠し、</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PHI</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（保護対象医療情報） の取扱い・保管・送信に関するプロセスを適切に保護しています。</a:t>
            </a: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当社のホスティングプロバイダである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AWS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および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GCP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も</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HIPAA </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要件に準拠しており、必要に応じて </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BAA</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ja-JP"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Business Associate Agreement</a:t>
            </a:r>
            <a:r>
              <a:rPr kumimoji="0" lang="ja-JP" alt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：ビジネスパートナー契約） を締結できます。</a:t>
            </a:r>
            <a:endParaRPr kumimoji="0" lang="en"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8" name="圖片 7">
            <a:extLst>
              <a:ext uri="{FF2B5EF4-FFF2-40B4-BE49-F238E27FC236}">
                <a16:creationId xmlns:a16="http://schemas.microsoft.com/office/drawing/2014/main" id="{EA7E655D-66BB-B479-3DC5-BC1D69556D2A}"/>
              </a:ext>
            </a:extLst>
          </p:cNvPr>
          <p:cNvPicPr>
            <a:picLocks noChangeAspect="1"/>
          </p:cNvPicPr>
          <p:nvPr/>
        </p:nvPicPr>
        <p:blipFill>
          <a:blip r:embed="rId3"/>
          <a:stretch>
            <a:fillRect/>
          </a:stretch>
        </p:blipFill>
        <p:spPr>
          <a:xfrm>
            <a:off x="1920837" y="1226616"/>
            <a:ext cx="3074496" cy="3089207"/>
          </a:xfrm>
          <a:prstGeom prst="rect">
            <a:avLst/>
          </a:prstGeom>
        </p:spPr>
      </p:pic>
      <p:pic>
        <p:nvPicPr>
          <p:cNvPr id="12" name="圖片 11">
            <a:extLst>
              <a:ext uri="{FF2B5EF4-FFF2-40B4-BE49-F238E27FC236}">
                <a16:creationId xmlns:a16="http://schemas.microsoft.com/office/drawing/2014/main" id="{2BFFE330-8D16-2C70-D9F5-5A1AC79967EC}"/>
              </a:ext>
            </a:extLst>
          </p:cNvPr>
          <p:cNvPicPr>
            <a:picLocks noChangeAspect="1"/>
          </p:cNvPicPr>
          <p:nvPr/>
        </p:nvPicPr>
        <p:blipFill>
          <a:blip r:embed="rId4"/>
          <a:srcRect r="713" b="13077"/>
          <a:stretch>
            <a:fillRect/>
          </a:stretch>
        </p:blipFill>
        <p:spPr>
          <a:xfrm>
            <a:off x="7345695" y="2258280"/>
            <a:ext cx="4064850" cy="1487931"/>
          </a:xfrm>
          <a:prstGeom prst="rect">
            <a:avLst/>
          </a:prstGeom>
        </p:spPr>
      </p:pic>
    </p:spTree>
    <p:extLst>
      <p:ext uri="{BB962C8B-B14F-4D97-AF65-F5344CB8AC3E}">
        <p14:creationId xmlns:p14="http://schemas.microsoft.com/office/powerpoint/2010/main" val="189578200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66DEA9-5554-1D86-D4B2-C603C92B8E34}"/>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44868EA-4AC2-D47C-94BE-001E00F81146}"/>
              </a:ext>
            </a:extLst>
          </p:cNvPr>
          <p:cNvSpPr/>
          <p:nvPr/>
        </p:nvSpPr>
        <p:spPr>
          <a:xfrm>
            <a:off x="-386523" y="-121254"/>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28ED4193-5383-2B19-93CE-AEE8A1F44937}"/>
              </a:ext>
            </a:extLst>
          </p:cNvPr>
          <p:cNvSpPr txBox="1"/>
          <p:nvPr/>
        </p:nvSpPr>
        <p:spPr>
          <a:xfrm>
            <a:off x="2938184" y="705853"/>
            <a:ext cx="7128431"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ストレージセキュリティ</a:t>
            </a:r>
            <a:endParaRPr kumimoji="0" lang="zh-TW" altLang="en-US" sz="45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B89F7F84-4CC8-F556-F889-4B3597B5BAB0}"/>
              </a:ext>
            </a:extLst>
          </p:cNvPr>
          <p:cNvSpPr txBox="1"/>
          <p:nvPr/>
        </p:nvSpPr>
        <p:spPr>
          <a:xfrm>
            <a:off x="2197768" y="1760400"/>
            <a:ext cx="8264492"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Disk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暗号化、</a:t>
            </a:r>
            <a:r>
              <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RAID </a:t>
            </a: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ストレージ、バックアップ</a:t>
            </a:r>
            <a:endParaRPr kumimoji="0" 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13" name="Content Placeholder 2">
            <a:extLst>
              <a:ext uri="{FF2B5EF4-FFF2-40B4-BE49-F238E27FC236}">
                <a16:creationId xmlns:a16="http://schemas.microsoft.com/office/drawing/2014/main" id="{698A5571-6AF7-9C6D-D028-109DFAF884E9}"/>
              </a:ext>
            </a:extLst>
          </p:cNvPr>
          <p:cNvSpPr txBox="1">
            <a:spLocks/>
          </p:cNvSpPr>
          <p:nvPr/>
        </p:nvSpPr>
        <p:spPr>
          <a:xfrm>
            <a:off x="1109827" y="3364215"/>
            <a:ext cx="10785147" cy="5777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ディスク暗号化</a:t>
            </a:r>
            <a:r>
              <a:rPr lang="zh-TW" altLang="en-US" sz="2400" b="1" dirty="0">
                <a:latin typeface="Open Sans" panose="020B0606030504020204" pitchFamily="34" charset="0"/>
                <a:ea typeface="Open Sans" panose="020B0606030504020204" pitchFamily="34" charset="0"/>
                <a:cs typeface="Open Sans" panose="020B0606030504020204" pitchFamily="34" charset="0"/>
              </a:rPr>
              <a: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書き込まれるすべてのデータは、オンザフライで暗号化され、暗号化された状態で転送・保存されます。</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ISO 27001</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SSAE-16</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SOC 1</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SOC 2</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SOC 3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に準拠しています。</a:t>
            </a:r>
            <a:b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b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RAID </a:t>
            </a: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ストレージ</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すべてのデータは複数の </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RAID HDD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にミラーリングされ、ハードディスク障害によるデータ損失を防ぎます。</a:t>
            </a:r>
            <a:b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b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サーバーバックアップ</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すべてのサーバーは、別の永続ストレージへ 毎日バックアップ されます。</a:t>
            </a:r>
            <a:b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b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データベースバックアップ</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すべての顧客データベースは、災害復旧（</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DR</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）に備え、別ロケーションへバックアップされます。</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42356968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801D1CC-0DD9-5C77-70A2-5C1C7F8FE769}"/>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2EB45563-B015-1D8D-5059-A905CB296287}"/>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42FE2F71-731C-9A96-085E-B08572E7FEA0}"/>
              </a:ext>
            </a:extLst>
          </p:cNvPr>
          <p:cNvSpPr txBox="1"/>
          <p:nvPr/>
        </p:nvSpPr>
        <p:spPr>
          <a:xfrm>
            <a:off x="1310958" y="747581"/>
            <a:ext cx="10382883"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ネットワーク </a:t>
            </a:r>
            <a:r>
              <a:rPr kumimoji="0" lang="en-US" altLang="ja-JP"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&amp; </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システムセキュリティ</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A6D711C-F7F3-CEF0-C80F-B141467CA110}"/>
              </a:ext>
            </a:extLst>
          </p:cNvPr>
          <p:cNvSpPr txBox="1"/>
          <p:nvPr/>
        </p:nvSpPr>
        <p:spPr>
          <a:xfrm>
            <a:off x="1491916" y="1761348"/>
            <a:ext cx="9419924"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暗号化・侵入検知・監査ログ</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8E828B89-986D-FA1E-EFAB-AB340FCBC159}"/>
              </a:ext>
            </a:extLst>
          </p:cNvPr>
          <p:cNvSpPr txBox="1">
            <a:spLocks/>
          </p:cNvSpPr>
          <p:nvPr/>
        </p:nvSpPr>
        <p:spPr>
          <a:xfrm>
            <a:off x="1408825" y="3577656"/>
            <a:ext cx="10187151" cy="5165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SSL </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暗号化：</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すべてのデータ通信は、銀行レベルの </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HTTPS</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SSL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暗号化 に対応しています。機密情報送信時には、常に </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SSL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暗号化が適用されます。</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侵入検知：</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サーバーに送信されるパケットは、厳格なファイアウォールルールおよびアプリケーションレベルの侵入検知・遮断プログラムを通過し、悪意あるリクエストや </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IP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をリアルタイムでブロックします。</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完全な監査ログ</a:t>
            </a:r>
            <a:r>
              <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すべてのリクエスト、システムイベント、アプリケーションイベント、およびデータベースイベントをログとして記録しています。ログは定期的にレビューされ、新たなセキュリティ対策に反映されます。</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4070261967"/>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4C61EE32-8E4D-1DD1-B5B7-1BF517BC2FE3}"/>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30BEEF52-FD13-B948-5C10-D7B09FBCB968}"/>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82F090EC-D59C-D290-4F44-DB3805E8AA35}"/>
              </a:ext>
            </a:extLst>
          </p:cNvPr>
          <p:cNvSpPr txBox="1"/>
          <p:nvPr/>
        </p:nvSpPr>
        <p:spPr>
          <a:xfrm>
            <a:off x="1164686" y="535405"/>
            <a:ext cx="10675428"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アプリ</a:t>
            </a:r>
            <a:r>
              <a:rPr lang="ja-JP" altLang="en-US" b="1" dirty="0">
                <a:latin typeface="Open Sans" panose="020B0606030504020204" pitchFamily="34" charset="0"/>
                <a:ea typeface="Open Sans" panose="020B0606030504020204" pitchFamily="34" charset="0"/>
                <a:cs typeface="Open Sans" panose="020B0606030504020204" pitchFamily="34" charset="0"/>
              </a:rPr>
              <a:t>構造</a:t>
            </a: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セキュリティ</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606C8390-0F2D-5109-3F82-C1B0104A7B59}"/>
              </a:ext>
            </a:extLst>
          </p:cNvPr>
          <p:cNvSpPr txBox="1"/>
          <p:nvPr/>
        </p:nvSpPr>
        <p:spPr>
          <a:xfrm>
            <a:off x="2318951" y="1567896"/>
            <a:ext cx="8734060"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堅牢なアプリケーション構造は</a:t>
            </a:r>
            <a:endParaRPr kumimoji="0" lang="en-US" altLang="ja-JP"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a:p>
            <a:pPr marL="0" marR="0" lvl="0" indent="0" algn="ctr" defTabSz="1300460" rtl="0" eaLnBrk="1" fontAlgn="auto" latinLnBrk="0" hangingPunct="0">
              <a:lnSpc>
                <a:spcPct val="10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お客様のデータを守る最前線となります</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AE77AC7C-D15F-CB9D-6983-E3EBED9FAB90}"/>
              </a:ext>
            </a:extLst>
          </p:cNvPr>
          <p:cNvSpPr txBox="1">
            <a:spLocks/>
          </p:cNvSpPr>
          <p:nvPr/>
        </p:nvSpPr>
        <p:spPr>
          <a:xfrm>
            <a:off x="1408400" y="3652274"/>
            <a:ext cx="10188000" cy="52539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データベースセキュリティ：</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Ragic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のデータベースは独自設計で、</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SQL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やその他のクエリ言語をサポートしていません。そのため、</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SQL</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インジェクションやスクリプトインジェクションのリスクはゼロです。また、テナントごとにデータベースは物理的に別ファイルとして保存されており、他アカウントからアプリケーションレベルで不正アクセスを受ける可能性もゼロです。</a:t>
            </a:r>
            <a:b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b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定期セキュリティスキャン：</a:t>
            </a:r>
            <a:endPar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主要サービスプロバイダと連携し、潜在的な脆弱性に対する定期的なセキュリティスキャンを実施しています。</a:t>
            </a:r>
            <a:b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b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定期セキュリティ更新：</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システム管理者がセキュリティ情報を常に監視し、ゼロデイ攻撃に対処するため迅速にパッチを適用しています。</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226193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5A1A2A9-2853-86A8-24F6-78B75A634955}"/>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460359F-7BD3-F948-0EF5-BEF04AD9ACDA}"/>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5E5306CE-DD7D-CD84-D063-7D43DBF85316}"/>
              </a:ext>
            </a:extLst>
          </p:cNvPr>
          <p:cNvSpPr txBox="1"/>
          <p:nvPr/>
        </p:nvSpPr>
        <p:spPr>
          <a:xfrm>
            <a:off x="2798467" y="748580"/>
            <a:ext cx="7407866"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人的セキュリティプロセス</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054CBE4-E890-C37E-00F3-3B6A75450775}"/>
              </a:ext>
            </a:extLst>
          </p:cNvPr>
          <p:cNvSpPr txBox="1"/>
          <p:nvPr/>
        </p:nvSpPr>
        <p:spPr>
          <a:xfrm>
            <a:off x="1909328" y="1764235"/>
            <a:ext cx="9186145"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あなたの許可なく、誰もデータへアクセスすることはできません</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9AEC6358-B7A6-1478-7198-02AF3CAB5EF6}"/>
              </a:ext>
            </a:extLst>
          </p:cNvPr>
          <p:cNvSpPr txBox="1">
            <a:spLocks/>
          </p:cNvSpPr>
          <p:nvPr/>
        </p:nvSpPr>
        <p:spPr>
          <a:xfrm>
            <a:off x="1256929" y="3632337"/>
            <a:ext cx="10490943" cy="50906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データアクセス制御：</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Ragic </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のシステム管理者を含め、お客様の許可なしにデータへアクセスすることはできません。技術サポートを行う際も、デフォルトではお客様の データ内容にはアクセスできず、データベース設計のみを参照できます。</a:t>
            </a:r>
            <a:endPar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ja-JP"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DB</a:t>
            </a: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管理インターフェースなし：</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一般的なデータベースとは異なり、データを操作・管理するための管理画面は存在しません。そのため、</a:t>
            </a:r>
            <a:r>
              <a:rPr kumimoji="0" lang="en-US" altLang="ja-JP"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DB</a:t>
            </a: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コンソールやその他の管理インターフェースを通じた不正アクセスリスクを排除 しています。</a:t>
            </a:r>
            <a:endPar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ja-JP" alt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完全なアクセスログ：</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ja-JP" altLang="en-US"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すべてのデータアクセスはログに記録され、特定イベントについては定期的にレビューされます。</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2103882307"/>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5385E002-8119-B395-0B9A-97A41F5ED77E}"/>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344ECF9-F5D7-DB45-A6A8-C835A6CF4529}"/>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B86529DA-5B21-49CC-C7AA-84BBE0D7F9F4}"/>
              </a:ext>
            </a:extLst>
          </p:cNvPr>
          <p:cNvSpPr txBox="1"/>
          <p:nvPr/>
        </p:nvSpPr>
        <p:spPr>
          <a:xfrm>
            <a:off x="2748620" y="777600"/>
            <a:ext cx="7507561"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物理サーバーセキュリティ</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58A312CF-CFA1-7FCE-2E43-ED19F99CFD0D}"/>
              </a:ext>
            </a:extLst>
          </p:cNvPr>
          <p:cNvSpPr txBox="1"/>
          <p:nvPr/>
        </p:nvSpPr>
        <p:spPr>
          <a:xfrm>
            <a:off x="1136316" y="1882800"/>
            <a:ext cx="10732169"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nchor="t">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sz="2000">
                <a:solidFill>
                  <a:srgbClr val="7F7F7F"/>
                </a:solidFill>
                <a:latin typeface="Source Han Sans TW"/>
                <a:ea typeface="Source Han Sans TW"/>
                <a:cs typeface="Source Han Sans TW"/>
                <a:sym typeface="Source Han Sans TW"/>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世界トップ級のクラウドサービスプロバイダがサーバーの物理的安全性を確保</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6" name="Content Placeholder 2">
            <a:extLst>
              <a:ext uri="{FF2B5EF4-FFF2-40B4-BE49-F238E27FC236}">
                <a16:creationId xmlns:a16="http://schemas.microsoft.com/office/drawing/2014/main" id="{1F7DAE9B-347C-5070-264C-F2946F2F445F}"/>
              </a:ext>
            </a:extLst>
          </p:cNvPr>
          <p:cNvSpPr txBox="1">
            <a:spLocks/>
          </p:cNvSpPr>
          <p:nvPr/>
        </p:nvSpPr>
        <p:spPr>
          <a:xfrm>
            <a:off x="1462400" y="4652692"/>
            <a:ext cx="10080000" cy="28229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fontScale="92500" lnSpcReduction="10000"/>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1.</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国際基準に基づく年次監査</a:t>
            </a:r>
            <a:r>
              <a:rPr lang="ja-JP" altLang="en-US" sz="2000" b="1" dirty="0">
                <a:latin typeface="Open Sans Semibold" panose="020B0606030504020204" pitchFamily="34" charset="0"/>
                <a:ea typeface="Open Sans Semibold" panose="020B0606030504020204" pitchFamily="34" charset="0"/>
                <a:cs typeface="Open Sans Semibold" panose="020B0606030504020204" pitchFamily="34" charset="0"/>
              </a:rPr>
              <a:t>：</a:t>
            </a:r>
            <a:br>
              <a:rPr lang="en-US" altLang="ja-JP" sz="2000" b="1" dirty="0">
                <a:latin typeface="Open Sans Semibold" panose="020B0606030504020204" pitchFamily="34" charset="0"/>
                <a:ea typeface="Open Sans Semibold" panose="020B0606030504020204" pitchFamily="34" charset="0"/>
                <a:cs typeface="Open Sans Semibold" panose="020B0606030504020204" pitchFamily="34" charset="0"/>
              </a:rPr>
            </a:br>
            <a:r>
              <a:rPr lang="ja-JP" altLang="en-US" sz="2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 ISO 27001, SOC1, SSAE16 / ISAE 3402 Type II: SOC 2, SOC 3, PCI DSS v3.0</a:t>
            </a:r>
          </a:p>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2. </a:t>
            </a:r>
            <a:r>
              <a:rPr kumimoji="0" lang="en-US" altLang="ja-JP"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500 </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名以上の専門家による情報セキュリティチーム</a:t>
            </a:r>
            <a:endPar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endParaRPr>
          </a:p>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3.</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高度な物理的アクセス制御：</a:t>
            </a:r>
            <a:br>
              <a:rPr kumimoji="0" lang="en-US" altLang="ja-JP"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b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　カスタム設計の電子アクセスカード、警報システム、車両アクセスバリア、外周</a:t>
            </a:r>
            <a:r>
              <a:rPr kumimoji="0" lang="ja-JP" altLang="en-US" sz="2000" b="1" i="0" u="none" strike="noStrike" kern="0" cap="none" spc="0" normalizeH="0" baseline="0" noProof="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フェンス、金属</a:t>
            </a:r>
            <a:r>
              <a:rPr kumimoji="0" lang="ja-JP" altLang="en-US"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探知機、生体認証</a:t>
            </a:r>
            <a:endParaRPr kumimoji="0" lang="zh-TW" altLang="en-US" sz="20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LT Std"/>
            </a:endParaRPr>
          </a:p>
        </p:txBody>
      </p:sp>
      <p:sp>
        <p:nvSpPr>
          <p:cNvPr id="7" name="Content Placeholder 2">
            <a:extLst>
              <a:ext uri="{FF2B5EF4-FFF2-40B4-BE49-F238E27FC236}">
                <a16:creationId xmlns:a16="http://schemas.microsoft.com/office/drawing/2014/main" id="{65B3B55E-21C6-1E47-8226-D5293914A194}"/>
              </a:ext>
            </a:extLst>
          </p:cNvPr>
          <p:cNvSpPr txBox="1">
            <a:spLocks/>
          </p:cNvSpPr>
          <p:nvPr/>
        </p:nvSpPr>
        <p:spPr>
          <a:xfrm>
            <a:off x="1462400" y="3370093"/>
            <a:ext cx="10080000" cy="9930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tIns="65023" rIns="65023" bIns="65023">
            <a:spAutoFit/>
          </a:bodyPr>
          <a:lstStyle>
            <a:lvl1pPr marL="342900" marR="0" indent="-342900" algn="l" defTabSz="914400" rtl="0" latinLnBrk="0">
              <a:lnSpc>
                <a:spcPct val="100000"/>
              </a:lnSpc>
              <a:spcBef>
                <a:spcPts val="700"/>
              </a:spcBef>
              <a:spcAft>
                <a:spcPts val="0"/>
              </a:spcAft>
              <a:buClrTx/>
              <a:buSzPct val="100000"/>
              <a:buFontTx/>
              <a:buChar char="•"/>
              <a:tabLst/>
              <a:defRPr sz="1800" b="0" i="0" u="none" strike="noStrike" cap="none" spc="0" baseline="0">
                <a:solidFill>
                  <a:srgbClr val="000000"/>
                </a:solidFill>
                <a:uFillTx/>
                <a:latin typeface="Source Han Sans TW Medium"/>
                <a:ea typeface="Source Han Sans TW Medium"/>
                <a:cs typeface="Source Han Sans TW Medium"/>
                <a:sym typeface="Source Han Sans TW Medium"/>
              </a:defRPr>
            </a:lvl1pPr>
            <a:lvl2pPr marL="783771" marR="0" indent="-326571" algn="l" defTabSz="914400" rtl="0" latinLnBrk="0">
              <a:lnSpc>
                <a:spcPct val="100000"/>
              </a:lnSpc>
              <a:spcBef>
                <a:spcPts val="700"/>
              </a:spcBef>
              <a:spcAft>
                <a:spcPts val="0"/>
              </a:spcAft>
              <a:buClrTx/>
              <a:buSzPct val="100000"/>
              <a:buFontTx/>
              <a:buChar char="–"/>
              <a:tabLst/>
              <a:defRPr sz="1600" b="0" i="0" u="none" strike="noStrike" cap="none" spc="0" baseline="0">
                <a:solidFill>
                  <a:srgbClr val="000000"/>
                </a:solidFill>
                <a:uFillTx/>
                <a:latin typeface="Source Han Sans TW Medium"/>
                <a:ea typeface="Source Han Sans TW Medium"/>
                <a:cs typeface="Source Han Sans TW Medium"/>
                <a:sym typeface="Source Han Sans TW Medium"/>
              </a:defRPr>
            </a:lvl2pPr>
            <a:lvl3pPr marL="1219200" marR="0" indent="-304800" algn="l" defTabSz="914400" rtl="0" latinLnBrk="0">
              <a:lnSpc>
                <a:spcPct val="100000"/>
              </a:lnSpc>
              <a:spcBef>
                <a:spcPts val="700"/>
              </a:spcBef>
              <a:spcAft>
                <a:spcPts val="0"/>
              </a:spcAft>
              <a:buClrTx/>
              <a:buSzPct val="100000"/>
              <a:buFontTx/>
              <a:buChar char="•"/>
              <a:tabLst/>
              <a:defRPr sz="1400" b="0" i="0" u="none" strike="noStrike" cap="none" spc="0" baseline="0">
                <a:solidFill>
                  <a:srgbClr val="000000"/>
                </a:solidFill>
                <a:uFillTx/>
                <a:latin typeface="Source Han Sans TW Medium"/>
                <a:ea typeface="Source Han Sans TW Medium"/>
                <a:cs typeface="Source Han Sans TW Medium"/>
                <a:sym typeface="Source Han Sans TW Medium"/>
              </a:defRPr>
            </a:lvl3pPr>
            <a:lvl4pPr marL="1737360" marR="0" indent="-365760" algn="l" defTabSz="914400" rtl="0" latinLnBrk="0">
              <a:lnSpc>
                <a:spcPct val="100000"/>
              </a:lnSpc>
              <a:spcBef>
                <a:spcPts val="700"/>
              </a:spcBef>
              <a:spcAft>
                <a:spcPts val="0"/>
              </a:spcAft>
              <a:buClrTx/>
              <a:buSzPct val="100000"/>
              <a:buFontTx/>
              <a:buChar char="–"/>
              <a:tabLst/>
              <a:defRPr sz="1200" b="0" i="0" u="none" strike="noStrike" cap="none" spc="0" baseline="0">
                <a:solidFill>
                  <a:srgbClr val="000000"/>
                </a:solidFill>
                <a:uFillTx/>
                <a:latin typeface="Source Han Sans TW Medium"/>
                <a:ea typeface="Source Han Sans TW Medium"/>
                <a:cs typeface="Source Han Sans TW Medium"/>
                <a:sym typeface="Source Han Sans TW Medium"/>
              </a:defRPr>
            </a:lvl4pPr>
            <a:lvl5pPr marL="2194560" marR="0" indent="-365760" algn="l" defTabSz="914400" rtl="0" latinLnBrk="0">
              <a:lnSpc>
                <a:spcPct val="100000"/>
              </a:lnSpc>
              <a:spcBef>
                <a:spcPts val="700"/>
              </a:spcBef>
              <a:spcAft>
                <a:spcPts val="0"/>
              </a:spcAft>
              <a:buClrTx/>
              <a:buSzPct val="100000"/>
              <a:buFontTx/>
              <a:buChar char="»"/>
              <a:tabLst/>
              <a:defRPr sz="1000" b="0" i="0" u="none" strike="noStrike" cap="none" spc="0" baseline="0">
                <a:solidFill>
                  <a:srgbClr val="000000"/>
                </a:solidFill>
                <a:uFillTx/>
                <a:latin typeface="Source Han Sans TW Normal"/>
                <a:ea typeface="Source Han Sans TW Normal"/>
                <a:cs typeface="Source Han Sans TW Normal"/>
                <a:sym typeface="Source Han Sans TW Normal"/>
              </a:defRPr>
            </a:lvl5pPr>
            <a:lvl6pPr marL="26406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6pPr>
            <a:lvl7pPr marL="30978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7pPr>
            <a:lvl8pPr marL="35550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8pPr>
            <a:lvl9pPr marL="40122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9pPr>
          </a:lstStyle>
          <a:p>
            <a:pPr marL="0" marR="0" lvl="0" indent="0" algn="l" defTabSz="914400" rtl="0" eaLnBrk="1" fontAlgn="auto" latinLnBrk="0" hangingPunct="0">
              <a:lnSpc>
                <a:spcPct val="100000"/>
              </a:lnSpc>
              <a:spcBef>
                <a:spcPts val="700"/>
              </a:spcBef>
              <a:spcAft>
                <a:spcPts val="600"/>
              </a:spcAft>
              <a:buClrTx/>
              <a:buSzTx/>
              <a:buFontTx/>
              <a:buNone/>
              <a:tabLst/>
              <a:defRPr sz="1800"/>
            </a:pPr>
            <a:r>
              <a:rPr kumimoji="0" lang="en-US" altLang="ja-JP"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 </a:t>
            </a:r>
            <a:r>
              <a:rPr kumimoji="0" lang="ja-JP" altLang="en-US"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サーバーは </a:t>
            </a:r>
            <a:r>
              <a:rPr kumimoji="0" lang="en-US" altLang="ja-JP"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Google / AWS </a:t>
            </a:r>
            <a:r>
              <a:rPr kumimoji="0" lang="ja-JP" altLang="en-US"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といった主要クラウドプロバイダにより運用され、以下の対策が実施されています：</a:t>
            </a:r>
            <a:endParaRPr kumimoji="0" lang="en-US" altLang="zh-TW"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pic>
        <p:nvPicPr>
          <p:cNvPr id="9" name="AICPC-SOC-051216-a.png" descr="AICPC-SOC-051216-a.png">
            <a:extLst>
              <a:ext uri="{FF2B5EF4-FFF2-40B4-BE49-F238E27FC236}">
                <a16:creationId xmlns:a16="http://schemas.microsoft.com/office/drawing/2014/main" id="{E9F81278-F474-12D9-78A0-D613A57E91C0}"/>
              </a:ext>
            </a:extLst>
          </p:cNvPr>
          <p:cNvPicPr>
            <a:picLocks noChangeAspect="1"/>
          </p:cNvPicPr>
          <p:nvPr/>
        </p:nvPicPr>
        <p:blipFill>
          <a:blip r:embed="rId3"/>
          <a:stretch>
            <a:fillRect/>
          </a:stretch>
        </p:blipFill>
        <p:spPr>
          <a:xfrm>
            <a:off x="5878221" y="7721847"/>
            <a:ext cx="1440555" cy="1433352"/>
          </a:xfrm>
          <a:prstGeom prst="rect">
            <a:avLst/>
          </a:prstGeom>
          <a:ln w="12700">
            <a:miter lim="400000"/>
          </a:ln>
        </p:spPr>
      </p:pic>
      <p:pic>
        <p:nvPicPr>
          <p:cNvPr id="10" name="ISO-logo.png" descr="ISO-logo.png">
            <a:extLst>
              <a:ext uri="{FF2B5EF4-FFF2-40B4-BE49-F238E27FC236}">
                <a16:creationId xmlns:a16="http://schemas.microsoft.com/office/drawing/2014/main" id="{A3EF25CE-2009-DA32-508A-6B5F9B279F1C}"/>
              </a:ext>
            </a:extLst>
          </p:cNvPr>
          <p:cNvPicPr>
            <a:picLocks noChangeAspect="1"/>
          </p:cNvPicPr>
          <p:nvPr/>
        </p:nvPicPr>
        <p:blipFill>
          <a:blip r:embed="rId4"/>
          <a:srcRect l="21113" t="3643" r="21113" b="1860"/>
          <a:stretch>
            <a:fillRect/>
          </a:stretch>
        </p:blipFill>
        <p:spPr>
          <a:xfrm>
            <a:off x="11003569" y="7674935"/>
            <a:ext cx="1459908" cy="1469459"/>
          </a:xfrm>
          <a:prstGeom prst="rect">
            <a:avLst/>
          </a:prstGeom>
          <a:ln w="12700">
            <a:miter lim="400000"/>
          </a:ln>
        </p:spPr>
      </p:pic>
      <p:pic>
        <p:nvPicPr>
          <p:cNvPr id="11" name="SOC-3-Graphic.jpeg" descr="SOC-3-Graphic.jpeg">
            <a:extLst>
              <a:ext uri="{FF2B5EF4-FFF2-40B4-BE49-F238E27FC236}">
                <a16:creationId xmlns:a16="http://schemas.microsoft.com/office/drawing/2014/main" id="{242336A2-2E22-5455-2935-7D026752F82E}"/>
              </a:ext>
            </a:extLst>
          </p:cNvPr>
          <p:cNvPicPr>
            <a:picLocks noChangeAspect="1"/>
          </p:cNvPicPr>
          <p:nvPr/>
        </p:nvPicPr>
        <p:blipFill>
          <a:blip r:embed="rId5"/>
          <a:stretch>
            <a:fillRect/>
          </a:stretch>
        </p:blipFill>
        <p:spPr>
          <a:xfrm>
            <a:off x="7466669" y="7732651"/>
            <a:ext cx="1405910" cy="1411743"/>
          </a:xfrm>
          <a:prstGeom prst="rect">
            <a:avLst/>
          </a:prstGeom>
          <a:ln w="12700">
            <a:miter lim="400000"/>
          </a:ln>
        </p:spPr>
      </p:pic>
      <p:pic>
        <p:nvPicPr>
          <p:cNvPr id="12" name="pci-dss-1.png" descr="pci-dss-1.png">
            <a:extLst>
              <a:ext uri="{FF2B5EF4-FFF2-40B4-BE49-F238E27FC236}">
                <a16:creationId xmlns:a16="http://schemas.microsoft.com/office/drawing/2014/main" id="{FF0EDBF1-5FD3-8062-831D-3C73065F7494}"/>
              </a:ext>
            </a:extLst>
          </p:cNvPr>
          <p:cNvPicPr>
            <a:picLocks noChangeAspect="1"/>
          </p:cNvPicPr>
          <p:nvPr/>
        </p:nvPicPr>
        <p:blipFill>
          <a:blip r:embed="rId6"/>
          <a:stretch>
            <a:fillRect/>
          </a:stretch>
        </p:blipFill>
        <p:spPr>
          <a:xfrm>
            <a:off x="9163407" y="7732651"/>
            <a:ext cx="1549334" cy="1231060"/>
          </a:xfrm>
          <a:prstGeom prst="rect">
            <a:avLst/>
          </a:prstGeom>
          <a:ln w="12700">
            <a:miter lim="400000"/>
          </a:ln>
        </p:spPr>
      </p:pic>
    </p:spTree>
    <p:extLst>
      <p:ext uri="{BB962C8B-B14F-4D97-AF65-F5344CB8AC3E}">
        <p14:creationId xmlns:p14="http://schemas.microsoft.com/office/powerpoint/2010/main" val="309027468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059AB-86C2-805C-B7D8-9E6EFA06E0B6}"/>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E51F4982-4BFA-4B88-A889-E5EAC68C5B5E}"/>
              </a:ext>
            </a:extLst>
          </p:cNvPr>
          <p:cNvPicPr>
            <a:picLocks noChangeAspect="1"/>
          </p:cNvPicPr>
          <p:nvPr/>
        </p:nvPicPr>
        <p:blipFill>
          <a:blip r:embed="rId3"/>
          <a:stretch>
            <a:fillRect/>
          </a:stretch>
        </p:blipFill>
        <p:spPr>
          <a:xfrm>
            <a:off x="7022182" y="4810007"/>
            <a:ext cx="5583450" cy="3020459"/>
          </a:xfrm>
          <a:prstGeom prst="rect">
            <a:avLst/>
          </a:prstGeom>
        </p:spPr>
      </p:pic>
      <p:sp>
        <p:nvSpPr>
          <p:cNvPr id="2" name="員工有高達 90% 的時間在和 Excel 搏鬥">
            <a:extLst>
              <a:ext uri="{FF2B5EF4-FFF2-40B4-BE49-F238E27FC236}">
                <a16:creationId xmlns:a16="http://schemas.microsoft.com/office/drawing/2014/main" id="{4DC77FC9-A6CC-A8E9-230E-F3659642E224}"/>
              </a:ext>
            </a:extLst>
          </p:cNvPr>
          <p:cNvSpPr txBox="1"/>
          <p:nvPr/>
        </p:nvSpPr>
        <p:spPr>
          <a:xfrm>
            <a:off x="897841" y="3445679"/>
            <a:ext cx="5259600"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従来型データベース開発</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片 10">
            <a:extLst>
              <a:ext uri="{FF2B5EF4-FFF2-40B4-BE49-F238E27FC236}">
                <a16:creationId xmlns:a16="http://schemas.microsoft.com/office/drawing/2014/main" id="{0814CAA3-18F6-AD3F-1762-AFBF6E41B5FF}"/>
              </a:ext>
            </a:extLst>
          </p:cNvPr>
          <p:cNvPicPr>
            <a:picLocks noChangeAspect="1"/>
          </p:cNvPicPr>
          <p:nvPr/>
        </p:nvPicPr>
        <p:blipFill>
          <a:blip r:embed="rId4"/>
          <a:stretch>
            <a:fillRect/>
          </a:stretch>
        </p:blipFill>
        <p:spPr>
          <a:xfrm>
            <a:off x="903323" y="4572081"/>
            <a:ext cx="3467100" cy="3454400"/>
          </a:xfrm>
          <a:prstGeom prst="rect">
            <a:avLst/>
          </a:prstGeom>
        </p:spPr>
      </p:pic>
      <p:pic>
        <p:nvPicPr>
          <p:cNvPr id="15" name="圖形 14">
            <a:extLst>
              <a:ext uri="{FF2B5EF4-FFF2-40B4-BE49-F238E27FC236}">
                <a16:creationId xmlns:a16="http://schemas.microsoft.com/office/drawing/2014/main" id="{B4206430-A8DC-8435-D42E-5E0A7ECF61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72031" y="6320237"/>
            <a:ext cx="2196784" cy="2196784"/>
          </a:xfrm>
          <a:prstGeom prst="rect">
            <a:avLst/>
          </a:prstGeom>
        </p:spPr>
      </p:pic>
      <p:pic>
        <p:nvPicPr>
          <p:cNvPr id="25" name="圖片 24" descr="一張含有 筆記型電腦, 電腦, 卡通, 圖解 的圖片&#10;&#10;AI 產生的內容可能不正確。">
            <a:extLst>
              <a:ext uri="{FF2B5EF4-FFF2-40B4-BE49-F238E27FC236}">
                <a16:creationId xmlns:a16="http://schemas.microsoft.com/office/drawing/2014/main" id="{8FABBB1F-7E91-D7C5-0F9A-A14BF082C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15515" y="5862597"/>
            <a:ext cx="3983938" cy="2484931"/>
          </a:xfrm>
          <a:prstGeom prst="rect">
            <a:avLst/>
          </a:prstGeom>
        </p:spPr>
      </p:pic>
      <p:grpSp>
        <p:nvGrpSpPr>
          <p:cNvPr id="5" name="群組 4">
            <a:extLst>
              <a:ext uri="{FF2B5EF4-FFF2-40B4-BE49-F238E27FC236}">
                <a16:creationId xmlns:a16="http://schemas.microsoft.com/office/drawing/2014/main" id="{9B25361B-D208-57CC-B21B-F14976794557}"/>
              </a:ext>
            </a:extLst>
          </p:cNvPr>
          <p:cNvGrpSpPr/>
          <p:nvPr/>
        </p:nvGrpSpPr>
        <p:grpSpPr>
          <a:xfrm>
            <a:off x="3517080" y="965214"/>
            <a:ext cx="5970639" cy="1371532"/>
            <a:chOff x="2920739" y="1363725"/>
            <a:chExt cx="5970639" cy="1371532"/>
          </a:xfrm>
        </p:grpSpPr>
        <p:sp>
          <p:nvSpPr>
            <p:cNvPr id="3" name="耗時">
              <a:extLst>
                <a:ext uri="{FF2B5EF4-FFF2-40B4-BE49-F238E27FC236}">
                  <a16:creationId xmlns:a16="http://schemas.microsoft.com/office/drawing/2014/main" id="{282F4907-464D-9885-9A2E-C97490710F72}"/>
                </a:ext>
              </a:extLst>
            </p:cNvPr>
            <p:cNvSpPr txBox="1"/>
            <p:nvPr/>
          </p:nvSpPr>
          <p:spPr>
            <a:xfrm>
              <a:off x="5274346" y="1395486"/>
              <a:ext cx="3617032" cy="1034001"/>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が解決します</a:t>
              </a:r>
              <a:endParaRPr kumimoji="0" lang="en-US"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A985D9FA-3941-FD5C-A163-646DDB06E063}"/>
                </a:ext>
              </a:extLst>
            </p:cNvPr>
            <p:cNvPicPr>
              <a:picLocks noChangeAspect="1"/>
            </p:cNvPicPr>
            <p:nvPr/>
          </p:nvPicPr>
          <p:blipFill>
            <a:blip r:embed="rId8"/>
            <a:stretch>
              <a:fillRect/>
            </a:stretch>
          </p:blipFill>
          <p:spPr>
            <a:xfrm>
              <a:off x="2920739" y="1363725"/>
              <a:ext cx="2438279" cy="1371532"/>
            </a:xfrm>
            <a:prstGeom prst="rect">
              <a:avLst/>
            </a:prstGeom>
            <a:ln w="12700">
              <a:miter lim="400000"/>
            </a:ln>
          </p:spPr>
        </p:pic>
      </p:grpSp>
      <p:pic>
        <p:nvPicPr>
          <p:cNvPr id="9" name="ragic logo.png" descr="ragic logo.png">
            <a:extLst>
              <a:ext uri="{FF2B5EF4-FFF2-40B4-BE49-F238E27FC236}">
                <a16:creationId xmlns:a16="http://schemas.microsoft.com/office/drawing/2014/main" id="{D31FC138-95C3-FBC6-40A2-36F1ED3F1DE6}"/>
              </a:ext>
            </a:extLst>
          </p:cNvPr>
          <p:cNvPicPr>
            <a:picLocks noChangeAspect="1"/>
          </p:cNvPicPr>
          <p:nvPr/>
        </p:nvPicPr>
        <p:blipFill>
          <a:blip r:embed="rId8"/>
          <a:stretch>
            <a:fillRect/>
          </a:stretch>
        </p:blipFill>
        <p:spPr>
          <a:xfrm>
            <a:off x="7547870" y="3283976"/>
            <a:ext cx="1631657" cy="917807"/>
          </a:xfrm>
          <a:prstGeom prst="rect">
            <a:avLst/>
          </a:prstGeom>
          <a:ln w="12700">
            <a:miter lim="400000"/>
          </a:ln>
        </p:spPr>
      </p:pic>
      <p:sp>
        <p:nvSpPr>
          <p:cNvPr id="7" name="員工有高達 90% 的時間在和 Excel 搏鬥">
            <a:extLst>
              <a:ext uri="{FF2B5EF4-FFF2-40B4-BE49-F238E27FC236}">
                <a16:creationId xmlns:a16="http://schemas.microsoft.com/office/drawing/2014/main" id="{B9DD6D66-B3AD-064B-5814-ED1EBB9A8E2B}"/>
              </a:ext>
            </a:extLst>
          </p:cNvPr>
          <p:cNvSpPr txBox="1"/>
          <p:nvPr/>
        </p:nvSpPr>
        <p:spPr>
          <a:xfrm>
            <a:off x="9124663" y="3445679"/>
            <a:ext cx="3165643" cy="513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ノーコードデータベース</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06825771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p:cNvGrpSpPr/>
        <p:nvPr/>
      </p:nvGrpSpPr>
      <p:grpSpPr>
        <a:xfrm>
          <a:off x="0" y="0"/>
          <a:ext cx="0" cy="0"/>
          <a:chOff x="0" y="0"/>
          <a:chExt cx="0" cy="0"/>
        </a:xfrm>
      </p:grpSpPr>
      <p:sp>
        <p:nvSpPr>
          <p:cNvPr id="231" name="矩形"/>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5AF3B63C-556F-E240-4FBA-33BA9848B93D}"/>
              </a:ext>
            </a:extLst>
          </p:cNvPr>
          <p:cNvGrpSpPr/>
          <p:nvPr/>
        </p:nvGrpSpPr>
        <p:grpSpPr>
          <a:xfrm>
            <a:off x="2882632" y="4140138"/>
            <a:ext cx="7612837" cy="1636662"/>
            <a:chOff x="2863715" y="4110158"/>
            <a:chExt cx="7612837" cy="1636662"/>
          </a:xfrm>
        </p:grpSpPr>
        <p:sp>
          <p:nvSpPr>
            <p:cNvPr id="232" name="哪裡不一樣？"/>
            <p:cNvSpPr txBox="1"/>
            <p:nvPr/>
          </p:nvSpPr>
          <p:spPr>
            <a:xfrm>
              <a:off x="5773336" y="4300548"/>
              <a:ext cx="4703216"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ja-JP" altLang="en-US"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の強みは何か？</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33" name="ragic logo.png" descr="ragic logo.png"/>
            <p:cNvPicPr>
              <a:picLocks noChangeAspect="1"/>
            </p:cNvPicPr>
            <p:nvPr/>
          </p:nvPicPr>
          <p:blipFill>
            <a:blip r:embed="rId3"/>
            <a:stretch>
              <a:fillRect/>
            </a:stretch>
          </p:blipFill>
          <p:spPr>
            <a:xfrm>
              <a:off x="2863715" y="4110158"/>
              <a:ext cx="2909621" cy="1636662"/>
            </a:xfrm>
            <a:prstGeom prst="rect">
              <a:avLst/>
            </a:prstGeom>
            <a:ln w="12700">
              <a:miter lim="400000"/>
            </a:ln>
          </p:spPr>
        </p:pic>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D3FA4282-25A5-6B4A-B013-65B2B4FDCF30}"/>
              </a:ext>
            </a:extLst>
          </p:cNvPr>
          <p:cNvGrpSpPr/>
          <p:nvPr/>
        </p:nvGrpSpPr>
        <p:grpSpPr>
          <a:xfrm>
            <a:off x="896253" y="4087775"/>
            <a:ext cx="6974983" cy="4531569"/>
            <a:chOff x="896253" y="4087775"/>
            <a:chExt cx="6974983" cy="4531569"/>
          </a:xfrm>
        </p:grpSpPr>
        <p:pic>
          <p:nvPicPr>
            <p:cNvPr id="17" name="視窗框">
              <a:extLst>
                <a:ext uri="{FF2B5EF4-FFF2-40B4-BE49-F238E27FC236}">
                  <a16:creationId xmlns:a16="http://schemas.microsoft.com/office/drawing/2014/main" id="{56A20F5C-69E9-A178-4D70-5AA185579F7C}"/>
                </a:ext>
              </a:extLst>
            </p:cNvPr>
            <p:cNvPicPr>
              <a:picLocks noChangeAspect="1"/>
            </p:cNvPicPr>
            <p:nvPr/>
          </p:nvPicPr>
          <p:blipFill>
            <a:blip r:embed="rId5"/>
            <a:srcRect t="-1" r="26424" b="-2630"/>
            <a:stretch/>
          </p:blipFill>
          <p:spPr>
            <a:xfrm>
              <a:off x="896253" y="4087775"/>
              <a:ext cx="4994882" cy="4531569"/>
            </a:xfrm>
            <a:prstGeom prst="rect">
              <a:avLst/>
            </a:prstGeom>
          </p:spPr>
        </p:pic>
        <p:pic>
          <p:nvPicPr>
            <p:cNvPr id="18" name="視窗框">
              <a:extLst>
                <a:ext uri="{FF2B5EF4-FFF2-40B4-BE49-F238E27FC236}">
                  <a16:creationId xmlns:a16="http://schemas.microsoft.com/office/drawing/2014/main" id="{080AD8D3-F9A1-8E01-1F97-26300C5F5C1C}"/>
                </a:ext>
              </a:extLst>
            </p:cNvPr>
            <p:cNvPicPr>
              <a:picLocks noChangeAspect="1"/>
            </p:cNvPicPr>
            <p:nvPr/>
          </p:nvPicPr>
          <p:blipFill>
            <a:blip r:embed="rId5"/>
            <a:srcRect l="50322" t="-1" r="-535" b="-2630"/>
            <a:stretch/>
          </p:blipFill>
          <p:spPr>
            <a:xfrm>
              <a:off x="4462433" y="4087775"/>
              <a:ext cx="3408803" cy="4531569"/>
            </a:xfrm>
            <a:prstGeom prst="rect">
              <a:avLst/>
            </a:prstGeom>
          </p:spPr>
        </p:pic>
      </p:grpSp>
      <p:sp>
        <p:nvSpPr>
          <p:cNvPr id="235"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40" name="新增、調整資料庫功能"/>
          <p:cNvSpPr txBox="1"/>
          <p:nvPr/>
        </p:nvSpPr>
        <p:spPr>
          <a:xfrm>
            <a:off x="8876786" y="6990481"/>
            <a:ext cx="2194190" cy="351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ja-JP" altLang="en-US" sz="2000" dirty="0">
                <a:latin typeface="Open Sans Semibold" panose="020B0706030804020204" pitchFamily="34" charset="0"/>
                <a:ea typeface="Open Sans Semibold" panose="020B0706030804020204" pitchFamily="34" charset="0"/>
                <a:cs typeface="Open Sans Semibold" panose="020B0706030804020204" pitchFamily="34" charset="0"/>
              </a:rPr>
              <a:t>機能の追加・修正</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3" name="修改資料庫樣式"/>
          <p:cNvSpPr txBox="1"/>
          <p:nvPr/>
        </p:nvSpPr>
        <p:spPr>
          <a:xfrm>
            <a:off x="8871657" y="6033807"/>
            <a:ext cx="2450671" cy="351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ja-JP" altLang="en-US" sz="2000" dirty="0">
                <a:latin typeface="Open Sans Semibold" panose="020B0706030804020204" pitchFamily="34" charset="0"/>
                <a:ea typeface="Open Sans Semibold" panose="020B0706030804020204" pitchFamily="34" charset="0"/>
                <a:cs typeface="Open Sans Semibold" panose="020B0706030804020204" pitchFamily="34" charset="0"/>
              </a:rPr>
              <a:t>デザインの即時調整</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6" name="建立表單間的關聯性"/>
          <p:cNvSpPr txBox="1"/>
          <p:nvPr/>
        </p:nvSpPr>
        <p:spPr>
          <a:xfrm>
            <a:off x="8856571" y="5077130"/>
            <a:ext cx="1937710" cy="351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ja-JP" altLang="en-US" sz="2000" dirty="0">
                <a:latin typeface="Open Sans Semibold" panose="020B0706030804020204" pitchFamily="34" charset="0"/>
                <a:ea typeface="Open Sans Semibold" panose="020B0706030804020204" pitchFamily="34" charset="0"/>
                <a:cs typeface="Open Sans Semibold" panose="020B0706030804020204" pitchFamily="34" charset="0"/>
              </a:rPr>
              <a:t>シート間の関係</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51" name="影像" descr="影像"/>
          <p:cNvPicPr>
            <a:picLocks noChangeAspect="1"/>
          </p:cNvPicPr>
          <p:nvPr/>
        </p:nvPicPr>
        <p:blipFill>
          <a:blip r:embed="rId6"/>
          <a:srcRect t="5186" b="20464"/>
          <a:stretch>
            <a:fillRect/>
          </a:stretch>
        </p:blipFill>
        <p:spPr>
          <a:xfrm>
            <a:off x="963973" y="5029016"/>
            <a:ext cx="6826302" cy="3165153"/>
          </a:xfrm>
          <a:prstGeom prst="rect">
            <a:avLst/>
          </a:prstGeom>
          <a:ln w="12700">
            <a:miter lim="400000"/>
          </a:ln>
        </p:spPr>
      </p:pic>
      <p:grpSp>
        <p:nvGrpSpPr>
          <p:cNvPr id="3" name="群組 2">
            <a:extLst>
              <a:ext uri="{FF2B5EF4-FFF2-40B4-BE49-F238E27FC236}">
                <a16:creationId xmlns:a16="http://schemas.microsoft.com/office/drawing/2014/main" id="{4EB00B31-D464-0699-4B71-ECCA0618961F}"/>
              </a:ext>
            </a:extLst>
          </p:cNvPr>
          <p:cNvGrpSpPr/>
          <p:nvPr/>
        </p:nvGrpSpPr>
        <p:grpSpPr>
          <a:xfrm>
            <a:off x="8351073" y="4965385"/>
            <a:ext cx="464683" cy="464682"/>
            <a:chOff x="6730589" y="-1103051"/>
            <a:chExt cx="464683" cy="464682"/>
          </a:xfrm>
        </p:grpSpPr>
        <p:sp>
          <p:nvSpPr>
            <p:cNvPr id="4" name="圓角矩形">
              <a:extLst>
                <a:ext uri="{FF2B5EF4-FFF2-40B4-BE49-F238E27FC236}">
                  <a16:creationId xmlns:a16="http://schemas.microsoft.com/office/drawing/2014/main" id="{66FE7242-EAD9-53B7-A41F-E9FAD74469E4}"/>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
              <a:extLst>
                <a:ext uri="{FF2B5EF4-FFF2-40B4-BE49-F238E27FC236}">
                  <a16:creationId xmlns:a16="http://schemas.microsoft.com/office/drawing/2014/main" id="{6DA18C5A-C663-D56A-A40E-663F56AFACA0}"/>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6" name="群組 5">
            <a:extLst>
              <a:ext uri="{FF2B5EF4-FFF2-40B4-BE49-F238E27FC236}">
                <a16:creationId xmlns:a16="http://schemas.microsoft.com/office/drawing/2014/main" id="{2F897D99-8172-ABD8-051E-32158927BEFF}"/>
              </a:ext>
            </a:extLst>
          </p:cNvPr>
          <p:cNvGrpSpPr/>
          <p:nvPr/>
        </p:nvGrpSpPr>
        <p:grpSpPr>
          <a:xfrm>
            <a:off x="8351073" y="5943851"/>
            <a:ext cx="464683" cy="464682"/>
            <a:chOff x="6730589" y="-1103051"/>
            <a:chExt cx="464683" cy="464682"/>
          </a:xfrm>
        </p:grpSpPr>
        <p:sp>
          <p:nvSpPr>
            <p:cNvPr id="7" name="圓角矩形">
              <a:extLst>
                <a:ext uri="{FF2B5EF4-FFF2-40B4-BE49-F238E27FC236}">
                  <a16:creationId xmlns:a16="http://schemas.microsoft.com/office/drawing/2014/main" id="{75187183-9F0A-1FB6-B32D-B9318F77490B}"/>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
              <a:extLst>
                <a:ext uri="{FF2B5EF4-FFF2-40B4-BE49-F238E27FC236}">
                  <a16:creationId xmlns:a16="http://schemas.microsoft.com/office/drawing/2014/main" id="{7F6DEC51-CC0D-6767-189D-9177D9D0AAAD}"/>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9" name="群組 8">
            <a:extLst>
              <a:ext uri="{FF2B5EF4-FFF2-40B4-BE49-F238E27FC236}">
                <a16:creationId xmlns:a16="http://schemas.microsoft.com/office/drawing/2014/main" id="{4C22F0A9-ADE3-20EF-859E-BA7F5AF6D876}"/>
              </a:ext>
            </a:extLst>
          </p:cNvPr>
          <p:cNvGrpSpPr/>
          <p:nvPr/>
        </p:nvGrpSpPr>
        <p:grpSpPr>
          <a:xfrm>
            <a:off x="8356493" y="6896783"/>
            <a:ext cx="464683" cy="464682"/>
            <a:chOff x="6730589" y="-1103051"/>
            <a:chExt cx="464683" cy="464682"/>
          </a:xfrm>
        </p:grpSpPr>
        <p:sp>
          <p:nvSpPr>
            <p:cNvPr id="10" name="圓角矩形">
              <a:extLst>
                <a:ext uri="{FF2B5EF4-FFF2-40B4-BE49-F238E27FC236}">
                  <a16:creationId xmlns:a16="http://schemas.microsoft.com/office/drawing/2014/main" id="{4923572A-7F78-6EB5-EE02-6FAB3CCBC1A7}"/>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11" name="✓">
              <a:extLst>
                <a:ext uri="{FF2B5EF4-FFF2-40B4-BE49-F238E27FC236}">
                  <a16:creationId xmlns:a16="http://schemas.microsoft.com/office/drawing/2014/main" id="{86DDE6B7-083E-A1B2-550D-186E71733411}"/>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sp>
        <p:nvSpPr>
          <p:cNvPr id="14" name="即時調整、不用寫任何程式">
            <a:extLst>
              <a:ext uri="{FF2B5EF4-FFF2-40B4-BE49-F238E27FC236}">
                <a16:creationId xmlns:a16="http://schemas.microsoft.com/office/drawing/2014/main" id="{D69E9C77-250A-7DED-28D2-B407B4D1E025}"/>
              </a:ext>
            </a:extLst>
          </p:cNvPr>
          <p:cNvSpPr txBox="1"/>
          <p:nvPr/>
        </p:nvSpPr>
        <p:spPr>
          <a:xfrm>
            <a:off x="2423379" y="1858447"/>
            <a:ext cx="8158043"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ja-JP" altLang="en-US" sz="2200" b="1" dirty="0">
                <a:latin typeface="Open Sans Semibold" panose="020B0606030504020204" pitchFamily="34" charset="0"/>
                <a:ea typeface="Open Sans Semibold" panose="020B0606030504020204" pitchFamily="34" charset="0"/>
                <a:cs typeface="Open Sans Semibold" panose="020B0606030504020204" pitchFamily="34" charset="0"/>
              </a:rPr>
              <a:t>コード不要で、即座にデザインを調整</a:t>
            </a:r>
            <a:endParaRPr kumimoji="0"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5" name="客製化">
            <a:extLst>
              <a:ext uri="{FF2B5EF4-FFF2-40B4-BE49-F238E27FC236}">
                <a16:creationId xmlns:a16="http://schemas.microsoft.com/office/drawing/2014/main" id="{0D06E2E3-201D-5A92-733C-AF1EDF6D0490}"/>
              </a:ext>
            </a:extLst>
          </p:cNvPr>
          <p:cNvSpPr txBox="1"/>
          <p:nvPr/>
        </p:nvSpPr>
        <p:spPr>
          <a:xfrm>
            <a:off x="4699984" y="850431"/>
            <a:ext cx="3604833"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カスタマイズ</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1. 設計模式_日">
            <a:hlinkClick r:id="" action="ppaction://media"/>
            <a:extLst>
              <a:ext uri="{FF2B5EF4-FFF2-40B4-BE49-F238E27FC236}">
                <a16:creationId xmlns:a16="http://schemas.microsoft.com/office/drawing/2014/main" id="{A46FC179-CEF8-4468-AFAB-55A12D33CD6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53779" y="4554921"/>
            <a:ext cx="6826275" cy="383978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3" name="矩形">
            <a:extLst>
              <a:ext uri="{FF2B5EF4-FFF2-40B4-BE49-F238E27FC236}">
                <a16:creationId xmlns:a16="http://schemas.microsoft.com/office/drawing/2014/main" id="{F0B525D4-A24C-870D-69F6-1BD2CC72EFE8}"/>
              </a:ext>
            </a:extLst>
          </p:cNvPr>
          <p:cNvSpPr/>
          <p:nvPr/>
        </p:nvSpPr>
        <p:spPr>
          <a:xfrm>
            <a:off x="-386523" y="-148570"/>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5" name="充分整合"/>
          <p:cNvSpPr txBox="1"/>
          <p:nvPr/>
        </p:nvSpPr>
        <p:spPr>
          <a:xfrm>
            <a:off x="5854146" y="850431"/>
            <a:ext cx="1296509" cy="1027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統合</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3" name="圖片 2">
            <a:extLst>
              <a:ext uri="{FF2B5EF4-FFF2-40B4-BE49-F238E27FC236}">
                <a16:creationId xmlns:a16="http://schemas.microsoft.com/office/drawing/2014/main" id="{53358161-8E33-9E90-03E5-04865B7FA542}"/>
              </a:ext>
            </a:extLst>
          </p:cNvPr>
          <p:cNvPicPr>
            <a:picLocks noChangeAspect="1"/>
          </p:cNvPicPr>
          <p:nvPr/>
        </p:nvPicPr>
        <p:blipFill>
          <a:blip r:embed="rId3"/>
          <a:stretch>
            <a:fillRect/>
          </a:stretch>
        </p:blipFill>
        <p:spPr>
          <a:xfrm>
            <a:off x="851843" y="4252043"/>
            <a:ext cx="1719254" cy="1650177"/>
          </a:xfrm>
          <a:prstGeom prst="rect">
            <a:avLst/>
          </a:prstGeom>
        </p:spPr>
      </p:pic>
      <p:pic>
        <p:nvPicPr>
          <p:cNvPr id="4" name="圖片 3">
            <a:extLst>
              <a:ext uri="{FF2B5EF4-FFF2-40B4-BE49-F238E27FC236}">
                <a16:creationId xmlns:a16="http://schemas.microsoft.com/office/drawing/2014/main" id="{17FCB427-C85A-3DF0-F0DD-A26915601FAF}"/>
              </a:ext>
            </a:extLst>
          </p:cNvPr>
          <p:cNvPicPr>
            <a:picLocks noChangeAspect="1"/>
          </p:cNvPicPr>
          <p:nvPr/>
        </p:nvPicPr>
        <p:blipFill>
          <a:blip r:embed="rId4"/>
          <a:stretch>
            <a:fillRect/>
          </a:stretch>
        </p:blipFill>
        <p:spPr>
          <a:xfrm>
            <a:off x="3247308" y="4252043"/>
            <a:ext cx="1719254" cy="1650177"/>
          </a:xfrm>
          <a:prstGeom prst="rect">
            <a:avLst/>
          </a:prstGeom>
        </p:spPr>
      </p:pic>
      <p:pic>
        <p:nvPicPr>
          <p:cNvPr id="5" name="圖片 4">
            <a:extLst>
              <a:ext uri="{FF2B5EF4-FFF2-40B4-BE49-F238E27FC236}">
                <a16:creationId xmlns:a16="http://schemas.microsoft.com/office/drawing/2014/main" id="{06C4419F-AF7F-4F2E-D94C-36C9E785AFF3}"/>
              </a:ext>
            </a:extLst>
          </p:cNvPr>
          <p:cNvPicPr>
            <a:picLocks noChangeAspect="1"/>
          </p:cNvPicPr>
          <p:nvPr/>
        </p:nvPicPr>
        <p:blipFill>
          <a:blip r:embed="rId5"/>
          <a:stretch>
            <a:fillRect/>
          </a:stretch>
        </p:blipFill>
        <p:spPr>
          <a:xfrm>
            <a:off x="5642773" y="4252043"/>
            <a:ext cx="1719254" cy="1650177"/>
          </a:xfrm>
          <a:prstGeom prst="rect">
            <a:avLst/>
          </a:prstGeom>
        </p:spPr>
      </p:pic>
      <p:pic>
        <p:nvPicPr>
          <p:cNvPr id="6" name="圖片 5">
            <a:extLst>
              <a:ext uri="{FF2B5EF4-FFF2-40B4-BE49-F238E27FC236}">
                <a16:creationId xmlns:a16="http://schemas.microsoft.com/office/drawing/2014/main" id="{06F3AB89-F469-6F36-66AA-735CB8BE16BE}"/>
              </a:ext>
            </a:extLst>
          </p:cNvPr>
          <p:cNvPicPr>
            <a:picLocks noChangeAspect="1"/>
          </p:cNvPicPr>
          <p:nvPr/>
        </p:nvPicPr>
        <p:blipFill>
          <a:blip r:embed="rId6"/>
          <a:stretch>
            <a:fillRect/>
          </a:stretch>
        </p:blipFill>
        <p:spPr>
          <a:xfrm>
            <a:off x="8038238" y="4252043"/>
            <a:ext cx="1719254" cy="1650177"/>
          </a:xfrm>
          <a:prstGeom prst="rect">
            <a:avLst/>
          </a:prstGeom>
        </p:spPr>
      </p:pic>
      <p:pic>
        <p:nvPicPr>
          <p:cNvPr id="7" name="圖片 6">
            <a:extLst>
              <a:ext uri="{FF2B5EF4-FFF2-40B4-BE49-F238E27FC236}">
                <a16:creationId xmlns:a16="http://schemas.microsoft.com/office/drawing/2014/main" id="{BB7C66B9-CA16-D083-69EB-B6F3EA520C0D}"/>
              </a:ext>
            </a:extLst>
          </p:cNvPr>
          <p:cNvPicPr>
            <a:picLocks noChangeAspect="1"/>
          </p:cNvPicPr>
          <p:nvPr/>
        </p:nvPicPr>
        <p:blipFill>
          <a:blip r:embed="rId7"/>
          <a:stretch>
            <a:fillRect/>
          </a:stretch>
        </p:blipFill>
        <p:spPr>
          <a:xfrm>
            <a:off x="10433704" y="4252043"/>
            <a:ext cx="1719254" cy="1650177"/>
          </a:xfrm>
          <a:prstGeom prst="rect">
            <a:avLst/>
          </a:prstGeom>
        </p:spPr>
      </p:pic>
      <p:pic>
        <p:nvPicPr>
          <p:cNvPr id="8" name="圖片 7">
            <a:extLst>
              <a:ext uri="{FF2B5EF4-FFF2-40B4-BE49-F238E27FC236}">
                <a16:creationId xmlns:a16="http://schemas.microsoft.com/office/drawing/2014/main" id="{DE5BEFEA-D11A-BC98-8636-E1EC47B5AFC3}"/>
              </a:ext>
            </a:extLst>
          </p:cNvPr>
          <p:cNvPicPr>
            <a:picLocks noChangeAspect="1"/>
          </p:cNvPicPr>
          <p:nvPr/>
        </p:nvPicPr>
        <p:blipFill>
          <a:blip r:embed="rId8"/>
          <a:stretch>
            <a:fillRect/>
          </a:stretch>
        </p:blipFill>
        <p:spPr>
          <a:xfrm>
            <a:off x="851843" y="6771148"/>
            <a:ext cx="1719254" cy="1650177"/>
          </a:xfrm>
          <a:prstGeom prst="rect">
            <a:avLst/>
          </a:prstGeom>
        </p:spPr>
      </p:pic>
      <p:pic>
        <p:nvPicPr>
          <p:cNvPr id="9" name="圖片 8">
            <a:extLst>
              <a:ext uri="{FF2B5EF4-FFF2-40B4-BE49-F238E27FC236}">
                <a16:creationId xmlns:a16="http://schemas.microsoft.com/office/drawing/2014/main" id="{0AFAEBA0-F181-7197-17B5-59CDE2FCCB53}"/>
              </a:ext>
            </a:extLst>
          </p:cNvPr>
          <p:cNvPicPr>
            <a:picLocks noChangeAspect="1"/>
          </p:cNvPicPr>
          <p:nvPr/>
        </p:nvPicPr>
        <p:blipFill>
          <a:blip r:embed="rId9"/>
          <a:stretch>
            <a:fillRect/>
          </a:stretch>
        </p:blipFill>
        <p:spPr>
          <a:xfrm>
            <a:off x="3247308" y="6771148"/>
            <a:ext cx="1719254" cy="1650177"/>
          </a:xfrm>
          <a:prstGeom prst="rect">
            <a:avLst/>
          </a:prstGeom>
        </p:spPr>
      </p:pic>
      <p:pic>
        <p:nvPicPr>
          <p:cNvPr id="10" name="圖片 9">
            <a:extLst>
              <a:ext uri="{FF2B5EF4-FFF2-40B4-BE49-F238E27FC236}">
                <a16:creationId xmlns:a16="http://schemas.microsoft.com/office/drawing/2014/main" id="{D21420C1-4685-BDF9-6253-2DA0B6EC6F46}"/>
              </a:ext>
            </a:extLst>
          </p:cNvPr>
          <p:cNvPicPr>
            <a:picLocks noChangeAspect="1"/>
          </p:cNvPicPr>
          <p:nvPr/>
        </p:nvPicPr>
        <p:blipFill>
          <a:blip r:embed="rId10"/>
          <a:stretch>
            <a:fillRect/>
          </a:stretch>
        </p:blipFill>
        <p:spPr>
          <a:xfrm>
            <a:off x="5642773" y="6771148"/>
            <a:ext cx="1719254" cy="1650177"/>
          </a:xfrm>
          <a:prstGeom prst="rect">
            <a:avLst/>
          </a:prstGeom>
        </p:spPr>
      </p:pic>
      <p:pic>
        <p:nvPicPr>
          <p:cNvPr id="11" name="圖片 10">
            <a:extLst>
              <a:ext uri="{FF2B5EF4-FFF2-40B4-BE49-F238E27FC236}">
                <a16:creationId xmlns:a16="http://schemas.microsoft.com/office/drawing/2014/main" id="{37CD5F4D-3D9D-0591-1B00-AAD174280772}"/>
              </a:ext>
            </a:extLst>
          </p:cNvPr>
          <p:cNvPicPr>
            <a:picLocks noChangeAspect="1"/>
          </p:cNvPicPr>
          <p:nvPr/>
        </p:nvPicPr>
        <p:blipFill>
          <a:blip r:embed="rId11"/>
          <a:stretch>
            <a:fillRect/>
          </a:stretch>
        </p:blipFill>
        <p:spPr>
          <a:xfrm>
            <a:off x="8038238" y="6771148"/>
            <a:ext cx="1719254" cy="1650177"/>
          </a:xfrm>
          <a:prstGeom prst="rect">
            <a:avLst/>
          </a:prstGeom>
        </p:spPr>
      </p:pic>
      <p:pic>
        <p:nvPicPr>
          <p:cNvPr id="12" name="圖片 11">
            <a:extLst>
              <a:ext uri="{FF2B5EF4-FFF2-40B4-BE49-F238E27FC236}">
                <a16:creationId xmlns:a16="http://schemas.microsoft.com/office/drawing/2014/main" id="{741A6FF6-2158-CFF2-2002-F1DEAC837435}"/>
              </a:ext>
            </a:extLst>
          </p:cNvPr>
          <p:cNvPicPr>
            <a:picLocks noChangeAspect="1"/>
          </p:cNvPicPr>
          <p:nvPr/>
        </p:nvPicPr>
        <p:blipFill>
          <a:blip r:embed="rId12"/>
          <a:stretch>
            <a:fillRect/>
          </a:stretch>
        </p:blipFill>
        <p:spPr>
          <a:xfrm>
            <a:off x="10433704" y="6771148"/>
            <a:ext cx="1719254" cy="1650177"/>
          </a:xfrm>
          <a:prstGeom prst="rect">
            <a:avLst/>
          </a:prstGeom>
        </p:spPr>
      </p:pic>
      <p:sp>
        <p:nvSpPr>
          <p:cNvPr id="14" name="員工有高達 90% 的時間在和 Excel 搏鬥">
            <a:extLst>
              <a:ext uri="{FF2B5EF4-FFF2-40B4-BE49-F238E27FC236}">
                <a16:creationId xmlns:a16="http://schemas.microsoft.com/office/drawing/2014/main" id="{0B509498-48C9-59C7-FD98-A886DDDA9101}"/>
              </a:ext>
            </a:extLst>
          </p:cNvPr>
          <p:cNvSpPr txBox="1"/>
          <p:nvPr/>
        </p:nvSpPr>
        <p:spPr>
          <a:xfrm>
            <a:off x="851844"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受注管理</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6" name="員工有高達 90% 的時間在和 Excel 搏鬥">
            <a:extLst>
              <a:ext uri="{FF2B5EF4-FFF2-40B4-BE49-F238E27FC236}">
                <a16:creationId xmlns:a16="http://schemas.microsoft.com/office/drawing/2014/main" id="{217FE1AA-4255-D2FD-69D6-2995C2038776}"/>
              </a:ext>
            </a:extLst>
          </p:cNvPr>
          <p:cNvSpPr txBox="1"/>
          <p:nvPr/>
        </p:nvSpPr>
        <p:spPr>
          <a:xfrm>
            <a:off x="3247307"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在庫管理</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7" name="員工有高達 90% 的時間在和 Excel 搏鬥">
            <a:extLst>
              <a:ext uri="{FF2B5EF4-FFF2-40B4-BE49-F238E27FC236}">
                <a16:creationId xmlns:a16="http://schemas.microsoft.com/office/drawing/2014/main" id="{C2F26040-A5B2-C72D-1309-1C6AC4FE97AD}"/>
              </a:ext>
            </a:extLst>
          </p:cNvPr>
          <p:cNvSpPr txBox="1"/>
          <p:nvPr/>
        </p:nvSpPr>
        <p:spPr>
          <a:xfrm>
            <a:off x="7924063" y="5985551"/>
            <a:ext cx="1947601"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マーケティング</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8" name="員工有高達 90% 的時間在和 Excel 搏鬥">
            <a:extLst>
              <a:ext uri="{FF2B5EF4-FFF2-40B4-BE49-F238E27FC236}">
                <a16:creationId xmlns:a16="http://schemas.microsoft.com/office/drawing/2014/main" id="{5CC03E21-1BDF-D8ED-75CA-2C654D6DE0AF}"/>
              </a:ext>
            </a:extLst>
          </p:cNvPr>
          <p:cNvSpPr txBox="1"/>
          <p:nvPr/>
        </p:nvSpPr>
        <p:spPr>
          <a:xfrm>
            <a:off x="5642770"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CRM</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9" name="員工有高達 90% 的時間在和 Excel 搏鬥">
            <a:extLst>
              <a:ext uri="{FF2B5EF4-FFF2-40B4-BE49-F238E27FC236}">
                <a16:creationId xmlns:a16="http://schemas.microsoft.com/office/drawing/2014/main" id="{885A2E53-75AF-AD29-B615-F6942528AE94}"/>
              </a:ext>
            </a:extLst>
          </p:cNvPr>
          <p:cNvSpPr txBox="1"/>
          <p:nvPr/>
        </p:nvSpPr>
        <p:spPr>
          <a:xfrm>
            <a:off x="10433704"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レポート</a:t>
            </a:r>
            <a:endParaRPr kumimoji="0" 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0" name="員工有高達 90% 的時間在和 Excel 搏鬥">
            <a:extLst>
              <a:ext uri="{FF2B5EF4-FFF2-40B4-BE49-F238E27FC236}">
                <a16:creationId xmlns:a16="http://schemas.microsoft.com/office/drawing/2014/main" id="{93B8F43D-FB4E-9B7A-F8BD-4D1AE4CE6455}"/>
              </a:ext>
            </a:extLst>
          </p:cNvPr>
          <p:cNvSpPr txBox="1"/>
          <p:nvPr/>
        </p:nvSpPr>
        <p:spPr>
          <a:xfrm>
            <a:off x="851844" y="8496275"/>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人事管理</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1" name="員工有高達 90% 的時間在和 Excel 搏鬥">
            <a:extLst>
              <a:ext uri="{FF2B5EF4-FFF2-40B4-BE49-F238E27FC236}">
                <a16:creationId xmlns:a16="http://schemas.microsoft.com/office/drawing/2014/main" id="{47382960-D035-1FD5-A9FC-977E643BDE7C}"/>
              </a:ext>
            </a:extLst>
          </p:cNvPr>
          <p:cNvSpPr txBox="1"/>
          <p:nvPr/>
        </p:nvSpPr>
        <p:spPr>
          <a:xfrm>
            <a:off x="3247307" y="8496275"/>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承認</a:t>
            </a: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フロー</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2" name="員工有高達 90% 的時間在和 Excel 搏鬥">
            <a:extLst>
              <a:ext uri="{FF2B5EF4-FFF2-40B4-BE49-F238E27FC236}">
                <a16:creationId xmlns:a16="http://schemas.microsoft.com/office/drawing/2014/main" id="{D7A43F61-8830-D230-432B-670ECA50B9EC}"/>
              </a:ext>
            </a:extLst>
          </p:cNvPr>
          <p:cNvSpPr txBox="1"/>
          <p:nvPr/>
        </p:nvSpPr>
        <p:spPr>
          <a:xfrm>
            <a:off x="7809890" y="8504656"/>
            <a:ext cx="2175949"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プロジェクト</a:t>
            </a:r>
            <a:br>
              <a:rPr kumimoji="0" lang="en-US" altLang="ja-JP"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b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管理</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3" name="員工有高達 90% 的時間在和 Excel 搏鬥">
            <a:extLst>
              <a:ext uri="{FF2B5EF4-FFF2-40B4-BE49-F238E27FC236}">
                <a16:creationId xmlns:a16="http://schemas.microsoft.com/office/drawing/2014/main" id="{4D9B3A1E-B94B-B8CC-2F09-B8B1FBD095CC}"/>
              </a:ext>
            </a:extLst>
          </p:cNvPr>
          <p:cNvSpPr txBox="1"/>
          <p:nvPr/>
        </p:nvSpPr>
        <p:spPr>
          <a:xfrm>
            <a:off x="5561195" y="8504656"/>
            <a:ext cx="1882403"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カスタマー</a:t>
            </a:r>
            <a:br>
              <a:rPr kumimoji="0" lang="en-US" altLang="ja-JP"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b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サポート</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4" name="員工有高達 90% 的時間在和 Excel 搏鬥">
            <a:extLst>
              <a:ext uri="{FF2B5EF4-FFF2-40B4-BE49-F238E27FC236}">
                <a16:creationId xmlns:a16="http://schemas.microsoft.com/office/drawing/2014/main" id="{D227E69E-399C-88A9-ED22-DF2CE1023546}"/>
              </a:ext>
            </a:extLst>
          </p:cNvPr>
          <p:cNvSpPr txBox="1"/>
          <p:nvPr/>
        </p:nvSpPr>
        <p:spPr>
          <a:xfrm>
            <a:off x="10312583" y="8496275"/>
            <a:ext cx="1961496"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ja-JP"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ファイル管理</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即時調整、不用寫任何程式">
            <a:extLst>
              <a:ext uri="{FF2B5EF4-FFF2-40B4-BE49-F238E27FC236}">
                <a16:creationId xmlns:a16="http://schemas.microsoft.com/office/drawing/2014/main" id="{D640E846-F0A8-CC81-A3C0-EB47822180B4}"/>
              </a:ext>
            </a:extLst>
          </p:cNvPr>
          <p:cNvSpPr txBox="1"/>
          <p:nvPr/>
        </p:nvSpPr>
        <p:spPr>
          <a:xfrm>
            <a:off x="2423379" y="1858447"/>
            <a:ext cx="8158043"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ja-JP"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ワークフローを一元管理するデータベースシステム</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0</TotalTime>
  <Words>2611</Words>
  <Application>Microsoft Office PowerPoint</Application>
  <PresentationFormat>ユーザー設定</PresentationFormat>
  <Paragraphs>305</Paragraphs>
  <Slides>56</Slides>
  <Notes>56</Notes>
  <HiddenSlides>0</HiddenSlides>
  <MMClips>8</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56</vt:i4>
      </vt:variant>
    </vt:vector>
  </HeadingPairs>
  <TitlesOfParts>
    <vt:vector size="69" baseType="lpstr">
      <vt:lpstr>Helvetica Light</vt:lpstr>
      <vt:lpstr>Helvetica Neue</vt:lpstr>
      <vt:lpstr>Helvetica Neue Light</vt:lpstr>
      <vt:lpstr>Helvetica Neue Medium</vt:lpstr>
      <vt:lpstr>Noto Sans CJK SC DemiLight</vt:lpstr>
      <vt:lpstr>Noto Sans CJK SC Regular</vt:lpstr>
      <vt:lpstr>Source Han Sans TW Bold</vt:lpstr>
      <vt:lpstr>Source Han Sans TW Medium</vt:lpstr>
      <vt:lpstr>Arial</vt:lpstr>
      <vt:lpstr>Open Sans</vt:lpstr>
      <vt:lpstr>Open Sans Extrabold</vt:lpstr>
      <vt:lpstr>Open Sans Semibold</vt:lpstr>
      <vt:lpstr>White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2026-01-09T03:32:20Z</dcterms:modified>
</cp:coreProperties>
</file>