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heme/themeOverride1.xml" ContentType="application/vnd.openxmlformats-officedocument.themeOverr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8"/>
  </p:notesMasterIdLst>
  <p:sldIdLst>
    <p:sldId id="306" r:id="rId2"/>
    <p:sldId id="373" r:id="rId3"/>
    <p:sldId id="374" r:id="rId4"/>
    <p:sldId id="309" r:id="rId5"/>
    <p:sldId id="375" r:id="rId6"/>
    <p:sldId id="376" r:id="rId7"/>
    <p:sldId id="377" r:id="rId8"/>
    <p:sldId id="352" r:id="rId9"/>
    <p:sldId id="378" r:id="rId10"/>
    <p:sldId id="271" r:id="rId11"/>
    <p:sldId id="379" r:id="rId12"/>
    <p:sldId id="274" r:id="rId13"/>
    <p:sldId id="380" r:id="rId14"/>
    <p:sldId id="381" r:id="rId15"/>
    <p:sldId id="330" r:id="rId16"/>
    <p:sldId id="331" r:id="rId17"/>
    <p:sldId id="382" r:id="rId18"/>
    <p:sldId id="329" r:id="rId19"/>
    <p:sldId id="391" r:id="rId20"/>
    <p:sldId id="335" r:id="rId21"/>
    <p:sldId id="383" r:id="rId22"/>
    <p:sldId id="337" r:id="rId23"/>
    <p:sldId id="385" r:id="rId24"/>
    <p:sldId id="392" r:id="rId25"/>
    <p:sldId id="386" r:id="rId26"/>
    <p:sldId id="389" r:id="rId27"/>
    <p:sldId id="387" r:id="rId28"/>
    <p:sldId id="388" r:id="rId29"/>
    <p:sldId id="284" r:id="rId30"/>
    <p:sldId id="346" r:id="rId31"/>
    <p:sldId id="345" r:id="rId32"/>
    <p:sldId id="393" r:id="rId33"/>
    <p:sldId id="348" r:id="rId34"/>
    <p:sldId id="394" r:id="rId35"/>
    <p:sldId id="289" r:id="rId36"/>
    <p:sldId id="396" r:id="rId37"/>
    <p:sldId id="395" r:id="rId38"/>
    <p:sldId id="397" r:id="rId39"/>
    <p:sldId id="320" r:id="rId40"/>
    <p:sldId id="359" r:id="rId41"/>
    <p:sldId id="371" r:id="rId42"/>
    <p:sldId id="398" r:id="rId43"/>
    <p:sldId id="399" r:id="rId44"/>
    <p:sldId id="400" r:id="rId45"/>
    <p:sldId id="401" r:id="rId46"/>
    <p:sldId id="402" r:id="rId47"/>
    <p:sldId id="403" r:id="rId48"/>
    <p:sldId id="404" r:id="rId49"/>
    <p:sldId id="405" r:id="rId50"/>
    <p:sldId id="406" r:id="rId51"/>
    <p:sldId id="407" r:id="rId52"/>
    <p:sldId id="408" r:id="rId53"/>
    <p:sldId id="409" r:id="rId54"/>
    <p:sldId id="410" r:id="rId55"/>
    <p:sldId id="411" r:id="rId56"/>
    <p:sldId id="412" r:id="rId57"/>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1pPr>
    <a:lvl2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p:defaultTextStyle>
  <p:extLst>
    <p:ext uri="{EFAFB233-063F-42B5-8137-9DF3F51BA10A}">
      <p15:sldGuideLst xmlns:p15="http://schemas.microsoft.com/office/powerpoint/2012/main">
        <p15:guide id="1" orient="horz" pos="3072" userDrawn="1">
          <p15:clr>
            <a:srgbClr val="A4A3A4"/>
          </p15:clr>
        </p15:guide>
        <p15:guide id="2" pos="409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eu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5D5D"/>
    <a:srgbClr val="F1F7FF"/>
    <a:srgbClr val="65A4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D1F2EF-15F2-43ED-BB6D-C84364A4791E}" v="25" dt="2026-02-10T07:11:34.00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a:tcStyle>
        <a:tcBdr/>
        <a:fill>
          <a:solidFill>
            <a:srgbClr val="FCE9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Medium"/>
          <a:ea typeface="Helvetica Neue Medium"/>
          <a:cs typeface="Helvetica Neue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81" autoAdjust="0"/>
    <p:restoredTop sz="95026" autoAdjust="0"/>
  </p:normalViewPr>
  <p:slideViewPr>
    <p:cSldViewPr snapToGrid="0">
      <p:cViewPr varScale="1">
        <p:scale>
          <a:sx n="55" d="100"/>
          <a:sy n="55" d="100"/>
        </p:scale>
        <p:origin x="1435" y="67"/>
      </p:cViewPr>
      <p:guideLst>
        <p:guide orient="horz" pos="3072"/>
        <p:guide pos="4096"/>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ladimir Stolojan" userId="6348d38827a2c029" providerId="LiveId" clId="{DCD1F2EF-15F2-43ED-BB6D-C84364A4791E}"/>
    <pc:docChg chg="undo custSel modSld">
      <pc:chgData name="Vladimir Stolojan" userId="6348d38827a2c029" providerId="LiveId" clId="{DCD1F2EF-15F2-43ED-BB6D-C84364A4791E}" dt="2026-02-10T07:11:50.127" v="173" actId="14100"/>
      <pc:docMkLst>
        <pc:docMk/>
      </pc:docMkLst>
      <pc:sldChg chg="addSp delSp modSp mod addAnim delAnim modAnim">
        <pc:chgData name="Vladimir Stolojan" userId="6348d38827a2c029" providerId="LiveId" clId="{DCD1F2EF-15F2-43ED-BB6D-C84364A4791E}" dt="2026-02-10T06:19:19.771" v="107" actId="14100"/>
        <pc:sldMkLst>
          <pc:docMk/>
          <pc:sldMk cId="0" sldId="271"/>
        </pc:sldMkLst>
        <pc:picChg chg="add mod">
          <ac:chgData name="Vladimir Stolojan" userId="6348d38827a2c029" providerId="LiveId" clId="{DCD1F2EF-15F2-43ED-BB6D-C84364A4791E}" dt="2026-02-10T06:19:19.771" v="107" actId="14100"/>
          <ac:picMkLst>
            <pc:docMk/>
            <pc:sldMk cId="0" sldId="271"/>
            <ac:picMk id="2" creationId="{802E72B6-F602-69E2-E8C6-2CF4BE37D114}"/>
          </ac:picMkLst>
        </pc:picChg>
        <pc:picChg chg="add del mod">
          <ac:chgData name="Vladimir Stolojan" userId="6348d38827a2c029" providerId="LiveId" clId="{DCD1F2EF-15F2-43ED-BB6D-C84364A4791E}" dt="2026-02-10T06:18:07.308" v="99" actId="478"/>
          <ac:picMkLst>
            <pc:docMk/>
            <pc:sldMk cId="0" sldId="271"/>
            <ac:picMk id="5" creationId="{D0DC788E-3917-0731-A147-2E4049D3480D}"/>
          </ac:picMkLst>
        </pc:picChg>
      </pc:sldChg>
      <pc:sldChg chg="addSp delSp modSp mod delAnim modAnim">
        <pc:chgData name="Vladimir Stolojan" userId="6348d38827a2c029" providerId="LiveId" clId="{DCD1F2EF-15F2-43ED-BB6D-C84364A4791E}" dt="2026-02-10T07:11:50.127" v="173" actId="14100"/>
        <pc:sldMkLst>
          <pc:docMk/>
          <pc:sldMk cId="0" sldId="274"/>
        </pc:sldMkLst>
        <pc:grpChg chg="mod">
          <ac:chgData name="Vladimir Stolojan" userId="6348d38827a2c029" providerId="LiveId" clId="{DCD1F2EF-15F2-43ED-BB6D-C84364A4791E}" dt="2026-02-10T07:11:25.004" v="166" actId="1076"/>
          <ac:grpSpMkLst>
            <pc:docMk/>
            <pc:sldMk cId="0" sldId="274"/>
            <ac:grpSpMk id="14" creationId="{EF8596AB-1620-54CD-AB71-1603E6279F6E}"/>
          </ac:grpSpMkLst>
        </pc:grpChg>
        <pc:picChg chg="add del mod">
          <ac:chgData name="Vladimir Stolojan" userId="6348d38827a2c029" providerId="LiveId" clId="{DCD1F2EF-15F2-43ED-BB6D-C84364A4791E}" dt="2026-02-10T07:08:32.928" v="165" actId="478"/>
          <ac:picMkLst>
            <pc:docMk/>
            <pc:sldMk cId="0" sldId="274"/>
            <ac:picMk id="2" creationId="{48867C28-34F5-227F-88C7-1FC02A81F4F6}"/>
          </ac:picMkLst>
        </pc:picChg>
        <pc:picChg chg="del mod">
          <ac:chgData name="Vladimir Stolojan" userId="6348d38827a2c029" providerId="LiveId" clId="{DCD1F2EF-15F2-43ED-BB6D-C84364A4791E}" dt="2026-02-10T07:05:04.554" v="161" actId="478"/>
          <ac:picMkLst>
            <pc:docMk/>
            <pc:sldMk cId="0" sldId="274"/>
            <ac:picMk id="3" creationId="{B3919089-2BD6-7DB6-1BDA-DC8E3D6D623D}"/>
          </ac:picMkLst>
        </pc:picChg>
        <pc:picChg chg="del">
          <ac:chgData name="Vladimir Stolojan" userId="6348d38827a2c029" providerId="LiveId" clId="{DCD1F2EF-15F2-43ED-BB6D-C84364A4791E}" dt="2026-02-10T07:08:12.241" v="162" actId="478"/>
          <ac:picMkLst>
            <pc:docMk/>
            <pc:sldMk cId="0" sldId="274"/>
            <ac:picMk id="4" creationId="{8B36467B-8072-4FD4-4B3B-E630897D8E00}"/>
          </ac:picMkLst>
        </pc:picChg>
        <pc:picChg chg="add mod">
          <ac:chgData name="Vladimir Stolojan" userId="6348d38827a2c029" providerId="LiveId" clId="{DCD1F2EF-15F2-43ED-BB6D-C84364A4791E}" dt="2026-02-10T07:11:50.127" v="173" actId="14100"/>
          <ac:picMkLst>
            <pc:docMk/>
            <pc:sldMk cId="0" sldId="274"/>
            <ac:picMk id="5" creationId="{D2A538CE-98E9-0B1C-8D58-0F83318CAF6C}"/>
          </ac:picMkLst>
        </pc:picChg>
      </pc:sldChg>
      <pc:sldChg chg="addSp delSp modSp mod delAnim modAnim">
        <pc:chgData name="Vladimir Stolojan" userId="6348d38827a2c029" providerId="LiveId" clId="{DCD1F2EF-15F2-43ED-BB6D-C84364A4791E}" dt="2026-02-10T06:57:28.578" v="160" actId="14100"/>
        <pc:sldMkLst>
          <pc:docMk/>
          <pc:sldMk cId="3446060114" sldId="329"/>
        </pc:sldMkLst>
        <pc:picChg chg="add mod">
          <ac:chgData name="Vladimir Stolojan" userId="6348d38827a2c029" providerId="LiveId" clId="{DCD1F2EF-15F2-43ED-BB6D-C84364A4791E}" dt="2026-02-10T06:57:28.578" v="160" actId="14100"/>
          <ac:picMkLst>
            <pc:docMk/>
            <pc:sldMk cId="3446060114" sldId="329"/>
            <ac:picMk id="2" creationId="{736DEC23-F2D8-2289-8236-4033491F74EC}"/>
          </ac:picMkLst>
        </pc:picChg>
        <pc:picChg chg="del">
          <ac:chgData name="Vladimir Stolojan" userId="6348d38827a2c029" providerId="LiveId" clId="{DCD1F2EF-15F2-43ED-BB6D-C84364A4791E}" dt="2026-02-10T06:56:55.941" v="150" actId="478"/>
          <ac:picMkLst>
            <pc:docMk/>
            <pc:sldMk cId="3446060114" sldId="329"/>
            <ac:picMk id="4" creationId="{41190B71-C72C-3A16-74B6-2340C65971D5}"/>
          </ac:picMkLst>
        </pc:picChg>
        <pc:picChg chg="del">
          <ac:chgData name="Vladimir Stolojan" userId="6348d38827a2c029" providerId="LiveId" clId="{DCD1F2EF-15F2-43ED-BB6D-C84364A4791E}" dt="2026-02-10T06:56:54.592" v="149" actId="478"/>
          <ac:picMkLst>
            <pc:docMk/>
            <pc:sldMk cId="3446060114" sldId="329"/>
            <ac:picMk id="10" creationId="{DD633DEE-E2B2-AE17-077E-33DC7ED85489}"/>
          </ac:picMkLst>
        </pc:picChg>
      </pc:sldChg>
      <pc:sldChg chg="addSp delSp modSp mod modAnim">
        <pc:chgData name="Vladimir Stolojan" userId="6348d38827a2c029" providerId="LiveId" clId="{DCD1F2EF-15F2-43ED-BB6D-C84364A4791E}" dt="2026-02-10T06:21:13.172" v="114" actId="14100"/>
        <pc:sldMkLst>
          <pc:docMk/>
          <pc:sldMk cId="1736463025" sldId="330"/>
        </pc:sldMkLst>
        <pc:picChg chg="add mod">
          <ac:chgData name="Vladimir Stolojan" userId="6348d38827a2c029" providerId="LiveId" clId="{DCD1F2EF-15F2-43ED-BB6D-C84364A4791E}" dt="2026-02-10T06:21:13.172" v="114" actId="14100"/>
          <ac:picMkLst>
            <pc:docMk/>
            <pc:sldMk cId="1736463025" sldId="330"/>
            <ac:picMk id="2" creationId="{26FCD1A8-0109-0F8D-32AA-2AA5C3549612}"/>
          </ac:picMkLst>
        </pc:picChg>
        <pc:picChg chg="del">
          <ac:chgData name="Vladimir Stolojan" userId="6348d38827a2c029" providerId="LiveId" clId="{DCD1F2EF-15F2-43ED-BB6D-C84364A4791E}" dt="2026-02-10T06:20:53.434" v="108" actId="478"/>
          <ac:picMkLst>
            <pc:docMk/>
            <pc:sldMk cId="1736463025" sldId="330"/>
            <ac:picMk id="3" creationId="{AFD3E300-8F51-6764-90EC-27EE2E3354FB}"/>
          </ac:picMkLst>
        </pc:picChg>
      </pc:sldChg>
      <pc:sldChg chg="addSp delSp modSp mod delAnim modAnim">
        <pc:chgData name="Vladimir Stolojan" userId="6348d38827a2c029" providerId="LiveId" clId="{DCD1F2EF-15F2-43ED-BB6D-C84364A4791E}" dt="2026-02-10T06:22:40.041" v="121" actId="1076"/>
        <pc:sldMkLst>
          <pc:docMk/>
          <pc:sldMk cId="0" sldId="331"/>
        </pc:sldMkLst>
        <pc:picChg chg="add mod">
          <ac:chgData name="Vladimir Stolojan" userId="6348d38827a2c029" providerId="LiveId" clId="{DCD1F2EF-15F2-43ED-BB6D-C84364A4791E}" dt="2026-02-10T06:22:40.041" v="121" actId="1076"/>
          <ac:picMkLst>
            <pc:docMk/>
            <pc:sldMk cId="0" sldId="331"/>
            <ac:picMk id="2" creationId="{08FA356A-E445-1539-03B5-63DCC069D741}"/>
          </ac:picMkLst>
        </pc:picChg>
        <pc:picChg chg="del mod">
          <ac:chgData name="Vladimir Stolojan" userId="6348d38827a2c029" providerId="LiveId" clId="{DCD1F2EF-15F2-43ED-BB6D-C84364A4791E}" dt="2026-02-10T06:22:22.467" v="115" actId="478"/>
          <ac:picMkLst>
            <pc:docMk/>
            <pc:sldMk cId="0" sldId="331"/>
            <ac:picMk id="4" creationId="{1F07D9FA-E79C-ADE3-EE1E-F99F7E12774F}"/>
          </ac:picMkLst>
        </pc:picChg>
      </pc:sldChg>
      <pc:sldChg chg="addSp delSp modSp mod addAnim delAnim modAnim">
        <pc:chgData name="Vladimir Stolojan" userId="6348d38827a2c029" providerId="LiveId" clId="{DCD1F2EF-15F2-43ED-BB6D-C84364A4791E}" dt="2026-02-10T06:42:34.063" v="141" actId="14100"/>
        <pc:sldMkLst>
          <pc:docMk/>
          <pc:sldMk cId="0" sldId="335"/>
        </pc:sldMkLst>
        <pc:picChg chg="add del mod">
          <ac:chgData name="Vladimir Stolojan" userId="6348d38827a2c029" providerId="LiveId" clId="{DCD1F2EF-15F2-43ED-BB6D-C84364A4791E}" dt="2026-02-10T05:30:47.308" v="60" actId="478"/>
          <ac:picMkLst>
            <pc:docMk/>
            <pc:sldMk cId="0" sldId="335"/>
            <ac:picMk id="2" creationId="{0630A334-1D22-9889-37B0-E33B9091634E}"/>
          </ac:picMkLst>
        </pc:picChg>
        <pc:picChg chg="add mod">
          <ac:chgData name="Vladimir Stolojan" userId="6348d38827a2c029" providerId="LiveId" clId="{DCD1F2EF-15F2-43ED-BB6D-C84364A4791E}" dt="2026-02-10T06:42:34.063" v="141" actId="14100"/>
          <ac:picMkLst>
            <pc:docMk/>
            <pc:sldMk cId="0" sldId="335"/>
            <ac:picMk id="2" creationId="{92E51490-6401-CF78-964A-8F1B7465D7A9}"/>
          </ac:picMkLst>
        </pc:picChg>
        <pc:picChg chg="add del mod">
          <ac:chgData name="Vladimir Stolojan" userId="6348d38827a2c029" providerId="LiveId" clId="{DCD1F2EF-15F2-43ED-BB6D-C84364A4791E}" dt="2026-02-10T05:30:06.140" v="54" actId="478"/>
          <ac:picMkLst>
            <pc:docMk/>
            <pc:sldMk cId="0" sldId="335"/>
            <ac:picMk id="3" creationId="{C8272923-16F7-462E-6BA6-B33C1672D7A2}"/>
          </ac:picMkLst>
        </pc:picChg>
        <pc:picChg chg="add del mod">
          <ac:chgData name="Vladimir Stolojan" userId="6348d38827a2c029" providerId="LiveId" clId="{DCD1F2EF-15F2-43ED-BB6D-C84364A4791E}" dt="2026-02-10T06:42:07.180" v="130" actId="478"/>
          <ac:picMkLst>
            <pc:docMk/>
            <pc:sldMk cId="0" sldId="335"/>
            <ac:picMk id="4" creationId="{01ADA980-D13B-7BD8-1916-488418B88CFE}"/>
          </ac:picMkLst>
        </pc:picChg>
      </pc:sldChg>
      <pc:sldChg chg="addSp delSp modSp mod delAnim modAnim">
        <pc:chgData name="Vladimir Stolojan" userId="6348d38827a2c029" providerId="LiveId" clId="{DCD1F2EF-15F2-43ED-BB6D-C84364A4791E}" dt="2026-02-10T06:45:46.229" v="148" actId="1076"/>
        <pc:sldMkLst>
          <pc:docMk/>
          <pc:sldMk cId="1419991873" sldId="345"/>
        </pc:sldMkLst>
        <pc:spChg chg="mod">
          <ac:chgData name="Vladimir Stolojan" userId="6348d38827a2c029" providerId="LiveId" clId="{DCD1F2EF-15F2-43ED-BB6D-C84364A4791E}" dt="2026-02-10T06:26:28.599" v="128" actId="1076"/>
          <ac:spMkLst>
            <pc:docMk/>
            <pc:sldMk cId="1419991873" sldId="345"/>
            <ac:spMk id="4" creationId="{766A3DDC-1B93-E6C7-4AF2-0A340E2DF7AE}"/>
          </ac:spMkLst>
        </pc:spChg>
        <pc:picChg chg="add mod">
          <ac:chgData name="Vladimir Stolojan" userId="6348d38827a2c029" providerId="LiveId" clId="{DCD1F2EF-15F2-43ED-BB6D-C84364A4791E}" dt="2026-02-10T06:45:46.229" v="148" actId="1076"/>
          <ac:picMkLst>
            <pc:docMk/>
            <pc:sldMk cId="1419991873" sldId="345"/>
            <ac:picMk id="3" creationId="{CDB7472C-E7DA-8864-8250-B6C49E9561C3}"/>
          </ac:picMkLst>
        </pc:picChg>
        <pc:picChg chg="del">
          <ac:chgData name="Vladimir Stolojan" userId="6348d38827a2c029" providerId="LiveId" clId="{DCD1F2EF-15F2-43ED-BB6D-C84364A4791E}" dt="2026-02-10T06:45:23.756" v="142" actId="478"/>
          <ac:picMkLst>
            <pc:docMk/>
            <pc:sldMk cId="1419991873" sldId="345"/>
            <ac:picMk id="6" creationId="{19DE44C2-D883-CCF0-7C15-86E93B0F73D8}"/>
          </ac:picMkLst>
        </pc:picChg>
      </pc:sldChg>
      <pc:sldChg chg="addSp delSp modSp mod modAnim">
        <pc:chgData name="Vladimir Stolojan" userId="6348d38827a2c029" providerId="LiveId" clId="{DCD1F2EF-15F2-43ED-BB6D-C84364A4791E}" dt="2026-02-10T06:18:02.736" v="98" actId="14100"/>
        <pc:sldMkLst>
          <pc:docMk/>
          <pc:sldMk cId="0" sldId="352"/>
        </pc:sldMkLst>
        <pc:grpChg chg="add del">
          <ac:chgData name="Vladimir Stolojan" userId="6348d38827a2c029" providerId="LiveId" clId="{DCD1F2EF-15F2-43ED-BB6D-C84364A4791E}" dt="2026-02-10T06:17:34.961" v="88" actId="478"/>
          <ac:grpSpMkLst>
            <pc:docMk/>
            <pc:sldMk cId="0" sldId="352"/>
            <ac:grpSpMk id="16" creationId="{D3FA4282-25A5-6B4A-B013-65B2B4FDCF30}"/>
          </ac:grpSpMkLst>
        </pc:grpChg>
        <pc:picChg chg="add mod">
          <ac:chgData name="Vladimir Stolojan" userId="6348d38827a2c029" providerId="LiveId" clId="{DCD1F2EF-15F2-43ED-BB6D-C84364A4791E}" dt="2026-02-10T06:17:34.434" v="87"/>
          <ac:picMkLst>
            <pc:docMk/>
            <pc:sldMk cId="0" sldId="352"/>
            <ac:picMk id="2" creationId="{CDD55F30-6F03-D514-F637-B58E2EB131D4}"/>
          </ac:picMkLst>
        </pc:picChg>
        <pc:picChg chg="del">
          <ac:chgData name="Vladimir Stolojan" userId="6348d38827a2c029" providerId="LiveId" clId="{DCD1F2EF-15F2-43ED-BB6D-C84364A4791E}" dt="2026-02-10T06:16:12.976" v="71" actId="478"/>
          <ac:picMkLst>
            <pc:docMk/>
            <pc:sldMk cId="0" sldId="352"/>
            <ac:picMk id="12" creationId="{C1DDD3C1-486C-3F93-AEB4-744B4A061977}"/>
          </ac:picMkLst>
        </pc:picChg>
        <pc:picChg chg="add mod">
          <ac:chgData name="Vladimir Stolojan" userId="6348d38827a2c029" providerId="LiveId" clId="{DCD1F2EF-15F2-43ED-BB6D-C84364A4791E}" dt="2026-02-10T06:18:02.736" v="98" actId="14100"/>
          <ac:picMkLst>
            <pc:docMk/>
            <pc:sldMk cId="0" sldId="352"/>
            <ac:picMk id="13" creationId="{17662EED-4D9F-E177-1982-D4C7B4ED6BC0}"/>
          </ac:picMkLst>
        </pc:picChg>
        <pc:picChg chg="del">
          <ac:chgData name="Vladimir Stolojan" userId="6348d38827a2c029" providerId="LiveId" clId="{DCD1F2EF-15F2-43ED-BB6D-C84364A4791E}" dt="2026-02-10T06:16:15.931" v="72" actId="478"/>
          <ac:picMkLst>
            <pc:docMk/>
            <pc:sldMk cId="0" sldId="352"/>
            <ac:picMk id="251" creationId="{00000000-0000-0000-0000-000000000000}"/>
          </ac:picMkLst>
        </pc:picChg>
      </pc:sldChg>
      <pc:sldChg chg="modSp mod">
        <pc:chgData name="Vladimir Stolojan" userId="6348d38827a2c029" providerId="LiveId" clId="{DCD1F2EF-15F2-43ED-BB6D-C84364A4791E}" dt="2025-11-10T08:03:21.647" v="5" actId="2711"/>
        <pc:sldMkLst>
          <pc:docMk/>
          <pc:sldMk cId="383618736" sldId="373"/>
        </pc:sldMkLst>
      </pc:sldChg>
      <pc:sldChg chg="modSp mod">
        <pc:chgData name="Vladimir Stolojan" userId="6348d38827a2c029" providerId="LiveId" clId="{DCD1F2EF-15F2-43ED-BB6D-C84364A4791E}" dt="2025-11-10T09:42:32.403" v="16" actId="1076"/>
        <pc:sldMkLst>
          <pc:docMk/>
          <pc:sldMk cId="3068257716" sldId="376"/>
        </pc:sldMkLst>
      </pc:sldChg>
      <pc:sldChg chg="modSp mod">
        <pc:chgData name="Vladimir Stolojan" userId="6348d38827a2c029" providerId="LiveId" clId="{DCD1F2EF-15F2-43ED-BB6D-C84364A4791E}" dt="2025-11-10T09:32:11.530" v="6" actId="2711"/>
        <pc:sldMkLst>
          <pc:docMk/>
          <pc:sldMk cId="230216208" sldId="379"/>
        </pc:sldMkLst>
      </pc:sldChg>
      <pc:sldChg chg="modSp mod">
        <pc:chgData name="Vladimir Stolojan" userId="6348d38827a2c029" providerId="LiveId" clId="{DCD1F2EF-15F2-43ED-BB6D-C84364A4791E}" dt="2025-11-26T06:10:36.356" v="45" actId="20577"/>
        <pc:sldMkLst>
          <pc:docMk/>
          <pc:sldMk cId="309697070" sldId="406"/>
        </pc:sldMkLst>
        <pc:spChg chg="mod">
          <ac:chgData name="Vladimir Stolojan" userId="6348d38827a2c029" providerId="LiveId" clId="{DCD1F2EF-15F2-43ED-BB6D-C84364A4791E}" dt="2025-11-26T06:10:36.356" v="45" actId="20577"/>
          <ac:spMkLst>
            <pc:docMk/>
            <pc:sldMk cId="309697070" sldId="406"/>
            <ac:spMk id="10" creationId="{17DA05DD-4611-FE1A-BF1F-C8534F504D2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4043210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0844555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40C6B-C868-D858-917E-69D0BBB699B7}"/>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352B7131-D6ED-0CD5-CADC-3D6AABBBBC37}"/>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B30A6CE2-F1A3-C44E-1D69-0AFEB1BA98D5}"/>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lang="zh-TW" altLang="en-US" dirty="0"/>
          </a:p>
        </p:txBody>
      </p:sp>
    </p:spTree>
    <p:extLst>
      <p:ext uri="{BB962C8B-B14F-4D97-AF65-F5344CB8AC3E}">
        <p14:creationId xmlns:p14="http://schemas.microsoft.com/office/powerpoint/2010/main" val="2296885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lang="en-US" altLang="zh-TW" dirty="0"/>
          </a:p>
        </p:txBody>
      </p:sp>
    </p:spTree>
    <p:extLst>
      <p:ext uri="{BB962C8B-B14F-4D97-AF65-F5344CB8AC3E}">
        <p14:creationId xmlns:p14="http://schemas.microsoft.com/office/powerpoint/2010/main" val="1423524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B9D56-611D-6728-5DC6-558662307071}"/>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4F20DB9E-4060-6079-8312-77A71D95E358}"/>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6B955833-4BA4-46C9-B884-6FD975162937}"/>
              </a:ext>
            </a:extLst>
          </p:cNvPr>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530522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9846336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lang="en-US" altLang="zh-TW" dirty="0"/>
          </a:p>
        </p:txBody>
      </p:sp>
    </p:spTree>
    <p:extLst>
      <p:ext uri="{BB962C8B-B14F-4D97-AF65-F5344CB8AC3E}">
        <p14:creationId xmlns:p14="http://schemas.microsoft.com/office/powerpoint/2010/main" val="25062292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1846344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0028486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8681A-D00F-DCAA-E08A-5DAD57CB4FB7}"/>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289D8C43-CFD6-9DA2-268D-39A3F0073C71}"/>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08B7042F-0157-95A2-8973-61685138FE8B}"/>
              </a:ext>
            </a:extLst>
          </p:cNvPr>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9058243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2F803-AFE6-FBC6-8830-8C46F6B4FB52}"/>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752F7201-5F35-09FD-7060-BEFCE4322633}"/>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8773DFC9-409A-303D-8B76-FD8113DA211E}"/>
              </a:ext>
            </a:extLst>
          </p:cNvPr>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248401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0772803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967332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9200601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9341033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416800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36383-4614-9EFE-342A-818059B9BE53}"/>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4FE7ED32-B9F4-CE4F-B111-702532F0F51C}"/>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4CD2999D-323B-9E06-79FC-6032515EC344}"/>
              </a:ext>
            </a:extLst>
          </p:cNvPr>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4226036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15645454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4838376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1284201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7631240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498801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8681B-6079-ED6F-58D8-49754E8CFD06}"/>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2EFCFEB8-F9AD-C310-0DDE-9A572985399D}"/>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E9FAD9D9-1AA7-122A-B017-71C6C99A884C}"/>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5676297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2067058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0114543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8609269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84CAE-BA8E-0C56-210D-6043EC43C2A0}"/>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BF387DB9-C8EF-F96A-727F-C31444C603AC}"/>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69CEB017-204B-05CB-C820-A092F904E3DD}"/>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071959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C3CA4-D8CC-0CAF-D010-684A9CF8AF59}"/>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AD43B147-B365-F060-140E-BAF49758DAEF}"/>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5CAF3E1A-29BB-1C57-B3E8-602C802F594B}"/>
              </a:ext>
            </a:extLst>
          </p:cNvPr>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6029621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3780397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561254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8979020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545AA-820A-20C1-8A4C-B22AA2B800D5}"/>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E91FB0C0-0875-E92C-5946-6892FB8C1D31}"/>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DDDF693F-BB8E-B493-B0AD-207540C6934C}"/>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2540966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068742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CA903-23BB-7A02-CB57-E24CAF840B17}"/>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CAAF6537-4904-840C-0450-899CD874433C}"/>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FD7B33BB-DBF8-4BA3-96B6-BA31E5FBF646}"/>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8400874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6271324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00486-F670-3177-AD64-831447BAAF85}"/>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35BF3869-A730-B0F7-CABE-D77EB79CA511}"/>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A8F53FB6-07B2-1252-2F10-F68E531DEB16}"/>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4026094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D3E28-B97B-2E9D-8FB0-D9C93CDDC13D}"/>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0D01430F-F0E2-2DBA-D31A-69081D8C9782}"/>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CFB42521-4B39-05AA-9B82-3861A16FA935}"/>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7561906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32B31-091D-B03B-B186-A30DC79AAA86}"/>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BED1F549-9D91-1EC8-AFC7-C8438195FDEB}"/>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65652BFE-DE20-A86F-6512-65366D03BF69}"/>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7273919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8717E-56B4-9FA2-0FB3-FBC60B3BFF81}"/>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4BE13A27-6850-01DE-E1D4-378E3F7F8E74}"/>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BFDB081B-02F5-FEBD-44ED-B22BB9D7B98B}"/>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7586758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5E8D2-2B55-7146-2EBD-2E70B7C68622}"/>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B0CBDD7A-340B-DC0C-B2D9-E378F416F947}"/>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DFD348C1-E657-A8E0-A03B-08CF327293BC}"/>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2222551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6C6AB-ADE3-6006-717D-F8FA7EAE6908}"/>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DB2C6681-2E92-A60E-CDE2-4CA62E886971}"/>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E38823BB-BFE2-9CAB-F345-2FB37999B31C}"/>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3250296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0352604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34139796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AD472-F533-9B4C-1CCD-F091330497F3}"/>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DDED63B3-E44D-9423-E79B-4BE611995A83}"/>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4901A608-AB44-EAB3-3879-18E713F8FDC1}"/>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450644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F0EC5-3FB4-5D80-9237-F80E7C144857}"/>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AAEABCC4-5A16-0586-F13B-3198048756C7}"/>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14759367-0696-7E3F-0F2E-6EB32358A2A0}"/>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4021320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B5F61-0EBA-E5D9-4EBC-D8503A0771FB}"/>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700D6C99-A3A9-31BF-54B1-0C5C0B9617BF}"/>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89EB7A31-46BA-84D1-69DD-3EA5C82261C8}"/>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4668183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F891B-F72E-6C8A-FB31-DFBF3D428A3E}"/>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78EEC215-8747-DF35-05FB-1A00286568B5}"/>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2A167255-2ED0-4ED1-E123-39EB94A9D938}"/>
              </a:ext>
            </a:extLst>
          </p:cNvPr>
          <p:cNvSpPr>
            <a:spLocks noGrp="1"/>
          </p:cNvSpPr>
          <p:nvPr>
            <p:ph type="body" idx="1"/>
          </p:nvPr>
        </p:nvSpPr>
        <p:spPr/>
        <p:txBody>
          <a:bodyPr/>
          <a:lstStyle/>
          <a:p>
            <a:endParaRPr kumimoji="1" lang="zh-TW" altLang="en-US" dirty="0"/>
          </a:p>
        </p:txBody>
      </p:sp>
    </p:spTree>
    <p:extLst>
      <p:ext uri="{BB962C8B-B14F-4D97-AF65-F5344CB8AC3E}">
        <p14:creationId xmlns:p14="http://schemas.microsoft.com/office/powerpoint/2010/main" val="65332739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0F8D2-B7C5-2014-FF52-5CEEF6BA8DD2}"/>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096631D2-95DB-E61E-21C6-2AA5545EBB77}"/>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B97393EE-5CE8-728C-55E2-2F8A237CBCAC}"/>
              </a:ext>
            </a:extLst>
          </p:cNvPr>
          <p:cNvSpPr>
            <a:spLocks noGrp="1"/>
          </p:cNvSpPr>
          <p:nvPr>
            <p:ph type="body" idx="1"/>
          </p:nvPr>
        </p:nvSpPr>
        <p:spPr/>
        <p:txBody>
          <a:bodyPr/>
          <a:lstStyle/>
          <a:p>
            <a:endParaRPr kumimoji="1" lang="zh-TW" altLang="en-US" dirty="0"/>
          </a:p>
        </p:txBody>
      </p:sp>
    </p:spTree>
    <p:extLst>
      <p:ext uri="{BB962C8B-B14F-4D97-AF65-F5344CB8AC3E}">
        <p14:creationId xmlns:p14="http://schemas.microsoft.com/office/powerpoint/2010/main" val="383562344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6D5CC-91ED-97AF-0801-18B4BF632F09}"/>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F9D74A8B-6D5C-3DE9-A411-BC94D8C25F46}"/>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BA01E796-8226-5097-5B6B-912A320A7AA0}"/>
              </a:ext>
            </a:extLst>
          </p:cNvPr>
          <p:cNvSpPr>
            <a:spLocks noGrp="1"/>
          </p:cNvSpPr>
          <p:nvPr>
            <p:ph type="body" idx="1"/>
          </p:nvPr>
        </p:nvSpPr>
        <p:spPr/>
        <p:txBody>
          <a:bodyPr/>
          <a:lstStyle/>
          <a:p>
            <a:endParaRPr kumimoji="1" lang="zh-TW" altLang="en-US" dirty="0"/>
          </a:p>
        </p:txBody>
      </p:sp>
    </p:spTree>
    <p:extLst>
      <p:ext uri="{BB962C8B-B14F-4D97-AF65-F5344CB8AC3E}">
        <p14:creationId xmlns:p14="http://schemas.microsoft.com/office/powerpoint/2010/main" val="4990271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C5794-DF8C-54DF-41FF-82206FDB608D}"/>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44A563B5-E7FE-7805-C381-74B1982B9D23}"/>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28634275-A542-9DCB-5FC9-BB64EF3506D3}"/>
              </a:ext>
            </a:extLst>
          </p:cNvPr>
          <p:cNvSpPr>
            <a:spLocks noGrp="1"/>
          </p:cNvSpPr>
          <p:nvPr>
            <p:ph type="body" idx="1"/>
          </p:nvPr>
        </p:nvSpPr>
        <p:spPr/>
        <p:txBody>
          <a:bodyPr/>
          <a:lstStyle/>
          <a:p>
            <a:endParaRPr kumimoji="1" lang="zh-TW" altLang="en-US" dirty="0"/>
          </a:p>
        </p:txBody>
      </p:sp>
    </p:spTree>
    <p:extLst>
      <p:ext uri="{BB962C8B-B14F-4D97-AF65-F5344CB8AC3E}">
        <p14:creationId xmlns:p14="http://schemas.microsoft.com/office/powerpoint/2010/main" val="42054027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13DA7-6B13-2F49-21A2-8327B6C8CB7F}"/>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F476469B-9747-6E01-B3E1-734BDE5C2CB1}"/>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957E5B3C-EF32-A5AD-9ECE-A0E15BB0C62D}"/>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791935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1FC43-F02B-DC1C-4100-D8F6C3D4B0DA}"/>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C33FE5B0-80A7-3116-7F57-21BC4DE468FC}"/>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F2D5765C-C75A-1DEC-4C0B-A02A36DCF034}"/>
              </a:ext>
            </a:extLst>
          </p:cNvPr>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030323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930383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521722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Tree>
    <p:extLst>
      <p:ext uri="{BB962C8B-B14F-4D97-AF65-F5344CB8AC3E}">
        <p14:creationId xmlns:p14="http://schemas.microsoft.com/office/powerpoint/2010/main" val="2869564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照片 - 水平">
    <p:spTree>
      <p:nvGrpSpPr>
        <p:cNvPr id="1" name=""/>
        <p:cNvGrpSpPr/>
        <p:nvPr/>
      </p:nvGrpSpPr>
      <p:grpSpPr>
        <a:xfrm>
          <a:off x="0" y="0"/>
          <a:ext cx="0" cy="0"/>
          <a:chOff x="0" y="0"/>
          <a:chExt cx="0" cy="0"/>
        </a:xfrm>
      </p:grpSpPr>
      <p:sp>
        <p:nvSpPr>
          <p:cNvPr id="20" name="532241774_2880x1920.jpeg"/>
          <p:cNvSpPr>
            <a:spLocks noGrp="1"/>
          </p:cNvSpPr>
          <p:nvPr>
            <p:ph type="pic" idx="21"/>
          </p:nvPr>
        </p:nvSpPr>
        <p:spPr>
          <a:xfrm>
            <a:off x="1625600" y="374650"/>
            <a:ext cx="9753600" cy="6502400"/>
          </a:xfrm>
          <a:prstGeom prst="rect">
            <a:avLst/>
          </a:prstGeom>
        </p:spPr>
        <p:txBody>
          <a:bodyPr lIns="91439" tIns="45719" rIns="91439" bIns="45719" anchor="t">
            <a:noAutofit/>
          </a:bodyPr>
          <a:lstStyle/>
          <a:p>
            <a:endParaRPr/>
          </a:p>
        </p:txBody>
      </p:sp>
      <p:sp>
        <p:nvSpPr>
          <p:cNvPr id="21" name="大標題文字"/>
          <p:cNvSpPr txBox="1">
            <a:spLocks noGrp="1"/>
          </p:cNvSpPr>
          <p:nvPr>
            <p:ph type="title"/>
          </p:nvPr>
        </p:nvSpPr>
        <p:spPr>
          <a:xfrm>
            <a:off x="1270000" y="6718300"/>
            <a:ext cx="10464800" cy="1422400"/>
          </a:xfrm>
          <a:prstGeom prst="rect">
            <a:avLst/>
          </a:prstGeom>
        </p:spPr>
        <p:txBody>
          <a:bodyPr anchor="b"/>
          <a:lstStyle/>
          <a:p>
            <a:r>
              <a:t>大標題文字</a:t>
            </a:r>
          </a:p>
        </p:txBody>
      </p:sp>
      <p:sp>
        <p:nvSpPr>
          <p:cNvPr id="22" name="內文層級一…"/>
          <p:cNvSpPr txBox="1">
            <a:spLocks noGrp="1"/>
          </p:cNvSpPr>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內文層級一</a:t>
            </a:r>
          </a:p>
          <a:p>
            <a:pPr lvl="1"/>
            <a:r>
              <a:t>內文層級二</a:t>
            </a:r>
          </a:p>
          <a:p>
            <a:pPr lvl="2"/>
            <a:r>
              <a:t>內文層級三</a:t>
            </a:r>
          </a:p>
          <a:p>
            <a:pPr lvl="3"/>
            <a:r>
              <a:t>內文層級四</a:t>
            </a:r>
          </a:p>
          <a:p>
            <a:pPr lvl="4"/>
            <a:r>
              <a:t>內文層級五</a:t>
            </a:r>
          </a:p>
        </p:txBody>
      </p:sp>
      <p:sp>
        <p:nvSpPr>
          <p:cNvPr id="23" name="幻燈片編號"/>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大標題 - 中央">
    <p:spTree>
      <p:nvGrpSpPr>
        <p:cNvPr id="1" name=""/>
        <p:cNvGrpSpPr/>
        <p:nvPr/>
      </p:nvGrpSpPr>
      <p:grpSpPr>
        <a:xfrm>
          <a:off x="0" y="0"/>
          <a:ext cx="0" cy="0"/>
          <a:chOff x="0" y="0"/>
          <a:chExt cx="0" cy="0"/>
        </a:xfrm>
      </p:grpSpPr>
      <p:sp>
        <p:nvSpPr>
          <p:cNvPr id="30" name="大標題文字"/>
          <p:cNvSpPr txBox="1">
            <a:spLocks noGrp="1"/>
          </p:cNvSpPr>
          <p:nvPr>
            <p:ph type="title"/>
          </p:nvPr>
        </p:nvSpPr>
        <p:spPr>
          <a:xfrm>
            <a:off x="1270000" y="3225800"/>
            <a:ext cx="10464800" cy="3302000"/>
          </a:xfrm>
          <a:prstGeom prst="rect">
            <a:avLst/>
          </a:prstGeom>
        </p:spPr>
        <p:txBody>
          <a:bodyPr/>
          <a:lstStyle/>
          <a:p>
            <a:r>
              <a:t>大標題文字</a:t>
            </a:r>
          </a:p>
        </p:txBody>
      </p:sp>
      <p:sp>
        <p:nvSpPr>
          <p:cNvPr id="31" name="幻燈片編號"/>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照片 - 直式">
    <p:spTree>
      <p:nvGrpSpPr>
        <p:cNvPr id="1" name=""/>
        <p:cNvGrpSpPr/>
        <p:nvPr/>
      </p:nvGrpSpPr>
      <p:grpSpPr>
        <a:xfrm>
          <a:off x="0" y="0"/>
          <a:ext cx="0" cy="0"/>
          <a:chOff x="0" y="0"/>
          <a:chExt cx="0" cy="0"/>
        </a:xfrm>
      </p:grpSpPr>
      <p:sp>
        <p:nvSpPr>
          <p:cNvPr id="38" name="532204087_1355x1355.jpeg"/>
          <p:cNvSpPr>
            <a:spLocks noGrp="1"/>
          </p:cNvSpPr>
          <p:nvPr>
            <p:ph type="pic" idx="21"/>
          </p:nvPr>
        </p:nvSpPr>
        <p:spPr>
          <a:xfrm>
            <a:off x="6375400" y="635000"/>
            <a:ext cx="8216900" cy="8216900"/>
          </a:xfrm>
          <a:prstGeom prst="rect">
            <a:avLst/>
          </a:prstGeom>
        </p:spPr>
        <p:txBody>
          <a:bodyPr lIns="91439" tIns="45719" rIns="91439" bIns="45719" anchor="t">
            <a:noAutofit/>
          </a:bodyPr>
          <a:lstStyle/>
          <a:p>
            <a:endParaRPr/>
          </a:p>
        </p:txBody>
      </p:sp>
      <p:sp>
        <p:nvSpPr>
          <p:cNvPr id="39" name="大標題文字"/>
          <p:cNvSpPr txBox="1">
            <a:spLocks noGrp="1"/>
          </p:cNvSpPr>
          <p:nvPr>
            <p:ph type="title"/>
          </p:nvPr>
        </p:nvSpPr>
        <p:spPr>
          <a:xfrm>
            <a:off x="952500" y="635000"/>
            <a:ext cx="5334000" cy="3987800"/>
          </a:xfrm>
          <a:prstGeom prst="rect">
            <a:avLst/>
          </a:prstGeom>
        </p:spPr>
        <p:txBody>
          <a:bodyPr anchor="b"/>
          <a:lstStyle>
            <a:lvl1pPr>
              <a:defRPr sz="6000"/>
            </a:lvl1pPr>
          </a:lstStyle>
          <a:p>
            <a:r>
              <a:t>大標題文字</a:t>
            </a:r>
          </a:p>
        </p:txBody>
      </p:sp>
      <p:sp>
        <p:nvSpPr>
          <p:cNvPr id="40" name="內文層級一…"/>
          <p:cNvSpPr txBox="1">
            <a:spLocks noGrp="1"/>
          </p:cNvSpPr>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內文層級一</a:t>
            </a:r>
          </a:p>
          <a:p>
            <a:pPr lvl="1"/>
            <a:r>
              <a:t>內文層級二</a:t>
            </a:r>
          </a:p>
          <a:p>
            <a:pPr lvl="2"/>
            <a:r>
              <a:t>內文層級三</a:t>
            </a:r>
          </a:p>
          <a:p>
            <a:pPr lvl="3"/>
            <a:r>
              <a:t>內文層級四</a:t>
            </a:r>
          </a:p>
          <a:p>
            <a:pPr lvl="4"/>
            <a:r>
              <a:t>內文層級五</a:t>
            </a:r>
          </a:p>
        </p:txBody>
      </p:sp>
      <p:sp>
        <p:nvSpPr>
          <p:cNvPr id="41" name="幻燈片編號"/>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大標題、項目符號與照片">
    <p:spTree>
      <p:nvGrpSpPr>
        <p:cNvPr id="1" name=""/>
        <p:cNvGrpSpPr/>
        <p:nvPr/>
      </p:nvGrpSpPr>
      <p:grpSpPr>
        <a:xfrm>
          <a:off x="0" y="0"/>
          <a:ext cx="0" cy="0"/>
          <a:chOff x="0" y="0"/>
          <a:chExt cx="0" cy="0"/>
        </a:xfrm>
      </p:grpSpPr>
      <p:sp>
        <p:nvSpPr>
          <p:cNvPr id="65" name="532205080_1647x1098.jpeg"/>
          <p:cNvSpPr>
            <a:spLocks noGrp="1"/>
          </p:cNvSpPr>
          <p:nvPr>
            <p:ph type="pic" idx="21"/>
          </p:nvPr>
        </p:nvSpPr>
        <p:spPr>
          <a:xfrm>
            <a:off x="3810000" y="2590800"/>
            <a:ext cx="9429750" cy="6286500"/>
          </a:xfrm>
          <a:prstGeom prst="rect">
            <a:avLst/>
          </a:prstGeom>
        </p:spPr>
        <p:txBody>
          <a:bodyPr lIns="91439" tIns="45719" rIns="91439" bIns="45719" anchor="t">
            <a:noAutofit/>
          </a:bodyPr>
          <a:lstStyle/>
          <a:p>
            <a:endParaRPr/>
          </a:p>
        </p:txBody>
      </p:sp>
      <p:sp>
        <p:nvSpPr>
          <p:cNvPr id="66" name="大標題文字"/>
          <p:cNvSpPr txBox="1">
            <a:spLocks noGrp="1"/>
          </p:cNvSpPr>
          <p:nvPr>
            <p:ph type="title"/>
          </p:nvPr>
        </p:nvSpPr>
        <p:spPr>
          <a:prstGeom prst="rect">
            <a:avLst/>
          </a:prstGeom>
        </p:spPr>
        <p:txBody>
          <a:bodyPr/>
          <a:lstStyle/>
          <a:p>
            <a:r>
              <a:t>大標題文字</a:t>
            </a:r>
          </a:p>
        </p:txBody>
      </p:sp>
      <p:sp>
        <p:nvSpPr>
          <p:cNvPr id="67" name="內文層級一…"/>
          <p:cNvSpPr txBox="1">
            <a:spLocks noGrp="1"/>
          </p:cNvSpPr>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內文層級一</a:t>
            </a:r>
          </a:p>
          <a:p>
            <a:pPr lvl="1"/>
            <a:r>
              <a:t>內文層級二</a:t>
            </a:r>
          </a:p>
          <a:p>
            <a:pPr lvl="2"/>
            <a:r>
              <a:t>內文層級三</a:t>
            </a:r>
          </a:p>
          <a:p>
            <a:pPr lvl="3"/>
            <a:r>
              <a:t>內文層級四</a:t>
            </a:r>
          </a:p>
          <a:p>
            <a:pPr lvl="4"/>
            <a:r>
              <a:t>內文層級五</a:t>
            </a:r>
          </a:p>
        </p:txBody>
      </p:sp>
      <p:sp>
        <p:nvSpPr>
          <p:cNvPr id="68" name="幻燈片編號"/>
          <p:cNvSpPr txBox="1">
            <a:spLocks noGrp="1"/>
          </p:cNvSpPr>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項目符號">
    <p:spTree>
      <p:nvGrpSpPr>
        <p:cNvPr id="1" name=""/>
        <p:cNvGrpSpPr/>
        <p:nvPr/>
      </p:nvGrpSpPr>
      <p:grpSpPr>
        <a:xfrm>
          <a:off x="0" y="0"/>
          <a:ext cx="0" cy="0"/>
          <a:chOff x="0" y="0"/>
          <a:chExt cx="0" cy="0"/>
        </a:xfrm>
      </p:grpSpPr>
      <p:sp>
        <p:nvSpPr>
          <p:cNvPr id="75" name="內文層級一…"/>
          <p:cNvSpPr txBox="1">
            <a:spLocks noGrp="1"/>
          </p:cNvSpPr>
          <p:nvPr>
            <p:ph type="body" idx="1"/>
          </p:nvPr>
        </p:nvSpPr>
        <p:spPr>
          <a:xfrm>
            <a:off x="952500" y="1270000"/>
            <a:ext cx="11099800" cy="7213600"/>
          </a:xfrm>
          <a:prstGeom prst="rect">
            <a:avLst/>
          </a:prstGeom>
        </p:spPr>
        <p:txBody>
          <a:bodyPr/>
          <a:lstStyle/>
          <a:p>
            <a:r>
              <a:t>內文層級一</a:t>
            </a:r>
          </a:p>
          <a:p>
            <a:pPr lvl="1"/>
            <a:r>
              <a:t>內文層級二</a:t>
            </a:r>
          </a:p>
          <a:p>
            <a:pPr lvl="2"/>
            <a:r>
              <a:t>內文層級三</a:t>
            </a:r>
          </a:p>
          <a:p>
            <a:pPr lvl="3"/>
            <a:r>
              <a:t>內文層級四</a:t>
            </a:r>
          </a:p>
          <a:p>
            <a:pPr lvl="4"/>
            <a:r>
              <a:t>內文層級五</a:t>
            </a:r>
          </a:p>
        </p:txBody>
      </p:sp>
      <p:sp>
        <p:nvSpPr>
          <p:cNvPr id="76" name="幻燈片編號"/>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照片 - 一頁三張">
    <p:spTree>
      <p:nvGrpSpPr>
        <p:cNvPr id="1" name=""/>
        <p:cNvGrpSpPr/>
        <p:nvPr/>
      </p:nvGrpSpPr>
      <p:grpSpPr>
        <a:xfrm>
          <a:off x="0" y="0"/>
          <a:ext cx="0" cy="0"/>
          <a:chOff x="0" y="0"/>
          <a:chExt cx="0" cy="0"/>
        </a:xfrm>
      </p:grpSpPr>
      <p:sp>
        <p:nvSpPr>
          <p:cNvPr id="83" name="532205080_1647x1098.jpeg"/>
          <p:cNvSpPr>
            <a:spLocks noGrp="1"/>
          </p:cNvSpPr>
          <p:nvPr>
            <p:ph type="pic" sz="quarter" idx="21"/>
          </p:nvPr>
        </p:nvSpPr>
        <p:spPr>
          <a:xfrm>
            <a:off x="6556375" y="5092700"/>
            <a:ext cx="5657850" cy="3771900"/>
          </a:xfrm>
          <a:prstGeom prst="rect">
            <a:avLst/>
          </a:prstGeom>
        </p:spPr>
        <p:txBody>
          <a:bodyPr lIns="91439" tIns="45719" rIns="91439" bIns="45719" anchor="t">
            <a:noAutofit/>
          </a:bodyPr>
          <a:lstStyle/>
          <a:p>
            <a:endParaRPr/>
          </a:p>
        </p:txBody>
      </p:sp>
      <p:sp>
        <p:nvSpPr>
          <p:cNvPr id="84" name="532204087_1355x1355.jpeg"/>
          <p:cNvSpPr>
            <a:spLocks noGrp="1"/>
          </p:cNvSpPr>
          <p:nvPr>
            <p:ph type="pic" sz="half" idx="22"/>
          </p:nvPr>
        </p:nvSpPr>
        <p:spPr>
          <a:xfrm>
            <a:off x="6718300" y="749300"/>
            <a:ext cx="5334000" cy="5334000"/>
          </a:xfrm>
          <a:prstGeom prst="rect">
            <a:avLst/>
          </a:prstGeom>
        </p:spPr>
        <p:txBody>
          <a:bodyPr lIns="91439" tIns="45719" rIns="91439" bIns="45719" anchor="t">
            <a:noAutofit/>
          </a:bodyPr>
          <a:lstStyle/>
          <a:p>
            <a:endParaRPr/>
          </a:p>
        </p:txBody>
      </p:sp>
      <p:sp>
        <p:nvSpPr>
          <p:cNvPr id="85" name="532241774_2880x1920.jpeg"/>
          <p:cNvSpPr>
            <a:spLocks noGrp="1"/>
          </p:cNvSpPr>
          <p:nvPr>
            <p:ph type="pic" idx="23"/>
          </p:nvPr>
        </p:nvSpPr>
        <p:spPr>
          <a:xfrm>
            <a:off x="-2832100" y="889000"/>
            <a:ext cx="11963400" cy="7975600"/>
          </a:xfrm>
          <a:prstGeom prst="rect">
            <a:avLst/>
          </a:prstGeom>
        </p:spPr>
        <p:txBody>
          <a:bodyPr lIns="91439" tIns="45719" rIns="91439" bIns="45719" anchor="t">
            <a:noAutofit/>
          </a:bodyPr>
          <a:lstStyle/>
          <a:p>
            <a:endParaRPr/>
          </a:p>
        </p:txBody>
      </p:sp>
      <p:sp>
        <p:nvSpPr>
          <p:cNvPr id="86" name="幻燈片編號"/>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名言語錄">
    <p:spTree>
      <p:nvGrpSpPr>
        <p:cNvPr id="1" name=""/>
        <p:cNvGrpSpPr/>
        <p:nvPr/>
      </p:nvGrpSpPr>
      <p:grpSpPr>
        <a:xfrm>
          <a:off x="0" y="0"/>
          <a:ext cx="0" cy="0"/>
          <a:chOff x="0" y="0"/>
          <a:chExt cx="0" cy="0"/>
        </a:xfrm>
      </p:grpSpPr>
      <p:sp>
        <p:nvSpPr>
          <p:cNvPr id="93" name="內文層級一…"/>
          <p:cNvSpPr txBox="1">
            <a:spLocks noGrp="1"/>
          </p:cNvSpPr>
          <p:nvPr>
            <p:ph type="body" sz="quarter" idx="1"/>
          </p:nvPr>
        </p:nvSpPr>
        <p:spPr>
          <a:xfrm>
            <a:off x="1270000" y="6362700"/>
            <a:ext cx="10464800" cy="520700"/>
          </a:xfrm>
          <a:prstGeom prst="rect">
            <a:avLst/>
          </a:prstGeom>
        </p:spPr>
        <p:txBody>
          <a:bodyPr anchor="t"/>
          <a:lstStyle>
            <a:lvl1pPr marL="0" indent="0" algn="ctr">
              <a:spcBef>
                <a:spcPts val="0"/>
              </a:spcBef>
              <a:buSzTx/>
              <a:buNone/>
              <a:defRPr sz="2400" i="1"/>
            </a:lvl1pPr>
            <a:lvl2pPr marL="777875" indent="-333375" algn="ctr">
              <a:spcBef>
                <a:spcPts val="0"/>
              </a:spcBef>
              <a:defRPr sz="2400" i="1"/>
            </a:lvl2pPr>
            <a:lvl3pPr marL="1222375" indent="-333375" algn="ctr">
              <a:spcBef>
                <a:spcPts val="0"/>
              </a:spcBef>
              <a:defRPr sz="2400" i="1"/>
            </a:lvl3pPr>
            <a:lvl4pPr marL="1666875" indent="-333375" algn="ctr">
              <a:spcBef>
                <a:spcPts val="0"/>
              </a:spcBef>
              <a:defRPr sz="2400" i="1"/>
            </a:lvl4pPr>
            <a:lvl5pPr marL="2111375" indent="-333375" algn="ctr">
              <a:spcBef>
                <a:spcPts val="0"/>
              </a:spcBef>
              <a:defRPr sz="2400" i="1"/>
            </a:lvl5pPr>
          </a:lstStyle>
          <a:p>
            <a:r>
              <a:t>內文層級一</a:t>
            </a:r>
          </a:p>
          <a:p>
            <a:pPr lvl="1"/>
            <a:r>
              <a:t>內文層級二</a:t>
            </a:r>
          </a:p>
          <a:p>
            <a:pPr lvl="2"/>
            <a:r>
              <a:t>內文層級三</a:t>
            </a:r>
          </a:p>
          <a:p>
            <a:pPr lvl="3"/>
            <a:r>
              <a:t>內文層級四</a:t>
            </a:r>
          </a:p>
          <a:p>
            <a:pPr lvl="4"/>
            <a:r>
              <a:t>內文層級五</a:t>
            </a:r>
          </a:p>
        </p:txBody>
      </p:sp>
      <p:sp>
        <p:nvSpPr>
          <p:cNvPr id="94" name="「在此輸入名言語錄。」"/>
          <p:cNvSpPr txBox="1">
            <a:spLocks noGrp="1"/>
          </p:cNvSpPr>
          <p:nvPr>
            <p:ph type="body" sz="quarter" idx="21"/>
          </p:nvPr>
        </p:nvSpPr>
        <p:spPr>
          <a:xfrm>
            <a:off x="1270000" y="4216399"/>
            <a:ext cx="10464800" cy="711203"/>
          </a:xfrm>
          <a:prstGeom prst="rect">
            <a:avLst/>
          </a:prstGeom>
        </p:spPr>
        <p:txBody>
          <a:bodyPr/>
          <a:lstStyle/>
          <a:p>
            <a:pPr marL="0" indent="0" algn="ctr">
              <a:spcBef>
                <a:spcPts val="0"/>
              </a:spcBef>
              <a:buSzTx/>
              <a:buNone/>
              <a:defRPr sz="3400">
                <a:latin typeface="Helvetica Neue Medium"/>
                <a:ea typeface="Helvetica Neue Medium"/>
                <a:cs typeface="Helvetica Neue Medium"/>
                <a:sym typeface="Helvetica Neue Medium"/>
              </a:defRPr>
            </a:pPr>
            <a:endParaRPr/>
          </a:p>
        </p:txBody>
      </p:sp>
      <p:sp>
        <p:nvSpPr>
          <p:cNvPr id="95" name="幻燈片編號"/>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照片">
    <p:spTree>
      <p:nvGrpSpPr>
        <p:cNvPr id="1" name=""/>
        <p:cNvGrpSpPr/>
        <p:nvPr/>
      </p:nvGrpSpPr>
      <p:grpSpPr>
        <a:xfrm>
          <a:off x="0" y="0"/>
          <a:ext cx="0" cy="0"/>
          <a:chOff x="0" y="0"/>
          <a:chExt cx="0" cy="0"/>
        </a:xfrm>
      </p:grpSpPr>
      <p:sp>
        <p:nvSpPr>
          <p:cNvPr id="102" name="532241774_2880x1920.jpeg"/>
          <p:cNvSpPr>
            <a:spLocks noGrp="1"/>
          </p:cNvSpPr>
          <p:nvPr>
            <p:ph type="pic" idx="21"/>
          </p:nvPr>
        </p:nvSpPr>
        <p:spPr>
          <a:xfrm>
            <a:off x="-1308100" y="-50800"/>
            <a:ext cx="14782800" cy="9855200"/>
          </a:xfrm>
          <a:prstGeom prst="rect">
            <a:avLst/>
          </a:prstGeom>
        </p:spPr>
        <p:txBody>
          <a:bodyPr lIns="91439" tIns="45719" rIns="91439" bIns="45719" anchor="t">
            <a:noAutofit/>
          </a:bodyPr>
          <a:lstStyle/>
          <a:p>
            <a:endParaRPr/>
          </a:p>
        </p:txBody>
      </p:sp>
      <p:sp>
        <p:nvSpPr>
          <p:cNvPr id="103" name="幻燈片編號"/>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空白">
    <p:bg>
      <p:bgPr>
        <a:solidFill>
          <a:srgbClr val="FFF8F8"/>
        </a:solidFill>
        <a:effectLst/>
      </p:bgPr>
    </p:bg>
    <p:spTree>
      <p:nvGrpSpPr>
        <p:cNvPr id="1" name=""/>
        <p:cNvGrpSpPr/>
        <p:nvPr/>
      </p:nvGrpSpPr>
      <p:grpSpPr>
        <a:xfrm>
          <a:off x="0" y="0"/>
          <a:ext cx="0" cy="0"/>
          <a:chOff x="0" y="0"/>
          <a:chExt cx="0" cy="0"/>
        </a:xfrm>
      </p:grpSpPr>
      <p:sp>
        <p:nvSpPr>
          <p:cNvPr id="110" name="幻燈片編號"/>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大標題文字"/>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大標題文字</a:t>
            </a:r>
          </a:p>
        </p:txBody>
      </p:sp>
      <p:sp>
        <p:nvSpPr>
          <p:cNvPr id="3" name="內文層級一…"/>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內文層級一</a:t>
            </a:r>
          </a:p>
          <a:p>
            <a:pPr lvl="1"/>
            <a:r>
              <a:t>內文層級二</a:t>
            </a:r>
          </a:p>
          <a:p>
            <a:pPr lvl="2"/>
            <a:r>
              <a:t>內文層級三</a:t>
            </a:r>
          </a:p>
          <a:p>
            <a:pPr lvl="3"/>
            <a:r>
              <a:t>內文層級四</a:t>
            </a:r>
          </a:p>
          <a:p>
            <a:pPr lvl="4"/>
            <a:r>
              <a:t>內文層級五</a:t>
            </a:r>
          </a:p>
        </p:txBody>
      </p:sp>
      <p:sp>
        <p:nvSpPr>
          <p:cNvPr id="4" name="幻燈片編號"/>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latin typeface="Helvetica Neue Light"/>
                <a:ea typeface="Helvetica Neue Light"/>
                <a:cs typeface="Helvetica Neue Light"/>
                <a:sym typeface="Helvetica Neue Light"/>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5" r:id="rId4"/>
    <p:sldLayoutId id="2147483656" r:id="rId5"/>
    <p:sldLayoutId id="2147483657" r:id="rId6"/>
    <p:sldLayoutId id="2147483658" r:id="rId7"/>
    <p:sldLayoutId id="2147483659" r:id="rId8"/>
    <p:sldLayoutId id="2147483660" r:id="rId9"/>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Helvetica Neue Medium"/>
          <a:ea typeface="Helvetica Neue Medium"/>
          <a:cs typeface="Helvetica Neue Medium"/>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1pPr>
      <a:lvl2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2pPr>
      <a:lvl3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3pPr>
      <a:lvl4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4pPr>
      <a:lvl5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5pPr>
      <a:lvl6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6pPr>
      <a:lvl7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7pPr>
      <a:lvl8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8pPr>
      <a:lvl9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6.png"/><Relationship Id="rId5" Type="http://schemas.openxmlformats.org/officeDocument/2006/relationships/image" Target="../media/image35.emf"/><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37.png"/><Relationship Id="rId5" Type="http://schemas.openxmlformats.org/officeDocument/2006/relationships/image" Target="../media/image35.emf"/><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40.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41.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9.xml"/><Relationship Id="rId7" Type="http://schemas.openxmlformats.org/officeDocument/2006/relationships/image" Target="../media/image44.pn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43.png"/><Relationship Id="rId5" Type="http://schemas.openxmlformats.org/officeDocument/2006/relationships/image" Target="../media/image23.emf"/><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slide" Target="slide4.xml"/><Relationship Id="rId7"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3.jpg"/><Relationship Id="rId5" Type="http://schemas.openxmlformats.org/officeDocument/2006/relationships/slide" Target="slide5.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50.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23.emf"/><Relationship Id="rId7" Type="http://schemas.openxmlformats.org/officeDocument/2006/relationships/image" Target="../media/image54.png"/><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notesSlide" Target="../notesSlides/notesSlide22.xml"/><Relationship Id="rId7" Type="http://schemas.openxmlformats.org/officeDocument/2006/relationships/image" Target="../media/image57.png"/><Relationship Id="rId2" Type="http://schemas.openxmlformats.org/officeDocument/2006/relationships/slideLayout" Target="../slideLayouts/slideLayout9.xml"/><Relationship Id="rId1" Type="http://schemas.openxmlformats.org/officeDocument/2006/relationships/themeOverride" Target="../theme/themeOverride1.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23.emf"/></Relationships>
</file>

<file path=ppt/slides/_rels/slide2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3.xml"/><Relationship Id="rId1" Type="http://schemas.openxmlformats.org/officeDocument/2006/relationships/slideLayout" Target="../slideLayouts/slideLayout9.xml"/><Relationship Id="rId5" Type="http://schemas.openxmlformats.org/officeDocument/2006/relationships/image" Target="../media/image60.png"/><Relationship Id="rId4" Type="http://schemas.openxmlformats.org/officeDocument/2006/relationships/image" Target="../media/image59.png"/></Relationships>
</file>

<file path=ppt/slides/_rels/slide2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4.xml"/><Relationship Id="rId1" Type="http://schemas.openxmlformats.org/officeDocument/2006/relationships/slideLayout" Target="../slideLayouts/slideLayout9.xml"/><Relationship Id="rId5" Type="http://schemas.openxmlformats.org/officeDocument/2006/relationships/image" Target="../media/image62.png"/><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26.xml"/><Relationship Id="rId1" Type="http://schemas.openxmlformats.org/officeDocument/2006/relationships/slideLayout" Target="../slideLayouts/slideLayout9.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 Id="rId9" Type="http://schemas.openxmlformats.org/officeDocument/2006/relationships/image" Target="../media/image72.png"/></Relationships>
</file>

<file path=ppt/slides/_rels/slide2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image" Target="../media/image73.png"/></Relationships>
</file>

<file path=ppt/slides/_rels/slide28.xml.rels><?xml version="1.0" encoding="UTF-8" standalone="yes"?>
<Relationships xmlns="http://schemas.openxmlformats.org/package/2006/relationships"><Relationship Id="rId3" Type="http://schemas.openxmlformats.org/officeDocument/2006/relationships/image" Target="../media/image23.emf"/><Relationship Id="rId7" Type="http://schemas.openxmlformats.org/officeDocument/2006/relationships/image" Target="../media/image77.png"/><Relationship Id="rId2" Type="http://schemas.openxmlformats.org/officeDocument/2006/relationships/notesSlide" Target="../notesSlides/notesSlide28.xml"/><Relationship Id="rId1" Type="http://schemas.openxmlformats.org/officeDocument/2006/relationships/slideLayout" Target="../slideLayouts/slideLayout9.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29.xml.rels><?xml version="1.0" encoding="UTF-8" standalone="yes"?>
<Relationships xmlns="http://schemas.openxmlformats.org/package/2006/relationships"><Relationship Id="rId3" Type="http://schemas.openxmlformats.org/officeDocument/2006/relationships/image" Target="../media/image78.tif"/><Relationship Id="rId7" Type="http://schemas.openxmlformats.org/officeDocument/2006/relationships/image" Target="../media/image81.png"/><Relationship Id="rId2" Type="http://schemas.openxmlformats.org/officeDocument/2006/relationships/notesSlide" Target="../notesSlides/notesSlide29.xml"/><Relationship Id="rId1" Type="http://schemas.openxmlformats.org/officeDocument/2006/relationships/slideLayout" Target="../slideLayouts/slideLayout9.xml"/><Relationship Id="rId6" Type="http://schemas.openxmlformats.org/officeDocument/2006/relationships/image" Target="../media/image80.emf"/><Relationship Id="rId5" Type="http://schemas.openxmlformats.org/officeDocument/2006/relationships/image" Target="../media/image79.emf"/><Relationship Id="rId4" Type="http://schemas.openxmlformats.org/officeDocument/2006/relationships/image" Target="../media/image23.emf"/></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emf"/><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8.emf"/><Relationship Id="rId11" Type="http://schemas.openxmlformats.org/officeDocument/2006/relationships/image" Target="../media/image12.png"/><Relationship Id="rId5" Type="http://schemas.openxmlformats.org/officeDocument/2006/relationships/image" Target="../media/image7.png"/><Relationship Id="rId10" Type="http://schemas.openxmlformats.org/officeDocument/2006/relationships/slide" Target="slide6.xml"/><Relationship Id="rId4" Type="http://schemas.openxmlformats.org/officeDocument/2006/relationships/image" Target="../media/image6.png"/><Relationship Id="rId9" Type="http://schemas.openxmlformats.org/officeDocument/2006/relationships/image" Target="../media/image11.emf"/></Relationships>
</file>

<file path=ppt/slides/_rels/slide30.xml.rels><?xml version="1.0" encoding="UTF-8" standalone="yes"?>
<Relationships xmlns="http://schemas.openxmlformats.org/package/2006/relationships"><Relationship Id="rId3" Type="http://schemas.openxmlformats.org/officeDocument/2006/relationships/hyperlink" Target="https://itunes.apple.com/us/app/ragic/id975113762?mt=8&amp;uo=6&amp;at=&amp;ct=" TargetMode="External"/><Relationship Id="rId2" Type="http://schemas.openxmlformats.org/officeDocument/2006/relationships/notesSlide" Target="../notesSlides/notesSlide30.xml"/><Relationship Id="rId1" Type="http://schemas.openxmlformats.org/officeDocument/2006/relationships/slideLayout" Target="../slideLayouts/slideLayout9.xml"/><Relationship Id="rId6" Type="http://schemas.openxmlformats.org/officeDocument/2006/relationships/image" Target="../media/image83.png"/><Relationship Id="rId5" Type="http://schemas.openxmlformats.org/officeDocument/2006/relationships/hyperlink" Target="https://play.google.com/store/apps/details?id=com.ragic.ragicclouddb" TargetMode="External"/><Relationship Id="rId4" Type="http://schemas.openxmlformats.org/officeDocument/2006/relationships/image" Target="../media/image82.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84.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hyperlink" Target="https://www.ragic.com/intl/en/doc-kb" TargetMode="External"/><Relationship Id="rId7" Type="http://schemas.openxmlformats.org/officeDocument/2006/relationships/image" Target="../media/image87.png"/><Relationship Id="rId2" Type="http://schemas.openxmlformats.org/officeDocument/2006/relationships/notesSlide" Target="../notesSlides/notesSlide32.xml"/><Relationship Id="rId1" Type="http://schemas.openxmlformats.org/officeDocument/2006/relationships/slideLayout" Target="../slideLayouts/slideLayout9.xml"/><Relationship Id="rId6" Type="http://schemas.openxmlformats.org/officeDocument/2006/relationships/image" Target="../media/image86.png"/><Relationship Id="rId11" Type="http://schemas.openxmlformats.org/officeDocument/2006/relationships/image" Target="../media/image91.png"/><Relationship Id="rId5" Type="http://schemas.openxmlformats.org/officeDocument/2006/relationships/hyperlink" Target="https://www.ragic.com/intl/en/webinar" TargetMode="External"/><Relationship Id="rId10" Type="http://schemas.openxmlformats.org/officeDocument/2006/relationships/image" Target="../media/image90.png"/><Relationship Id="rId4" Type="http://schemas.openxmlformats.org/officeDocument/2006/relationships/image" Target="../media/image85.png"/><Relationship Id="rId9" Type="http://schemas.openxmlformats.org/officeDocument/2006/relationships/image" Target="../media/image89.png"/></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35.xml"/><Relationship Id="rId1" Type="http://schemas.openxmlformats.org/officeDocument/2006/relationships/slideLayout" Target="../slideLayouts/slideLayout9.xml"/><Relationship Id="rId4" Type="http://schemas.openxmlformats.org/officeDocument/2006/relationships/image" Target="../media/image93.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04.png"/><Relationship Id="rId18" Type="http://schemas.openxmlformats.org/officeDocument/2006/relationships/image" Target="../media/image109.png"/><Relationship Id="rId26" Type="http://schemas.openxmlformats.org/officeDocument/2006/relationships/image" Target="../media/image117.png"/><Relationship Id="rId3" Type="http://schemas.openxmlformats.org/officeDocument/2006/relationships/image" Target="../media/image94.png"/><Relationship Id="rId21" Type="http://schemas.openxmlformats.org/officeDocument/2006/relationships/image" Target="../media/image112.png"/><Relationship Id="rId7" Type="http://schemas.openxmlformats.org/officeDocument/2006/relationships/image" Target="../media/image98.png"/><Relationship Id="rId12" Type="http://schemas.openxmlformats.org/officeDocument/2006/relationships/image" Target="../media/image103.png"/><Relationship Id="rId17" Type="http://schemas.openxmlformats.org/officeDocument/2006/relationships/image" Target="../media/image108.png"/><Relationship Id="rId25" Type="http://schemas.openxmlformats.org/officeDocument/2006/relationships/image" Target="../media/image116.svg"/><Relationship Id="rId2" Type="http://schemas.openxmlformats.org/officeDocument/2006/relationships/notesSlide" Target="../notesSlides/notesSlide39.xml"/><Relationship Id="rId16" Type="http://schemas.openxmlformats.org/officeDocument/2006/relationships/image" Target="../media/image107.png"/><Relationship Id="rId20" Type="http://schemas.openxmlformats.org/officeDocument/2006/relationships/image" Target="../media/image111.png"/><Relationship Id="rId1" Type="http://schemas.openxmlformats.org/officeDocument/2006/relationships/slideLayout" Target="../slideLayouts/slideLayout9.xml"/><Relationship Id="rId6" Type="http://schemas.openxmlformats.org/officeDocument/2006/relationships/image" Target="../media/image97.png"/><Relationship Id="rId11" Type="http://schemas.openxmlformats.org/officeDocument/2006/relationships/image" Target="../media/image102.png"/><Relationship Id="rId24" Type="http://schemas.openxmlformats.org/officeDocument/2006/relationships/image" Target="../media/image115.png"/><Relationship Id="rId5" Type="http://schemas.openxmlformats.org/officeDocument/2006/relationships/image" Target="../media/image96.png"/><Relationship Id="rId15" Type="http://schemas.openxmlformats.org/officeDocument/2006/relationships/image" Target="../media/image106.png"/><Relationship Id="rId23" Type="http://schemas.openxmlformats.org/officeDocument/2006/relationships/image" Target="../media/image114.svg"/><Relationship Id="rId10" Type="http://schemas.openxmlformats.org/officeDocument/2006/relationships/image" Target="../media/image101.png"/><Relationship Id="rId19" Type="http://schemas.openxmlformats.org/officeDocument/2006/relationships/image" Target="../media/image110.png"/><Relationship Id="rId4" Type="http://schemas.openxmlformats.org/officeDocument/2006/relationships/image" Target="../media/image95.png"/><Relationship Id="rId9" Type="http://schemas.openxmlformats.org/officeDocument/2006/relationships/image" Target="../media/image100.png"/><Relationship Id="rId14" Type="http://schemas.openxmlformats.org/officeDocument/2006/relationships/image" Target="../media/image105.png"/><Relationship Id="rId22" Type="http://schemas.openxmlformats.org/officeDocument/2006/relationships/image" Target="../media/image113.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2.png"/><Relationship Id="rId5" Type="http://schemas.openxmlformats.org/officeDocument/2006/relationships/slide" Target="slide6.xml"/><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8" Type="http://schemas.openxmlformats.org/officeDocument/2006/relationships/hyperlink" Target="https://www.ragic.com/intl/en/blog/479/no-code-system-for-racing-management" TargetMode="External"/><Relationship Id="rId13" Type="http://schemas.openxmlformats.org/officeDocument/2006/relationships/image" Target="../media/image122.png"/><Relationship Id="rId3" Type="http://schemas.openxmlformats.org/officeDocument/2006/relationships/hyperlink" Target="https://www.ragic.com/intl/zh-TW/product-microsoft-access-alternative" TargetMode="External"/><Relationship Id="rId7" Type="http://schemas.openxmlformats.org/officeDocument/2006/relationships/image" Target="../media/image119.png"/><Relationship Id="rId12" Type="http://schemas.openxmlformats.org/officeDocument/2006/relationships/hyperlink" Target="https://www.ragic.com/intl/en/blog/417/concert-management-4-person-team-success" TargetMode="External"/><Relationship Id="rId17" Type="http://schemas.openxmlformats.org/officeDocument/2006/relationships/image" Target="../media/image124.png"/><Relationship Id="rId2" Type="http://schemas.openxmlformats.org/officeDocument/2006/relationships/notesSlide" Target="../notesSlides/notesSlide40.xml"/><Relationship Id="rId16" Type="http://schemas.openxmlformats.org/officeDocument/2006/relationships/hyperlink" Target="https://www.ragic.com/intl/en/blog/549/CRM-production-automation-site-furnishing-business-revenue-growth" TargetMode="External"/><Relationship Id="rId1" Type="http://schemas.openxmlformats.org/officeDocument/2006/relationships/slideLayout" Target="../slideLayouts/slideLayout9.xml"/><Relationship Id="rId6" Type="http://schemas.openxmlformats.org/officeDocument/2006/relationships/hyperlink" Target="https://www.ragic.com/intl/en/blog/562/no-code-system-for-environmental-non-profit-organization#2" TargetMode="External"/><Relationship Id="rId11" Type="http://schemas.openxmlformats.org/officeDocument/2006/relationships/image" Target="../media/image121.png"/><Relationship Id="rId5" Type="http://schemas.openxmlformats.org/officeDocument/2006/relationships/image" Target="../media/image118.jpeg"/><Relationship Id="rId15" Type="http://schemas.openxmlformats.org/officeDocument/2006/relationships/image" Target="../media/image123.jpeg"/><Relationship Id="rId10" Type="http://schemas.openxmlformats.org/officeDocument/2006/relationships/hyperlink" Target="https://www.ragic.com/intl/en/blog/266/do-it-best-retail-project-management-ragic" TargetMode="External"/><Relationship Id="rId4" Type="http://schemas.openxmlformats.org/officeDocument/2006/relationships/hyperlink" Target="https://www.ragic.com/intl/zh-TW/blog/475/home-care-center-streamlines-case-management" TargetMode="External"/><Relationship Id="rId9" Type="http://schemas.openxmlformats.org/officeDocument/2006/relationships/image" Target="../media/image120.png"/><Relationship Id="rId14" Type="http://schemas.openxmlformats.org/officeDocument/2006/relationships/hyperlink" Target="https://www.ragic.com/intl/en/blog/559/ragic-partner-builds-custom-systems-for-you"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www.ragic.com/intl/en/blog/471/excel-to-ragic-experience" TargetMode="External"/><Relationship Id="rId13" Type="http://schemas.openxmlformats.org/officeDocument/2006/relationships/image" Target="../media/image128.jpeg"/><Relationship Id="rId3" Type="http://schemas.openxmlformats.org/officeDocument/2006/relationships/hyperlink" Target="https://www.ragic.com/intl/zh-TW/product-microsoft-access-alternative" TargetMode="External"/><Relationship Id="rId7" Type="http://schemas.openxmlformats.org/officeDocument/2006/relationships/image" Target="../media/image125.png"/><Relationship Id="rId12" Type="http://schemas.openxmlformats.org/officeDocument/2006/relationships/hyperlink" Target="https://www.ragic.com/intl/en/blog/357/trucking-data-management-system-southeast-asia" TargetMode="External"/><Relationship Id="rId17" Type="http://schemas.openxmlformats.org/officeDocument/2006/relationships/image" Target="../media/image130.jpeg"/><Relationship Id="rId2" Type="http://schemas.openxmlformats.org/officeDocument/2006/relationships/notesSlide" Target="../notesSlides/notesSlide41.xml"/><Relationship Id="rId16" Type="http://schemas.openxmlformats.org/officeDocument/2006/relationships/hyperlink" Target="https://www.ragic.com/intl/en/blog/364/resort-travel-management-case" TargetMode="External"/><Relationship Id="rId1" Type="http://schemas.openxmlformats.org/officeDocument/2006/relationships/slideLayout" Target="../slideLayouts/slideLayout9.xml"/><Relationship Id="rId6" Type="http://schemas.openxmlformats.org/officeDocument/2006/relationships/hyperlink" Target="https://www.ragic.com/intl/en/blog/568/ihg-hotel-reduces-overtime-cut-costs-ragic" TargetMode="External"/><Relationship Id="rId11" Type="http://schemas.openxmlformats.org/officeDocument/2006/relationships/image" Target="../media/image127.png"/><Relationship Id="rId5" Type="http://schemas.openxmlformats.org/officeDocument/2006/relationships/image" Target="../media/image118.jpeg"/><Relationship Id="rId15" Type="http://schemas.openxmlformats.org/officeDocument/2006/relationships/image" Target="../media/image129.jpeg"/><Relationship Id="rId10" Type="http://schemas.openxmlformats.org/officeDocument/2006/relationships/hyperlink" Target="https://www.ragic.com/intl/en/blog/467/construction-business-chooses-ragic-over-microsoft-access" TargetMode="External"/><Relationship Id="rId4" Type="http://schemas.openxmlformats.org/officeDocument/2006/relationships/hyperlink" Target="https://www.ragic.com/intl/zh-TW/blog/475/home-care-center-streamlines-case-management" TargetMode="External"/><Relationship Id="rId9" Type="http://schemas.openxmlformats.org/officeDocument/2006/relationships/image" Target="../media/image126.png"/><Relationship Id="rId14" Type="http://schemas.openxmlformats.org/officeDocument/2006/relationships/hyperlink" Target="https://www.ragic.com/intl/en/blog/348/RR-Industries-Custom-Database"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31.emf"/><Relationship Id="rId2" Type="http://schemas.openxmlformats.org/officeDocument/2006/relationships/notesSlide" Target="../notesSlides/notesSlide42.xml"/><Relationship Id="rId1" Type="http://schemas.openxmlformats.org/officeDocument/2006/relationships/slideLayout" Target="../slideLayouts/slideLayout9.xml"/><Relationship Id="rId4" Type="http://schemas.openxmlformats.org/officeDocument/2006/relationships/image" Target="../media/image132.png"/></Relationships>
</file>

<file path=ppt/slides/_rels/slide43.xml.rels><?xml version="1.0" encoding="UTF-8" standalone="yes"?>
<Relationships xmlns="http://schemas.openxmlformats.org/package/2006/relationships"><Relationship Id="rId8" Type="http://schemas.openxmlformats.org/officeDocument/2006/relationships/image" Target="../media/image135.png"/><Relationship Id="rId13" Type="http://schemas.openxmlformats.org/officeDocument/2006/relationships/hyperlink" Target="https://www.ragic.com/intl/en/product-google-forms-alternative" TargetMode="External"/><Relationship Id="rId3" Type="http://schemas.openxmlformats.org/officeDocument/2006/relationships/hyperlink" Target="https://www.ragic.com/intl/en/product-microsoft-access-alternative" TargetMode="External"/><Relationship Id="rId7" Type="http://schemas.openxmlformats.org/officeDocument/2006/relationships/hyperlink" Target="https://www.ragic.com/intl/en/product-erp-system-alternative" TargetMode="External"/><Relationship Id="rId12" Type="http://schemas.openxmlformats.org/officeDocument/2006/relationships/image" Target="../media/image138.svg"/><Relationship Id="rId17" Type="http://schemas.openxmlformats.org/officeDocument/2006/relationships/image" Target="../media/image12.png"/><Relationship Id="rId2" Type="http://schemas.openxmlformats.org/officeDocument/2006/relationships/notesSlide" Target="../notesSlides/notesSlide43.xml"/><Relationship Id="rId16" Type="http://schemas.openxmlformats.org/officeDocument/2006/relationships/image" Target="../media/image140.png"/><Relationship Id="rId1" Type="http://schemas.openxmlformats.org/officeDocument/2006/relationships/slideLayout" Target="../slideLayouts/slideLayout9.xml"/><Relationship Id="rId6" Type="http://schemas.openxmlformats.org/officeDocument/2006/relationships/image" Target="../media/image134.png"/><Relationship Id="rId11" Type="http://schemas.openxmlformats.org/officeDocument/2006/relationships/image" Target="../media/image137.png"/><Relationship Id="rId5" Type="http://schemas.openxmlformats.org/officeDocument/2006/relationships/hyperlink" Target="https://www.ragic.com/intl/en/product-airtable-alternative" TargetMode="External"/><Relationship Id="rId15" Type="http://schemas.openxmlformats.org/officeDocument/2006/relationships/hyperlink" Target="https://www.ragic.com/intl/en/product-mondaycom-alternative" TargetMode="External"/><Relationship Id="rId10" Type="http://schemas.openxmlformats.org/officeDocument/2006/relationships/hyperlink" Target="https://www.ragic.com/intl/en/product-notion-alternative" TargetMode="External"/><Relationship Id="rId4" Type="http://schemas.openxmlformats.org/officeDocument/2006/relationships/image" Target="../media/image133.png"/><Relationship Id="rId9" Type="http://schemas.openxmlformats.org/officeDocument/2006/relationships/image" Target="../media/image136.svg"/><Relationship Id="rId14" Type="http://schemas.openxmlformats.org/officeDocument/2006/relationships/image" Target="../media/image139.png"/></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45.xml"/><Relationship Id="rId1" Type="http://schemas.openxmlformats.org/officeDocument/2006/relationships/slideLayout" Target="../slideLayouts/slideLayout9.xml"/><Relationship Id="rId5" Type="http://schemas.openxmlformats.org/officeDocument/2006/relationships/image" Target="../media/image143.png"/><Relationship Id="rId4" Type="http://schemas.openxmlformats.org/officeDocument/2006/relationships/image" Target="../media/image142.sv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12.png"/><Relationship Id="rId5" Type="http://schemas.openxmlformats.org/officeDocument/2006/relationships/slide" Target="slide6.xml"/><Relationship Id="rId4" Type="http://schemas.openxmlformats.org/officeDocument/2006/relationships/image" Target="../media/image16.png"/></Relationships>
</file>

<file path=ppt/slides/_rels/slide50.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49.xml"/><Relationship Id="rId1" Type="http://schemas.openxmlformats.org/officeDocument/2006/relationships/slideLayout" Target="../slideLayouts/slideLayout9.xml"/><Relationship Id="rId4" Type="http://schemas.openxmlformats.org/officeDocument/2006/relationships/image" Target="../media/image146.png"/></Relationships>
</file>

<file path=ppt/slides/_rels/slide51.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50.xml"/><Relationship Id="rId1" Type="http://schemas.openxmlformats.org/officeDocument/2006/relationships/slideLayout" Target="../slideLayouts/slideLayout9.xml"/><Relationship Id="rId4" Type="http://schemas.openxmlformats.org/officeDocument/2006/relationships/image" Target="../media/image148.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55.xml"/><Relationship Id="rId1" Type="http://schemas.openxmlformats.org/officeDocument/2006/relationships/slideLayout" Target="../slideLayouts/slideLayout9.xml"/><Relationship Id="rId6" Type="http://schemas.openxmlformats.org/officeDocument/2006/relationships/image" Target="../media/image152.png"/><Relationship Id="rId5" Type="http://schemas.openxmlformats.org/officeDocument/2006/relationships/image" Target="../media/image151.jpeg"/><Relationship Id="rId4" Type="http://schemas.openxmlformats.org/officeDocument/2006/relationships/image" Target="../media/image150.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4.png"/><Relationship Id="rId5" Type="http://schemas.openxmlformats.org/officeDocument/2006/relationships/image" Target="../media/image23.emf"/><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image" Target="../media/image25.emf"/><Relationship Id="rId7" Type="http://schemas.openxmlformats.org/officeDocument/2006/relationships/image" Target="../media/image29.emf"/><Relationship Id="rId12" Type="http://schemas.openxmlformats.org/officeDocument/2006/relationships/image" Target="../media/image34.emf"/><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28.emf"/><Relationship Id="rId11" Type="http://schemas.openxmlformats.org/officeDocument/2006/relationships/image" Target="../media/image33.emf"/><Relationship Id="rId5" Type="http://schemas.openxmlformats.org/officeDocument/2006/relationships/image" Target="../media/image27.emf"/><Relationship Id="rId10" Type="http://schemas.openxmlformats.org/officeDocument/2006/relationships/image" Target="../media/image32.emf"/><Relationship Id="rId4" Type="http://schemas.openxmlformats.org/officeDocument/2006/relationships/image" Target="../media/image26.emf"/><Relationship Id="rId9" Type="http://schemas.openxmlformats.org/officeDocument/2006/relationships/image" Target="../media/image31.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Ragic_logo+slogan3_EN.png">
            <a:extLst>
              <a:ext uri="{FF2B5EF4-FFF2-40B4-BE49-F238E27FC236}">
                <a16:creationId xmlns:a16="http://schemas.microsoft.com/office/drawing/2014/main" id="{83EA0537-BD54-3190-EDD0-C73E47986F2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636688" y="3357949"/>
            <a:ext cx="5760000" cy="3397522"/>
          </a:xfrm>
          <a:prstGeom prst="rect">
            <a:avLst/>
          </a:prstGeom>
          <a:ln w="12700">
            <a:noFill/>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grpSp>
        <p:nvGrpSpPr>
          <p:cNvPr id="11" name="視窗框">
            <a:extLst>
              <a:ext uri="{FF2B5EF4-FFF2-40B4-BE49-F238E27FC236}">
                <a16:creationId xmlns:a16="http://schemas.microsoft.com/office/drawing/2014/main" id="{A78CC438-8657-0246-5845-1CF42CA0E6FC}"/>
              </a:ext>
            </a:extLst>
          </p:cNvPr>
          <p:cNvGrpSpPr/>
          <p:nvPr/>
        </p:nvGrpSpPr>
        <p:grpSpPr>
          <a:xfrm>
            <a:off x="2345559" y="3906152"/>
            <a:ext cx="8313683" cy="5216884"/>
            <a:chOff x="2345559" y="3906152"/>
            <a:chExt cx="8313683" cy="5216884"/>
          </a:xfrm>
        </p:grpSpPr>
        <p:pic>
          <p:nvPicPr>
            <p:cNvPr id="12" name="圖片 11">
              <a:extLst>
                <a:ext uri="{FF2B5EF4-FFF2-40B4-BE49-F238E27FC236}">
                  <a16:creationId xmlns:a16="http://schemas.microsoft.com/office/drawing/2014/main" id="{CC8F6F01-50B3-CD0D-B446-FF5CC9B12994}"/>
                </a:ext>
              </a:extLst>
            </p:cNvPr>
            <p:cNvPicPr>
              <a:picLocks noChangeAspect="1"/>
            </p:cNvPicPr>
            <p:nvPr/>
          </p:nvPicPr>
          <p:blipFill>
            <a:blip r:embed="rId5"/>
            <a:srcRect b="19805"/>
            <a:stretch/>
          </p:blipFill>
          <p:spPr>
            <a:xfrm>
              <a:off x="2345559" y="3906152"/>
              <a:ext cx="8313683" cy="4338438"/>
            </a:xfrm>
            <a:prstGeom prst="rect">
              <a:avLst/>
            </a:prstGeom>
          </p:spPr>
        </p:pic>
        <p:pic>
          <p:nvPicPr>
            <p:cNvPr id="13" name="圖片 12">
              <a:extLst>
                <a:ext uri="{FF2B5EF4-FFF2-40B4-BE49-F238E27FC236}">
                  <a16:creationId xmlns:a16="http://schemas.microsoft.com/office/drawing/2014/main" id="{1BE03E64-2A19-1C78-5E89-656148A3D039}"/>
                </a:ext>
              </a:extLst>
            </p:cNvPr>
            <p:cNvPicPr>
              <a:picLocks noChangeAspect="1"/>
            </p:cNvPicPr>
            <p:nvPr/>
          </p:nvPicPr>
          <p:blipFill>
            <a:blip r:embed="rId5"/>
            <a:srcRect t="51655" b="-146"/>
            <a:stretch/>
          </p:blipFill>
          <p:spPr>
            <a:xfrm>
              <a:off x="2345559" y="6499757"/>
              <a:ext cx="8313683" cy="2623279"/>
            </a:xfrm>
            <a:prstGeom prst="rect">
              <a:avLst/>
            </a:prstGeom>
          </p:spPr>
        </p:pic>
      </p:grpSp>
      <p:sp>
        <p:nvSpPr>
          <p:cNvPr id="267" name="矩形"/>
          <p:cNvSpPr>
            <a:spLocks noGrp="1" noRot="1" noMove="1" noResize="1" noEditPoints="1" noAdjustHandles="1" noChangeArrowheads="1" noChangeShapeType="1"/>
          </p:cNvSpPr>
          <p:nvPr/>
        </p:nvSpPr>
        <p:spPr>
          <a:xfrm>
            <a:off x="-386523" y="-124717"/>
            <a:ext cx="13777846" cy="3443347"/>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8" name="像 Excel簡潔易懂的介面，一個畫面就能看到所有資訊">
            <a:extLst>
              <a:ext uri="{FF2B5EF4-FFF2-40B4-BE49-F238E27FC236}">
                <a16:creationId xmlns:a16="http://schemas.microsoft.com/office/drawing/2014/main" id="{EC35F52D-9EAB-AC7A-B12D-90B76C6D2234}"/>
              </a:ext>
            </a:extLst>
          </p:cNvPr>
          <p:cNvSpPr txBox="1"/>
          <p:nvPr/>
        </p:nvSpPr>
        <p:spPr>
          <a:xfrm>
            <a:off x="556903" y="1830978"/>
            <a:ext cx="11887601" cy="10641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fr-FR"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Nous simplifions la conception de base de données,</a:t>
            </a:r>
          </a:p>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fr-FR"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la rendant aussi facile que la création d’un formulaire </a:t>
            </a:r>
            <a:r>
              <a:rPr lang="fr-FR" sz="2200" b="1" dirty="0">
                <a:latin typeface="Open Sans Semibold" panose="020B0606030504020204" pitchFamily="34" charset="0"/>
                <a:ea typeface="Open Sans Semibold" panose="020B0606030504020204" pitchFamily="34" charset="0"/>
                <a:cs typeface="Open Sans Semibold" panose="020B0606030504020204" pitchFamily="34" charset="0"/>
              </a:rPr>
              <a:t>dans </a:t>
            </a:r>
            <a:r>
              <a:rPr kumimoji="0" lang="fr-FR"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un tableur</a:t>
            </a:r>
            <a:endParaRPr kumimoji="0" lang="en-US"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10" name="簡潔介面">
            <a:extLst>
              <a:ext uri="{FF2B5EF4-FFF2-40B4-BE49-F238E27FC236}">
                <a16:creationId xmlns:a16="http://schemas.microsoft.com/office/drawing/2014/main" id="{08343801-2AA6-3D3C-53BF-3312A6A9BDCF}"/>
              </a:ext>
            </a:extLst>
          </p:cNvPr>
          <p:cNvSpPr txBox="1"/>
          <p:nvPr/>
        </p:nvSpPr>
        <p:spPr>
          <a:xfrm>
            <a:off x="5459807" y="850431"/>
            <a:ext cx="2085187"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Simple</a:t>
            </a:r>
          </a:p>
        </p:txBody>
      </p:sp>
      <p:pic>
        <p:nvPicPr>
          <p:cNvPr id="2" name="FR_listing to form">
            <a:hlinkClick r:id="" action="ppaction://media"/>
            <a:extLst>
              <a:ext uri="{FF2B5EF4-FFF2-40B4-BE49-F238E27FC236}">
                <a16:creationId xmlns:a16="http://schemas.microsoft.com/office/drawing/2014/main" id="{802E72B6-F602-69E2-E8C6-2CF4BE37D114}"/>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345557" y="4464420"/>
            <a:ext cx="8313683" cy="4558885"/>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a:extLst>
            <a:ext uri="{FF2B5EF4-FFF2-40B4-BE49-F238E27FC236}">
              <a16:creationId xmlns:a16="http://schemas.microsoft.com/office/drawing/2014/main" id="{CF0C723E-38BE-F0C8-9405-E1F0124A63A3}"/>
            </a:ext>
          </a:extLst>
        </p:cNvPr>
        <p:cNvGrpSpPr/>
        <p:nvPr/>
      </p:nvGrpSpPr>
      <p:grpSpPr>
        <a:xfrm>
          <a:off x="0" y="0"/>
          <a:ext cx="0" cy="0"/>
          <a:chOff x="0" y="0"/>
          <a:chExt cx="0" cy="0"/>
        </a:xfrm>
      </p:grpSpPr>
      <p:sp>
        <p:nvSpPr>
          <p:cNvPr id="7" name="矩形">
            <a:extLst>
              <a:ext uri="{FF2B5EF4-FFF2-40B4-BE49-F238E27FC236}">
                <a16:creationId xmlns:a16="http://schemas.microsoft.com/office/drawing/2014/main" id="{E2D90952-9222-2C09-6137-16305ACFC1B7}"/>
              </a:ext>
            </a:extLst>
          </p:cNvPr>
          <p:cNvSpPr/>
          <p:nvPr/>
        </p:nvSpPr>
        <p:spPr>
          <a:xfrm>
            <a:off x="488731" y="3976800"/>
            <a:ext cx="12265572" cy="180000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dirty="0">
              <a:ln>
                <a:noFill/>
              </a:ln>
              <a:solidFill>
                <a:srgbClr val="FFFFFF"/>
              </a:solidFill>
              <a:effectLst/>
              <a:uLnTx/>
              <a:uFillTx/>
              <a:latin typeface="Open Sans" pitchFamily="2" charset="-120"/>
              <a:ea typeface="Open Sans" pitchFamily="2" charset="-120"/>
              <a:cs typeface="Open Sans" pitchFamily="2" charset="-120"/>
              <a:sym typeface="Helvetica Neue Medium"/>
            </a:endParaRPr>
          </a:p>
        </p:txBody>
      </p:sp>
      <p:sp>
        <p:nvSpPr>
          <p:cNvPr id="3" name="Ragic 一 個  系 統 便 能 管 理 您  所 有 的 作 業 流  程">
            <a:extLst>
              <a:ext uri="{FF2B5EF4-FFF2-40B4-BE49-F238E27FC236}">
                <a16:creationId xmlns:a16="http://schemas.microsoft.com/office/drawing/2014/main" id="{58560F82-82E0-7BB8-2294-88037AF79289}"/>
              </a:ext>
            </a:extLst>
          </p:cNvPr>
          <p:cNvSpPr txBox="1"/>
          <p:nvPr/>
        </p:nvSpPr>
        <p:spPr>
          <a:xfrm>
            <a:off x="1470818" y="5919305"/>
            <a:ext cx="10063165" cy="515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a:ea typeface="Source Han Sans TW"/>
                <a:cs typeface="Source Han Sans TW"/>
                <a:sym typeface="Source Han Sans TW"/>
              </a:defRPr>
            </a:pPr>
            <a:r>
              <a:rPr kumimoji="0" lang="fr-FR" altLang="zh-TW"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Votre base de données </a:t>
            </a:r>
            <a:r>
              <a:rPr kumimoji="0" lang="fr-FR" altLang="zh-TW" sz="2000" b="1" i="0" u="none" strike="noStrike" kern="0" cap="none" spc="0" normalizeH="0" baseline="0" noProof="0" dirty="0">
                <a:ln>
                  <a:noFill/>
                </a:ln>
                <a:solidFill>
                  <a:srgbClr val="FF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no-code</a:t>
            </a:r>
            <a:r>
              <a:rPr kumimoji="0" lang="fr-FR" altLang="zh-TW"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 intègre ces fonctionnalités puissantes !</a:t>
            </a:r>
            <a:endParaRPr kumimoji="0" lang="fr-FR"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p:txBody>
      </p:sp>
      <p:grpSp>
        <p:nvGrpSpPr>
          <p:cNvPr id="4" name="群組 3">
            <a:extLst>
              <a:ext uri="{FF2B5EF4-FFF2-40B4-BE49-F238E27FC236}">
                <a16:creationId xmlns:a16="http://schemas.microsoft.com/office/drawing/2014/main" id="{8BADEE53-F4D7-5243-9C1D-22C61C8B6415}"/>
              </a:ext>
            </a:extLst>
          </p:cNvPr>
          <p:cNvGrpSpPr/>
          <p:nvPr/>
        </p:nvGrpSpPr>
        <p:grpSpPr>
          <a:xfrm>
            <a:off x="948887" y="4319461"/>
            <a:ext cx="11345260" cy="1155938"/>
            <a:chOff x="2769253" y="4203685"/>
            <a:chExt cx="9862031" cy="1155938"/>
          </a:xfrm>
        </p:grpSpPr>
        <p:sp>
          <p:nvSpPr>
            <p:cNvPr id="5" name="哪裡不一樣？">
              <a:extLst>
                <a:ext uri="{FF2B5EF4-FFF2-40B4-BE49-F238E27FC236}">
                  <a16:creationId xmlns:a16="http://schemas.microsoft.com/office/drawing/2014/main" id="{A7D88BC5-D55D-3FEF-F3B0-6A30623B6BB0}"/>
                </a:ext>
              </a:extLst>
            </p:cNvPr>
            <p:cNvSpPr txBox="1"/>
            <p:nvPr/>
          </p:nvSpPr>
          <p:spPr>
            <a:xfrm>
              <a:off x="5167682" y="4203685"/>
              <a:ext cx="7463602" cy="10100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algn="l" defTabSz="914400">
                <a:lnSpc>
                  <a:spcPct val="150000"/>
                </a:lnSpc>
                <a:defRPr sz="60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44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Ses</a:t>
              </a:r>
              <a:r>
                <a:rPr kumimoji="0" lang="en-US" altLang="zh-TW" sz="4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a:t>
              </a:r>
              <a:r>
                <a:rPr kumimoji="0" lang="en-US" altLang="zh-TW" sz="44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fonctionnalités</a:t>
              </a:r>
              <a:r>
                <a:rPr kumimoji="0" lang="en-US" altLang="zh-TW" sz="4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a:t>
              </a:r>
              <a:r>
                <a:rPr kumimoji="0" lang="en-US" altLang="zh-TW" sz="44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puissantes</a:t>
              </a:r>
              <a:endParaRPr kumimoji="0" lang="en-US" sz="4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6" name="ragic logo.png" descr="ragic logo.png">
              <a:extLst>
                <a:ext uri="{FF2B5EF4-FFF2-40B4-BE49-F238E27FC236}">
                  <a16:creationId xmlns:a16="http://schemas.microsoft.com/office/drawing/2014/main" id="{C74F05B4-532C-A7F7-CC62-A8AEE9F0E804}"/>
                </a:ext>
              </a:extLst>
            </p:cNvPr>
            <p:cNvPicPr>
              <a:picLocks noChangeAspect="1"/>
            </p:cNvPicPr>
            <p:nvPr/>
          </p:nvPicPr>
          <p:blipFill>
            <a:blip r:embed="rId3"/>
            <a:srcRect l="11250" t="22753" r="6319" b="18667"/>
            <a:stretch/>
          </p:blipFill>
          <p:spPr>
            <a:xfrm>
              <a:off x="2769253" y="4400859"/>
              <a:ext cx="2398428" cy="958764"/>
            </a:xfrm>
            <a:prstGeom prst="rect">
              <a:avLst/>
            </a:prstGeom>
            <a:ln w="12700">
              <a:miter lim="400000"/>
            </a:ln>
          </p:spPr>
        </p:pic>
      </p:grpSp>
    </p:spTree>
    <p:extLst>
      <p:ext uri="{BB962C8B-B14F-4D97-AF65-F5344CB8AC3E}">
        <p14:creationId xmlns:p14="http://schemas.microsoft.com/office/powerpoint/2010/main" val="23021620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grpSp>
        <p:nvGrpSpPr>
          <p:cNvPr id="14" name="視窗框">
            <a:extLst>
              <a:ext uri="{FF2B5EF4-FFF2-40B4-BE49-F238E27FC236}">
                <a16:creationId xmlns:a16="http://schemas.microsoft.com/office/drawing/2014/main" id="{EF8596AB-1620-54CD-AB71-1603E6279F6E}"/>
              </a:ext>
            </a:extLst>
          </p:cNvPr>
          <p:cNvGrpSpPr/>
          <p:nvPr/>
        </p:nvGrpSpPr>
        <p:grpSpPr>
          <a:xfrm>
            <a:off x="2345558" y="3835999"/>
            <a:ext cx="8313683" cy="5216884"/>
            <a:chOff x="2345559" y="3906152"/>
            <a:chExt cx="8313683" cy="5216884"/>
          </a:xfrm>
        </p:grpSpPr>
        <p:pic>
          <p:nvPicPr>
            <p:cNvPr id="15" name="圖片 14">
              <a:extLst>
                <a:ext uri="{FF2B5EF4-FFF2-40B4-BE49-F238E27FC236}">
                  <a16:creationId xmlns:a16="http://schemas.microsoft.com/office/drawing/2014/main" id="{C07F8A19-9362-1473-A419-4DF8118EBDA1}"/>
                </a:ext>
              </a:extLst>
            </p:cNvPr>
            <p:cNvPicPr>
              <a:picLocks noChangeAspect="1"/>
            </p:cNvPicPr>
            <p:nvPr/>
          </p:nvPicPr>
          <p:blipFill>
            <a:blip r:embed="rId5"/>
            <a:srcRect b="19805"/>
            <a:stretch/>
          </p:blipFill>
          <p:spPr>
            <a:xfrm>
              <a:off x="2345559" y="3906152"/>
              <a:ext cx="8313683" cy="4338438"/>
            </a:xfrm>
            <a:prstGeom prst="rect">
              <a:avLst/>
            </a:prstGeom>
          </p:spPr>
        </p:pic>
        <p:pic>
          <p:nvPicPr>
            <p:cNvPr id="16" name="圖片 15">
              <a:extLst>
                <a:ext uri="{FF2B5EF4-FFF2-40B4-BE49-F238E27FC236}">
                  <a16:creationId xmlns:a16="http://schemas.microsoft.com/office/drawing/2014/main" id="{3A56B5FA-BBB2-A8B0-BBF4-85DAD0F3C45C}"/>
                </a:ext>
              </a:extLst>
            </p:cNvPr>
            <p:cNvPicPr>
              <a:picLocks noChangeAspect="1"/>
            </p:cNvPicPr>
            <p:nvPr/>
          </p:nvPicPr>
          <p:blipFill>
            <a:blip r:embed="rId5"/>
            <a:srcRect t="51655" b="-146"/>
            <a:stretch/>
          </p:blipFill>
          <p:spPr>
            <a:xfrm>
              <a:off x="2345559" y="6499757"/>
              <a:ext cx="8313683" cy="2623279"/>
            </a:xfrm>
            <a:prstGeom prst="rect">
              <a:avLst/>
            </a:prstGeom>
          </p:spPr>
        </p:pic>
      </p:grpSp>
      <p:sp>
        <p:nvSpPr>
          <p:cNvPr id="290" name="矩形"/>
          <p:cNvSpPr>
            <a:spLocks noGrp="1" noRot="1" noMove="1" noResize="1" noEditPoints="1" noAdjustHandles="1" noChangeArrowheads="1" noChangeShapeType="1"/>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7" name="像 Excel簡潔易懂的介面，一個畫面就能看到所有資訊">
            <a:extLst>
              <a:ext uri="{FF2B5EF4-FFF2-40B4-BE49-F238E27FC236}">
                <a16:creationId xmlns:a16="http://schemas.microsoft.com/office/drawing/2014/main" id="{396E7FB6-19AF-1BE5-9071-3D73BAF57988}"/>
              </a:ext>
            </a:extLst>
          </p:cNvPr>
          <p:cNvSpPr txBox="1"/>
          <p:nvPr/>
        </p:nvSpPr>
        <p:spPr>
          <a:xfrm>
            <a:off x="558599" y="1857528"/>
            <a:ext cx="11887601" cy="5563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lang="fr-FR" altLang="zh-TW" sz="2200" b="1" dirty="0">
                <a:latin typeface="Open Sans Semibold" panose="020B0606030504020204" pitchFamily="34" charset="0"/>
                <a:ea typeface="Open Sans Semibold" panose="020B0606030504020204" pitchFamily="34" charset="0"/>
                <a:cs typeface="Open Sans Semibold" panose="020B0606030504020204" pitchFamily="34" charset="0"/>
              </a:rPr>
              <a:t>L</a:t>
            </a:r>
            <a:r>
              <a:rPr lang="en-US" altLang="zh-TW" sz="2200" b="1" dirty="0">
                <a:latin typeface="Open Sans Semibold" panose="020B0606030504020204" pitchFamily="34" charset="0"/>
                <a:ea typeface="Open Sans Semibold" panose="020B0606030504020204" pitchFamily="34" charset="0"/>
                <a:cs typeface="Open Sans Semibold" panose="020B0606030504020204" pitchFamily="34" charset="0"/>
              </a:rPr>
              <a:t>a certitude de </a:t>
            </a:r>
            <a:r>
              <a:rPr lang="en-US" altLang="zh-TW" sz="2200" b="1" dirty="0" err="1">
                <a:latin typeface="Open Sans Semibold" panose="020B0606030504020204" pitchFamily="34" charset="0"/>
                <a:ea typeface="Open Sans Semibold" panose="020B0606030504020204" pitchFamily="34" charset="0"/>
                <a:cs typeface="Open Sans Semibold" panose="020B0606030504020204" pitchFamily="34" charset="0"/>
              </a:rPr>
              <a:t>retrouver</a:t>
            </a:r>
            <a:r>
              <a:rPr lang="en-US" altLang="zh-TW" sz="2200" b="1" dirty="0">
                <a:latin typeface="Open Sans Semibold" panose="020B0606030504020204" pitchFamily="34" charset="0"/>
                <a:ea typeface="Open Sans Semibold" panose="020B0606030504020204" pitchFamily="34" charset="0"/>
                <a:cs typeface="Open Sans Semibold" panose="020B0606030504020204" pitchFamily="34" charset="0"/>
              </a:rPr>
              <a:t> </a:t>
            </a:r>
            <a:r>
              <a:rPr lang="en-US" altLang="zh-TW" sz="2200" b="1" dirty="0" err="1">
                <a:latin typeface="Open Sans Semibold" panose="020B0606030504020204" pitchFamily="34" charset="0"/>
                <a:ea typeface="Open Sans Semibold" panose="020B0606030504020204" pitchFamily="34" charset="0"/>
                <a:cs typeface="Open Sans Semibold" panose="020B0606030504020204" pitchFamily="34" charset="0"/>
              </a:rPr>
              <a:t>instantanément</a:t>
            </a:r>
            <a:r>
              <a:rPr lang="en-US" altLang="zh-TW" sz="2200" b="1" dirty="0">
                <a:latin typeface="Open Sans Semibold" panose="020B0606030504020204" pitchFamily="34" charset="0"/>
                <a:ea typeface="Open Sans Semibold" panose="020B0606030504020204" pitchFamily="34" charset="0"/>
                <a:cs typeface="Open Sans Semibold" panose="020B0606030504020204" pitchFamily="34" charset="0"/>
              </a:rPr>
              <a:t> les données </a:t>
            </a:r>
            <a:r>
              <a:rPr lang="en-US" altLang="zh-TW" sz="2200" b="1" dirty="0" err="1">
                <a:latin typeface="Open Sans Semibold" panose="020B0606030504020204" pitchFamily="34" charset="0"/>
                <a:ea typeface="Open Sans Semibold" panose="020B0606030504020204" pitchFamily="34" charset="0"/>
                <a:cs typeface="Open Sans Semibold" panose="020B0606030504020204" pitchFamily="34" charset="0"/>
              </a:rPr>
              <a:t>dont</a:t>
            </a:r>
            <a:r>
              <a:rPr lang="en-US" altLang="zh-TW" sz="2200" b="1" dirty="0">
                <a:latin typeface="Open Sans Semibold" panose="020B0606030504020204" pitchFamily="34" charset="0"/>
                <a:ea typeface="Open Sans Semibold" panose="020B0606030504020204" pitchFamily="34" charset="0"/>
                <a:cs typeface="Open Sans Semibold" panose="020B0606030504020204" pitchFamily="34" charset="0"/>
              </a:rPr>
              <a:t> </a:t>
            </a:r>
            <a:r>
              <a:rPr lang="en-US" altLang="zh-TW" sz="2200" b="1" dirty="0" err="1">
                <a:latin typeface="Open Sans Semibold" panose="020B0606030504020204" pitchFamily="34" charset="0"/>
                <a:ea typeface="Open Sans Semibold" panose="020B0606030504020204" pitchFamily="34" charset="0"/>
                <a:cs typeface="Open Sans Semibold" panose="020B0606030504020204" pitchFamily="34" charset="0"/>
              </a:rPr>
              <a:t>vous</a:t>
            </a:r>
            <a:r>
              <a:rPr lang="en-US" altLang="zh-TW" sz="2200" b="1" dirty="0">
                <a:latin typeface="Open Sans Semibold" panose="020B0606030504020204" pitchFamily="34" charset="0"/>
                <a:ea typeface="Open Sans Semibold" panose="020B0606030504020204" pitchFamily="34" charset="0"/>
                <a:cs typeface="Open Sans Semibold" panose="020B0606030504020204" pitchFamily="34" charset="0"/>
              </a:rPr>
              <a:t> </a:t>
            </a:r>
            <a:r>
              <a:rPr lang="en-US" altLang="zh-TW" sz="2200" b="1" dirty="0" err="1">
                <a:latin typeface="Open Sans Semibold" panose="020B0606030504020204" pitchFamily="34" charset="0"/>
                <a:ea typeface="Open Sans Semibold" panose="020B0606030504020204" pitchFamily="34" charset="0"/>
                <a:cs typeface="Open Sans Semibold" panose="020B0606030504020204" pitchFamily="34" charset="0"/>
              </a:rPr>
              <a:t>avez</a:t>
            </a:r>
            <a:r>
              <a:rPr lang="en-US" altLang="zh-TW" sz="2200" b="1" dirty="0">
                <a:latin typeface="Open Sans Semibold" panose="020B0606030504020204" pitchFamily="34" charset="0"/>
                <a:ea typeface="Open Sans Semibold" panose="020B0606030504020204" pitchFamily="34" charset="0"/>
                <a:cs typeface="Open Sans Semibold" panose="020B0606030504020204" pitchFamily="34" charset="0"/>
              </a:rPr>
              <a:t> </a:t>
            </a:r>
            <a:r>
              <a:rPr lang="en-US" altLang="zh-TW" sz="2200" b="1" dirty="0" err="1">
                <a:latin typeface="Open Sans Semibold" panose="020B0606030504020204" pitchFamily="34" charset="0"/>
                <a:ea typeface="Open Sans Semibold" panose="020B0606030504020204" pitchFamily="34" charset="0"/>
                <a:cs typeface="Open Sans Semibold" panose="020B0606030504020204" pitchFamily="34" charset="0"/>
              </a:rPr>
              <a:t>besoin</a:t>
            </a:r>
            <a:r>
              <a:rPr lang="en-US" altLang="zh-TW" sz="2200" b="1" dirty="0">
                <a:latin typeface="Open Sans Semibold" panose="020B0606030504020204" pitchFamily="34" charset="0"/>
                <a:ea typeface="Open Sans Semibold" panose="020B0606030504020204" pitchFamily="34" charset="0"/>
                <a:cs typeface="Open Sans Semibold" panose="020B0606030504020204" pitchFamily="34" charset="0"/>
              </a:rPr>
              <a:t> </a:t>
            </a:r>
            <a:endParaRPr kumimoji="0" lang="en-US" altLang="zh-TW"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8" name="簡潔介面">
            <a:extLst>
              <a:ext uri="{FF2B5EF4-FFF2-40B4-BE49-F238E27FC236}">
                <a16:creationId xmlns:a16="http://schemas.microsoft.com/office/drawing/2014/main" id="{D43191B6-7BB1-3D3E-416F-70CB2B10AF0B}"/>
              </a:ext>
            </a:extLst>
          </p:cNvPr>
          <p:cNvSpPr txBox="1"/>
          <p:nvPr/>
        </p:nvSpPr>
        <p:spPr>
          <a:xfrm>
            <a:off x="2446970" y="850432"/>
            <a:ext cx="8110875"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Recherche </a:t>
            </a:r>
            <a:r>
              <a:rPr kumimoji="0" lang="en-US" altLang="zh-TW" sz="4500" b="1"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en</a:t>
            </a:r>
            <a:r>
              <a:rPr kumimoji="0" lang="en-US" altLang="zh-TW"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a:t>
            </a:r>
            <a:r>
              <a:rPr kumimoji="0" lang="en-US" altLang="zh-TW" sz="4500" b="1"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texte</a:t>
            </a:r>
            <a:r>
              <a:rPr kumimoji="0" lang="en-US" altLang="zh-TW"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a:t>
            </a:r>
            <a:r>
              <a:rPr kumimoji="0" lang="en-US" altLang="zh-TW" sz="4500" b="1"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intégral</a:t>
            </a:r>
            <a:endParaRPr kumimoji="0" lang="en-US" altLang="zh-TW"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5" name="Enregistrement de l'écran 2026-02-10 151106">
            <a:hlinkClick r:id="" action="ppaction://media"/>
            <a:extLst>
              <a:ext uri="{FF2B5EF4-FFF2-40B4-BE49-F238E27FC236}">
                <a16:creationId xmlns:a16="http://schemas.microsoft.com/office/drawing/2014/main" id="{D2A538CE-98E9-0B1C-8D58-0F83318CAF6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345558" y="4368735"/>
            <a:ext cx="8313683" cy="4684148"/>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5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9AEA8CCE-4B02-40BC-4EF3-48B8E1C00B9A}"/>
            </a:ext>
          </a:extLst>
        </p:cNvPr>
        <p:cNvGrpSpPr/>
        <p:nvPr/>
      </p:nvGrpSpPr>
      <p:grpSpPr>
        <a:xfrm>
          <a:off x="0" y="0"/>
          <a:ext cx="0" cy="0"/>
          <a:chOff x="0" y="0"/>
          <a:chExt cx="0" cy="0"/>
        </a:xfrm>
      </p:grpSpPr>
      <p:sp>
        <p:nvSpPr>
          <p:cNvPr id="290" name="矩形">
            <a:extLst>
              <a:ext uri="{FF2B5EF4-FFF2-40B4-BE49-F238E27FC236}">
                <a16:creationId xmlns:a16="http://schemas.microsoft.com/office/drawing/2014/main" id="{7B3BD407-D4E9-915D-3A80-1118AB4018C0}"/>
              </a:ext>
            </a:extLst>
          </p:cNvPr>
          <p:cNvSpPr>
            <a:spLocks noGrp="1" noRot="1" noMove="1" noResize="1" noEditPoints="1" noAdjustHandles="1" noChangeArrowheads="1" noChangeShapeType="1"/>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像 Excel簡潔易懂的介面，一個畫面就能看到所有資訊">
            <a:extLst>
              <a:ext uri="{FF2B5EF4-FFF2-40B4-BE49-F238E27FC236}">
                <a16:creationId xmlns:a16="http://schemas.microsoft.com/office/drawing/2014/main" id="{F42E82FA-790A-71BB-4100-2D87C25C7341}"/>
              </a:ext>
            </a:extLst>
          </p:cNvPr>
          <p:cNvSpPr txBox="1"/>
          <p:nvPr/>
        </p:nvSpPr>
        <p:spPr>
          <a:xfrm>
            <a:off x="558598" y="1857600"/>
            <a:ext cx="11887601" cy="5563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sz="3200" b="0">
                <a:solidFill>
                  <a:srgbClr val="393939"/>
                </a:solidFill>
              </a:defRPr>
            </a:pPr>
            <a:r>
              <a:rPr kumimoji="0" lang="fr-FR"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Créez différentes vues en combinant librement les champs selon vos critères</a:t>
            </a:r>
            <a:endPar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6" name="簡潔介面">
            <a:extLst>
              <a:ext uri="{FF2B5EF4-FFF2-40B4-BE49-F238E27FC236}">
                <a16:creationId xmlns:a16="http://schemas.microsoft.com/office/drawing/2014/main" id="{78AA35CD-C204-747A-3442-0FA0B44458BD}"/>
              </a:ext>
            </a:extLst>
          </p:cNvPr>
          <p:cNvSpPr txBox="1"/>
          <p:nvPr/>
        </p:nvSpPr>
        <p:spPr>
          <a:xfrm>
            <a:off x="1126901" y="850432"/>
            <a:ext cx="10751021"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fr-FR"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Création de filtre et vues de données</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grpSp>
        <p:nvGrpSpPr>
          <p:cNvPr id="9" name="視窗框">
            <a:extLst>
              <a:ext uri="{FF2B5EF4-FFF2-40B4-BE49-F238E27FC236}">
                <a16:creationId xmlns:a16="http://schemas.microsoft.com/office/drawing/2014/main" id="{70663734-1CA4-09E0-144A-2C22BF4B8B21}"/>
              </a:ext>
            </a:extLst>
          </p:cNvPr>
          <p:cNvGrpSpPr/>
          <p:nvPr/>
        </p:nvGrpSpPr>
        <p:grpSpPr>
          <a:xfrm>
            <a:off x="2350566" y="4210441"/>
            <a:ext cx="8313682" cy="4687607"/>
            <a:chOff x="2350566" y="3910641"/>
            <a:chExt cx="8313682" cy="4687607"/>
          </a:xfrm>
        </p:grpSpPr>
        <p:pic>
          <p:nvPicPr>
            <p:cNvPr id="2" name="視窗框">
              <a:extLst>
                <a:ext uri="{FF2B5EF4-FFF2-40B4-BE49-F238E27FC236}">
                  <a16:creationId xmlns:a16="http://schemas.microsoft.com/office/drawing/2014/main" id="{7A22CAF7-4921-20BA-9BE6-251F93120AE2}"/>
                </a:ext>
              </a:extLst>
            </p:cNvPr>
            <p:cNvPicPr>
              <a:picLocks noChangeAspect="1"/>
            </p:cNvPicPr>
            <p:nvPr/>
          </p:nvPicPr>
          <p:blipFill>
            <a:blip r:embed="rId3"/>
            <a:srcRect t="-1" b="36826"/>
            <a:stretch/>
          </p:blipFill>
          <p:spPr>
            <a:xfrm>
              <a:off x="2350566" y="3910641"/>
              <a:ext cx="8313682" cy="3416002"/>
            </a:xfrm>
            <a:prstGeom prst="rect">
              <a:avLst/>
            </a:prstGeom>
          </p:spPr>
        </p:pic>
        <p:pic>
          <p:nvPicPr>
            <p:cNvPr id="8" name="視窗框">
              <a:extLst>
                <a:ext uri="{FF2B5EF4-FFF2-40B4-BE49-F238E27FC236}">
                  <a16:creationId xmlns:a16="http://schemas.microsoft.com/office/drawing/2014/main" id="{27DFA506-2DFB-9E11-4605-2668CEE9B8C0}"/>
                </a:ext>
              </a:extLst>
            </p:cNvPr>
            <p:cNvPicPr>
              <a:picLocks noChangeAspect="1"/>
            </p:cNvPicPr>
            <p:nvPr/>
          </p:nvPicPr>
          <p:blipFill>
            <a:blip r:embed="rId3"/>
            <a:srcRect t="71279" b="-387"/>
            <a:stretch/>
          </p:blipFill>
          <p:spPr>
            <a:xfrm>
              <a:off x="2350566" y="7024282"/>
              <a:ext cx="8313682" cy="1573966"/>
            </a:xfrm>
            <a:prstGeom prst="rect">
              <a:avLst/>
            </a:prstGeom>
          </p:spPr>
        </p:pic>
      </p:grpSp>
      <p:pic>
        <p:nvPicPr>
          <p:cNvPr id="4" name="Image 3">
            <a:extLst>
              <a:ext uri="{FF2B5EF4-FFF2-40B4-BE49-F238E27FC236}">
                <a16:creationId xmlns:a16="http://schemas.microsoft.com/office/drawing/2014/main" id="{27884D39-1A7A-9E2D-1762-5CF6FE4C0549}"/>
              </a:ext>
            </a:extLst>
          </p:cNvPr>
          <p:cNvPicPr>
            <a:picLocks noChangeAspect="1"/>
          </p:cNvPicPr>
          <p:nvPr/>
        </p:nvPicPr>
        <p:blipFill>
          <a:blip r:embed="rId4"/>
          <a:stretch>
            <a:fillRect/>
          </a:stretch>
        </p:blipFill>
        <p:spPr>
          <a:xfrm>
            <a:off x="2350566" y="4731026"/>
            <a:ext cx="8303668" cy="4055165"/>
          </a:xfrm>
          <a:prstGeom prst="rect">
            <a:avLst/>
          </a:prstGeom>
        </p:spPr>
      </p:pic>
      <p:sp>
        <p:nvSpPr>
          <p:cNvPr id="7" name="Rectangle : coins arrondis 6">
            <a:extLst>
              <a:ext uri="{FF2B5EF4-FFF2-40B4-BE49-F238E27FC236}">
                <a16:creationId xmlns:a16="http://schemas.microsoft.com/office/drawing/2014/main" id="{8ED99548-F784-4A5F-2EEC-C4DBFC8D00AF}"/>
              </a:ext>
            </a:extLst>
          </p:cNvPr>
          <p:cNvSpPr/>
          <p:nvPr/>
        </p:nvSpPr>
        <p:spPr>
          <a:xfrm>
            <a:off x="2350566" y="5208104"/>
            <a:ext cx="1346791" cy="3578087"/>
          </a:xfrm>
          <a:prstGeom prst="roundRect">
            <a:avLst/>
          </a:prstGeom>
          <a:noFill/>
          <a:ln w="38100" cap="flat">
            <a:solidFill>
              <a:srgbClr val="FF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253796571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297" name="矩形"/>
          <p:cNvSpPr/>
          <p:nvPr/>
        </p:nvSpPr>
        <p:spPr>
          <a:xfrm>
            <a:off x="-386523" y="-98911"/>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298" name="確保哪些人可以閱覽或修改哪些資料"/>
          <p:cNvSpPr txBox="1"/>
          <p:nvPr/>
        </p:nvSpPr>
        <p:spPr>
          <a:xfrm>
            <a:off x="2330841" y="1832400"/>
            <a:ext cx="8689255" cy="10641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fr-FR"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Couvre tous les scénarios complexes de gestion des accès pour contrôler qui peut consulter ou modifier chaque donnée</a:t>
            </a:r>
            <a:endParaRPr kumimoji="0"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99" name="精細的權限管控"/>
          <p:cNvSpPr txBox="1"/>
          <p:nvPr/>
        </p:nvSpPr>
        <p:spPr>
          <a:xfrm>
            <a:off x="4336102" y="850431"/>
            <a:ext cx="4332596"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Accès</a:t>
            </a: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a:t>
            </a: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contrôlé</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2" name="Image 1">
            <a:extLst>
              <a:ext uri="{FF2B5EF4-FFF2-40B4-BE49-F238E27FC236}">
                <a16:creationId xmlns:a16="http://schemas.microsoft.com/office/drawing/2014/main" id="{DC8D75FB-65D5-8373-AC33-7616B21C91EA}"/>
              </a:ext>
            </a:extLst>
          </p:cNvPr>
          <p:cNvPicPr>
            <a:picLocks noChangeAspect="1"/>
          </p:cNvPicPr>
          <p:nvPr/>
        </p:nvPicPr>
        <p:blipFill>
          <a:blip r:embed="rId3"/>
          <a:stretch>
            <a:fillRect/>
          </a:stretch>
        </p:blipFill>
        <p:spPr>
          <a:xfrm>
            <a:off x="0" y="3007510"/>
            <a:ext cx="12192000" cy="6858000"/>
          </a:xfrm>
          <a:prstGeom prst="rect">
            <a:avLst/>
          </a:prstGeom>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7" name="精細的權限管控">
            <a:extLst>
              <a:ext uri="{FF2B5EF4-FFF2-40B4-BE49-F238E27FC236}">
                <a16:creationId xmlns:a16="http://schemas.microsoft.com/office/drawing/2014/main" id="{5519A8F7-638C-0031-7D93-B2AC7579B09D}"/>
              </a:ext>
            </a:extLst>
          </p:cNvPr>
          <p:cNvSpPr txBox="1"/>
          <p:nvPr/>
        </p:nvSpPr>
        <p:spPr>
          <a:xfrm>
            <a:off x="1348723" y="976556"/>
            <a:ext cx="10307352"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r>
              <a:rPr lang="en-US" altLang="zh-TW" b="1" dirty="0" err="1">
                <a:latin typeface="Open Sans" panose="020B0606030504020204" pitchFamily="34" charset="0"/>
                <a:ea typeface="Open Sans" panose="020B0606030504020204" pitchFamily="34" charset="0"/>
                <a:cs typeface="Open Sans" panose="020B0606030504020204" pitchFamily="34" charset="0"/>
              </a:rPr>
              <a:t>Lecteur</a:t>
            </a:r>
            <a:r>
              <a:rPr lang="en-US" altLang="zh-TW" b="1" dirty="0">
                <a:latin typeface="Open Sans" panose="020B0606030504020204" pitchFamily="34" charset="0"/>
                <a:ea typeface="Open Sans" panose="020B0606030504020204" pitchFamily="34" charset="0"/>
                <a:cs typeface="Open Sans" panose="020B0606030504020204" pitchFamily="34" charset="0"/>
              </a:rPr>
              <a:t> / </a:t>
            </a:r>
            <a:r>
              <a:rPr lang="en-US" altLang="zh-TW" b="1" dirty="0" err="1">
                <a:latin typeface="Open Sans" panose="020B0606030504020204" pitchFamily="34" charset="0"/>
                <a:ea typeface="Open Sans" panose="020B0606030504020204" pitchFamily="34" charset="0"/>
                <a:cs typeface="Open Sans" panose="020B0606030504020204" pitchFamily="34" charset="0"/>
              </a:rPr>
              <a:t>Utilisateur</a:t>
            </a:r>
            <a:r>
              <a:rPr lang="en-US" altLang="zh-TW" b="1" dirty="0">
                <a:latin typeface="Open Sans" panose="020B0606030504020204" pitchFamily="34" charset="0"/>
                <a:ea typeface="Open Sans" panose="020B0606030504020204" pitchFamily="34" charset="0"/>
                <a:cs typeface="Open Sans" panose="020B0606030504020204" pitchFamily="34" charset="0"/>
              </a:rPr>
              <a:t> de sondage</a:t>
            </a:r>
          </a:p>
        </p:txBody>
      </p:sp>
      <p:pic>
        <p:nvPicPr>
          <p:cNvPr id="2" name="0120-2 FR_access right">
            <a:hlinkClick r:id="" action="ppaction://media"/>
            <a:extLst>
              <a:ext uri="{FF2B5EF4-FFF2-40B4-BE49-F238E27FC236}">
                <a16:creationId xmlns:a16="http://schemas.microsoft.com/office/drawing/2014/main" id="{26FCD1A8-0109-0F8D-32AA-2AA5C354961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45128" y="2258292"/>
            <a:ext cx="11249890" cy="6096000"/>
          </a:xfrm>
          <a:prstGeom prst="rect">
            <a:avLst/>
          </a:prstGeom>
        </p:spPr>
      </p:pic>
    </p:spTree>
    <p:extLst>
      <p:ext uri="{BB962C8B-B14F-4D97-AF65-F5344CB8AC3E}">
        <p14:creationId xmlns:p14="http://schemas.microsoft.com/office/powerpoint/2010/main" val="17364630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8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51"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8" name="電子郵件線上簽核：快速方便、節省跑公文時間">
            <a:extLst>
              <a:ext uri="{FF2B5EF4-FFF2-40B4-BE49-F238E27FC236}">
                <a16:creationId xmlns:a16="http://schemas.microsoft.com/office/drawing/2014/main" id="{4A8A4A95-3C53-DFF5-054B-5A4AE1578F64}"/>
              </a:ext>
            </a:extLst>
          </p:cNvPr>
          <p:cNvSpPr txBox="1"/>
          <p:nvPr/>
        </p:nvSpPr>
        <p:spPr>
          <a:xfrm>
            <a:off x="-386522" y="1530043"/>
            <a:ext cx="13777846" cy="15719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defRPr/>
            </a:pPr>
            <a:r>
              <a:rPr lang="fr-FR" altLang="zh-TW" sz="2200" b="1" dirty="0">
                <a:latin typeface="Open Sans Semibold" panose="020B0606030504020204" pitchFamily="34" charset="0"/>
                <a:ea typeface="Open Sans Semibold" panose="020B0606030504020204" pitchFamily="34" charset="0"/>
                <a:cs typeface="Open Sans Semibold" panose="020B0606030504020204" pitchFamily="34" charset="0"/>
              </a:rPr>
              <a:t>Processus de validation en un clic via la base de données Ragic, </a:t>
            </a:r>
          </a:p>
          <a:p>
            <a:pPr lvl="0">
              <a:defRPr/>
            </a:pPr>
            <a:r>
              <a:rPr lang="fr-FR" altLang="zh-TW" sz="2200" b="1" dirty="0">
                <a:latin typeface="Open Sans Semibold" panose="020B0606030504020204" pitchFamily="34" charset="0"/>
                <a:ea typeface="Open Sans Semibold" panose="020B0606030504020204" pitchFamily="34" charset="0"/>
                <a:cs typeface="Open Sans Semibold" panose="020B0606030504020204" pitchFamily="34" charset="0"/>
              </a:rPr>
              <a:t>l’e-mail ou l’application Ragic, avec la possibilité d’adapter votre flux d’approbation </a:t>
            </a:r>
          </a:p>
          <a:p>
            <a:pPr lvl="0">
              <a:defRPr/>
            </a:pPr>
            <a:r>
              <a:rPr lang="fr-FR" altLang="zh-TW" sz="2200" b="1" dirty="0">
                <a:latin typeface="Open Sans Semibold" panose="020B0606030504020204" pitchFamily="34" charset="0"/>
                <a:ea typeface="Open Sans Semibold" panose="020B0606030504020204" pitchFamily="34" charset="0"/>
                <a:cs typeface="Open Sans Semibold" panose="020B0606030504020204" pitchFamily="34" charset="0"/>
              </a:rPr>
              <a:t>grâce aux différentes configurations disponibles</a:t>
            </a:r>
            <a:endParaRPr kumimoji="0" sz="2200" b="1" u="none" strike="noStrike" kern="0" cap="none" spc="0" normalizeH="0" baseline="0" noProof="0" dirty="0">
              <a:ln>
                <a:noFill/>
              </a:ln>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9" name="簽核流程">
            <a:extLst>
              <a:ext uri="{FF2B5EF4-FFF2-40B4-BE49-F238E27FC236}">
                <a16:creationId xmlns:a16="http://schemas.microsoft.com/office/drawing/2014/main" id="{00C5D382-ED8B-DF5E-5618-4E163066E9E4}"/>
              </a:ext>
            </a:extLst>
          </p:cNvPr>
          <p:cNvSpPr txBox="1"/>
          <p:nvPr/>
        </p:nvSpPr>
        <p:spPr>
          <a:xfrm>
            <a:off x="3353855" y="370688"/>
            <a:ext cx="6297090" cy="1034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r>
              <a:rPr lang="en-US" altLang="zh-TW" b="1" dirty="0">
                <a:latin typeface="Open Sans" panose="020B0606030504020204" pitchFamily="34" charset="0"/>
                <a:ea typeface="Open Sans" panose="020B0606030504020204" pitchFamily="34" charset="0"/>
                <a:cs typeface="Open Sans" panose="020B0606030504020204" pitchFamily="34" charset="0"/>
              </a:rPr>
              <a:t>Flux </a:t>
            </a:r>
            <a:r>
              <a:rPr lang="en-US" altLang="zh-TW" b="1" dirty="0" err="1">
                <a:latin typeface="Open Sans" panose="020B0606030504020204" pitchFamily="34" charset="0"/>
                <a:ea typeface="Open Sans" panose="020B0606030504020204" pitchFamily="34" charset="0"/>
                <a:cs typeface="Open Sans" panose="020B0606030504020204" pitchFamily="34" charset="0"/>
              </a:rPr>
              <a:t>d’approbation</a:t>
            </a:r>
            <a:endParaRPr lang="en-US" altLang="zh-TW"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FR_approval">
            <a:hlinkClick r:id="" action="ppaction://media"/>
            <a:extLst>
              <a:ext uri="{FF2B5EF4-FFF2-40B4-BE49-F238E27FC236}">
                <a16:creationId xmlns:a16="http://schemas.microsoft.com/office/drawing/2014/main" id="{08FA356A-E445-1539-03B5-63DCC069D74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92036" y="3487288"/>
            <a:ext cx="8820727" cy="5159934"/>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8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14"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315" name="不再是一張一張獨立的資料表，而是緊密連結的資料庫系統"/>
          <p:cNvSpPr txBox="1"/>
          <p:nvPr/>
        </p:nvSpPr>
        <p:spPr>
          <a:xfrm>
            <a:off x="1402456" y="1886400"/>
            <a:ext cx="10199888" cy="11020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fr-FR"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Gérez facilement les relations un-à-plusieurs avec récupération et calcul automatiques des données</a:t>
            </a:r>
            <a:endParaRPr kumimoji="0"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Bold"/>
            </a:endParaRPr>
          </a:p>
        </p:txBody>
      </p:sp>
      <p:sp>
        <p:nvSpPr>
          <p:cNvPr id="316" name="表單緊密連結"/>
          <p:cNvSpPr txBox="1"/>
          <p:nvPr/>
        </p:nvSpPr>
        <p:spPr>
          <a:xfrm>
            <a:off x="894607" y="829027"/>
            <a:ext cx="11215585"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fr-FR"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Création de relations entre les feuilles</a:t>
            </a:r>
          </a:p>
        </p:txBody>
      </p:sp>
      <p:pic>
        <p:nvPicPr>
          <p:cNvPr id="5" name="圖片 4">
            <a:extLst>
              <a:ext uri="{FF2B5EF4-FFF2-40B4-BE49-F238E27FC236}">
                <a16:creationId xmlns:a16="http://schemas.microsoft.com/office/drawing/2014/main" id="{D2FE2E34-A805-AF63-BFE6-FA3F20F57F0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02456" y="3617676"/>
            <a:ext cx="10346221" cy="5306897"/>
          </a:xfrm>
          <a:prstGeom prst="rect">
            <a:avLst/>
          </a:prstGeom>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E9AE66FE-717C-63AB-07AA-188D984378E5}"/>
            </a:ext>
          </a:extLst>
        </p:cNvPr>
        <p:cNvGrpSpPr/>
        <p:nvPr/>
      </p:nvGrpSpPr>
      <p:grpSpPr>
        <a:xfrm>
          <a:off x="0" y="0"/>
          <a:ext cx="0" cy="0"/>
          <a:chOff x="0" y="0"/>
          <a:chExt cx="0" cy="0"/>
        </a:xfrm>
      </p:grpSpPr>
      <p:pic>
        <p:nvPicPr>
          <p:cNvPr id="9" name="視窗框">
            <a:extLst>
              <a:ext uri="{FF2B5EF4-FFF2-40B4-BE49-F238E27FC236}">
                <a16:creationId xmlns:a16="http://schemas.microsoft.com/office/drawing/2014/main" id="{D4B9295F-9835-4CB5-0B0F-1F7552B01987}"/>
              </a:ext>
            </a:extLst>
          </p:cNvPr>
          <p:cNvPicPr>
            <a:picLocks noChangeAspect="1"/>
          </p:cNvPicPr>
          <p:nvPr/>
        </p:nvPicPr>
        <p:blipFill>
          <a:blip r:embed="rId5"/>
          <a:srcRect t="-1" b="21514"/>
          <a:stretch/>
        </p:blipFill>
        <p:spPr>
          <a:xfrm>
            <a:off x="3859395" y="3910640"/>
            <a:ext cx="8313683" cy="5197405"/>
          </a:xfrm>
          <a:prstGeom prst="rect">
            <a:avLst/>
          </a:prstGeom>
        </p:spPr>
      </p:pic>
      <p:sp>
        <p:nvSpPr>
          <p:cNvPr id="314" name="矩形">
            <a:extLst>
              <a:ext uri="{FF2B5EF4-FFF2-40B4-BE49-F238E27FC236}">
                <a16:creationId xmlns:a16="http://schemas.microsoft.com/office/drawing/2014/main" id="{61A2D40E-C29D-F62D-9205-9452D264CD1C}"/>
              </a:ext>
            </a:extLst>
          </p:cNvPr>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315" name="不再是一張一張獨立的資料表，而是緊密連結的資料庫系統">
            <a:extLst>
              <a:ext uri="{FF2B5EF4-FFF2-40B4-BE49-F238E27FC236}">
                <a16:creationId xmlns:a16="http://schemas.microsoft.com/office/drawing/2014/main" id="{EAA69CE0-718E-369B-A1B8-27C1364C87F1}"/>
              </a:ext>
            </a:extLst>
          </p:cNvPr>
          <p:cNvSpPr txBox="1"/>
          <p:nvPr/>
        </p:nvSpPr>
        <p:spPr>
          <a:xfrm>
            <a:off x="558599" y="1882766"/>
            <a:ext cx="11887601" cy="11078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lvl="0"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pPr>
            <a:r>
              <a:rPr lang="fr-FR" altLang="zh-TW" sz="2300"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Réduit considérablement</a:t>
            </a:r>
            <a:r>
              <a:rPr lang="fr-FR" altLang="zh-TW" sz="2300" dirty="0">
                <a:solidFill>
                  <a:srgbClr val="FF0000"/>
                </a:solidFill>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 le temps de saisie </a:t>
            </a:r>
            <a:r>
              <a:rPr lang="fr-FR" altLang="zh-TW" sz="2300"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et élimine </a:t>
            </a:r>
          </a:p>
          <a:p>
            <a:pPr lvl="0"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pPr>
            <a:r>
              <a:rPr lang="fr-FR" altLang="zh-TW" sz="2300" dirty="0">
                <a:solidFill>
                  <a:srgbClr val="FF0000"/>
                </a:solidFill>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les erreurs de saisie manuelle</a:t>
            </a:r>
            <a:endParaRPr kumimoji="0" lang="zh-TW" altLang="en-US" sz="2300" b="0" i="0" u="none" strike="noStrike" kern="0" cap="none" spc="0" normalizeH="0" baseline="0" noProof="0" dirty="0">
              <a:ln>
                <a:noFill/>
              </a:ln>
              <a:solidFill>
                <a:srgbClr val="FF0000"/>
              </a:solidFill>
              <a:effectLst/>
              <a:uLnTx/>
              <a:uFillTx/>
              <a:latin typeface="Open Sans Semibold" panose="020B0706030804020204" pitchFamily="34" charset="0"/>
              <a:ea typeface="Source Han Sans TW Bold"/>
              <a:cs typeface="Open Sans Semibold" panose="020B0706030804020204" pitchFamily="34" charset="0"/>
              <a:sym typeface="Source Han Sans TW Bold"/>
            </a:endParaRPr>
          </a:p>
        </p:txBody>
      </p:sp>
      <p:sp>
        <p:nvSpPr>
          <p:cNvPr id="316" name="表單緊密連結">
            <a:extLst>
              <a:ext uri="{FF2B5EF4-FFF2-40B4-BE49-F238E27FC236}">
                <a16:creationId xmlns:a16="http://schemas.microsoft.com/office/drawing/2014/main" id="{CF6F10F5-2C35-C853-D7C7-B1918FAD641E}"/>
              </a:ext>
            </a:extLst>
          </p:cNvPr>
          <p:cNvSpPr txBox="1"/>
          <p:nvPr/>
        </p:nvSpPr>
        <p:spPr>
          <a:xfrm>
            <a:off x="4678346" y="848765"/>
            <a:ext cx="3648115"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r>
              <a:rPr lang="en-US" altLang="zh-TW" b="1" dirty="0"/>
              <a:t>Lier et Charger</a:t>
            </a:r>
          </a:p>
        </p:txBody>
      </p:sp>
      <p:pic>
        <p:nvPicPr>
          <p:cNvPr id="8" name="圖片 7">
            <a:extLst>
              <a:ext uri="{FF2B5EF4-FFF2-40B4-BE49-F238E27FC236}">
                <a16:creationId xmlns:a16="http://schemas.microsoft.com/office/drawing/2014/main" id="{E16EC9AA-5282-691A-BC96-F654F27FE2B1}"/>
              </a:ext>
            </a:extLst>
          </p:cNvPr>
          <p:cNvPicPr>
            <a:picLocks noChangeAspect="1"/>
          </p:cNvPicPr>
          <p:nvPr/>
        </p:nvPicPr>
        <p:blipFill>
          <a:blip r:embed="rId6"/>
          <a:stretch>
            <a:fillRect/>
          </a:stretch>
        </p:blipFill>
        <p:spPr>
          <a:xfrm>
            <a:off x="831722" y="4535482"/>
            <a:ext cx="2625802" cy="4638249"/>
          </a:xfrm>
          <a:prstGeom prst="rect">
            <a:avLst/>
          </a:prstGeom>
          <a:ln>
            <a:solidFill>
              <a:srgbClr val="86BFEF"/>
            </a:solidFill>
          </a:ln>
        </p:spPr>
      </p:pic>
      <p:pic>
        <p:nvPicPr>
          <p:cNvPr id="3" name="Image 2">
            <a:extLst>
              <a:ext uri="{FF2B5EF4-FFF2-40B4-BE49-F238E27FC236}">
                <a16:creationId xmlns:a16="http://schemas.microsoft.com/office/drawing/2014/main" id="{61366736-1E92-A6D9-2DD9-3C18AAC01B3D}"/>
              </a:ext>
            </a:extLst>
          </p:cNvPr>
          <p:cNvPicPr>
            <a:picLocks noChangeAspect="1"/>
          </p:cNvPicPr>
          <p:nvPr/>
        </p:nvPicPr>
        <p:blipFill>
          <a:blip r:embed="rId7"/>
          <a:stretch>
            <a:fillRect/>
          </a:stretch>
        </p:blipFill>
        <p:spPr>
          <a:xfrm>
            <a:off x="831722" y="4535482"/>
            <a:ext cx="2625802" cy="4609160"/>
          </a:xfrm>
          <a:prstGeom prst="rect">
            <a:avLst/>
          </a:prstGeom>
        </p:spPr>
      </p:pic>
      <p:pic>
        <p:nvPicPr>
          <p:cNvPr id="2" name="Design sans titre (3)">
            <a:hlinkClick r:id="" action="ppaction://media"/>
            <a:extLst>
              <a:ext uri="{FF2B5EF4-FFF2-40B4-BE49-F238E27FC236}">
                <a16:creationId xmlns:a16="http://schemas.microsoft.com/office/drawing/2014/main" id="{736DEC23-F2D8-2289-8236-4033491F74EC}"/>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3859395" y="4477862"/>
            <a:ext cx="8313683" cy="4724400"/>
          </a:xfrm>
          <a:prstGeom prst="rect">
            <a:avLst/>
          </a:prstGeom>
        </p:spPr>
      </p:pic>
    </p:spTree>
    <p:extLst>
      <p:ext uri="{BB962C8B-B14F-4D97-AF65-F5344CB8AC3E}">
        <p14:creationId xmlns:p14="http://schemas.microsoft.com/office/powerpoint/2010/main" val="344606011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E1DEC6A1-D2D3-6E41-6A31-7F73A4E2E1F8}"/>
            </a:ext>
          </a:extLst>
        </p:cNvPr>
        <p:cNvGrpSpPr/>
        <p:nvPr/>
      </p:nvGrpSpPr>
      <p:grpSpPr>
        <a:xfrm>
          <a:off x="0" y="0"/>
          <a:ext cx="0" cy="0"/>
          <a:chOff x="0" y="0"/>
          <a:chExt cx="0" cy="0"/>
        </a:xfrm>
      </p:grpSpPr>
      <p:sp>
        <p:nvSpPr>
          <p:cNvPr id="314" name="矩形">
            <a:extLst>
              <a:ext uri="{FF2B5EF4-FFF2-40B4-BE49-F238E27FC236}">
                <a16:creationId xmlns:a16="http://schemas.microsoft.com/office/drawing/2014/main" id="{99225E9F-E64C-43FF-4B31-4A813D1AE282}"/>
              </a:ext>
            </a:extLst>
          </p:cNvPr>
          <p:cNvSpPr/>
          <p:nvPr/>
        </p:nvSpPr>
        <p:spPr>
          <a:xfrm>
            <a:off x="-386523" y="-15611"/>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315" name="不再是一張一張獨立的資料表，而是緊密連結的資料庫系統">
            <a:extLst>
              <a:ext uri="{FF2B5EF4-FFF2-40B4-BE49-F238E27FC236}">
                <a16:creationId xmlns:a16="http://schemas.microsoft.com/office/drawing/2014/main" id="{1838A2F4-9C5B-2401-05A6-0C6781807096}"/>
              </a:ext>
            </a:extLst>
          </p:cNvPr>
          <p:cNvSpPr txBox="1"/>
          <p:nvPr/>
        </p:nvSpPr>
        <p:spPr>
          <a:xfrm>
            <a:off x="1923950" y="1857600"/>
            <a:ext cx="9156901" cy="10641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fr-FR"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La même feuille peut être créée en plusieurs versions pour afficher des informations différentes</a:t>
            </a:r>
            <a:endParaRPr kumimoji="0" lang="zh-TW" alt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Source Han Sans TW Bold"/>
              <a:cs typeface="Open Sans Semibold" panose="020B0606030504020204" pitchFamily="34" charset="0"/>
              <a:sym typeface="Source Han Sans TW Bold"/>
            </a:endParaRPr>
          </a:p>
        </p:txBody>
      </p:sp>
      <p:sp>
        <p:nvSpPr>
          <p:cNvPr id="316" name="表單緊密連結">
            <a:extLst>
              <a:ext uri="{FF2B5EF4-FFF2-40B4-BE49-F238E27FC236}">
                <a16:creationId xmlns:a16="http://schemas.microsoft.com/office/drawing/2014/main" id="{022F0304-D037-E4F0-6FE2-B073073C571B}"/>
              </a:ext>
            </a:extLst>
          </p:cNvPr>
          <p:cNvSpPr txBox="1"/>
          <p:nvPr/>
        </p:nvSpPr>
        <p:spPr>
          <a:xfrm>
            <a:off x="3007431" y="848765"/>
            <a:ext cx="6989938"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lang="fr-FR" altLang="zh-TW" b="1" dirty="0">
                <a:latin typeface="Open Sans" panose="020B0606030504020204" pitchFamily="34" charset="0"/>
                <a:ea typeface="Open Sans" panose="020B0606030504020204" pitchFamily="34" charset="0"/>
                <a:cs typeface="Open Sans" panose="020B0606030504020204" pitchFamily="34" charset="0"/>
              </a:rPr>
              <a:t>V</a:t>
            </a:r>
            <a:r>
              <a:rPr lang="en-US" altLang="zh-TW" b="1" dirty="0" err="1">
                <a:latin typeface="Open Sans" panose="020B0606030504020204" pitchFamily="34" charset="0"/>
                <a:ea typeface="Open Sans" panose="020B0606030504020204" pitchFamily="34" charset="0"/>
                <a:cs typeface="Open Sans" panose="020B0606030504020204" pitchFamily="34" charset="0"/>
              </a:rPr>
              <a:t>ersions</a:t>
            </a:r>
            <a:r>
              <a:rPr lang="en-US" altLang="zh-TW" b="1" dirty="0">
                <a:latin typeface="Open Sans" panose="020B0606030504020204" pitchFamily="34" charset="0"/>
                <a:ea typeface="Open Sans" panose="020B0606030504020204" pitchFamily="34" charset="0"/>
                <a:cs typeface="Open Sans" panose="020B0606030504020204" pitchFamily="34" charset="0"/>
              </a:rPr>
              <a:t> multiples</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7" name="像 Excel簡潔易懂的介面，一個畫面就能看到所有資訊">
            <a:extLst>
              <a:ext uri="{FF2B5EF4-FFF2-40B4-BE49-F238E27FC236}">
                <a16:creationId xmlns:a16="http://schemas.microsoft.com/office/drawing/2014/main" id="{D9A5273D-0A30-98D0-D5EB-7C0D377E75EA}"/>
              </a:ext>
            </a:extLst>
          </p:cNvPr>
          <p:cNvSpPr txBox="1"/>
          <p:nvPr/>
        </p:nvSpPr>
        <p:spPr>
          <a:xfrm>
            <a:off x="2434447" y="4004047"/>
            <a:ext cx="1808154" cy="4738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lang="fr-FR" altLang="zh-TW" sz="18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Usage externe</a:t>
            </a:r>
            <a:endParaRPr kumimoji="0" lang="zh-TW" altLang="en-US" sz="1800" b="1" i="0" u="none" strike="noStrike" kern="0" cap="none" spc="0" normalizeH="0" baseline="0" noProof="0" dirty="0">
              <a:ln>
                <a:noFill/>
              </a:ln>
              <a:solidFill>
                <a:srgbClr val="000000"/>
              </a:solidFill>
              <a:effectLst/>
              <a:uLnTx/>
              <a:uFillTx/>
              <a:latin typeface="Open Sans" panose="020B0606030504020204" pitchFamily="34" charset="0"/>
              <a:ea typeface="Noto Sans CJK SC Bold" panose="020B0500000000000000" pitchFamily="34" charset="-128"/>
              <a:cs typeface="Open Sans" panose="020B0606030504020204" pitchFamily="34" charset="0"/>
              <a:sym typeface="Source Han Sans TW Medium"/>
            </a:endParaRPr>
          </a:p>
        </p:txBody>
      </p:sp>
      <p:sp>
        <p:nvSpPr>
          <p:cNvPr id="12" name="像 Excel簡潔易懂的介面，一個畫面就能看到所有資訊">
            <a:extLst>
              <a:ext uri="{FF2B5EF4-FFF2-40B4-BE49-F238E27FC236}">
                <a16:creationId xmlns:a16="http://schemas.microsoft.com/office/drawing/2014/main" id="{1CF2232E-2C8D-2222-B182-014CF2C95D63}"/>
              </a:ext>
            </a:extLst>
          </p:cNvPr>
          <p:cNvSpPr txBox="1"/>
          <p:nvPr/>
        </p:nvSpPr>
        <p:spPr>
          <a:xfrm>
            <a:off x="8621281" y="4004047"/>
            <a:ext cx="2055539" cy="4785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Usage interne</a:t>
            </a:r>
            <a:endParaRPr kumimoji="0" lang="zh-TW" altLang="en-US" sz="1800" b="1" i="0" u="none" strike="noStrike" kern="0" cap="none" spc="0" normalizeH="0" baseline="0" noProof="0" dirty="0">
              <a:ln>
                <a:noFill/>
              </a:ln>
              <a:solidFill>
                <a:srgbClr val="000000"/>
              </a:solidFill>
              <a:effectLst/>
              <a:uLnTx/>
              <a:uFillTx/>
              <a:latin typeface="Open Sans" panose="020B0606030504020204" pitchFamily="34" charset="0"/>
              <a:ea typeface="Noto Sans CJK SC Bold" panose="020B0500000000000000" pitchFamily="34" charset="-128"/>
              <a:cs typeface="Open Sans" panose="020B0606030504020204" pitchFamily="34" charset="0"/>
              <a:sym typeface="Source Han Sans TW Medium"/>
            </a:endParaRPr>
          </a:p>
        </p:txBody>
      </p:sp>
      <p:sp>
        <p:nvSpPr>
          <p:cNvPr id="14" name="像 Excel簡潔易懂的介面，一個畫面就能看到所有資訊">
            <a:extLst>
              <a:ext uri="{FF2B5EF4-FFF2-40B4-BE49-F238E27FC236}">
                <a16:creationId xmlns:a16="http://schemas.microsoft.com/office/drawing/2014/main" id="{525BC2D7-5DD7-4A4B-F1C1-41018266862D}"/>
              </a:ext>
            </a:extLst>
          </p:cNvPr>
          <p:cNvSpPr txBox="1"/>
          <p:nvPr/>
        </p:nvSpPr>
        <p:spPr>
          <a:xfrm>
            <a:off x="3876795" y="7672237"/>
            <a:ext cx="5294073" cy="13048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fr-FR"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Concevez différents champs pour les formulaires </a:t>
            </a:r>
            <a:r>
              <a:rPr lang="fr-FR" altLang="zh-TW" sz="1800" b="1" dirty="0">
                <a:latin typeface="Open Sans Semibold" panose="020B0606030504020204" pitchFamily="34" charset="0"/>
                <a:ea typeface="Open Sans Semibold" panose="020B0606030504020204" pitchFamily="34" charset="0"/>
                <a:cs typeface="Open Sans Semibold" panose="020B0606030504020204" pitchFamily="34" charset="0"/>
              </a:rPr>
              <a:t>externes</a:t>
            </a:r>
            <a:r>
              <a:rPr kumimoji="0" lang="fr-FR"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/internes </a:t>
            </a: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a:t>
            </a:r>
            <a:r>
              <a:rPr kumimoji="0" lang="fr-FR"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les mises à jour se synchronisent automatiquement !</a:t>
            </a:r>
            <a:endParaRPr kumimoji="0" lang="zh-TW" altLang="en-US" sz="1800" b="1" i="0" u="none" strike="noStrike" kern="0" cap="none" spc="0" normalizeH="0" baseline="0" noProof="0" dirty="0">
              <a:ln>
                <a:noFill/>
              </a:ln>
              <a:solidFill>
                <a:srgbClr val="000000"/>
              </a:solidFill>
              <a:effectLst/>
              <a:uLnTx/>
              <a:uFillTx/>
              <a:latin typeface="Open Sans Semibold" panose="020B0606030504020204" pitchFamily="34" charset="0"/>
              <a:ea typeface="Noto Sans CJK SC Medium" panose="020B0500000000000000" pitchFamily="34" charset="-128"/>
              <a:cs typeface="Open Sans Semibold" panose="020B0606030504020204" pitchFamily="34" charset="0"/>
              <a:sym typeface="Source Han Sans TW Medium"/>
            </a:endParaRPr>
          </a:p>
        </p:txBody>
      </p:sp>
      <p:sp>
        <p:nvSpPr>
          <p:cNvPr id="15" name="線條">
            <a:extLst>
              <a:ext uri="{FF2B5EF4-FFF2-40B4-BE49-F238E27FC236}">
                <a16:creationId xmlns:a16="http://schemas.microsoft.com/office/drawing/2014/main" id="{9D70185C-D189-82E7-1507-7E191A551C18}"/>
              </a:ext>
            </a:extLst>
          </p:cNvPr>
          <p:cNvSpPr/>
          <p:nvPr/>
        </p:nvSpPr>
        <p:spPr>
          <a:xfrm rot="10800000">
            <a:off x="3464522" y="7706583"/>
            <a:ext cx="390842" cy="69447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chemeClr val="tx1">
                <a:lumMod val="50000"/>
                <a:lumOff val="50000"/>
              </a:schemeClr>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sz="2400" b="0" i="0" u="none" strike="noStrike" kern="0" cap="none" spc="0" normalizeH="0" baseline="0" noProof="0" dirty="0">
              <a:ln>
                <a:noFill/>
              </a:ln>
              <a:solidFill>
                <a:srgbClr val="000000"/>
              </a:solidFill>
              <a:effectLst/>
              <a:highlight>
                <a:srgbClr val="393939"/>
              </a:highlight>
              <a:uLnTx/>
              <a:uFillTx/>
              <a:latin typeface="Helvetica Neue Medium"/>
              <a:sym typeface="Helvetica Neue Medium"/>
            </a:endParaRPr>
          </a:p>
        </p:txBody>
      </p:sp>
      <p:sp>
        <p:nvSpPr>
          <p:cNvPr id="16" name="線條">
            <a:extLst>
              <a:ext uri="{FF2B5EF4-FFF2-40B4-BE49-F238E27FC236}">
                <a16:creationId xmlns:a16="http://schemas.microsoft.com/office/drawing/2014/main" id="{ABF931DF-C83C-4B60-F818-677972D14F28}"/>
              </a:ext>
            </a:extLst>
          </p:cNvPr>
          <p:cNvSpPr/>
          <p:nvPr/>
        </p:nvSpPr>
        <p:spPr>
          <a:xfrm rot="10800000" flipH="1">
            <a:off x="9192301" y="7706583"/>
            <a:ext cx="523200" cy="69447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chemeClr val="tx1">
                <a:lumMod val="50000"/>
                <a:lumOff val="50000"/>
              </a:schemeClr>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Helvetica Neue Medium"/>
              <a:sym typeface="Helvetica Neue Medium"/>
            </a:endParaRPr>
          </a:p>
        </p:txBody>
      </p:sp>
      <p:pic>
        <p:nvPicPr>
          <p:cNvPr id="6" name="圖片 5">
            <a:extLst>
              <a:ext uri="{FF2B5EF4-FFF2-40B4-BE49-F238E27FC236}">
                <a16:creationId xmlns:a16="http://schemas.microsoft.com/office/drawing/2014/main" id="{CCD0E011-AC97-DBDB-6835-686897CA6460}"/>
              </a:ext>
            </a:extLst>
          </p:cNvPr>
          <p:cNvPicPr>
            <a:picLocks noChangeAspect="1"/>
          </p:cNvPicPr>
          <p:nvPr/>
        </p:nvPicPr>
        <p:blipFill>
          <a:blip r:embed="rId3"/>
          <a:stretch>
            <a:fillRect/>
          </a:stretch>
        </p:blipFill>
        <p:spPr>
          <a:xfrm>
            <a:off x="6894759" y="4616662"/>
            <a:ext cx="5508583" cy="3055575"/>
          </a:xfrm>
          <a:prstGeom prst="rect">
            <a:avLst/>
          </a:prstGeom>
          <a:ln>
            <a:solidFill>
              <a:srgbClr val="86BFEF"/>
            </a:solidFill>
          </a:ln>
        </p:spPr>
      </p:pic>
      <p:pic>
        <p:nvPicPr>
          <p:cNvPr id="8" name="圖片 7">
            <a:extLst>
              <a:ext uri="{FF2B5EF4-FFF2-40B4-BE49-F238E27FC236}">
                <a16:creationId xmlns:a16="http://schemas.microsoft.com/office/drawing/2014/main" id="{A616F193-8F4C-A17E-FDC6-CA48F727174D}"/>
              </a:ext>
            </a:extLst>
          </p:cNvPr>
          <p:cNvPicPr>
            <a:picLocks noChangeAspect="1"/>
          </p:cNvPicPr>
          <p:nvPr/>
        </p:nvPicPr>
        <p:blipFill>
          <a:blip r:embed="rId4"/>
          <a:srcRect r="8237"/>
          <a:stretch/>
        </p:blipFill>
        <p:spPr>
          <a:xfrm>
            <a:off x="473517" y="4616662"/>
            <a:ext cx="6030367" cy="3055576"/>
          </a:xfrm>
          <a:prstGeom prst="rect">
            <a:avLst/>
          </a:prstGeom>
          <a:ln>
            <a:solidFill>
              <a:srgbClr val="86BFEF"/>
            </a:solidFill>
          </a:ln>
        </p:spPr>
      </p:pic>
      <p:pic>
        <p:nvPicPr>
          <p:cNvPr id="3" name="Image 2">
            <a:extLst>
              <a:ext uri="{FF2B5EF4-FFF2-40B4-BE49-F238E27FC236}">
                <a16:creationId xmlns:a16="http://schemas.microsoft.com/office/drawing/2014/main" id="{CE810448-D378-1A22-5FFA-C1B8A25EA709}"/>
              </a:ext>
            </a:extLst>
          </p:cNvPr>
          <p:cNvPicPr>
            <a:picLocks noChangeAspect="1"/>
          </p:cNvPicPr>
          <p:nvPr/>
        </p:nvPicPr>
        <p:blipFill>
          <a:blip r:embed="rId5"/>
          <a:stretch>
            <a:fillRect/>
          </a:stretch>
        </p:blipFill>
        <p:spPr>
          <a:xfrm>
            <a:off x="6747641" y="4582316"/>
            <a:ext cx="5655701" cy="3089921"/>
          </a:xfrm>
          <a:prstGeom prst="rect">
            <a:avLst/>
          </a:prstGeom>
        </p:spPr>
      </p:pic>
      <p:pic>
        <p:nvPicPr>
          <p:cNvPr id="5" name="Image 4">
            <a:extLst>
              <a:ext uri="{FF2B5EF4-FFF2-40B4-BE49-F238E27FC236}">
                <a16:creationId xmlns:a16="http://schemas.microsoft.com/office/drawing/2014/main" id="{E44BE17F-24A2-0BDB-180A-7861D893CC95}"/>
              </a:ext>
            </a:extLst>
          </p:cNvPr>
          <p:cNvPicPr>
            <a:picLocks noChangeAspect="1"/>
          </p:cNvPicPr>
          <p:nvPr/>
        </p:nvPicPr>
        <p:blipFill>
          <a:blip r:embed="rId6"/>
          <a:stretch>
            <a:fillRect/>
          </a:stretch>
        </p:blipFill>
        <p:spPr>
          <a:xfrm>
            <a:off x="473517" y="4590246"/>
            <a:ext cx="6028883" cy="3081990"/>
          </a:xfrm>
          <a:prstGeom prst="rect">
            <a:avLst/>
          </a:prstGeom>
        </p:spPr>
      </p:pic>
    </p:spTree>
    <p:extLst>
      <p:ext uri="{BB962C8B-B14F-4D97-AF65-F5344CB8AC3E}">
        <p14:creationId xmlns:p14="http://schemas.microsoft.com/office/powerpoint/2010/main" val="206586694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圖片 10" descr="一張含有 圓形, 字型, 標誌, 符號 的圖片&#10;&#10;AI 產生的內容可能不正確。">
            <a:hlinkClick r:id="rId3" action="ppaction://hlinksldjump"/>
            <a:extLst>
              <a:ext uri="{FF2B5EF4-FFF2-40B4-BE49-F238E27FC236}">
                <a16:creationId xmlns:a16="http://schemas.microsoft.com/office/drawing/2014/main" id="{60562B09-50C2-CE64-82CC-37FFD84A46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246" y="4571365"/>
            <a:ext cx="3240350" cy="3266983"/>
          </a:xfrm>
          <a:prstGeom prst="rect">
            <a:avLst/>
          </a:prstGeom>
        </p:spPr>
      </p:pic>
      <p:pic>
        <p:nvPicPr>
          <p:cNvPr id="7" name="圖片 6" descr="一張含有 符號, 字型, 標誌, 圓形 的圖片&#10;&#10;AI 產生的內容可能不正確。">
            <a:hlinkClick r:id="rId5" action="ppaction://hlinksldjump"/>
            <a:extLst>
              <a:ext uri="{FF2B5EF4-FFF2-40B4-BE49-F238E27FC236}">
                <a16:creationId xmlns:a16="http://schemas.microsoft.com/office/drawing/2014/main" id="{1002C353-939A-DFC6-2F8A-61CE8907E9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41924" y="4571366"/>
            <a:ext cx="3258105" cy="3266983"/>
          </a:xfrm>
          <a:prstGeom prst="rect">
            <a:avLst/>
          </a:prstGeom>
        </p:spPr>
      </p:pic>
      <p:pic>
        <p:nvPicPr>
          <p:cNvPr id="9" name="圖片 8" descr="一張含有 圖表, 圓形, 設計, 計算機 的圖片&#10;&#10;AI 產生的內容可能不正確。">
            <a:hlinkClick r:id="rId7" action="ppaction://hlinksldjump"/>
            <a:extLst>
              <a:ext uri="{FF2B5EF4-FFF2-40B4-BE49-F238E27FC236}">
                <a16:creationId xmlns:a16="http://schemas.microsoft.com/office/drawing/2014/main" id="{FA170D7A-8BC6-521F-9C70-CBC013F501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4771" y="4571367"/>
            <a:ext cx="3258105" cy="3266983"/>
          </a:xfrm>
          <a:prstGeom prst="rect">
            <a:avLst/>
          </a:prstGeom>
        </p:spPr>
      </p:pic>
      <p:sp>
        <p:nvSpPr>
          <p:cNvPr id="2" name="員工有高達 90% 的時間在和 Excel 搏鬥">
            <a:extLst>
              <a:ext uri="{FF2B5EF4-FFF2-40B4-BE49-F238E27FC236}">
                <a16:creationId xmlns:a16="http://schemas.microsoft.com/office/drawing/2014/main" id="{B1435001-FC90-8681-C1E8-8E24D583344C}"/>
              </a:ext>
            </a:extLst>
          </p:cNvPr>
          <p:cNvSpPr txBox="1"/>
          <p:nvPr/>
        </p:nvSpPr>
        <p:spPr>
          <a:xfrm>
            <a:off x="615820" y="3471548"/>
            <a:ext cx="3228392" cy="5786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no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2300" b="1" i="0" u="none" strike="noStrike" kern="0" cap="none" spc="0" normalizeH="0" baseline="0" noProof="0" dirty="0" err="1">
                <a:ln>
                  <a:noFill/>
                </a:ln>
                <a:solidFill>
                  <a:srgbClr val="393939"/>
                </a:solidFill>
                <a:effectLst/>
                <a:uLnTx/>
                <a:uFillTx/>
                <a:latin typeface="Arial" panose="020B0604020202020204" pitchFamily="34" charset="0"/>
                <a:ea typeface="Open Sans" pitchFamily="2" charset="-120"/>
                <a:cs typeface="Arial" panose="020B0604020202020204" pitchFamily="34" charset="0"/>
                <a:sym typeface="Source Han Sans TW Medium"/>
              </a:rPr>
              <a:t>Toujours</a:t>
            </a:r>
            <a:r>
              <a:rPr kumimoji="0" lang="en-US" altLang="zh-TW" sz="2300" b="1" i="0" u="none" strike="noStrike" kern="0" cap="none" spc="0" normalizeH="0" baseline="0" noProof="0" dirty="0">
                <a:ln>
                  <a:noFill/>
                </a:ln>
                <a:solidFill>
                  <a:srgbClr val="393939"/>
                </a:solidFill>
                <a:effectLst/>
                <a:uLnTx/>
                <a:uFillTx/>
                <a:latin typeface="Arial" panose="020B0604020202020204" pitchFamily="34" charset="0"/>
                <a:ea typeface="Open Sans" pitchFamily="2" charset="-120"/>
                <a:cs typeface="Arial" panose="020B0604020202020204" pitchFamily="34" charset="0"/>
                <a:sym typeface="Source Han Sans TW Medium"/>
              </a:rPr>
              <a:t> sur Excel ?</a:t>
            </a:r>
            <a:endParaRPr kumimoji="0" sz="2300" b="1" i="0" u="none" strike="noStrike" kern="0" cap="none" spc="0" normalizeH="0" baseline="0" noProof="0" dirty="0">
              <a:ln>
                <a:noFill/>
              </a:ln>
              <a:solidFill>
                <a:srgbClr val="393939"/>
              </a:solidFill>
              <a:effectLst/>
              <a:uLnTx/>
              <a:uFillTx/>
              <a:latin typeface="Arial" panose="020B0604020202020204" pitchFamily="34" charset="0"/>
              <a:ea typeface="Open Sans" pitchFamily="2" charset="-120"/>
              <a:cs typeface="Arial" panose="020B0604020202020204" pitchFamily="34" charset="0"/>
              <a:sym typeface="Source Han Sans TW Medium"/>
            </a:endParaRPr>
          </a:p>
        </p:txBody>
      </p:sp>
      <p:sp>
        <p:nvSpPr>
          <p:cNvPr id="3" name="耗時">
            <a:extLst>
              <a:ext uri="{FF2B5EF4-FFF2-40B4-BE49-F238E27FC236}">
                <a16:creationId xmlns:a16="http://schemas.microsoft.com/office/drawing/2014/main" id="{A55C2432-0142-D6EB-4E9B-16AA2C1373F2}"/>
              </a:ext>
            </a:extLst>
          </p:cNvPr>
          <p:cNvSpPr txBox="1"/>
          <p:nvPr/>
        </p:nvSpPr>
        <p:spPr>
          <a:xfrm>
            <a:off x="3156130" y="1428060"/>
            <a:ext cx="6692540" cy="1012970"/>
          </a:xfrm>
          <a:prstGeom prst="rect">
            <a:avLst/>
          </a:prstGeom>
          <a:noFill/>
          <a:ln w="12700">
            <a:miter lim="400000"/>
          </a:ln>
          <a:effectLst>
            <a:reflection endPos="0" dir="5400000" sy="-100000" algn="bl" rotWithShape="0"/>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algn="l"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err="1">
                <a:ln>
                  <a:noFill/>
                </a:ln>
                <a:solidFill>
                  <a:srgbClr val="393939"/>
                </a:solidFill>
                <a:effectLst/>
                <a:uLnTx/>
                <a:uFillTx/>
                <a:latin typeface="Arial" panose="020B0604020202020204" pitchFamily="34" charset="0"/>
                <a:ea typeface="Open Sans" pitchFamily="2" charset="-120"/>
                <a:cs typeface="Arial" panose="020B0604020202020204" pitchFamily="34" charset="0"/>
                <a:sym typeface="Source Han Sans TW Bold"/>
              </a:rPr>
              <a:t>Problèmes</a:t>
            </a:r>
            <a:r>
              <a:rPr kumimoji="0" lang="en-US" altLang="zh-TW" sz="4500" b="1" i="0" u="none" strike="noStrike" kern="0" cap="none" spc="0" normalizeH="0" baseline="0" noProof="0" dirty="0">
                <a:ln>
                  <a:noFill/>
                </a:ln>
                <a:solidFill>
                  <a:srgbClr val="393939"/>
                </a:solidFill>
                <a:effectLst/>
                <a:uLnTx/>
                <a:uFillTx/>
                <a:latin typeface="Arial" panose="020B0604020202020204" pitchFamily="34" charset="0"/>
                <a:ea typeface="Open Sans" pitchFamily="2" charset="-120"/>
                <a:cs typeface="Arial" panose="020B0604020202020204" pitchFamily="34" charset="0"/>
                <a:sym typeface="Source Han Sans TW Bold"/>
              </a:rPr>
              <a:t> </a:t>
            </a:r>
            <a:r>
              <a:rPr kumimoji="0" lang="en-US" altLang="zh-TW" sz="4500" b="1" i="0" u="none" strike="noStrike" kern="0" cap="none" spc="0" normalizeH="0" baseline="0" noProof="0" dirty="0" err="1">
                <a:ln>
                  <a:noFill/>
                </a:ln>
                <a:solidFill>
                  <a:srgbClr val="393939"/>
                </a:solidFill>
                <a:effectLst/>
                <a:uLnTx/>
                <a:uFillTx/>
                <a:latin typeface="Arial" panose="020B0604020202020204" pitchFamily="34" charset="0"/>
                <a:ea typeface="Open Sans" pitchFamily="2" charset="-120"/>
                <a:cs typeface="Arial" panose="020B0604020202020204" pitchFamily="34" charset="0"/>
                <a:sym typeface="Source Han Sans TW Bold"/>
              </a:rPr>
              <a:t>actuels</a:t>
            </a:r>
            <a:endParaRPr kumimoji="0" lang="zh-TW" altLang="en-US" sz="4500" b="1" i="0" u="none" strike="noStrike" kern="0" cap="none" spc="0" normalizeH="0" baseline="0" noProof="0" dirty="0">
              <a:ln>
                <a:noFill/>
              </a:ln>
              <a:solidFill>
                <a:srgbClr val="393939"/>
              </a:solidFill>
              <a:effectLst/>
              <a:uLnTx/>
              <a:uFillTx/>
              <a:latin typeface="Arial" panose="020B0604020202020204" pitchFamily="34" charset="0"/>
              <a:ea typeface="Open Sans" pitchFamily="2" charset="-120"/>
              <a:cs typeface="Arial" panose="020B0604020202020204" pitchFamily="34" charset="0"/>
              <a:sym typeface="Source Han Sans TW Bold"/>
            </a:endParaRPr>
          </a:p>
        </p:txBody>
      </p:sp>
      <p:sp>
        <p:nvSpPr>
          <p:cNvPr id="4" name="員工有高達 90% 的時間在和 Excel 搏鬥">
            <a:extLst>
              <a:ext uri="{FF2B5EF4-FFF2-40B4-BE49-F238E27FC236}">
                <a16:creationId xmlns:a16="http://schemas.microsoft.com/office/drawing/2014/main" id="{249A84D1-C17A-7D02-0FAE-00F71E5FE581}"/>
              </a:ext>
            </a:extLst>
          </p:cNvPr>
          <p:cNvSpPr txBox="1"/>
          <p:nvPr/>
        </p:nvSpPr>
        <p:spPr>
          <a:xfrm>
            <a:off x="4594428" y="3471548"/>
            <a:ext cx="3815945" cy="5786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no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23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Développement sur </a:t>
            </a:r>
            <a:r>
              <a:rPr kumimoji="0" lang="en-US" altLang="zh-TW" sz="23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mesure</a:t>
            </a:r>
            <a:r>
              <a:rPr kumimoji="0" lang="en-US" altLang="zh-TW" sz="23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a:t>
            </a:r>
            <a:endParaRPr kumimoji="0" sz="23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
        <p:nvSpPr>
          <p:cNvPr id="5" name="員工有高達 90% 的時間在和 Excel 搏鬥">
            <a:extLst>
              <a:ext uri="{FF2B5EF4-FFF2-40B4-BE49-F238E27FC236}">
                <a16:creationId xmlns:a16="http://schemas.microsoft.com/office/drawing/2014/main" id="{42C48AF9-D8AA-6087-9B9A-833429A06020}"/>
              </a:ext>
            </a:extLst>
          </p:cNvPr>
          <p:cNvSpPr txBox="1"/>
          <p:nvPr/>
        </p:nvSpPr>
        <p:spPr>
          <a:xfrm>
            <a:off x="9052560" y="3472638"/>
            <a:ext cx="3815945" cy="5764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no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23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Logiciel</a:t>
            </a:r>
            <a:r>
              <a:rPr kumimoji="0" lang="en-US" altLang="zh-TW" sz="23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prêt à </a:t>
            </a:r>
            <a:r>
              <a:rPr kumimoji="0" lang="en-US" altLang="zh-TW" sz="23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l’emploi</a:t>
            </a:r>
            <a:r>
              <a:rPr kumimoji="0" lang="en-US" altLang="zh-TW" sz="23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a:t>
            </a:r>
            <a:endParaRPr kumimoji="0" sz="23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Tree>
    <p:extLst>
      <p:ext uri="{BB962C8B-B14F-4D97-AF65-F5344CB8AC3E}">
        <p14:creationId xmlns:p14="http://schemas.microsoft.com/office/powerpoint/2010/main" val="383618736"/>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02"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5" name="有效分析、清晰掌握組織狀態">
            <a:extLst>
              <a:ext uri="{FF2B5EF4-FFF2-40B4-BE49-F238E27FC236}">
                <a16:creationId xmlns:a16="http://schemas.microsoft.com/office/drawing/2014/main" id="{30F0794A-4880-2960-3E83-ECE4E14DEBB9}"/>
              </a:ext>
            </a:extLst>
          </p:cNvPr>
          <p:cNvSpPr txBox="1"/>
          <p:nvPr/>
        </p:nvSpPr>
        <p:spPr>
          <a:xfrm>
            <a:off x="558600" y="1857528"/>
            <a:ext cx="11887601" cy="5563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r>
              <a:rPr lang="fr-FR" altLang="zh-TW" sz="2200" b="1" dirty="0">
                <a:latin typeface="Open Sans Semibold" panose="020B0606030504020204" pitchFamily="34" charset="0"/>
                <a:ea typeface="Open Sans Semibold" panose="020B0606030504020204" pitchFamily="34" charset="0"/>
                <a:cs typeface="Open Sans Semibold" panose="020B0606030504020204" pitchFamily="34" charset="0"/>
              </a:rPr>
              <a:t>Visualisation claire de vos données grâce à des rapports auto-générés</a:t>
            </a:r>
          </a:p>
        </p:txBody>
      </p:sp>
      <p:sp>
        <p:nvSpPr>
          <p:cNvPr id="6" name="報表">
            <a:extLst>
              <a:ext uri="{FF2B5EF4-FFF2-40B4-BE49-F238E27FC236}">
                <a16:creationId xmlns:a16="http://schemas.microsoft.com/office/drawing/2014/main" id="{5C1102FD-B03D-8D0A-8BEC-250CA6AAFF5F}"/>
              </a:ext>
            </a:extLst>
          </p:cNvPr>
          <p:cNvSpPr txBox="1"/>
          <p:nvPr/>
        </p:nvSpPr>
        <p:spPr>
          <a:xfrm>
            <a:off x="5051852" y="848764"/>
            <a:ext cx="2901097" cy="1034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lvl="0">
              <a:defRPr/>
            </a:pPr>
            <a:r>
              <a:rPr lang="en-US" altLang="zh-TW" b="1" dirty="0">
                <a:latin typeface="Open Sans" panose="020B0606030504020204" pitchFamily="34" charset="0"/>
                <a:ea typeface="Open Sans" panose="020B0606030504020204" pitchFamily="34" charset="0"/>
                <a:cs typeface="Open Sans" panose="020B0606030504020204" pitchFamily="34" charset="0"/>
              </a:rPr>
              <a:t>Rapports</a:t>
            </a:r>
            <a:endParaRPr kumimoji="0"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2" name="Design sans titre (2)">
            <a:hlinkClick r:id="" action="ppaction://media"/>
            <a:extLst>
              <a:ext uri="{FF2B5EF4-FFF2-40B4-BE49-F238E27FC236}">
                <a16:creationId xmlns:a16="http://schemas.microsoft.com/office/drawing/2014/main" id="{92E51490-6401-CF78-964A-8F1B7465D7A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92036" y="3615992"/>
            <a:ext cx="9005455" cy="4821426"/>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1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30" name="矩形"/>
          <p:cNvSpPr/>
          <p:nvPr/>
        </p:nvSpPr>
        <p:spPr>
          <a:xfrm>
            <a:off x="-464631" y="22053"/>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8" name="群組 7">
            <a:extLst>
              <a:ext uri="{FF2B5EF4-FFF2-40B4-BE49-F238E27FC236}">
                <a16:creationId xmlns:a16="http://schemas.microsoft.com/office/drawing/2014/main" id="{FDD9F90E-B803-68F9-D149-F17FAD97F11A}"/>
              </a:ext>
            </a:extLst>
          </p:cNvPr>
          <p:cNvGrpSpPr/>
          <p:nvPr/>
        </p:nvGrpSpPr>
        <p:grpSpPr>
          <a:xfrm>
            <a:off x="542004" y="3519080"/>
            <a:ext cx="6424221" cy="6234520"/>
            <a:chOff x="797011" y="3601737"/>
            <a:chExt cx="6516681" cy="6324250"/>
          </a:xfrm>
        </p:grpSpPr>
        <p:pic>
          <p:nvPicPr>
            <p:cNvPr id="6" name="視窗框">
              <a:extLst>
                <a:ext uri="{FF2B5EF4-FFF2-40B4-BE49-F238E27FC236}">
                  <a16:creationId xmlns:a16="http://schemas.microsoft.com/office/drawing/2014/main" id="{3743E8A4-AF67-D922-706A-7FE75C100E01}"/>
                </a:ext>
              </a:extLst>
            </p:cNvPr>
            <p:cNvPicPr>
              <a:picLocks noChangeAspect="1"/>
            </p:cNvPicPr>
            <p:nvPr/>
          </p:nvPicPr>
          <p:blipFill>
            <a:blip r:embed="rId3"/>
            <a:srcRect r="47075" b="2570"/>
            <a:stretch/>
          </p:blipFill>
          <p:spPr>
            <a:xfrm>
              <a:off x="797011" y="5223173"/>
              <a:ext cx="3927632" cy="4702814"/>
            </a:xfrm>
            <a:prstGeom prst="rect">
              <a:avLst/>
            </a:prstGeom>
          </p:spPr>
        </p:pic>
        <p:pic>
          <p:nvPicPr>
            <p:cNvPr id="7" name="視窗框">
              <a:extLst>
                <a:ext uri="{FF2B5EF4-FFF2-40B4-BE49-F238E27FC236}">
                  <a16:creationId xmlns:a16="http://schemas.microsoft.com/office/drawing/2014/main" id="{49885927-44AD-1544-6CB1-79A329B9F6FC}"/>
                </a:ext>
              </a:extLst>
            </p:cNvPr>
            <p:cNvPicPr>
              <a:picLocks noChangeAspect="1"/>
            </p:cNvPicPr>
            <p:nvPr/>
          </p:nvPicPr>
          <p:blipFill>
            <a:blip r:embed="rId3"/>
            <a:srcRect l="56157" r="-702" b="2570"/>
            <a:stretch/>
          </p:blipFill>
          <p:spPr>
            <a:xfrm>
              <a:off x="4007905" y="5223173"/>
              <a:ext cx="3305787" cy="4702814"/>
            </a:xfrm>
            <a:prstGeom prst="rect">
              <a:avLst/>
            </a:prstGeom>
          </p:spPr>
        </p:pic>
        <p:pic>
          <p:nvPicPr>
            <p:cNvPr id="4" name="視窗框">
              <a:extLst>
                <a:ext uri="{FF2B5EF4-FFF2-40B4-BE49-F238E27FC236}">
                  <a16:creationId xmlns:a16="http://schemas.microsoft.com/office/drawing/2014/main" id="{078B9232-FFD3-22FC-D749-66D4AB918BAC}"/>
                </a:ext>
              </a:extLst>
            </p:cNvPr>
            <p:cNvPicPr>
              <a:picLocks noChangeAspect="1"/>
            </p:cNvPicPr>
            <p:nvPr/>
          </p:nvPicPr>
          <p:blipFill>
            <a:blip r:embed="rId3"/>
            <a:srcRect r="47075" b="2570"/>
            <a:stretch/>
          </p:blipFill>
          <p:spPr>
            <a:xfrm>
              <a:off x="797011" y="3601737"/>
              <a:ext cx="3927632" cy="4702814"/>
            </a:xfrm>
            <a:prstGeom prst="rect">
              <a:avLst/>
            </a:prstGeom>
          </p:spPr>
        </p:pic>
        <p:pic>
          <p:nvPicPr>
            <p:cNvPr id="5" name="視窗框">
              <a:extLst>
                <a:ext uri="{FF2B5EF4-FFF2-40B4-BE49-F238E27FC236}">
                  <a16:creationId xmlns:a16="http://schemas.microsoft.com/office/drawing/2014/main" id="{31E4C85D-3CF4-420E-AEFD-A420B40D6BF6}"/>
                </a:ext>
              </a:extLst>
            </p:cNvPr>
            <p:cNvPicPr>
              <a:picLocks noChangeAspect="1"/>
            </p:cNvPicPr>
            <p:nvPr/>
          </p:nvPicPr>
          <p:blipFill>
            <a:blip r:embed="rId3"/>
            <a:srcRect l="56157" r="-702" b="2570"/>
            <a:stretch/>
          </p:blipFill>
          <p:spPr>
            <a:xfrm>
              <a:off x="4007905" y="3601737"/>
              <a:ext cx="3305787" cy="4702814"/>
            </a:xfrm>
            <a:prstGeom prst="rect">
              <a:avLst/>
            </a:prstGeom>
          </p:spPr>
        </p:pic>
      </p:grpSp>
      <p:sp>
        <p:nvSpPr>
          <p:cNvPr id="331" name="拋轉訂單：建立產生出貨單"/>
          <p:cNvSpPr txBox="1"/>
          <p:nvPr/>
        </p:nvSpPr>
        <p:spPr>
          <a:xfrm>
            <a:off x="1817472" y="2306728"/>
            <a:ext cx="9369856" cy="5563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fr-FR"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Convertissez une </a:t>
            </a:r>
            <a:r>
              <a:rPr kumimoji="0" lang="fr-FR" altLang="zh-TW" sz="22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co</a:t>
            </a:r>
            <a:r>
              <a:rPr lang="fr-FR" altLang="zh-TW" sz="2200" b="1" dirty="0" err="1">
                <a:latin typeface="Open Sans Semibold" panose="020B0606030504020204" pitchFamily="34" charset="0"/>
                <a:ea typeface="Open Sans Semibold" panose="020B0606030504020204" pitchFamily="34" charset="0"/>
                <a:cs typeface="Open Sans Semibold" panose="020B0606030504020204" pitchFamily="34" charset="0"/>
              </a:rPr>
              <a:t>mmande</a:t>
            </a:r>
            <a:r>
              <a:rPr lang="fr-FR" altLang="zh-TW" sz="2200" b="1" dirty="0">
                <a:latin typeface="Open Sans Semibold" panose="020B0606030504020204" pitchFamily="34" charset="0"/>
                <a:ea typeface="Open Sans Semibold" panose="020B0606030504020204" pitchFamily="34" charset="0"/>
                <a:cs typeface="Open Sans Semibold" panose="020B0606030504020204" pitchFamily="34" charset="0"/>
              </a:rPr>
              <a:t> en un bon de livraison en un seul clic</a:t>
            </a:r>
            <a:r>
              <a:rPr kumimoji="0" lang="fr-FR"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a:t>
            </a:r>
          </a:p>
        </p:txBody>
      </p:sp>
      <p:sp>
        <p:nvSpPr>
          <p:cNvPr id="332" name="動作按鈕：拋轉"/>
          <p:cNvSpPr txBox="1"/>
          <p:nvPr/>
        </p:nvSpPr>
        <p:spPr>
          <a:xfrm>
            <a:off x="1508831" y="698750"/>
            <a:ext cx="9830922" cy="14875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fr-FR"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Boutons d’action : conversion d’enregistrements</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337" name="線條"/>
          <p:cNvSpPr/>
          <p:nvPr/>
        </p:nvSpPr>
        <p:spPr>
          <a:xfrm>
            <a:off x="7051897" y="4017838"/>
            <a:ext cx="2813347" cy="48002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rgbClr val="929292"/>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sz="2400" b="1" i="0" u="none" strike="noStrike" kern="0" cap="none" spc="0" normalizeH="0" baseline="0" noProof="0">
              <a:ln>
                <a:noFill/>
              </a:ln>
              <a:solidFill>
                <a:srgbClr val="000000"/>
              </a:solidFill>
              <a:effectLst/>
              <a:uLnTx/>
              <a:uFillTx/>
              <a:latin typeface="Helvetica Neue"/>
              <a:sym typeface="Helvetica Neue"/>
            </a:endParaRPr>
          </a:p>
        </p:txBody>
      </p:sp>
      <p:sp>
        <p:nvSpPr>
          <p:cNvPr id="19" name="矩形 18">
            <a:extLst>
              <a:ext uri="{FF2B5EF4-FFF2-40B4-BE49-F238E27FC236}">
                <a16:creationId xmlns:a16="http://schemas.microsoft.com/office/drawing/2014/main" id="{3B2594DB-5E73-29D1-1751-C9571C9333B4}"/>
              </a:ext>
            </a:extLst>
          </p:cNvPr>
          <p:cNvSpPr/>
          <p:nvPr/>
        </p:nvSpPr>
        <p:spPr>
          <a:xfrm>
            <a:off x="2783315" y="9152276"/>
            <a:ext cx="991243" cy="270934"/>
          </a:xfrm>
          <a:prstGeom prst="rect">
            <a:avLst/>
          </a:prstGeom>
          <a:noFill/>
          <a:ln w="25400" cap="flat">
            <a:solidFill>
              <a:srgbClr val="F95D5D"/>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grpSp>
        <p:nvGrpSpPr>
          <p:cNvPr id="9" name="群組 8">
            <a:extLst>
              <a:ext uri="{FF2B5EF4-FFF2-40B4-BE49-F238E27FC236}">
                <a16:creationId xmlns:a16="http://schemas.microsoft.com/office/drawing/2014/main" id="{450D971A-EFFF-1FD2-6982-8DADFE41DC8E}"/>
              </a:ext>
            </a:extLst>
          </p:cNvPr>
          <p:cNvGrpSpPr/>
          <p:nvPr/>
        </p:nvGrpSpPr>
        <p:grpSpPr>
          <a:xfrm>
            <a:off x="6939895" y="4617811"/>
            <a:ext cx="6119444" cy="4864856"/>
            <a:chOff x="695413" y="3601737"/>
            <a:chExt cx="6119444" cy="4864856"/>
          </a:xfrm>
        </p:grpSpPr>
        <p:pic>
          <p:nvPicPr>
            <p:cNvPr id="12" name="視窗框">
              <a:extLst>
                <a:ext uri="{FF2B5EF4-FFF2-40B4-BE49-F238E27FC236}">
                  <a16:creationId xmlns:a16="http://schemas.microsoft.com/office/drawing/2014/main" id="{AB9ECDB4-583B-0528-01D2-0E67ED084D91}"/>
                </a:ext>
              </a:extLst>
            </p:cNvPr>
            <p:cNvPicPr>
              <a:picLocks noChangeAspect="1"/>
            </p:cNvPicPr>
            <p:nvPr/>
          </p:nvPicPr>
          <p:blipFill>
            <a:blip r:embed="rId3"/>
            <a:srcRect t="-1" r="47075" b="-787"/>
            <a:stretch/>
          </p:blipFill>
          <p:spPr>
            <a:xfrm>
              <a:off x="695413" y="3601737"/>
              <a:ext cx="3927632" cy="4864856"/>
            </a:xfrm>
            <a:prstGeom prst="rect">
              <a:avLst/>
            </a:prstGeom>
          </p:spPr>
        </p:pic>
        <p:pic>
          <p:nvPicPr>
            <p:cNvPr id="13" name="視窗框">
              <a:extLst>
                <a:ext uri="{FF2B5EF4-FFF2-40B4-BE49-F238E27FC236}">
                  <a16:creationId xmlns:a16="http://schemas.microsoft.com/office/drawing/2014/main" id="{7227546D-B294-8538-3989-ED3BD627861A}"/>
                </a:ext>
              </a:extLst>
            </p:cNvPr>
            <p:cNvPicPr>
              <a:picLocks noChangeAspect="1"/>
            </p:cNvPicPr>
            <p:nvPr/>
          </p:nvPicPr>
          <p:blipFill>
            <a:blip r:embed="rId3"/>
            <a:srcRect l="56157" t="-1" r="-702" b="-787"/>
            <a:stretch/>
          </p:blipFill>
          <p:spPr>
            <a:xfrm>
              <a:off x="3509070" y="3601737"/>
              <a:ext cx="3305787" cy="4864856"/>
            </a:xfrm>
            <a:prstGeom prst="rect">
              <a:avLst/>
            </a:prstGeom>
          </p:spPr>
        </p:pic>
      </p:grpSp>
      <p:pic>
        <p:nvPicPr>
          <p:cNvPr id="22" name="Image 21">
            <a:extLst>
              <a:ext uri="{FF2B5EF4-FFF2-40B4-BE49-F238E27FC236}">
                <a16:creationId xmlns:a16="http://schemas.microsoft.com/office/drawing/2014/main" id="{B3144B20-6765-8656-173F-92ECE16517A4}"/>
              </a:ext>
            </a:extLst>
          </p:cNvPr>
          <p:cNvPicPr>
            <a:picLocks noChangeAspect="1"/>
          </p:cNvPicPr>
          <p:nvPr/>
        </p:nvPicPr>
        <p:blipFill>
          <a:blip r:embed="rId4"/>
          <a:stretch>
            <a:fillRect/>
          </a:stretch>
        </p:blipFill>
        <p:spPr>
          <a:xfrm>
            <a:off x="476414" y="3937755"/>
            <a:ext cx="6352775" cy="5739477"/>
          </a:xfrm>
          <a:prstGeom prst="rect">
            <a:avLst/>
          </a:prstGeom>
        </p:spPr>
      </p:pic>
      <p:pic>
        <p:nvPicPr>
          <p:cNvPr id="24" name="Image 23">
            <a:extLst>
              <a:ext uri="{FF2B5EF4-FFF2-40B4-BE49-F238E27FC236}">
                <a16:creationId xmlns:a16="http://schemas.microsoft.com/office/drawing/2014/main" id="{D6A00091-C522-C510-A342-2EA684ED1ED0}"/>
              </a:ext>
            </a:extLst>
          </p:cNvPr>
          <p:cNvPicPr>
            <a:picLocks noChangeAspect="1"/>
          </p:cNvPicPr>
          <p:nvPr/>
        </p:nvPicPr>
        <p:blipFill>
          <a:blip r:embed="rId5"/>
          <a:stretch>
            <a:fillRect/>
          </a:stretch>
        </p:blipFill>
        <p:spPr>
          <a:xfrm>
            <a:off x="2615185" y="6026444"/>
            <a:ext cx="3023234" cy="1093969"/>
          </a:xfrm>
          <a:prstGeom prst="rect">
            <a:avLst/>
          </a:prstGeom>
        </p:spPr>
      </p:pic>
      <p:pic>
        <p:nvPicPr>
          <p:cNvPr id="26" name="Image 25">
            <a:extLst>
              <a:ext uri="{FF2B5EF4-FFF2-40B4-BE49-F238E27FC236}">
                <a16:creationId xmlns:a16="http://schemas.microsoft.com/office/drawing/2014/main" id="{05C51786-616C-1B54-5521-2FC335624539}"/>
              </a:ext>
            </a:extLst>
          </p:cNvPr>
          <p:cNvPicPr>
            <a:picLocks noChangeAspect="1"/>
          </p:cNvPicPr>
          <p:nvPr/>
        </p:nvPicPr>
        <p:blipFill>
          <a:blip r:embed="rId6"/>
          <a:stretch>
            <a:fillRect/>
          </a:stretch>
        </p:blipFill>
        <p:spPr>
          <a:xfrm>
            <a:off x="4457154" y="8663145"/>
            <a:ext cx="2362530" cy="933580"/>
          </a:xfrm>
          <a:prstGeom prst="rect">
            <a:avLst/>
          </a:prstGeom>
        </p:spPr>
      </p:pic>
      <p:pic>
        <p:nvPicPr>
          <p:cNvPr id="28" name="Image 27">
            <a:extLst>
              <a:ext uri="{FF2B5EF4-FFF2-40B4-BE49-F238E27FC236}">
                <a16:creationId xmlns:a16="http://schemas.microsoft.com/office/drawing/2014/main" id="{B088AA96-1ACC-B94D-3553-0ACC95E9C046}"/>
              </a:ext>
            </a:extLst>
          </p:cNvPr>
          <p:cNvPicPr>
            <a:picLocks noChangeAspect="1"/>
          </p:cNvPicPr>
          <p:nvPr/>
        </p:nvPicPr>
        <p:blipFill>
          <a:blip r:embed="rId7"/>
          <a:stretch>
            <a:fillRect/>
          </a:stretch>
        </p:blipFill>
        <p:spPr>
          <a:xfrm>
            <a:off x="6997192" y="5077644"/>
            <a:ext cx="6007608" cy="4345565"/>
          </a:xfrm>
          <a:prstGeom prst="rect">
            <a:avLst/>
          </a:prstGeom>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42" name="線條"/>
          <p:cNvSpPr/>
          <p:nvPr/>
        </p:nvSpPr>
        <p:spPr>
          <a:xfrm>
            <a:off x="6870083" y="4017838"/>
            <a:ext cx="2893563" cy="37603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rgbClr val="929292"/>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sz="2400" b="1" i="0" u="none" strike="noStrike" kern="0" cap="none" spc="0" normalizeH="0" baseline="0" noProof="0">
              <a:ln>
                <a:noFill/>
              </a:ln>
              <a:solidFill>
                <a:srgbClr val="000000"/>
              </a:solidFill>
              <a:effectLst/>
              <a:uLnTx/>
              <a:uFillTx/>
              <a:latin typeface="Helvetica Neue"/>
              <a:sym typeface="Helvetica Neue"/>
            </a:endParaRPr>
          </a:p>
        </p:txBody>
      </p:sp>
      <p:sp>
        <p:nvSpPr>
          <p:cNvPr id="343"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344" name="透過「更新別張表單欄位值」的動作按鈕執行「扣庫存」"/>
          <p:cNvSpPr txBox="1"/>
          <p:nvPr/>
        </p:nvSpPr>
        <p:spPr>
          <a:xfrm>
            <a:off x="558599" y="1868757"/>
            <a:ext cx="11887601"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a:defRPr/>
            </a:pPr>
            <a:r>
              <a:rPr lang="fr-FR" altLang="zh-TW" sz="2200" b="1" dirty="0">
                <a:latin typeface="Open Sans Semibold" panose="020B0606030504020204" pitchFamily="34" charset="0"/>
                <a:ea typeface="Open Sans Semibold" panose="020B0606030504020204" pitchFamily="34" charset="0"/>
                <a:cs typeface="Open Sans Semibold" panose="020B0606030504020204" pitchFamily="34" charset="0"/>
              </a:rPr>
              <a:t>Mettez à jour votre inventaire en un seul clic</a:t>
            </a:r>
          </a:p>
        </p:txBody>
      </p:sp>
      <p:sp>
        <p:nvSpPr>
          <p:cNvPr id="345" name="動作按鈕：更新別張表單欄位值"/>
          <p:cNvSpPr txBox="1"/>
          <p:nvPr/>
        </p:nvSpPr>
        <p:spPr>
          <a:xfrm>
            <a:off x="610734" y="850430"/>
            <a:ext cx="11783354"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lang="en-US" altLang="zh-TW" b="1" dirty="0">
                <a:latin typeface="Open Sans" panose="020B0606030504020204" pitchFamily="34" charset="0"/>
                <a:ea typeface="Open Sans" panose="020B0606030504020204" pitchFamily="34" charset="0"/>
                <a:cs typeface="Open Sans" panose="020B0606030504020204" pitchFamily="34" charset="0"/>
              </a:rPr>
              <a:t>Boutons </a:t>
            </a:r>
            <a:r>
              <a:rPr lang="en-US" altLang="zh-TW" b="1" dirty="0" err="1">
                <a:latin typeface="Open Sans" panose="020B0606030504020204" pitchFamily="34" charset="0"/>
                <a:ea typeface="Open Sans" panose="020B0606030504020204" pitchFamily="34" charset="0"/>
                <a:cs typeface="Open Sans" panose="020B0606030504020204" pitchFamily="34" charset="0"/>
              </a:rPr>
              <a:t>d’action</a:t>
            </a:r>
            <a:r>
              <a:rPr lang="en-US" altLang="zh-TW" b="1" dirty="0">
                <a:latin typeface="Open Sans" panose="020B0606030504020204" pitchFamily="34" charset="0"/>
                <a:ea typeface="Open Sans" panose="020B0606030504020204" pitchFamily="34" charset="0"/>
                <a:cs typeface="Open Sans" panose="020B0606030504020204" pitchFamily="34" charset="0"/>
              </a:rPr>
              <a:t> : mise à jour de </a:t>
            </a:r>
            <a:r>
              <a:rPr lang="en-US" altLang="zh-TW" b="1" dirty="0" err="1">
                <a:latin typeface="Open Sans" panose="020B0606030504020204" pitchFamily="34" charset="0"/>
                <a:ea typeface="Open Sans" panose="020B0606030504020204" pitchFamily="34" charset="0"/>
                <a:cs typeface="Open Sans" panose="020B0606030504020204" pitchFamily="34" charset="0"/>
              </a:rPr>
              <a:t>valeurs</a:t>
            </a:r>
            <a:endParaRPr lang="en-US" altLang="zh-TW" b="1"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2" name="群組 1">
            <a:extLst>
              <a:ext uri="{FF2B5EF4-FFF2-40B4-BE49-F238E27FC236}">
                <a16:creationId xmlns:a16="http://schemas.microsoft.com/office/drawing/2014/main" id="{E9BE475D-165F-F6C6-F981-F892485AD29A}"/>
              </a:ext>
            </a:extLst>
          </p:cNvPr>
          <p:cNvGrpSpPr/>
          <p:nvPr/>
        </p:nvGrpSpPr>
        <p:grpSpPr>
          <a:xfrm>
            <a:off x="383198" y="3708400"/>
            <a:ext cx="6324207" cy="5935663"/>
            <a:chOff x="825999" y="3601737"/>
            <a:chExt cx="6415225" cy="6021092"/>
          </a:xfrm>
        </p:grpSpPr>
        <p:pic>
          <p:nvPicPr>
            <p:cNvPr id="3" name="視窗框">
              <a:extLst>
                <a:ext uri="{FF2B5EF4-FFF2-40B4-BE49-F238E27FC236}">
                  <a16:creationId xmlns:a16="http://schemas.microsoft.com/office/drawing/2014/main" id="{36AC8C64-BEEC-D781-7669-695BE891AEC8}"/>
                </a:ext>
              </a:extLst>
            </p:cNvPr>
            <p:cNvPicPr>
              <a:picLocks noChangeAspect="1"/>
            </p:cNvPicPr>
            <p:nvPr/>
          </p:nvPicPr>
          <p:blipFill>
            <a:blip r:embed="rId4"/>
            <a:srcRect t="-1" r="47075" b="-57"/>
            <a:stretch/>
          </p:blipFill>
          <p:spPr>
            <a:xfrm>
              <a:off x="825999" y="4793210"/>
              <a:ext cx="3927631" cy="4829619"/>
            </a:xfrm>
            <a:prstGeom prst="rect">
              <a:avLst/>
            </a:prstGeom>
          </p:spPr>
        </p:pic>
        <p:pic>
          <p:nvPicPr>
            <p:cNvPr id="6" name="視窗框">
              <a:extLst>
                <a:ext uri="{FF2B5EF4-FFF2-40B4-BE49-F238E27FC236}">
                  <a16:creationId xmlns:a16="http://schemas.microsoft.com/office/drawing/2014/main" id="{FEDA1A27-2A5A-3FCA-70A4-B40E611697AD}"/>
                </a:ext>
              </a:extLst>
            </p:cNvPr>
            <p:cNvPicPr>
              <a:picLocks noChangeAspect="1"/>
            </p:cNvPicPr>
            <p:nvPr/>
          </p:nvPicPr>
          <p:blipFill>
            <a:blip r:embed="rId4"/>
            <a:srcRect l="56157" r="-702" b="2570"/>
            <a:stretch/>
          </p:blipFill>
          <p:spPr>
            <a:xfrm>
              <a:off x="3935437" y="4793210"/>
              <a:ext cx="3305787" cy="4702814"/>
            </a:xfrm>
            <a:prstGeom prst="rect">
              <a:avLst/>
            </a:prstGeom>
          </p:spPr>
        </p:pic>
        <p:pic>
          <p:nvPicPr>
            <p:cNvPr id="7" name="視窗框">
              <a:extLst>
                <a:ext uri="{FF2B5EF4-FFF2-40B4-BE49-F238E27FC236}">
                  <a16:creationId xmlns:a16="http://schemas.microsoft.com/office/drawing/2014/main" id="{63611B0E-5AAE-3FEE-6016-4E67CF5A435D}"/>
                </a:ext>
              </a:extLst>
            </p:cNvPr>
            <p:cNvPicPr>
              <a:picLocks noChangeAspect="1"/>
            </p:cNvPicPr>
            <p:nvPr/>
          </p:nvPicPr>
          <p:blipFill>
            <a:blip r:embed="rId4"/>
            <a:srcRect r="47075" b="2570"/>
            <a:stretch/>
          </p:blipFill>
          <p:spPr>
            <a:xfrm>
              <a:off x="825999" y="3601737"/>
              <a:ext cx="3927632" cy="4702814"/>
            </a:xfrm>
            <a:prstGeom prst="rect">
              <a:avLst/>
            </a:prstGeom>
          </p:spPr>
        </p:pic>
        <p:pic>
          <p:nvPicPr>
            <p:cNvPr id="8" name="視窗框">
              <a:extLst>
                <a:ext uri="{FF2B5EF4-FFF2-40B4-BE49-F238E27FC236}">
                  <a16:creationId xmlns:a16="http://schemas.microsoft.com/office/drawing/2014/main" id="{F71F302E-1735-4B3E-2650-1B54404B3C10}"/>
                </a:ext>
              </a:extLst>
            </p:cNvPr>
            <p:cNvPicPr>
              <a:picLocks noChangeAspect="1"/>
            </p:cNvPicPr>
            <p:nvPr/>
          </p:nvPicPr>
          <p:blipFill>
            <a:blip r:embed="rId4"/>
            <a:srcRect l="56157" r="-702" b="2570"/>
            <a:stretch/>
          </p:blipFill>
          <p:spPr>
            <a:xfrm>
              <a:off x="3935436" y="3601737"/>
              <a:ext cx="3305787" cy="4702814"/>
            </a:xfrm>
            <a:prstGeom prst="rect">
              <a:avLst/>
            </a:prstGeom>
          </p:spPr>
        </p:pic>
      </p:grpSp>
      <p:sp>
        <p:nvSpPr>
          <p:cNvPr id="11" name="矩形 10">
            <a:extLst>
              <a:ext uri="{FF2B5EF4-FFF2-40B4-BE49-F238E27FC236}">
                <a16:creationId xmlns:a16="http://schemas.microsoft.com/office/drawing/2014/main" id="{8804BEA9-DEBA-9AAC-BF33-67051BE1C2DC}"/>
              </a:ext>
            </a:extLst>
          </p:cNvPr>
          <p:cNvSpPr/>
          <p:nvPr/>
        </p:nvSpPr>
        <p:spPr>
          <a:xfrm>
            <a:off x="3575284" y="9152276"/>
            <a:ext cx="1114903" cy="270934"/>
          </a:xfrm>
          <a:prstGeom prst="rect">
            <a:avLst/>
          </a:prstGeom>
          <a:noFill/>
          <a:ln w="25400" cap="flat">
            <a:solidFill>
              <a:srgbClr val="F95D5D"/>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grpSp>
        <p:nvGrpSpPr>
          <p:cNvPr id="15" name="群組 14">
            <a:extLst>
              <a:ext uri="{FF2B5EF4-FFF2-40B4-BE49-F238E27FC236}">
                <a16:creationId xmlns:a16="http://schemas.microsoft.com/office/drawing/2014/main" id="{3EE1E135-CB8B-1DA5-FF1E-189DA51993BB}"/>
              </a:ext>
            </a:extLst>
          </p:cNvPr>
          <p:cNvGrpSpPr/>
          <p:nvPr/>
        </p:nvGrpSpPr>
        <p:grpSpPr>
          <a:xfrm>
            <a:off x="6856052" y="4591828"/>
            <a:ext cx="5847978" cy="4864856"/>
            <a:chOff x="695413" y="3601737"/>
            <a:chExt cx="5847978" cy="4864856"/>
          </a:xfrm>
        </p:grpSpPr>
        <p:pic>
          <p:nvPicPr>
            <p:cNvPr id="16" name="視窗框">
              <a:extLst>
                <a:ext uri="{FF2B5EF4-FFF2-40B4-BE49-F238E27FC236}">
                  <a16:creationId xmlns:a16="http://schemas.microsoft.com/office/drawing/2014/main" id="{5ADB1C19-6049-DE07-B93E-D2C3D09AD663}"/>
                </a:ext>
              </a:extLst>
            </p:cNvPr>
            <p:cNvPicPr>
              <a:picLocks noChangeAspect="1"/>
            </p:cNvPicPr>
            <p:nvPr/>
          </p:nvPicPr>
          <p:blipFill>
            <a:blip r:embed="rId4"/>
            <a:srcRect t="-1" r="47075" b="-787"/>
            <a:stretch/>
          </p:blipFill>
          <p:spPr>
            <a:xfrm>
              <a:off x="695413" y="3601737"/>
              <a:ext cx="3927632" cy="4864856"/>
            </a:xfrm>
            <a:prstGeom prst="rect">
              <a:avLst/>
            </a:prstGeom>
          </p:spPr>
        </p:pic>
        <p:pic>
          <p:nvPicPr>
            <p:cNvPr id="17" name="視窗框">
              <a:extLst>
                <a:ext uri="{FF2B5EF4-FFF2-40B4-BE49-F238E27FC236}">
                  <a16:creationId xmlns:a16="http://schemas.microsoft.com/office/drawing/2014/main" id="{3361C5D3-D71F-5DE4-4393-D36230B3E192}"/>
                </a:ext>
              </a:extLst>
            </p:cNvPr>
            <p:cNvPicPr>
              <a:picLocks noChangeAspect="1"/>
            </p:cNvPicPr>
            <p:nvPr/>
          </p:nvPicPr>
          <p:blipFill>
            <a:blip r:embed="rId4"/>
            <a:srcRect l="56157" t="-1" r="-702" b="-787"/>
            <a:stretch/>
          </p:blipFill>
          <p:spPr>
            <a:xfrm>
              <a:off x="3237604" y="3601737"/>
              <a:ext cx="3305787" cy="4864856"/>
            </a:xfrm>
            <a:prstGeom prst="rect">
              <a:avLst/>
            </a:prstGeom>
          </p:spPr>
        </p:pic>
      </p:grpSp>
      <p:pic>
        <p:nvPicPr>
          <p:cNvPr id="10" name="Image 9">
            <a:extLst>
              <a:ext uri="{FF2B5EF4-FFF2-40B4-BE49-F238E27FC236}">
                <a16:creationId xmlns:a16="http://schemas.microsoft.com/office/drawing/2014/main" id="{CC4B038F-8735-2A1C-02B6-D5CCEE73C419}"/>
              </a:ext>
            </a:extLst>
          </p:cNvPr>
          <p:cNvPicPr>
            <a:picLocks noChangeAspect="1"/>
          </p:cNvPicPr>
          <p:nvPr/>
        </p:nvPicPr>
        <p:blipFill>
          <a:blip r:embed="rId5"/>
          <a:stretch>
            <a:fillRect/>
          </a:stretch>
        </p:blipFill>
        <p:spPr>
          <a:xfrm>
            <a:off x="383199" y="4186778"/>
            <a:ext cx="6232090" cy="5457285"/>
          </a:xfrm>
          <a:prstGeom prst="rect">
            <a:avLst/>
          </a:prstGeom>
        </p:spPr>
      </p:pic>
      <p:pic>
        <p:nvPicPr>
          <p:cNvPr id="18" name="Image 17">
            <a:extLst>
              <a:ext uri="{FF2B5EF4-FFF2-40B4-BE49-F238E27FC236}">
                <a16:creationId xmlns:a16="http://schemas.microsoft.com/office/drawing/2014/main" id="{3BE35A3C-04AE-5037-BAD5-3EE77631EA8D}"/>
              </a:ext>
            </a:extLst>
          </p:cNvPr>
          <p:cNvPicPr>
            <a:picLocks noChangeAspect="1"/>
          </p:cNvPicPr>
          <p:nvPr/>
        </p:nvPicPr>
        <p:blipFill>
          <a:blip r:embed="rId6"/>
          <a:stretch>
            <a:fillRect/>
          </a:stretch>
        </p:blipFill>
        <p:spPr>
          <a:xfrm>
            <a:off x="1840144" y="5836741"/>
            <a:ext cx="3871907" cy="1331703"/>
          </a:xfrm>
          <a:prstGeom prst="rect">
            <a:avLst/>
          </a:prstGeom>
        </p:spPr>
      </p:pic>
      <p:pic>
        <p:nvPicPr>
          <p:cNvPr id="22" name="Image 21">
            <a:extLst>
              <a:ext uri="{FF2B5EF4-FFF2-40B4-BE49-F238E27FC236}">
                <a16:creationId xmlns:a16="http://schemas.microsoft.com/office/drawing/2014/main" id="{59877B72-B358-3478-A508-97ADDA5E97BC}"/>
              </a:ext>
            </a:extLst>
          </p:cNvPr>
          <p:cNvPicPr>
            <a:picLocks noChangeAspect="1"/>
          </p:cNvPicPr>
          <p:nvPr/>
        </p:nvPicPr>
        <p:blipFill>
          <a:blip r:embed="rId7"/>
          <a:stretch>
            <a:fillRect/>
          </a:stretch>
        </p:blipFill>
        <p:spPr>
          <a:xfrm>
            <a:off x="4255105" y="9040679"/>
            <a:ext cx="2388632" cy="548756"/>
          </a:xfrm>
          <a:prstGeom prst="rect">
            <a:avLst/>
          </a:prstGeom>
        </p:spPr>
      </p:pic>
      <p:sp>
        <p:nvSpPr>
          <p:cNvPr id="23" name="Rectangle 22">
            <a:extLst>
              <a:ext uri="{FF2B5EF4-FFF2-40B4-BE49-F238E27FC236}">
                <a16:creationId xmlns:a16="http://schemas.microsoft.com/office/drawing/2014/main" id="{4BBD5425-5B41-F0AB-465B-ED334B1CA7BB}"/>
              </a:ext>
            </a:extLst>
          </p:cNvPr>
          <p:cNvSpPr/>
          <p:nvPr/>
        </p:nvSpPr>
        <p:spPr>
          <a:xfrm>
            <a:off x="4381869" y="9298262"/>
            <a:ext cx="553057" cy="158422"/>
          </a:xfrm>
          <a:prstGeom prst="rect">
            <a:avLst/>
          </a:prstGeom>
          <a:noFill/>
          <a:ln w="38100" cap="flat">
            <a:solidFill>
              <a:srgbClr val="FF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pic>
        <p:nvPicPr>
          <p:cNvPr id="25" name="Image 24">
            <a:extLst>
              <a:ext uri="{FF2B5EF4-FFF2-40B4-BE49-F238E27FC236}">
                <a16:creationId xmlns:a16="http://schemas.microsoft.com/office/drawing/2014/main" id="{E98DB551-CAA2-17BF-BD8F-F119E0E42FDC}"/>
              </a:ext>
            </a:extLst>
          </p:cNvPr>
          <p:cNvPicPr>
            <a:picLocks noChangeAspect="1"/>
          </p:cNvPicPr>
          <p:nvPr/>
        </p:nvPicPr>
        <p:blipFill>
          <a:blip r:embed="rId8"/>
          <a:stretch>
            <a:fillRect/>
          </a:stretch>
        </p:blipFill>
        <p:spPr>
          <a:xfrm>
            <a:off x="6877386" y="5074247"/>
            <a:ext cx="5744215" cy="4444810"/>
          </a:xfrm>
          <a:prstGeom prst="rect">
            <a:avLst/>
          </a:prstGeom>
        </p:spPr>
      </p:pic>
    </p:spTree>
  </p:cSld>
  <p:clrMapOvr>
    <a:overrideClrMapping bg1="lt1" tx1="dk1" bg2="lt2" tx2="dk2" accent1="accent1" accent2="accent2" accent3="accent3" accent4="accent4" accent5="accent5" accent6="accent6" hlink="hlink" folHlink="folHlink"/>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02" name="矩形"/>
          <p:cNvSpPr>
            <a:spLocks noGrp="1" noRot="1" noMove="1" noResize="1" noEditPoints="1" noAdjustHandles="1" noChangeArrowheads="1" noChangeShapeType="1"/>
          </p:cNvSpPr>
          <p:nvPr/>
        </p:nvSpPr>
        <p:spPr>
          <a:xfrm>
            <a:off x="-386523" y="-97372"/>
            <a:ext cx="13777846" cy="293756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23" name="群組 22">
            <a:extLst>
              <a:ext uri="{FF2B5EF4-FFF2-40B4-BE49-F238E27FC236}">
                <a16:creationId xmlns:a16="http://schemas.microsoft.com/office/drawing/2014/main" id="{865A5563-3F5C-5A10-7A0B-8E948F84CA9A}"/>
              </a:ext>
            </a:extLst>
          </p:cNvPr>
          <p:cNvGrpSpPr/>
          <p:nvPr/>
        </p:nvGrpSpPr>
        <p:grpSpPr>
          <a:xfrm>
            <a:off x="493762" y="4326750"/>
            <a:ext cx="8101013" cy="4888686"/>
            <a:chOff x="614363" y="3583797"/>
            <a:chExt cx="8101013" cy="4888686"/>
          </a:xfrm>
        </p:grpSpPr>
        <p:pic>
          <p:nvPicPr>
            <p:cNvPr id="22" name="視窗框">
              <a:extLst>
                <a:ext uri="{FF2B5EF4-FFF2-40B4-BE49-F238E27FC236}">
                  <a16:creationId xmlns:a16="http://schemas.microsoft.com/office/drawing/2014/main" id="{5E92AF27-F75D-D1D8-8CF5-1903B90F0BEC}"/>
                </a:ext>
              </a:extLst>
            </p:cNvPr>
            <p:cNvPicPr>
              <a:picLocks noChangeAspect="1"/>
            </p:cNvPicPr>
            <p:nvPr/>
          </p:nvPicPr>
          <p:blipFill>
            <a:blip r:embed="rId3"/>
            <a:srcRect l="1" t="46157" r="-427" b="-892"/>
            <a:stretch/>
          </p:blipFill>
          <p:spPr>
            <a:xfrm>
              <a:off x="614363" y="5600697"/>
              <a:ext cx="8101013" cy="2871786"/>
            </a:xfrm>
            <a:prstGeom prst="rect">
              <a:avLst/>
            </a:prstGeom>
          </p:spPr>
        </p:pic>
        <p:pic>
          <p:nvPicPr>
            <p:cNvPr id="18" name="視窗框">
              <a:extLst>
                <a:ext uri="{FF2B5EF4-FFF2-40B4-BE49-F238E27FC236}">
                  <a16:creationId xmlns:a16="http://schemas.microsoft.com/office/drawing/2014/main" id="{13194014-4D27-29B7-7552-0F41ECBE0426}"/>
                </a:ext>
              </a:extLst>
            </p:cNvPr>
            <p:cNvPicPr>
              <a:picLocks noChangeAspect="1"/>
            </p:cNvPicPr>
            <p:nvPr/>
          </p:nvPicPr>
          <p:blipFill>
            <a:blip r:embed="rId3"/>
            <a:srcRect l="1" t="1" r="-427" b="20984"/>
            <a:stretch/>
          </p:blipFill>
          <p:spPr>
            <a:xfrm>
              <a:off x="614363" y="3583797"/>
              <a:ext cx="8101013" cy="4145742"/>
            </a:xfrm>
            <a:prstGeom prst="rect">
              <a:avLst/>
            </a:prstGeom>
          </p:spPr>
        </p:pic>
      </p:grpSp>
      <p:sp>
        <p:nvSpPr>
          <p:cNvPr id="304" name="報表"/>
          <p:cNvSpPr txBox="1"/>
          <p:nvPr/>
        </p:nvSpPr>
        <p:spPr>
          <a:xfrm>
            <a:off x="2020587" y="968221"/>
            <a:ext cx="8963627" cy="7950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lang="en-US" altLang="zh-TW" b="1" dirty="0">
                <a:latin typeface="Open Sans" panose="020B0606030504020204" pitchFamily="34" charset="0"/>
                <a:ea typeface="Open Sans" panose="020B0606030504020204" pitchFamily="34" charset="0"/>
                <a:cs typeface="Open Sans" panose="020B0606030504020204" pitchFamily="34" charset="0"/>
              </a:rPr>
              <a:t>Mise </a:t>
            </a:r>
            <a:r>
              <a:rPr lang="en-US" altLang="zh-TW" b="1" dirty="0" err="1">
                <a:latin typeface="Open Sans" panose="020B0606030504020204" pitchFamily="34" charset="0"/>
                <a:ea typeface="Open Sans" panose="020B0606030504020204" pitchFamily="34" charset="0"/>
                <a:cs typeface="Open Sans" panose="020B0606030504020204" pitchFamily="34" charset="0"/>
              </a:rPr>
              <a:t>en</a:t>
            </a:r>
            <a:r>
              <a:rPr lang="en-US" altLang="zh-TW" b="1" dirty="0">
                <a:latin typeface="Open Sans" panose="020B0606030504020204" pitchFamily="34" charset="0"/>
                <a:ea typeface="Open Sans" panose="020B0606030504020204" pitchFamily="34" charset="0"/>
                <a:cs typeface="Open Sans" panose="020B0606030504020204" pitchFamily="34" charset="0"/>
              </a:rPr>
              <a:t> page</a:t>
            </a: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a:t>
            </a: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conditionnelle</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11" name="線條">
            <a:extLst>
              <a:ext uri="{FF2B5EF4-FFF2-40B4-BE49-F238E27FC236}">
                <a16:creationId xmlns:a16="http://schemas.microsoft.com/office/drawing/2014/main" id="{2CB90EE5-D46A-D46B-39BE-E586368733DD}"/>
              </a:ext>
            </a:extLst>
          </p:cNvPr>
          <p:cNvSpPr/>
          <p:nvPr/>
        </p:nvSpPr>
        <p:spPr>
          <a:xfrm rot="16200000" flipH="1" flipV="1">
            <a:off x="9259352" y="7264988"/>
            <a:ext cx="591674" cy="174937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rgbClr val="929292"/>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sz="2400" b="1" i="0" u="none" strike="noStrike" kern="0" cap="none" spc="0" normalizeH="0" baseline="0" noProof="0">
              <a:ln>
                <a:noFill/>
              </a:ln>
              <a:solidFill>
                <a:srgbClr val="000000"/>
              </a:solidFill>
              <a:effectLst/>
              <a:uLnTx/>
              <a:uFillTx/>
              <a:latin typeface="Helvetica Neue"/>
              <a:sym typeface="Helvetica Neue"/>
            </a:endParaRPr>
          </a:p>
        </p:txBody>
      </p:sp>
      <p:pic>
        <p:nvPicPr>
          <p:cNvPr id="5" name="Image 4">
            <a:extLst>
              <a:ext uri="{FF2B5EF4-FFF2-40B4-BE49-F238E27FC236}">
                <a16:creationId xmlns:a16="http://schemas.microsoft.com/office/drawing/2014/main" id="{F1D60C6E-F7F9-6634-A73B-D6281A79E9ED}"/>
              </a:ext>
            </a:extLst>
          </p:cNvPr>
          <p:cNvPicPr>
            <a:picLocks noChangeAspect="1"/>
          </p:cNvPicPr>
          <p:nvPr/>
        </p:nvPicPr>
        <p:blipFill>
          <a:blip r:embed="rId4"/>
          <a:stretch>
            <a:fillRect/>
          </a:stretch>
        </p:blipFill>
        <p:spPr>
          <a:xfrm>
            <a:off x="493762" y="4752622"/>
            <a:ext cx="8101013" cy="4462814"/>
          </a:xfrm>
          <a:prstGeom prst="rect">
            <a:avLst/>
          </a:prstGeom>
        </p:spPr>
      </p:pic>
      <p:pic>
        <p:nvPicPr>
          <p:cNvPr id="7" name="Image 6">
            <a:extLst>
              <a:ext uri="{FF2B5EF4-FFF2-40B4-BE49-F238E27FC236}">
                <a16:creationId xmlns:a16="http://schemas.microsoft.com/office/drawing/2014/main" id="{A529ADF7-FDAB-0897-7795-78F2B8E229D9}"/>
              </a:ext>
            </a:extLst>
          </p:cNvPr>
          <p:cNvPicPr>
            <a:picLocks noChangeAspect="1"/>
          </p:cNvPicPr>
          <p:nvPr/>
        </p:nvPicPr>
        <p:blipFill>
          <a:blip r:embed="rId5"/>
          <a:stretch>
            <a:fillRect/>
          </a:stretch>
        </p:blipFill>
        <p:spPr>
          <a:xfrm>
            <a:off x="6976803" y="4007556"/>
            <a:ext cx="6027997" cy="3842274"/>
          </a:xfrm>
          <a:prstGeom prst="rect">
            <a:avLst/>
          </a:prstGeom>
        </p:spPr>
      </p:pic>
    </p:spTree>
    <p:extLst>
      <p:ext uri="{BB962C8B-B14F-4D97-AF65-F5344CB8AC3E}">
        <p14:creationId xmlns:p14="http://schemas.microsoft.com/office/powerpoint/2010/main" val="3201551108"/>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9823C36D-A66B-393F-19A7-009778E58ACA}"/>
            </a:ext>
          </a:extLst>
        </p:cNvPr>
        <p:cNvGrpSpPr/>
        <p:nvPr/>
      </p:nvGrpSpPr>
      <p:grpSpPr>
        <a:xfrm>
          <a:off x="0" y="0"/>
          <a:ext cx="0" cy="0"/>
          <a:chOff x="0" y="0"/>
          <a:chExt cx="0" cy="0"/>
        </a:xfrm>
      </p:grpSpPr>
      <p:sp>
        <p:nvSpPr>
          <p:cNvPr id="302" name="矩形">
            <a:extLst>
              <a:ext uri="{FF2B5EF4-FFF2-40B4-BE49-F238E27FC236}">
                <a16:creationId xmlns:a16="http://schemas.microsoft.com/office/drawing/2014/main" id="{8101A9B3-5ACB-241E-EF70-A669862D178B}"/>
              </a:ext>
            </a:extLst>
          </p:cNvPr>
          <p:cNvSpPr>
            <a:spLocks noGrp="1" noRot="1" noMove="1" noResize="1" noEditPoints="1" noAdjustHandles="1" noChangeArrowheads="1" noChangeShapeType="1"/>
          </p:cNvSpPr>
          <p:nvPr/>
        </p:nvSpPr>
        <p:spPr>
          <a:xfrm>
            <a:off x="-386523" y="-97372"/>
            <a:ext cx="13777846" cy="2915523"/>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6" name="群組 5">
            <a:extLst>
              <a:ext uri="{FF2B5EF4-FFF2-40B4-BE49-F238E27FC236}">
                <a16:creationId xmlns:a16="http://schemas.microsoft.com/office/drawing/2014/main" id="{FCFA1678-FB44-A4B9-D6DF-120C561A427F}"/>
              </a:ext>
            </a:extLst>
          </p:cNvPr>
          <p:cNvGrpSpPr/>
          <p:nvPr/>
        </p:nvGrpSpPr>
        <p:grpSpPr>
          <a:xfrm>
            <a:off x="760471" y="3956158"/>
            <a:ext cx="6459669" cy="5575770"/>
            <a:chOff x="825999" y="3601737"/>
            <a:chExt cx="6552639" cy="6324250"/>
          </a:xfrm>
        </p:grpSpPr>
        <p:pic>
          <p:nvPicPr>
            <p:cNvPr id="14" name="視窗框">
              <a:extLst>
                <a:ext uri="{FF2B5EF4-FFF2-40B4-BE49-F238E27FC236}">
                  <a16:creationId xmlns:a16="http://schemas.microsoft.com/office/drawing/2014/main" id="{9E38B966-8D08-6279-39B8-F3E87B85B2F0}"/>
                </a:ext>
              </a:extLst>
            </p:cNvPr>
            <p:cNvPicPr>
              <a:picLocks noChangeAspect="1"/>
            </p:cNvPicPr>
            <p:nvPr/>
          </p:nvPicPr>
          <p:blipFill>
            <a:blip r:embed="rId3"/>
            <a:srcRect r="47075" b="2570"/>
            <a:stretch/>
          </p:blipFill>
          <p:spPr>
            <a:xfrm>
              <a:off x="825999" y="5223173"/>
              <a:ext cx="3927632" cy="4702814"/>
            </a:xfrm>
            <a:prstGeom prst="rect">
              <a:avLst/>
            </a:prstGeom>
          </p:spPr>
        </p:pic>
        <p:pic>
          <p:nvPicPr>
            <p:cNvPr id="18" name="視窗框">
              <a:extLst>
                <a:ext uri="{FF2B5EF4-FFF2-40B4-BE49-F238E27FC236}">
                  <a16:creationId xmlns:a16="http://schemas.microsoft.com/office/drawing/2014/main" id="{45BCD587-F698-9467-3A6D-C81BAB4127C5}"/>
                </a:ext>
              </a:extLst>
            </p:cNvPr>
            <p:cNvPicPr>
              <a:picLocks noChangeAspect="1"/>
            </p:cNvPicPr>
            <p:nvPr/>
          </p:nvPicPr>
          <p:blipFill>
            <a:blip r:embed="rId3"/>
            <a:srcRect l="56157" r="-702" b="2570"/>
            <a:stretch/>
          </p:blipFill>
          <p:spPr>
            <a:xfrm>
              <a:off x="4072851" y="5223173"/>
              <a:ext cx="3305787" cy="4702814"/>
            </a:xfrm>
            <a:prstGeom prst="rect">
              <a:avLst/>
            </a:prstGeom>
          </p:spPr>
        </p:pic>
        <p:pic>
          <p:nvPicPr>
            <p:cNvPr id="19" name="視窗框">
              <a:extLst>
                <a:ext uri="{FF2B5EF4-FFF2-40B4-BE49-F238E27FC236}">
                  <a16:creationId xmlns:a16="http://schemas.microsoft.com/office/drawing/2014/main" id="{19C10540-C95F-8203-B9AA-4367F26D8707}"/>
                </a:ext>
              </a:extLst>
            </p:cNvPr>
            <p:cNvPicPr>
              <a:picLocks noChangeAspect="1"/>
            </p:cNvPicPr>
            <p:nvPr/>
          </p:nvPicPr>
          <p:blipFill>
            <a:blip r:embed="rId3"/>
            <a:srcRect r="47075" b="2570"/>
            <a:stretch/>
          </p:blipFill>
          <p:spPr>
            <a:xfrm>
              <a:off x="825999" y="3601737"/>
              <a:ext cx="3927632" cy="4702814"/>
            </a:xfrm>
            <a:prstGeom prst="rect">
              <a:avLst/>
            </a:prstGeom>
          </p:spPr>
        </p:pic>
        <p:pic>
          <p:nvPicPr>
            <p:cNvPr id="20" name="視窗框">
              <a:extLst>
                <a:ext uri="{FF2B5EF4-FFF2-40B4-BE49-F238E27FC236}">
                  <a16:creationId xmlns:a16="http://schemas.microsoft.com/office/drawing/2014/main" id="{CE8B935B-D4E5-F431-91F6-73C5BA93B52D}"/>
                </a:ext>
              </a:extLst>
            </p:cNvPr>
            <p:cNvPicPr>
              <a:picLocks noChangeAspect="1"/>
            </p:cNvPicPr>
            <p:nvPr/>
          </p:nvPicPr>
          <p:blipFill>
            <a:blip r:embed="rId3"/>
            <a:srcRect l="56157" r="-702" b="2570"/>
            <a:stretch/>
          </p:blipFill>
          <p:spPr>
            <a:xfrm>
              <a:off x="4072851" y="3601737"/>
              <a:ext cx="3305787" cy="4702814"/>
            </a:xfrm>
            <a:prstGeom prst="rect">
              <a:avLst/>
            </a:prstGeom>
          </p:spPr>
        </p:pic>
      </p:grpSp>
      <p:sp>
        <p:nvSpPr>
          <p:cNvPr id="304" name="報表">
            <a:extLst>
              <a:ext uri="{FF2B5EF4-FFF2-40B4-BE49-F238E27FC236}">
                <a16:creationId xmlns:a16="http://schemas.microsoft.com/office/drawing/2014/main" id="{6159D773-2B11-5372-7DAC-F1C9AA4BFD62}"/>
              </a:ext>
            </a:extLst>
          </p:cNvPr>
          <p:cNvSpPr txBox="1"/>
          <p:nvPr/>
        </p:nvSpPr>
        <p:spPr>
          <a:xfrm>
            <a:off x="1337222" y="968221"/>
            <a:ext cx="10330356" cy="7950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lang="fr-FR" altLang="zh-TW" b="1" dirty="0">
                <a:latin typeface="Open Sans" panose="020B0606030504020204" pitchFamily="34" charset="0"/>
                <a:ea typeface="Open Sans" panose="020B0606030504020204" pitchFamily="34" charset="0"/>
                <a:cs typeface="Open Sans" panose="020B0606030504020204" pitchFamily="34" charset="0"/>
              </a:rPr>
              <a:t>R</a:t>
            </a:r>
            <a:r>
              <a:rPr lang="en-US" altLang="zh-TW" b="1" dirty="0">
                <a:latin typeface="Open Sans" panose="020B0606030504020204" pitchFamily="34" charset="0"/>
                <a:ea typeface="Open Sans" panose="020B0606030504020204" pitchFamily="34" charset="0"/>
                <a:cs typeface="Open Sans" panose="020B0606030504020204" pitchFamily="34" charset="0"/>
              </a:rPr>
              <a:t>apport </a:t>
            </a:r>
            <a:r>
              <a:rPr lang="en-US" altLang="zh-TW" b="1" dirty="0" err="1">
                <a:latin typeface="Open Sans" panose="020B0606030504020204" pitchFamily="34" charset="0"/>
                <a:ea typeface="Open Sans" panose="020B0606030504020204" pitchFamily="34" charset="0"/>
                <a:cs typeface="Open Sans" panose="020B0606030504020204" pitchFamily="34" charset="0"/>
              </a:rPr>
              <a:t>d’impression</a:t>
            </a:r>
            <a:r>
              <a:rPr lang="en-US" altLang="zh-TW" b="1" dirty="0">
                <a:latin typeface="Open Sans" panose="020B0606030504020204" pitchFamily="34" charset="0"/>
                <a:ea typeface="Open Sans" panose="020B0606030504020204" pitchFamily="34" charset="0"/>
                <a:cs typeface="Open Sans" panose="020B0606030504020204" pitchFamily="34" charset="0"/>
              </a:rPr>
              <a:t> </a:t>
            </a:r>
            <a:r>
              <a:rPr lang="en-US" altLang="zh-TW" b="1" dirty="0" err="1">
                <a:latin typeface="Open Sans" panose="020B0606030504020204" pitchFamily="34" charset="0"/>
                <a:ea typeface="Open Sans" panose="020B0606030504020204" pitchFamily="34" charset="0"/>
                <a:cs typeface="Open Sans" panose="020B0606030504020204" pitchFamily="34" charset="0"/>
              </a:rPr>
              <a:t>personnalisé</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11" name="線條">
            <a:extLst>
              <a:ext uri="{FF2B5EF4-FFF2-40B4-BE49-F238E27FC236}">
                <a16:creationId xmlns:a16="http://schemas.microsoft.com/office/drawing/2014/main" id="{9E827909-F170-BE8A-D8D2-7D3A2A138D14}"/>
              </a:ext>
            </a:extLst>
          </p:cNvPr>
          <p:cNvSpPr/>
          <p:nvPr/>
        </p:nvSpPr>
        <p:spPr>
          <a:xfrm rot="16200000">
            <a:off x="5500987" y="1887306"/>
            <a:ext cx="373707" cy="349456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chemeClr val="tx1">
                <a:lumMod val="50000"/>
                <a:lumOff val="50000"/>
              </a:schemeClr>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sz="2400" b="1" i="0" u="none" strike="noStrike" kern="0" cap="none" spc="0" normalizeH="0" baseline="0" noProof="0">
              <a:ln>
                <a:noFill/>
              </a:ln>
              <a:solidFill>
                <a:srgbClr val="000000"/>
              </a:solidFill>
              <a:effectLst/>
              <a:uLnTx/>
              <a:uFillTx/>
              <a:latin typeface="Helvetica Neue"/>
              <a:sym typeface="Helvetica Neue"/>
            </a:endParaRPr>
          </a:p>
        </p:txBody>
      </p:sp>
      <p:pic>
        <p:nvPicPr>
          <p:cNvPr id="10" name="圖片 9">
            <a:extLst>
              <a:ext uri="{FF2B5EF4-FFF2-40B4-BE49-F238E27FC236}">
                <a16:creationId xmlns:a16="http://schemas.microsoft.com/office/drawing/2014/main" id="{24261362-BC7C-7C6E-8705-E86B1D7D496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580366" y="3233800"/>
            <a:ext cx="4418315" cy="6120062"/>
          </a:xfrm>
          <a:prstGeom prst="rect">
            <a:avLst/>
          </a:prstGeom>
          <a:ln w="12700">
            <a:solidFill>
              <a:srgbClr val="86BFEF"/>
            </a:solidFill>
          </a:ln>
        </p:spPr>
      </p:pic>
      <p:sp>
        <p:nvSpPr>
          <p:cNvPr id="2" name="像 Excel簡潔易懂的介面，一個畫面就能看到所有資訊">
            <a:extLst>
              <a:ext uri="{FF2B5EF4-FFF2-40B4-BE49-F238E27FC236}">
                <a16:creationId xmlns:a16="http://schemas.microsoft.com/office/drawing/2014/main" id="{BDEDB575-228B-76AA-AB12-FD3B2D61CFF6}"/>
              </a:ext>
            </a:extLst>
          </p:cNvPr>
          <p:cNvSpPr txBox="1"/>
          <p:nvPr/>
        </p:nvSpPr>
        <p:spPr>
          <a:xfrm>
            <a:off x="7646866" y="2741924"/>
            <a:ext cx="4317497" cy="4741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lang="en-US" altLang="zh-TW" sz="1800" b="1" dirty="0">
                <a:solidFill>
                  <a:srgbClr val="000000"/>
                </a:solidFill>
                <a:latin typeface="Open Sans Semibold" panose="020B0706030804020204" pitchFamily="34" charset="0"/>
                <a:ea typeface="Open Sans Semibold" panose="020B0706030804020204" pitchFamily="34" charset="0"/>
                <a:cs typeface="Open Sans Semibold" panose="020B0706030804020204" pitchFamily="34" charset="0"/>
              </a:rPr>
              <a:t>Devis commercial</a:t>
            </a:r>
            <a:r>
              <a:rPr kumimoji="0" lang="en-US" altLang="zh-TW" sz="1800" b="1" i="0" u="none" strike="noStrike" kern="0" cap="none" spc="0" normalizeH="0" baseline="0" noProof="0" dirty="0">
                <a:ln>
                  <a:noFill/>
                </a:ln>
                <a:solidFill>
                  <a:srgbClr val="0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a:t>
            </a:r>
            <a:r>
              <a:rPr lang="en-US" altLang="zh-TW" sz="1800" b="1" dirty="0">
                <a:solidFill>
                  <a:srgbClr val="000000"/>
                </a:solidFill>
                <a:latin typeface="Open Sans Semibold" panose="020B0706030804020204" pitchFamily="34" charset="0"/>
                <a:ea typeface="Open Sans Semibold" panose="020B0706030804020204" pitchFamily="34" charset="0"/>
                <a:cs typeface="Open Sans Semibold" panose="020B0706030804020204" pitchFamily="34" charset="0"/>
              </a:rPr>
              <a:t>pdf</a:t>
            </a:r>
            <a:endParaRPr kumimoji="0" lang="zh-TW" altLang="en-US" sz="1800" b="1" i="0" u="none" strike="noStrike" kern="0" cap="none" spc="0" normalizeH="0" baseline="0" noProof="0" dirty="0">
              <a:ln>
                <a:noFill/>
              </a:ln>
              <a:solidFill>
                <a:srgbClr val="000000"/>
              </a:solidFill>
              <a:effectLst/>
              <a:uLnTx/>
              <a:uFillTx/>
              <a:latin typeface="Open Sans Semibold" panose="020B0706030804020204" pitchFamily="34" charset="0"/>
              <a:ea typeface="Noto Sans CJK SC Medium" panose="020B0500000000000000" pitchFamily="34" charset="-128"/>
              <a:cs typeface="Open Sans Semibold" panose="020B0706030804020204" pitchFamily="34" charset="0"/>
              <a:sym typeface="Source Han Sans TW Medium"/>
            </a:endParaRPr>
          </a:p>
        </p:txBody>
      </p:sp>
      <p:pic>
        <p:nvPicPr>
          <p:cNvPr id="9" name="Image 8">
            <a:extLst>
              <a:ext uri="{FF2B5EF4-FFF2-40B4-BE49-F238E27FC236}">
                <a16:creationId xmlns:a16="http://schemas.microsoft.com/office/drawing/2014/main" id="{A4B8F1B7-D680-5AFB-6F9C-7E5ACC22AB55}"/>
              </a:ext>
            </a:extLst>
          </p:cNvPr>
          <p:cNvPicPr>
            <a:picLocks noChangeAspect="1"/>
          </p:cNvPicPr>
          <p:nvPr/>
        </p:nvPicPr>
        <p:blipFill>
          <a:blip r:embed="rId5"/>
          <a:stretch>
            <a:fillRect/>
          </a:stretch>
        </p:blipFill>
        <p:spPr>
          <a:xfrm>
            <a:off x="760471" y="4374882"/>
            <a:ext cx="6459669" cy="5157046"/>
          </a:xfrm>
          <a:prstGeom prst="rect">
            <a:avLst/>
          </a:prstGeom>
        </p:spPr>
      </p:pic>
    </p:spTree>
    <p:extLst>
      <p:ext uri="{BB962C8B-B14F-4D97-AF65-F5344CB8AC3E}">
        <p14:creationId xmlns:p14="http://schemas.microsoft.com/office/powerpoint/2010/main" val="421508477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79"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380" name="自動電子郵件＆通知：不再漏掉任何到期日以及最新變更"/>
          <p:cNvSpPr txBox="1"/>
          <p:nvPr/>
        </p:nvSpPr>
        <p:spPr>
          <a:xfrm>
            <a:off x="558600" y="1871600"/>
            <a:ext cx="11887601" cy="10641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sz="3200" b="0">
                <a:solidFill>
                  <a:srgbClr val="393939"/>
                </a:solidFill>
              </a:defRPr>
            </a:pPr>
            <a:r>
              <a:rPr kumimoji="0" lang="fr-FR"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Recevez les dernières mises à jour par e-mail, </a:t>
            </a:r>
          </a:p>
          <a:p>
            <a:pPr marL="0" marR="0" lvl="0" indent="39687" algn="ctr" defTabSz="914400" rtl="0" eaLnBrk="1" fontAlgn="auto" latinLnBrk="0" hangingPunct="0">
              <a:lnSpc>
                <a:spcPct val="150000"/>
              </a:lnSpc>
              <a:spcBef>
                <a:spcPts val="0"/>
              </a:spcBef>
              <a:spcAft>
                <a:spcPts val="0"/>
              </a:spcAft>
              <a:buClrTx/>
              <a:buSzTx/>
              <a:buFontTx/>
              <a:buNone/>
              <a:tabLst/>
              <a:defRPr sz="3200" b="0">
                <a:solidFill>
                  <a:srgbClr val="393939"/>
                </a:solidFill>
              </a:defRPr>
            </a:pPr>
            <a:r>
              <a:rPr kumimoji="0" lang="fr-FR"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rappels à l’écran et alertes en temps réel</a:t>
            </a:r>
            <a:endPar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381" name="通知提醒"/>
          <p:cNvSpPr txBox="1"/>
          <p:nvPr/>
        </p:nvSpPr>
        <p:spPr>
          <a:xfrm>
            <a:off x="1154371" y="784069"/>
            <a:ext cx="11027636"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Rappels et notifications </a:t>
            </a: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instantanées</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14" name="視窗框">
            <a:extLst>
              <a:ext uri="{FF2B5EF4-FFF2-40B4-BE49-F238E27FC236}">
                <a16:creationId xmlns:a16="http://schemas.microsoft.com/office/drawing/2014/main" id="{C5BE1D7F-34ED-23B9-C388-7078F970D4C1}"/>
              </a:ext>
            </a:extLst>
          </p:cNvPr>
          <p:cNvPicPr>
            <a:picLocks noChangeAspect="1"/>
          </p:cNvPicPr>
          <p:nvPr/>
        </p:nvPicPr>
        <p:blipFill>
          <a:blip r:embed="rId3"/>
          <a:srcRect r="-912" b="-2505"/>
          <a:stretch/>
        </p:blipFill>
        <p:spPr>
          <a:xfrm>
            <a:off x="769346" y="4172981"/>
            <a:ext cx="7731192" cy="5107916"/>
          </a:xfrm>
          <a:prstGeom prst="rect">
            <a:avLst/>
          </a:prstGeom>
        </p:spPr>
      </p:pic>
      <p:pic>
        <p:nvPicPr>
          <p:cNvPr id="3" name="Image 2">
            <a:extLst>
              <a:ext uri="{FF2B5EF4-FFF2-40B4-BE49-F238E27FC236}">
                <a16:creationId xmlns:a16="http://schemas.microsoft.com/office/drawing/2014/main" id="{43EA2228-752C-2300-7716-8FC269AF5D22}"/>
              </a:ext>
            </a:extLst>
          </p:cNvPr>
          <p:cNvPicPr>
            <a:picLocks noChangeAspect="1"/>
          </p:cNvPicPr>
          <p:nvPr/>
        </p:nvPicPr>
        <p:blipFill>
          <a:blip r:embed="rId4"/>
          <a:stretch>
            <a:fillRect/>
          </a:stretch>
        </p:blipFill>
        <p:spPr>
          <a:xfrm>
            <a:off x="769346" y="4645684"/>
            <a:ext cx="5208693" cy="4457448"/>
          </a:xfrm>
          <a:prstGeom prst="rect">
            <a:avLst/>
          </a:prstGeom>
        </p:spPr>
      </p:pic>
      <p:pic>
        <p:nvPicPr>
          <p:cNvPr id="8" name="Image 7">
            <a:extLst>
              <a:ext uri="{FF2B5EF4-FFF2-40B4-BE49-F238E27FC236}">
                <a16:creationId xmlns:a16="http://schemas.microsoft.com/office/drawing/2014/main" id="{781E3BB9-E0B5-9CE8-616D-1C4811B0F526}"/>
              </a:ext>
            </a:extLst>
          </p:cNvPr>
          <p:cNvPicPr>
            <a:picLocks noChangeAspect="1"/>
          </p:cNvPicPr>
          <p:nvPr/>
        </p:nvPicPr>
        <p:blipFill>
          <a:blip r:embed="rId5"/>
          <a:stretch>
            <a:fillRect/>
          </a:stretch>
        </p:blipFill>
        <p:spPr>
          <a:xfrm>
            <a:off x="3190796" y="3966460"/>
            <a:ext cx="8285182" cy="5107917"/>
          </a:xfrm>
          <a:prstGeom prst="rect">
            <a:avLst/>
          </a:prstGeom>
        </p:spPr>
      </p:pic>
      <p:pic>
        <p:nvPicPr>
          <p:cNvPr id="9" name="Image 8">
            <a:extLst>
              <a:ext uri="{FF2B5EF4-FFF2-40B4-BE49-F238E27FC236}">
                <a16:creationId xmlns:a16="http://schemas.microsoft.com/office/drawing/2014/main" id="{7E8C0B57-D9D0-944B-47AF-ECC787C8D4CF}"/>
              </a:ext>
            </a:extLst>
          </p:cNvPr>
          <p:cNvPicPr>
            <a:picLocks noChangeAspect="1"/>
          </p:cNvPicPr>
          <p:nvPr/>
        </p:nvPicPr>
        <p:blipFill>
          <a:blip r:embed="rId6"/>
          <a:stretch>
            <a:fillRect/>
          </a:stretch>
        </p:blipFill>
        <p:spPr>
          <a:xfrm>
            <a:off x="3190796" y="4467919"/>
            <a:ext cx="8285182" cy="4635213"/>
          </a:xfrm>
          <a:prstGeom prst="rect">
            <a:avLst/>
          </a:prstGeom>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99"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pic>
        <p:nvPicPr>
          <p:cNvPr id="401" name="影像" descr="影像"/>
          <p:cNvPicPr>
            <a:picLocks noChangeAspect="1"/>
          </p:cNvPicPr>
          <p:nvPr/>
        </p:nvPicPr>
        <p:blipFill>
          <a:blip r:embed="rId3"/>
          <a:stretch>
            <a:fillRect/>
          </a:stretch>
        </p:blipFill>
        <p:spPr>
          <a:xfrm>
            <a:off x="518875" y="3998268"/>
            <a:ext cx="5735607" cy="3585690"/>
          </a:xfrm>
          <a:prstGeom prst="rect">
            <a:avLst/>
          </a:prstGeom>
          <a:ln w="12700">
            <a:miter lim="400000"/>
          </a:ln>
        </p:spPr>
      </p:pic>
      <p:pic>
        <p:nvPicPr>
          <p:cNvPr id="402" name="影像" descr="影像"/>
          <p:cNvPicPr>
            <a:picLocks noChangeAspect="1"/>
          </p:cNvPicPr>
          <p:nvPr/>
        </p:nvPicPr>
        <p:blipFill>
          <a:blip r:embed="rId4"/>
          <a:srcRect r="1753" b="9054"/>
          <a:stretch>
            <a:fillRect/>
          </a:stretch>
        </p:blipFill>
        <p:spPr>
          <a:xfrm>
            <a:off x="545690" y="4330433"/>
            <a:ext cx="5694545" cy="3212094"/>
          </a:xfrm>
          <a:prstGeom prst="rect">
            <a:avLst/>
          </a:prstGeom>
          <a:ln w="12700">
            <a:miter lim="400000"/>
          </a:ln>
        </p:spPr>
      </p:pic>
      <p:sp>
        <p:nvSpPr>
          <p:cNvPr id="404" name="把既有的 Excel 變成資料庫"/>
          <p:cNvSpPr txBox="1"/>
          <p:nvPr/>
        </p:nvSpPr>
        <p:spPr>
          <a:xfrm>
            <a:off x="8026397" y="4457933"/>
            <a:ext cx="4182533" cy="718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Cr</a:t>
            </a:r>
            <a:r>
              <a:rPr lang="en-US" altLang="zh-TW" sz="2000" b="1" dirty="0" err="1">
                <a:latin typeface="Open Sans Semibold" panose="020B0606030504020204" pitchFamily="34" charset="0"/>
                <a:ea typeface="Open Sans Semibold" panose="020B0606030504020204" pitchFamily="34" charset="0"/>
                <a:cs typeface="Open Sans Semibold" panose="020B0606030504020204" pitchFamily="34" charset="0"/>
              </a:rPr>
              <a:t>éez</a:t>
            </a:r>
            <a:r>
              <a:rPr lang="en-US" altLang="zh-TW" sz="2000" b="1" dirty="0">
                <a:latin typeface="Open Sans Semibold" panose="020B0606030504020204" pitchFamily="34" charset="0"/>
                <a:ea typeface="Open Sans Semibold" panose="020B0606030504020204" pitchFamily="34" charset="0"/>
                <a:cs typeface="Open Sans Semibold" panose="020B0606030504020204" pitchFamily="34" charset="0"/>
              </a:rPr>
              <a:t> </a:t>
            </a:r>
            <a:r>
              <a:rPr lang="en-US" altLang="zh-TW" sz="2000" b="1" dirty="0" err="1">
                <a:latin typeface="Open Sans Semibold" panose="020B0606030504020204" pitchFamily="34" charset="0"/>
                <a:ea typeface="Open Sans Semibold" panose="020B0606030504020204" pitchFamily="34" charset="0"/>
                <a:cs typeface="Open Sans Semibold" panose="020B0606030504020204" pitchFamily="34" charset="0"/>
              </a:rPr>
              <a:t>une</a:t>
            </a:r>
            <a:r>
              <a:rPr lang="en-US" altLang="zh-TW" sz="2000" b="1" dirty="0">
                <a:latin typeface="Open Sans Semibold" panose="020B0606030504020204" pitchFamily="34" charset="0"/>
                <a:ea typeface="Open Sans Semibold" panose="020B0606030504020204" pitchFamily="34" charset="0"/>
                <a:cs typeface="Open Sans Semibold" panose="020B0606030504020204" pitchFamily="34" charset="0"/>
              </a:rPr>
              <a:t> base de données à </a:t>
            </a:r>
            <a:r>
              <a:rPr lang="en-US" altLang="zh-TW" sz="2000" b="1" dirty="0" err="1">
                <a:latin typeface="Open Sans Semibold" panose="020B0606030504020204" pitchFamily="34" charset="0"/>
                <a:ea typeface="Open Sans Semibold" panose="020B0606030504020204" pitchFamily="34" charset="0"/>
                <a:cs typeface="Open Sans Semibold" panose="020B0606030504020204" pitchFamily="34" charset="0"/>
              </a:rPr>
              <a:t>partir</a:t>
            </a:r>
            <a:r>
              <a:rPr lang="en-US" altLang="zh-TW" sz="2000" b="1" dirty="0">
                <a:latin typeface="Open Sans Semibold" panose="020B0606030504020204" pitchFamily="34" charset="0"/>
                <a:ea typeface="Open Sans Semibold" panose="020B0606030504020204" pitchFamily="34" charset="0"/>
                <a:cs typeface="Open Sans Semibold" panose="020B0606030504020204" pitchFamily="34" charset="0"/>
              </a:rPr>
              <a:t> de </a:t>
            </a:r>
            <a:r>
              <a:rPr lang="en-US" altLang="zh-TW" sz="2000" b="1" dirty="0" err="1">
                <a:latin typeface="Open Sans Semibold" panose="020B0606030504020204" pitchFamily="34" charset="0"/>
                <a:ea typeface="Open Sans Semibold" panose="020B0606030504020204" pitchFamily="34" charset="0"/>
                <a:cs typeface="Open Sans Semibold" panose="020B0606030504020204" pitchFamily="34" charset="0"/>
              </a:rPr>
              <a:t>fichiers</a:t>
            </a:r>
            <a:r>
              <a:rPr lang="en-US" altLang="zh-TW" sz="2000" b="1" dirty="0">
                <a:latin typeface="Open Sans Semibold" panose="020B0606030504020204" pitchFamily="34" charset="0"/>
                <a:ea typeface="Open Sans Semibold" panose="020B0606030504020204" pitchFamily="34" charset="0"/>
                <a:cs typeface="Open Sans Semibold" panose="020B0606030504020204" pitchFamily="34" charset="0"/>
              </a:rPr>
              <a:t> Excel</a:t>
            </a:r>
            <a:endParaRPr kumimoji="0" lang="en-US" altLang="zh-TW"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405" name="線條"/>
          <p:cNvSpPr/>
          <p:nvPr/>
        </p:nvSpPr>
        <p:spPr>
          <a:xfrm>
            <a:off x="4080935" y="7697336"/>
            <a:ext cx="1626916" cy="77275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path>
            </a:pathLst>
          </a:custGeom>
          <a:ln w="25400">
            <a:solidFill>
              <a:schemeClr val="tx1">
                <a:lumMod val="50000"/>
                <a:lumOff val="50000"/>
              </a:schemeClr>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sz="2400" b="1" i="0" u="none" strike="noStrike" kern="0" cap="none" spc="0" normalizeH="0" baseline="0" noProof="0">
              <a:ln>
                <a:noFill/>
              </a:ln>
              <a:solidFill>
                <a:srgbClr val="000000"/>
              </a:solidFill>
              <a:effectLst/>
              <a:uLnTx/>
              <a:uFillTx/>
              <a:latin typeface="Helvetica Neue"/>
              <a:sym typeface="Helvetica Neue"/>
            </a:endParaRPr>
          </a:p>
        </p:txBody>
      </p:sp>
      <p:sp>
        <p:nvSpPr>
          <p:cNvPr id="406" name="也能再匯出成EXCEL"/>
          <p:cNvSpPr txBox="1"/>
          <p:nvPr/>
        </p:nvSpPr>
        <p:spPr>
          <a:xfrm>
            <a:off x="1112714" y="7724186"/>
            <a:ext cx="2810933" cy="976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Export</a:t>
            </a:r>
            <a:r>
              <a:rPr lang="en-US" altLang="zh-TW" sz="2000" b="1" dirty="0">
                <a:latin typeface="Open Sans Semibold" panose="020B0606030504020204" pitchFamily="34" charset="0"/>
                <a:ea typeface="Open Sans Semibold" panose="020B0606030504020204" pitchFamily="34" charset="0"/>
                <a:cs typeface="Open Sans Semibold" panose="020B0606030504020204" pitchFamily="34" charset="0"/>
              </a:rPr>
              <a:t> de </a:t>
            </a:r>
            <a:r>
              <a:rPr lang="en-US" altLang="zh-TW" sz="2000" b="1" dirty="0" err="1">
                <a:latin typeface="Open Sans Semibold" panose="020B0606030504020204" pitchFamily="34" charset="0"/>
                <a:ea typeface="Open Sans Semibold" panose="020B0606030504020204" pitchFamily="34" charset="0"/>
                <a:cs typeface="Open Sans Semibold" panose="020B0606030504020204" pitchFamily="34" charset="0"/>
              </a:rPr>
              <a:t>fichiers</a:t>
            </a:r>
            <a:r>
              <a:rPr kumimoji="0" lang="en-US" altLang="zh-TW"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Excel/CSV</a:t>
            </a:r>
          </a:p>
        </p:txBody>
      </p:sp>
      <p:sp>
        <p:nvSpPr>
          <p:cNvPr id="407" name="線條"/>
          <p:cNvSpPr/>
          <p:nvPr/>
        </p:nvSpPr>
        <p:spPr>
          <a:xfrm>
            <a:off x="6433694" y="4462768"/>
            <a:ext cx="1592703" cy="73166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25400">
            <a:solidFill>
              <a:schemeClr val="tx1">
                <a:lumMod val="50000"/>
                <a:lumOff val="50000"/>
              </a:schemeClr>
            </a:solidFill>
            <a:miter lim="400000"/>
            <a:tailEnd type="triangle"/>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b="1">
                <a:latin typeface="+mn-lt"/>
                <a:ea typeface="+mn-ea"/>
                <a:cs typeface="+mn-cs"/>
                <a:sym typeface="Helvetica Neue"/>
              </a:defRPr>
            </a:pPr>
            <a:endParaRPr kumimoji="0" sz="2400" b="1" i="0" u="none" strike="noStrike" kern="0" cap="none" spc="0" normalizeH="0" baseline="0" noProof="0">
              <a:ln>
                <a:noFill/>
              </a:ln>
              <a:solidFill>
                <a:srgbClr val="000000"/>
              </a:solidFill>
              <a:effectLst/>
              <a:uLnTx/>
              <a:uFillTx/>
              <a:latin typeface="Helvetica Neue"/>
              <a:sym typeface="Helvetica Neue"/>
            </a:endParaRPr>
          </a:p>
        </p:txBody>
      </p:sp>
      <p:pic>
        <p:nvPicPr>
          <p:cNvPr id="2" name="影像" descr="影像">
            <a:extLst>
              <a:ext uri="{FF2B5EF4-FFF2-40B4-BE49-F238E27FC236}">
                <a16:creationId xmlns:a16="http://schemas.microsoft.com/office/drawing/2014/main" id="{30433247-FFD9-B800-9B26-497423B28FC4}"/>
              </a:ext>
            </a:extLst>
          </p:cNvPr>
          <p:cNvPicPr>
            <a:picLocks noChangeAspect="1"/>
          </p:cNvPicPr>
          <p:nvPr/>
        </p:nvPicPr>
        <p:blipFill>
          <a:blip r:embed="rId5"/>
          <a:srcRect b="17973"/>
          <a:stretch>
            <a:fillRect/>
          </a:stretch>
        </p:blipFill>
        <p:spPr>
          <a:xfrm>
            <a:off x="603580" y="4511298"/>
            <a:ext cx="5104271" cy="2949669"/>
          </a:xfrm>
          <a:prstGeom prst="rect">
            <a:avLst/>
          </a:prstGeom>
          <a:ln w="25400">
            <a:solidFill>
              <a:srgbClr val="F3F7F5"/>
            </a:solidFill>
            <a:miter lim="400000"/>
          </a:ln>
          <a:effectLst>
            <a:outerShdw blurRad="50800" dist="25400" dir="3600000" rotWithShape="0">
              <a:srgbClr val="000000">
                <a:alpha val="70000"/>
              </a:srgbClr>
            </a:outerShdw>
          </a:effectLst>
        </p:spPr>
      </p:pic>
      <p:sp>
        <p:nvSpPr>
          <p:cNvPr id="4" name="Excel 匯入 / 匯出">
            <a:extLst>
              <a:ext uri="{FF2B5EF4-FFF2-40B4-BE49-F238E27FC236}">
                <a16:creationId xmlns:a16="http://schemas.microsoft.com/office/drawing/2014/main" id="{627BCFD1-034F-AA20-68FF-42C7E262FD13}"/>
              </a:ext>
            </a:extLst>
          </p:cNvPr>
          <p:cNvSpPr txBox="1"/>
          <p:nvPr/>
        </p:nvSpPr>
        <p:spPr>
          <a:xfrm>
            <a:off x="2911032" y="1095296"/>
            <a:ext cx="7182737"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45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en-US" altLang="zh-TW" dirty="0"/>
              <a:t>Importer et exporter</a:t>
            </a:r>
          </a:p>
        </p:txBody>
      </p:sp>
      <p:pic>
        <p:nvPicPr>
          <p:cNvPr id="8" name="Image 7">
            <a:extLst>
              <a:ext uri="{FF2B5EF4-FFF2-40B4-BE49-F238E27FC236}">
                <a16:creationId xmlns:a16="http://schemas.microsoft.com/office/drawing/2014/main" id="{E074AE14-727F-E660-A957-F0BF2599B583}"/>
              </a:ext>
            </a:extLst>
          </p:cNvPr>
          <p:cNvPicPr>
            <a:picLocks noChangeAspect="1"/>
          </p:cNvPicPr>
          <p:nvPr/>
        </p:nvPicPr>
        <p:blipFill>
          <a:blip r:embed="rId6"/>
          <a:stretch>
            <a:fillRect/>
          </a:stretch>
        </p:blipFill>
        <p:spPr>
          <a:xfrm>
            <a:off x="517831" y="4330433"/>
            <a:ext cx="5722404" cy="3289427"/>
          </a:xfrm>
          <a:prstGeom prst="rect">
            <a:avLst/>
          </a:prstGeom>
        </p:spPr>
      </p:pic>
      <p:pic>
        <p:nvPicPr>
          <p:cNvPr id="9" name="Image 8">
            <a:extLst>
              <a:ext uri="{FF2B5EF4-FFF2-40B4-BE49-F238E27FC236}">
                <a16:creationId xmlns:a16="http://schemas.microsoft.com/office/drawing/2014/main" id="{C6658AFF-B3EF-BCFD-35BC-58D696A2761B}"/>
              </a:ext>
            </a:extLst>
          </p:cNvPr>
          <p:cNvPicPr>
            <a:picLocks noChangeAspect="1"/>
          </p:cNvPicPr>
          <p:nvPr/>
        </p:nvPicPr>
        <p:blipFill>
          <a:blip r:embed="rId7"/>
          <a:stretch>
            <a:fillRect/>
          </a:stretch>
        </p:blipFill>
        <p:spPr>
          <a:xfrm>
            <a:off x="6024308" y="5401291"/>
            <a:ext cx="5246887" cy="3609145"/>
          </a:xfrm>
          <a:prstGeom prst="rect">
            <a:avLst/>
          </a:prstGeom>
        </p:spPr>
      </p:pic>
      <p:pic>
        <p:nvPicPr>
          <p:cNvPr id="10" name="Image 9">
            <a:extLst>
              <a:ext uri="{FF2B5EF4-FFF2-40B4-BE49-F238E27FC236}">
                <a16:creationId xmlns:a16="http://schemas.microsoft.com/office/drawing/2014/main" id="{29DB2D99-2A75-9EA7-795B-61CF37AE5CB8}"/>
              </a:ext>
            </a:extLst>
          </p:cNvPr>
          <p:cNvPicPr>
            <a:picLocks noChangeAspect="1"/>
          </p:cNvPicPr>
          <p:nvPr/>
        </p:nvPicPr>
        <p:blipFill>
          <a:blip r:embed="rId8"/>
          <a:stretch>
            <a:fillRect/>
          </a:stretch>
        </p:blipFill>
        <p:spPr>
          <a:xfrm>
            <a:off x="8371331" y="5401291"/>
            <a:ext cx="3354238" cy="3609145"/>
          </a:xfrm>
          <a:prstGeom prst="rect">
            <a:avLst/>
          </a:prstGeom>
        </p:spPr>
      </p:pic>
      <p:pic>
        <p:nvPicPr>
          <p:cNvPr id="13" name="Image 12">
            <a:extLst>
              <a:ext uri="{FF2B5EF4-FFF2-40B4-BE49-F238E27FC236}">
                <a16:creationId xmlns:a16="http://schemas.microsoft.com/office/drawing/2014/main" id="{9FB88820-C8AF-62E3-3450-7D285C8CFE94}"/>
              </a:ext>
            </a:extLst>
          </p:cNvPr>
          <p:cNvPicPr>
            <a:picLocks noChangeAspect="1"/>
          </p:cNvPicPr>
          <p:nvPr/>
        </p:nvPicPr>
        <p:blipFill>
          <a:blip r:embed="rId9"/>
          <a:stretch>
            <a:fillRect/>
          </a:stretch>
        </p:blipFill>
        <p:spPr>
          <a:xfrm>
            <a:off x="6031024" y="5721009"/>
            <a:ext cx="5694545" cy="3289427"/>
          </a:xfrm>
          <a:prstGeom prst="rect">
            <a:avLst/>
          </a:prstGeom>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422"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26" name="將資料庫的的各項優點帶到網站或部落格中"/>
          <p:cNvSpPr txBox="1"/>
          <p:nvPr/>
        </p:nvSpPr>
        <p:spPr>
          <a:xfrm>
            <a:off x="558600" y="1857600"/>
            <a:ext cx="11887601" cy="10641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fr-FR"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Intégrez des fonctions de base de données pour dynamiser</a:t>
            </a:r>
          </a:p>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fr-FR"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vos pages web et vos blogs</a:t>
            </a:r>
            <a:endPar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427" name="嵌入在你的網站中"/>
          <p:cNvSpPr txBox="1"/>
          <p:nvPr/>
        </p:nvSpPr>
        <p:spPr>
          <a:xfrm>
            <a:off x="2253055" y="878700"/>
            <a:ext cx="8893166"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fr-FR"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Intégration web</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grpSp>
        <p:nvGrpSpPr>
          <p:cNvPr id="12" name="群組 11">
            <a:extLst>
              <a:ext uri="{FF2B5EF4-FFF2-40B4-BE49-F238E27FC236}">
                <a16:creationId xmlns:a16="http://schemas.microsoft.com/office/drawing/2014/main" id="{964213F7-6463-8A21-FDBE-5394F25AA153}"/>
              </a:ext>
            </a:extLst>
          </p:cNvPr>
          <p:cNvGrpSpPr/>
          <p:nvPr/>
        </p:nvGrpSpPr>
        <p:grpSpPr>
          <a:xfrm>
            <a:off x="2399062" y="3712401"/>
            <a:ext cx="8206676" cy="5445140"/>
            <a:chOff x="2399062" y="3868194"/>
            <a:chExt cx="8206676" cy="5445140"/>
          </a:xfrm>
        </p:grpSpPr>
        <p:pic>
          <p:nvPicPr>
            <p:cNvPr id="8" name="視窗框">
              <a:extLst>
                <a:ext uri="{FF2B5EF4-FFF2-40B4-BE49-F238E27FC236}">
                  <a16:creationId xmlns:a16="http://schemas.microsoft.com/office/drawing/2014/main" id="{C8B9CF13-0023-C842-3DE7-6D4C54C389A9}"/>
                </a:ext>
              </a:extLst>
            </p:cNvPr>
            <p:cNvPicPr>
              <a:picLocks noChangeAspect="1"/>
            </p:cNvPicPr>
            <p:nvPr/>
          </p:nvPicPr>
          <p:blipFill>
            <a:blip r:embed="rId3"/>
            <a:srcRect l="1" t="1" r="27919" b="-374"/>
            <a:stretch/>
          </p:blipFill>
          <p:spPr>
            <a:xfrm>
              <a:off x="2399062" y="3868194"/>
              <a:ext cx="6011800" cy="5445140"/>
            </a:xfrm>
            <a:prstGeom prst="rect">
              <a:avLst/>
            </a:prstGeom>
          </p:spPr>
        </p:pic>
        <p:pic>
          <p:nvPicPr>
            <p:cNvPr id="11" name="視窗框">
              <a:extLst>
                <a:ext uri="{FF2B5EF4-FFF2-40B4-BE49-F238E27FC236}">
                  <a16:creationId xmlns:a16="http://schemas.microsoft.com/office/drawing/2014/main" id="{C8F44218-2170-ED00-DFF4-A0BF92063CB1}"/>
                </a:ext>
              </a:extLst>
            </p:cNvPr>
            <p:cNvPicPr>
              <a:picLocks noChangeAspect="1"/>
            </p:cNvPicPr>
            <p:nvPr/>
          </p:nvPicPr>
          <p:blipFill>
            <a:blip r:embed="rId3"/>
            <a:srcRect l="58945" t="1" r="-159" b="-374"/>
            <a:stretch/>
          </p:blipFill>
          <p:spPr>
            <a:xfrm>
              <a:off x="7168272" y="3868194"/>
              <a:ext cx="3437466" cy="5445140"/>
            </a:xfrm>
            <a:prstGeom prst="rect">
              <a:avLst/>
            </a:prstGeom>
          </p:spPr>
        </p:pic>
        <p:pic>
          <p:nvPicPr>
            <p:cNvPr id="10" name="圖片 9">
              <a:extLst>
                <a:ext uri="{FF2B5EF4-FFF2-40B4-BE49-F238E27FC236}">
                  <a16:creationId xmlns:a16="http://schemas.microsoft.com/office/drawing/2014/main" id="{C905C7FD-A3B6-8B7A-7CB4-C70C115088C9}"/>
                </a:ext>
              </a:extLst>
            </p:cNvPr>
            <p:cNvPicPr>
              <a:picLocks noChangeAspect="1"/>
            </p:cNvPicPr>
            <p:nvPr/>
          </p:nvPicPr>
          <p:blipFill>
            <a:blip r:embed="rId4"/>
            <a:stretch>
              <a:fillRect/>
            </a:stretch>
          </p:blipFill>
          <p:spPr>
            <a:xfrm>
              <a:off x="2465298" y="4415804"/>
              <a:ext cx="8074204" cy="4831942"/>
            </a:xfrm>
            <a:prstGeom prst="rect">
              <a:avLst/>
            </a:prstGeom>
          </p:spPr>
        </p:pic>
      </p:gr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ECD32650-F02F-0C64-E58D-2FA1A2BFA50E}"/>
              </a:ext>
            </a:extLst>
          </p:cNvPr>
          <p:cNvGrpSpPr/>
          <p:nvPr/>
        </p:nvGrpSpPr>
        <p:grpSpPr>
          <a:xfrm>
            <a:off x="729804" y="3868404"/>
            <a:ext cx="6385865" cy="4027596"/>
            <a:chOff x="2399062" y="3868194"/>
            <a:chExt cx="8206676" cy="5445140"/>
          </a:xfrm>
        </p:grpSpPr>
        <p:pic>
          <p:nvPicPr>
            <p:cNvPr id="4" name="視窗框">
              <a:extLst>
                <a:ext uri="{FF2B5EF4-FFF2-40B4-BE49-F238E27FC236}">
                  <a16:creationId xmlns:a16="http://schemas.microsoft.com/office/drawing/2014/main" id="{58547618-9B92-45FC-5039-B12089C1839F}"/>
                </a:ext>
              </a:extLst>
            </p:cNvPr>
            <p:cNvPicPr>
              <a:picLocks noChangeAspect="1"/>
            </p:cNvPicPr>
            <p:nvPr/>
          </p:nvPicPr>
          <p:blipFill>
            <a:blip r:embed="rId3"/>
            <a:srcRect l="1" t="1" r="27919" b="-374"/>
            <a:stretch/>
          </p:blipFill>
          <p:spPr>
            <a:xfrm>
              <a:off x="2399062" y="3868194"/>
              <a:ext cx="6011800" cy="5445140"/>
            </a:xfrm>
            <a:prstGeom prst="rect">
              <a:avLst/>
            </a:prstGeom>
            <a:ln w="12700">
              <a:miter lim="400000"/>
            </a:ln>
          </p:spPr>
        </p:pic>
        <p:pic>
          <p:nvPicPr>
            <p:cNvPr id="5" name="視窗框">
              <a:extLst>
                <a:ext uri="{FF2B5EF4-FFF2-40B4-BE49-F238E27FC236}">
                  <a16:creationId xmlns:a16="http://schemas.microsoft.com/office/drawing/2014/main" id="{724B0DD4-2AB7-EFFE-5755-3DFA8F137B4E}"/>
                </a:ext>
              </a:extLst>
            </p:cNvPr>
            <p:cNvPicPr>
              <a:picLocks noChangeAspect="1"/>
            </p:cNvPicPr>
            <p:nvPr/>
          </p:nvPicPr>
          <p:blipFill>
            <a:blip r:embed="rId3"/>
            <a:srcRect l="58945" t="1" r="-159" b="-374"/>
            <a:stretch/>
          </p:blipFill>
          <p:spPr>
            <a:xfrm>
              <a:off x="7168272" y="3868194"/>
              <a:ext cx="3437466" cy="5445140"/>
            </a:xfrm>
            <a:prstGeom prst="rect">
              <a:avLst/>
            </a:prstGeom>
            <a:ln w="12700">
              <a:miter lim="400000"/>
            </a:ln>
          </p:spPr>
        </p:pic>
      </p:grpSp>
      <p:sp>
        <p:nvSpPr>
          <p:cNvPr id="363"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364" name="在你常用的行事曆上，追蹤資料庫中的各個日期"/>
          <p:cNvSpPr txBox="1"/>
          <p:nvPr/>
        </p:nvSpPr>
        <p:spPr>
          <a:xfrm>
            <a:off x="1109562" y="1857600"/>
            <a:ext cx="10785676" cy="10641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sz="3200" b="0">
                <a:solidFill>
                  <a:srgbClr val="393939"/>
                </a:solidFill>
              </a:defRPr>
            </a:pPr>
            <a:r>
              <a:rPr kumimoji="0" lang="fr-FR"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Synchronisez toutes les dates de votre base de données avec votre application </a:t>
            </a:r>
          </a:p>
          <a:p>
            <a:pPr marL="0" marR="0" lvl="0" indent="39687" algn="ctr" defTabSz="914400" rtl="0" eaLnBrk="1" fontAlgn="auto" latinLnBrk="0" hangingPunct="0">
              <a:lnSpc>
                <a:spcPct val="150000"/>
              </a:lnSpc>
              <a:spcBef>
                <a:spcPts val="0"/>
              </a:spcBef>
              <a:spcAft>
                <a:spcPts val="0"/>
              </a:spcAft>
              <a:buClrTx/>
              <a:buSzTx/>
              <a:buFontTx/>
              <a:buNone/>
              <a:tabLst/>
              <a:defRPr sz="3200" b="0">
                <a:solidFill>
                  <a:srgbClr val="393939"/>
                </a:solidFill>
              </a:defRPr>
            </a:pPr>
            <a:r>
              <a:rPr kumimoji="0" lang="fr-FR"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de calendrier </a:t>
            </a:r>
            <a:r>
              <a:rPr kumimoji="0" lang="fr-FR" altLang="zh-TW" sz="22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préférrée</a:t>
            </a:r>
            <a:endPar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365" name="行事曆整合"/>
          <p:cNvSpPr txBox="1"/>
          <p:nvPr/>
        </p:nvSpPr>
        <p:spPr>
          <a:xfrm>
            <a:off x="2173389" y="899529"/>
            <a:ext cx="9067423"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Synchronisation</a:t>
            </a: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de </a:t>
            </a: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calendrier</a:t>
            </a:r>
            <a:endParaRPr kumimoji="0"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1026" name="Picture 2">
            <a:extLst>
              <a:ext uri="{FF2B5EF4-FFF2-40B4-BE49-F238E27FC236}">
                <a16:creationId xmlns:a16="http://schemas.microsoft.com/office/drawing/2014/main" id="{D49B0467-A27E-101E-17AA-55D8D44611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644" y="4317018"/>
            <a:ext cx="6277773" cy="3448354"/>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41EA0354-9FF2-8914-3B7A-30F65ACD6F86}"/>
              </a:ext>
            </a:extLst>
          </p:cNvPr>
          <p:cNvPicPr>
            <a:picLocks noChangeAspect="1"/>
          </p:cNvPicPr>
          <p:nvPr/>
        </p:nvPicPr>
        <p:blipFill>
          <a:blip r:embed="rId5"/>
          <a:stretch>
            <a:fillRect/>
          </a:stretch>
        </p:blipFill>
        <p:spPr>
          <a:xfrm>
            <a:off x="729804" y="4276701"/>
            <a:ext cx="6385866" cy="3619300"/>
          </a:xfrm>
          <a:prstGeom prst="rect">
            <a:avLst/>
          </a:prstGeom>
        </p:spPr>
      </p:pic>
      <p:sp>
        <p:nvSpPr>
          <p:cNvPr id="7" name="Rectangle : coins arrondis 6">
            <a:extLst>
              <a:ext uri="{FF2B5EF4-FFF2-40B4-BE49-F238E27FC236}">
                <a16:creationId xmlns:a16="http://schemas.microsoft.com/office/drawing/2014/main" id="{A6C4CDB3-4038-A557-E7BA-7BABCC705EEC}"/>
              </a:ext>
            </a:extLst>
          </p:cNvPr>
          <p:cNvSpPr/>
          <p:nvPr/>
        </p:nvSpPr>
        <p:spPr>
          <a:xfrm>
            <a:off x="1842052" y="4691270"/>
            <a:ext cx="890920" cy="3204730"/>
          </a:xfrm>
          <a:prstGeom prst="roundRect">
            <a:avLst/>
          </a:prstGeom>
          <a:noFill/>
          <a:ln w="38100" cap="flat">
            <a:solidFill>
              <a:srgbClr val="FF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pic>
        <p:nvPicPr>
          <p:cNvPr id="9" name="Image 8">
            <a:extLst>
              <a:ext uri="{FF2B5EF4-FFF2-40B4-BE49-F238E27FC236}">
                <a16:creationId xmlns:a16="http://schemas.microsoft.com/office/drawing/2014/main" id="{BA73D16A-0EFE-291A-7F4C-6442BFE5FC4F}"/>
              </a:ext>
            </a:extLst>
          </p:cNvPr>
          <p:cNvPicPr>
            <a:picLocks noChangeAspect="1"/>
          </p:cNvPicPr>
          <p:nvPr/>
        </p:nvPicPr>
        <p:blipFill>
          <a:blip r:embed="rId6"/>
          <a:stretch>
            <a:fillRect/>
          </a:stretch>
        </p:blipFill>
        <p:spPr>
          <a:xfrm>
            <a:off x="6130066" y="5192980"/>
            <a:ext cx="6316003" cy="4230991"/>
          </a:xfrm>
          <a:prstGeom prst="rect">
            <a:avLst/>
          </a:prstGeom>
        </p:spPr>
      </p:pic>
      <p:pic>
        <p:nvPicPr>
          <p:cNvPr id="14" name="Image 13">
            <a:extLst>
              <a:ext uri="{FF2B5EF4-FFF2-40B4-BE49-F238E27FC236}">
                <a16:creationId xmlns:a16="http://schemas.microsoft.com/office/drawing/2014/main" id="{2063AEB1-6ADF-D44D-721C-6591808CA143}"/>
              </a:ext>
            </a:extLst>
          </p:cNvPr>
          <p:cNvPicPr>
            <a:picLocks noChangeAspect="1"/>
          </p:cNvPicPr>
          <p:nvPr/>
        </p:nvPicPr>
        <p:blipFill>
          <a:blip r:embed="rId7"/>
          <a:stretch>
            <a:fillRect/>
          </a:stretch>
        </p:blipFill>
        <p:spPr>
          <a:xfrm>
            <a:off x="6255026" y="5616712"/>
            <a:ext cx="6019970" cy="3603864"/>
          </a:xfrm>
          <a:prstGeom prst="rect">
            <a:avLst/>
          </a:prstGeom>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384" name="矩形"/>
          <p:cNvSpPr/>
          <p:nvPr/>
        </p:nvSpPr>
        <p:spPr>
          <a:xfrm>
            <a:off x="-386523" y="-105295"/>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386" name="誰？什麼時候？哪筆資料？做了哪些變更？讓組織有更完整的內控！"/>
          <p:cNvSpPr txBox="1"/>
          <p:nvPr/>
        </p:nvSpPr>
        <p:spPr>
          <a:xfrm>
            <a:off x="556891" y="1857600"/>
            <a:ext cx="11887601"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sz="3200" b="0">
                <a:solidFill>
                  <a:srgbClr val="393939"/>
                </a:solidFill>
              </a:defRPr>
            </a:pPr>
            <a:r>
              <a:rPr lang="fr-FR" sz="2200" b="1" dirty="0">
                <a:latin typeface="Open Sans Semibold" panose="020B0606030504020204" pitchFamily="34" charset="0"/>
                <a:ea typeface="Open Sans Semibold" panose="020B0606030504020204" pitchFamily="34" charset="0"/>
                <a:cs typeface="Open Sans Semibold" panose="020B0606030504020204" pitchFamily="34" charset="0"/>
              </a:rPr>
              <a:t>A</a:t>
            </a:r>
            <a:r>
              <a:rPr kumimoji="0" lang="fr-FR" sz="22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ffiche</a:t>
            </a:r>
            <a:r>
              <a:rPr lang="fr-FR" sz="2200" b="1" dirty="0">
                <a:latin typeface="Open Sans Semibold" panose="020B0606030504020204" pitchFamily="34" charset="0"/>
                <a:ea typeface="Open Sans Semibold" panose="020B0606030504020204" pitchFamily="34" charset="0"/>
                <a:cs typeface="Open Sans Semibold" panose="020B0606030504020204" pitchFamily="34" charset="0"/>
              </a:rPr>
              <a:t>z</a:t>
            </a:r>
            <a:r>
              <a:rPr kumimoji="0" lang="fr-FR"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l’historique complet de toutes les modifications apportées à chaque entrée</a:t>
            </a:r>
            <a:endParaRPr kumimoji="0"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387" name="清楚的版本記錄"/>
          <p:cNvSpPr txBox="1"/>
          <p:nvPr/>
        </p:nvSpPr>
        <p:spPr>
          <a:xfrm>
            <a:off x="2375665" y="792411"/>
            <a:ext cx="8331617"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Historique</a:t>
            </a: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a:t>
            </a: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clair</a:t>
            </a: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des versions</a:t>
            </a:r>
            <a:endParaRPr kumimoji="0"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389" name="2020/04/30 10:01:18  Rex Ho 修改 了…"/>
          <p:cNvSpPr txBox="1"/>
          <p:nvPr/>
        </p:nvSpPr>
        <p:spPr>
          <a:xfrm>
            <a:off x="8701706" y="3998123"/>
            <a:ext cx="4236737" cy="8599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t">
            <a:spAutoFit/>
          </a:bodyPr>
          <a:lstStyle/>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20</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20</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10</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15</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 1</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1</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08</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59</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  </a:t>
            </a:r>
            <a:r>
              <a:rPr kumimoji="0" 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Lillian </a:t>
            </a:r>
            <a:r>
              <a:rPr kumimoji="0" lang="fr-FR"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 modifié</a:t>
            </a:r>
          </a:p>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fr-FR"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Commandes clients </a:t>
            </a:r>
            <a:r>
              <a:rPr kumimoji="0" lang="fr-FR" sz="140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enregistrement Promo Q3</a:t>
            </a:r>
          </a:p>
          <a:p>
            <a:pPr marL="0" marR="0" lvl="1" indent="457200" algn="l" defTabSz="584200" rtl="0" eaLnBrk="1" fontAlgn="auto" latinLnBrk="0" hangingPunct="0">
              <a:lnSpc>
                <a:spcPct val="120000"/>
              </a:lnSpc>
              <a:spcBef>
                <a:spcPts val="0"/>
              </a:spcBef>
              <a:spcAft>
                <a:spcPts val="0"/>
              </a:spcAft>
              <a:buClrTx/>
              <a:buSzTx/>
              <a:buFontTx/>
              <a:buNone/>
              <a:tabLst/>
              <a:defRPr sz="1400">
                <a:latin typeface="Source Han Sans TW Medium"/>
                <a:ea typeface="Source Han Sans TW Medium"/>
                <a:cs typeface="Source Han Sans TW Medium"/>
                <a:sym typeface="Source Han Sans TW Medium"/>
              </a:defRPr>
            </a:pPr>
            <a:r>
              <a:rPr kumimoji="0" lang="en-US" sz="1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fx</a:t>
            </a:r>
            <a:r>
              <a:rPr kumimoji="0" lang="en-US"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endParaRPr kumimoji="0"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
        <p:nvSpPr>
          <p:cNvPr id="392" name="線條"/>
          <p:cNvSpPr/>
          <p:nvPr/>
        </p:nvSpPr>
        <p:spPr>
          <a:xfrm>
            <a:off x="8627188" y="5650535"/>
            <a:ext cx="3299735" cy="2"/>
          </a:xfrm>
          <a:prstGeom prst="line">
            <a:avLst/>
          </a:prstGeom>
          <a:ln w="12700">
            <a:solidFill>
              <a:srgbClr val="AAAAAA"/>
            </a:solidFill>
            <a:miter lim="400000"/>
          </a:ln>
        </p:spPr>
        <p:txBody>
          <a:bodyPr lIns="45718" tIns="45718" rIns="45718" bIns="45718"/>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Helvetica Neue Medium"/>
              <a:sym typeface="Helvetica Neue Medium"/>
            </a:endParaRPr>
          </a:p>
        </p:txBody>
      </p:sp>
      <p:sp>
        <p:nvSpPr>
          <p:cNvPr id="393" name="線條"/>
          <p:cNvSpPr/>
          <p:nvPr/>
        </p:nvSpPr>
        <p:spPr>
          <a:xfrm>
            <a:off x="8627188" y="7498229"/>
            <a:ext cx="3299735" cy="2"/>
          </a:xfrm>
          <a:prstGeom prst="line">
            <a:avLst/>
          </a:prstGeom>
          <a:ln w="12700">
            <a:solidFill>
              <a:srgbClr val="AAAAAA"/>
            </a:solidFill>
            <a:miter lim="400000"/>
          </a:ln>
        </p:spPr>
        <p:txBody>
          <a:bodyPr lIns="45718" tIns="45718" rIns="45718" bIns="45718"/>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Helvetica Neue Medium"/>
              <a:sym typeface="Helvetica Neue Medium"/>
            </a:endParaRPr>
          </a:p>
        </p:txBody>
      </p:sp>
      <p:pic>
        <p:nvPicPr>
          <p:cNvPr id="394" name="影像" descr="影像"/>
          <p:cNvPicPr>
            <a:picLocks noChangeAspect="1"/>
          </p:cNvPicPr>
          <p:nvPr/>
        </p:nvPicPr>
        <p:blipFill>
          <a:blip r:embed="rId3"/>
          <a:stretch>
            <a:fillRect/>
          </a:stretch>
        </p:blipFill>
        <p:spPr>
          <a:xfrm>
            <a:off x="8897381" y="4604410"/>
            <a:ext cx="195182" cy="195182"/>
          </a:xfrm>
          <a:prstGeom prst="rect">
            <a:avLst/>
          </a:prstGeom>
          <a:ln w="12700">
            <a:miter lim="400000"/>
          </a:ln>
        </p:spPr>
      </p:pic>
      <p:grpSp>
        <p:nvGrpSpPr>
          <p:cNvPr id="13" name="群組 12">
            <a:extLst>
              <a:ext uri="{FF2B5EF4-FFF2-40B4-BE49-F238E27FC236}">
                <a16:creationId xmlns:a16="http://schemas.microsoft.com/office/drawing/2014/main" id="{1131AF24-5CEC-EF07-FEE5-CE7B53DEFF21}"/>
              </a:ext>
            </a:extLst>
          </p:cNvPr>
          <p:cNvGrpSpPr/>
          <p:nvPr/>
        </p:nvGrpSpPr>
        <p:grpSpPr>
          <a:xfrm>
            <a:off x="642618" y="4096223"/>
            <a:ext cx="7788340" cy="4735363"/>
            <a:chOff x="556890" y="4096223"/>
            <a:chExt cx="7665596" cy="4735363"/>
          </a:xfrm>
        </p:grpSpPr>
        <p:pic>
          <p:nvPicPr>
            <p:cNvPr id="9" name="視窗框">
              <a:extLst>
                <a:ext uri="{FF2B5EF4-FFF2-40B4-BE49-F238E27FC236}">
                  <a16:creationId xmlns:a16="http://schemas.microsoft.com/office/drawing/2014/main" id="{960B2AE2-626B-E7B9-6B2E-C96252BCAFAC}"/>
                </a:ext>
              </a:extLst>
            </p:cNvPr>
            <p:cNvPicPr>
              <a:picLocks noChangeAspect="1"/>
            </p:cNvPicPr>
            <p:nvPr/>
          </p:nvPicPr>
          <p:blipFill>
            <a:blip r:embed="rId4"/>
            <a:srcRect l="1" t="1" r="-909" b="-374"/>
            <a:stretch/>
          </p:blipFill>
          <p:spPr>
            <a:xfrm>
              <a:off x="556890" y="4096223"/>
              <a:ext cx="7319141" cy="4735363"/>
            </a:xfrm>
            <a:prstGeom prst="rect">
              <a:avLst/>
            </a:prstGeom>
          </p:spPr>
        </p:pic>
        <p:pic>
          <p:nvPicPr>
            <p:cNvPr id="12" name="視窗框">
              <a:extLst>
                <a:ext uri="{FF2B5EF4-FFF2-40B4-BE49-F238E27FC236}">
                  <a16:creationId xmlns:a16="http://schemas.microsoft.com/office/drawing/2014/main" id="{E61C35D6-1462-8B81-3531-E0CF70191012}"/>
                </a:ext>
              </a:extLst>
            </p:cNvPr>
            <p:cNvPicPr>
              <a:picLocks noChangeAspect="1"/>
            </p:cNvPicPr>
            <p:nvPr/>
          </p:nvPicPr>
          <p:blipFill>
            <a:blip r:embed="rId4"/>
            <a:srcRect l="50900" t="1" r="-909" b="-374"/>
            <a:stretch/>
          </p:blipFill>
          <p:spPr>
            <a:xfrm>
              <a:off x="4595155" y="4096223"/>
              <a:ext cx="3627331" cy="4735363"/>
            </a:xfrm>
            <a:prstGeom prst="rect">
              <a:avLst/>
            </a:prstGeom>
          </p:spPr>
        </p:pic>
      </p:grpSp>
      <p:sp>
        <p:nvSpPr>
          <p:cNvPr id="16" name="文字方塊 15">
            <a:extLst>
              <a:ext uri="{FF2B5EF4-FFF2-40B4-BE49-F238E27FC236}">
                <a16:creationId xmlns:a16="http://schemas.microsoft.com/office/drawing/2014/main" id="{166F40C2-7FFB-E144-3D92-3F0BBCBCFD01}"/>
              </a:ext>
            </a:extLst>
          </p:cNvPr>
          <p:cNvSpPr txBox="1"/>
          <p:nvPr/>
        </p:nvSpPr>
        <p:spPr>
          <a:xfrm>
            <a:off x="9130214" y="4904834"/>
            <a:ext cx="2779101"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just" defTabSz="584200" rtl="0" eaLnBrk="1" fontAlgn="auto" latinLnBrk="0" hangingPunct="0">
              <a:lnSpc>
                <a:spcPct val="100000"/>
              </a:lnSpc>
              <a:spcBef>
                <a:spcPts val="0"/>
              </a:spcBef>
              <a:spcAft>
                <a:spcPts val="0"/>
              </a:spcAft>
              <a:buClrTx/>
              <a:buSzTx/>
              <a:buFontTx/>
              <a:buNone/>
              <a:tabLst/>
              <a:defRPr/>
            </a:pPr>
            <a:r>
              <a:rPr kumimoji="0" lang="fr-FR" altLang="zh-TW" sz="1000" b="0" i="0" u="none" strike="noStrike" kern="0" cap="none" spc="0" normalizeH="0" baseline="0" noProof="0" dirty="0">
                <a:ln>
                  <a:noFill/>
                </a:ln>
                <a:solidFill>
                  <a:srgbClr val="6D6D6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Le recalcul de cette formule est déclenché par </a:t>
            </a:r>
            <a:r>
              <a:rPr kumimoji="0" lang="fr-FR" altLang="zh-TW" sz="1000" b="0" i="0" u="none" strike="noStrike" kern="0" cap="none" spc="0" normalizeH="0" baseline="0" noProof="0" dirty="0">
                <a:ln>
                  <a:noFill/>
                </a:ln>
                <a:solidFill>
                  <a:srgbClr val="00B0F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cet enregistrement </a:t>
            </a:r>
            <a:r>
              <a:rPr kumimoji="0" lang="fr-FR" altLang="zh-TW" sz="1000" b="0" i="0" u="none" strike="noStrike" kern="0" cap="none" spc="0" normalizeH="0" baseline="0" noProof="0" dirty="0">
                <a:ln>
                  <a:noFill/>
                </a:ln>
                <a:solidFill>
                  <a:srgbClr val="6D6D6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de la feuille référencée Revenus et Dépenses.</a:t>
            </a:r>
            <a:endParaRPr kumimoji="0" lang="en" altLang="zh-TW" sz="1000" b="1" i="0" u="none" strike="noStrike" kern="0" cap="none" spc="0" normalizeH="0" baseline="0" noProof="0" dirty="0">
              <a:ln>
                <a:noFill/>
              </a:ln>
              <a:solidFill>
                <a:srgbClr val="6D6D6D"/>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p:txBody>
      </p:sp>
      <p:sp>
        <p:nvSpPr>
          <p:cNvPr id="20" name="文字方塊 19">
            <a:extLst>
              <a:ext uri="{FF2B5EF4-FFF2-40B4-BE49-F238E27FC236}">
                <a16:creationId xmlns:a16="http://schemas.microsoft.com/office/drawing/2014/main" id="{DB173EEF-8FDF-3B49-F201-5A682706EE63}"/>
              </a:ext>
            </a:extLst>
          </p:cNvPr>
          <p:cNvSpPr txBox="1"/>
          <p:nvPr/>
        </p:nvSpPr>
        <p:spPr>
          <a:xfrm flipH="1">
            <a:off x="8785781" y="4891406"/>
            <a:ext cx="442024"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zh-TW" altLang="en-US" sz="1800" b="1" i="0" u="none" strike="noStrike" kern="0" cap="none" spc="0" normalizeH="0" baseline="0" noProof="0" dirty="0">
                <a:ln>
                  <a:noFill/>
                </a:ln>
                <a:solidFill>
                  <a:srgbClr val="000000">
                    <a:lumMod val="50000"/>
                    <a:lumOff val="50000"/>
                  </a:srgbClr>
                </a:solidFill>
                <a:effectLst/>
                <a:uLnTx/>
                <a:uFillTx/>
                <a:latin typeface="Open Sans" panose="020B0606030504020204" pitchFamily="34" charset="0"/>
                <a:cs typeface="Open Sans" panose="020B0606030504020204" pitchFamily="34" charset="0"/>
                <a:sym typeface="Helvetica Neue Medium"/>
              </a:rPr>
              <a:t>!</a:t>
            </a:r>
          </a:p>
        </p:txBody>
      </p:sp>
      <p:pic>
        <p:nvPicPr>
          <p:cNvPr id="22" name="圖片 21">
            <a:extLst>
              <a:ext uri="{FF2B5EF4-FFF2-40B4-BE49-F238E27FC236}">
                <a16:creationId xmlns:a16="http://schemas.microsoft.com/office/drawing/2014/main" id="{10986F9E-05AC-8210-7C74-88F4149A49CA}"/>
              </a:ext>
            </a:extLst>
          </p:cNvPr>
          <p:cNvPicPr>
            <a:picLocks noChangeAspect="1"/>
          </p:cNvPicPr>
          <p:nvPr/>
        </p:nvPicPr>
        <p:blipFill>
          <a:blip r:embed="rId5"/>
          <a:stretch>
            <a:fillRect/>
          </a:stretch>
        </p:blipFill>
        <p:spPr>
          <a:xfrm>
            <a:off x="9047664" y="6787297"/>
            <a:ext cx="165100" cy="165100"/>
          </a:xfrm>
          <a:prstGeom prst="rect">
            <a:avLst/>
          </a:prstGeom>
        </p:spPr>
      </p:pic>
      <p:sp>
        <p:nvSpPr>
          <p:cNvPr id="23" name="2020/04/30 10:01:18  Rex Ho 修改 了…">
            <a:extLst>
              <a:ext uri="{FF2B5EF4-FFF2-40B4-BE49-F238E27FC236}">
                <a16:creationId xmlns:a16="http://schemas.microsoft.com/office/drawing/2014/main" id="{2F660941-B48B-2064-4ED7-57AD41584751}"/>
              </a:ext>
            </a:extLst>
          </p:cNvPr>
          <p:cNvSpPr txBox="1"/>
          <p:nvPr/>
        </p:nvSpPr>
        <p:spPr>
          <a:xfrm>
            <a:off x="8701706" y="5855912"/>
            <a:ext cx="4100481" cy="8599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t">
            <a:spAutoFit/>
          </a:bodyPr>
          <a:lstStyle/>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20</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20</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06</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29</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 1</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0</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56</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58</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  </a:t>
            </a:r>
            <a:r>
              <a:rPr kumimoji="0" lang="fr-FR" sz="1400" b="0"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Kayline</a:t>
            </a:r>
            <a:r>
              <a:rPr kumimoji="0" lang="fr-FR"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a:t>
            </a:r>
            <a:r>
              <a:rPr kumimoji="0" lang="fr-FR"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 modifié</a:t>
            </a:r>
          </a:p>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fr-FR"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Commandes clients </a:t>
            </a:r>
            <a:r>
              <a:rPr kumimoji="0" lang="fr-FR"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enregistrement Promo Q3</a:t>
            </a:r>
          </a:p>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fr-FR"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a:t>
            </a:r>
            <a:r>
              <a:rPr kumimoji="0" lang="fr-FR"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Sous-table des tâches</a:t>
            </a:r>
            <a:endParaRPr kumimoji="0"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
        <p:nvSpPr>
          <p:cNvPr id="25" name="文字方塊 24">
            <a:extLst>
              <a:ext uri="{FF2B5EF4-FFF2-40B4-BE49-F238E27FC236}">
                <a16:creationId xmlns:a16="http://schemas.microsoft.com/office/drawing/2014/main" id="{B34BA8BE-93BC-FD84-C4E3-CD288DB48865}"/>
              </a:ext>
            </a:extLst>
          </p:cNvPr>
          <p:cNvSpPr txBox="1"/>
          <p:nvPr/>
        </p:nvSpPr>
        <p:spPr>
          <a:xfrm>
            <a:off x="9227805" y="6698792"/>
            <a:ext cx="2437722" cy="5911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en-US" altLang="zh-TW" sz="1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Fichier</a:t>
            </a:r>
            <a:r>
              <a:rPr kumimoji="0" lang="en-US" altLang="zh-TW"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 </a:t>
            </a:r>
            <a:r>
              <a:rPr kumimoji="0" lang="en-US"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contract.pdf</a:t>
            </a:r>
          </a:p>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en-US" altLang="zh-TW" sz="1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Fichier</a:t>
            </a:r>
            <a:r>
              <a:rPr kumimoji="0" lang="en-US" altLang="zh-TW"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 </a:t>
            </a:r>
            <a:r>
              <a:rPr lang="en-US" altLang="zh-TW" sz="1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Source Han Sans TW Medium"/>
              </a:rPr>
              <a:t>devis</a:t>
            </a:r>
            <a:r>
              <a:rPr kumimoji="0" lang="en-US" altLang="zh-TW" sz="1400" b="0" i="0" u="none" strike="noStrike" kern="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r>
              <a:rPr kumimoji="0" lang="en-US"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docx</a:t>
            </a:r>
          </a:p>
        </p:txBody>
      </p:sp>
      <p:pic>
        <p:nvPicPr>
          <p:cNvPr id="26" name="圖片 25">
            <a:extLst>
              <a:ext uri="{FF2B5EF4-FFF2-40B4-BE49-F238E27FC236}">
                <a16:creationId xmlns:a16="http://schemas.microsoft.com/office/drawing/2014/main" id="{38EDD249-A6DC-DD8E-172B-85F20D5F137F}"/>
              </a:ext>
            </a:extLst>
          </p:cNvPr>
          <p:cNvPicPr>
            <a:picLocks noChangeAspect="1"/>
          </p:cNvPicPr>
          <p:nvPr/>
        </p:nvPicPr>
        <p:blipFill>
          <a:blip r:embed="rId5"/>
          <a:stretch>
            <a:fillRect/>
          </a:stretch>
        </p:blipFill>
        <p:spPr>
          <a:xfrm>
            <a:off x="9047664" y="7052821"/>
            <a:ext cx="165100" cy="165100"/>
          </a:xfrm>
          <a:prstGeom prst="rect">
            <a:avLst/>
          </a:prstGeom>
        </p:spPr>
      </p:pic>
      <p:pic>
        <p:nvPicPr>
          <p:cNvPr id="27" name="圖片 26">
            <a:extLst>
              <a:ext uri="{FF2B5EF4-FFF2-40B4-BE49-F238E27FC236}">
                <a16:creationId xmlns:a16="http://schemas.microsoft.com/office/drawing/2014/main" id="{38A9DEDE-2582-CBC6-2EA6-B106117AD8F8}"/>
              </a:ext>
            </a:extLst>
          </p:cNvPr>
          <p:cNvPicPr>
            <a:picLocks noChangeAspect="1"/>
          </p:cNvPicPr>
          <p:nvPr/>
        </p:nvPicPr>
        <p:blipFill>
          <a:blip r:embed="rId6"/>
          <a:stretch>
            <a:fillRect/>
          </a:stretch>
        </p:blipFill>
        <p:spPr>
          <a:xfrm>
            <a:off x="10478682" y="8621174"/>
            <a:ext cx="228600" cy="165100"/>
          </a:xfrm>
          <a:prstGeom prst="rect">
            <a:avLst/>
          </a:prstGeom>
        </p:spPr>
      </p:pic>
      <p:pic>
        <p:nvPicPr>
          <p:cNvPr id="28" name="圖片 27">
            <a:extLst>
              <a:ext uri="{FF2B5EF4-FFF2-40B4-BE49-F238E27FC236}">
                <a16:creationId xmlns:a16="http://schemas.microsoft.com/office/drawing/2014/main" id="{77519C57-65D7-A61E-6C21-5D34FB1EA43E}"/>
              </a:ext>
            </a:extLst>
          </p:cNvPr>
          <p:cNvPicPr>
            <a:picLocks noChangeAspect="1"/>
          </p:cNvPicPr>
          <p:nvPr/>
        </p:nvPicPr>
        <p:blipFill>
          <a:blip r:embed="rId5"/>
          <a:stretch>
            <a:fillRect/>
          </a:stretch>
        </p:blipFill>
        <p:spPr>
          <a:xfrm>
            <a:off x="9047664" y="8629608"/>
            <a:ext cx="165100" cy="165100"/>
          </a:xfrm>
          <a:prstGeom prst="rect">
            <a:avLst/>
          </a:prstGeom>
        </p:spPr>
      </p:pic>
      <p:sp>
        <p:nvSpPr>
          <p:cNvPr id="29" name="2020/04/30 10:01:18  Rex Ho 修改 了…">
            <a:extLst>
              <a:ext uri="{FF2B5EF4-FFF2-40B4-BE49-F238E27FC236}">
                <a16:creationId xmlns:a16="http://schemas.microsoft.com/office/drawing/2014/main" id="{550F6CCC-3664-AC45-994C-7C207AF86FB4}"/>
              </a:ext>
            </a:extLst>
          </p:cNvPr>
          <p:cNvSpPr txBox="1"/>
          <p:nvPr/>
        </p:nvSpPr>
        <p:spPr>
          <a:xfrm>
            <a:off x="8701706" y="7686031"/>
            <a:ext cx="4303094" cy="8599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20</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20</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06</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29</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 1</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0</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55</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a:t>
            </a:r>
            <a:r>
              <a:rPr kumimoji="0" lang="en-US"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49</a:t>
            </a:r>
            <a:r>
              <a:rPr kumimoji="0" sz="1400" b="0" i="0" u="none" strike="noStrike" kern="0" cap="none" spc="0" normalizeH="0" baseline="0" noProof="0" dirty="0">
                <a:ln>
                  <a:noFill/>
                </a:ln>
                <a:solidFill>
                  <a:srgbClr val="AAAAAA"/>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Semibold"/>
              </a:rPr>
              <a:t>  </a:t>
            </a:r>
            <a:r>
              <a:rPr kumimoji="0" lang="en-US"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Kayline </a:t>
            </a:r>
            <a:r>
              <a:rPr kumimoji="0" lang="en-US"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 </a:t>
            </a:r>
            <a:r>
              <a:rPr kumimoji="0" lang="en-US" sz="1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modifié</a:t>
            </a:r>
            <a:endParaRPr kumimoji="0" lang="en-US"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lang="en-US" sz="1400" b="1" dirty="0" err="1">
                <a:solidFill>
                  <a:schemeClr val="tx1"/>
                </a:solidFill>
                <a:latin typeface="Open Sans" panose="020B0606030504020204" pitchFamily="34" charset="0"/>
                <a:ea typeface="Open Sans" panose="020B0606030504020204" pitchFamily="34" charset="0"/>
                <a:cs typeface="Open Sans" panose="020B0606030504020204" pitchFamily="34" charset="0"/>
                <a:sym typeface="Source Han Sans TW Medium"/>
              </a:rPr>
              <a:t>Commandes</a:t>
            </a:r>
            <a:r>
              <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Source Han Sans TW Medium"/>
              </a:rPr>
              <a:t> clients </a:t>
            </a:r>
            <a:r>
              <a:rPr lang="en-US" sz="1400" dirty="0" err="1">
                <a:solidFill>
                  <a:schemeClr val="tx1"/>
                </a:solidFill>
                <a:latin typeface="Open Sans" panose="020B0606030504020204" pitchFamily="34" charset="0"/>
                <a:ea typeface="Open Sans" panose="020B0606030504020204" pitchFamily="34" charset="0"/>
                <a:cs typeface="Open Sans" panose="020B0606030504020204" pitchFamily="34" charset="0"/>
                <a:sym typeface="Source Han Sans TW Medium"/>
              </a:rPr>
              <a:t>enregistrement</a:t>
            </a:r>
            <a:r>
              <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Source Han Sans TW Medium"/>
              </a:rPr>
              <a:t> Promo Q3</a:t>
            </a:r>
            <a:endParaRPr kumimoji="0" lang="en-US" sz="140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Normal"/>
            </a:endParaRPr>
          </a:p>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kumimoji="0" lang="en-US"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Normal"/>
              </a:rPr>
              <a:t>      </a:t>
            </a:r>
            <a:r>
              <a:rPr kumimoji="0" lang="en-US"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Sous-table des </a:t>
            </a:r>
            <a:r>
              <a:rPr kumimoji="0" lang="en-US" sz="1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tâches</a:t>
            </a:r>
            <a:endParaRPr kumimoji="0"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
        <p:nvSpPr>
          <p:cNvPr id="30" name="文字方塊 29">
            <a:extLst>
              <a:ext uri="{FF2B5EF4-FFF2-40B4-BE49-F238E27FC236}">
                <a16:creationId xmlns:a16="http://schemas.microsoft.com/office/drawing/2014/main" id="{F47345A1-68EE-488B-369B-7DFD3FC8DE60}"/>
              </a:ext>
            </a:extLst>
          </p:cNvPr>
          <p:cNvSpPr txBox="1"/>
          <p:nvPr/>
        </p:nvSpPr>
        <p:spPr>
          <a:xfrm>
            <a:off x="9227805" y="8528911"/>
            <a:ext cx="1750225" cy="3325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20000"/>
              </a:lnSpc>
              <a:spcBef>
                <a:spcPts val="0"/>
              </a:spcBef>
              <a:spcAft>
                <a:spcPts val="0"/>
              </a:spcAft>
              <a:buClrTx/>
              <a:buSzTx/>
              <a:buFontTx/>
              <a:buNone/>
              <a:tabLst/>
              <a:defRPr sz="1400">
                <a:solidFill>
                  <a:srgbClr val="AAAAAA"/>
                </a:solidFill>
                <a:latin typeface="Open Sans Semibold"/>
                <a:ea typeface="Open Sans Semibold"/>
                <a:cs typeface="Open Sans Semibold"/>
                <a:sym typeface="Open Sans Semibold"/>
              </a:defRPr>
            </a:pPr>
            <a:r>
              <a:rPr lang="en-US" altLang="zh-TW" sz="1400" b="1" dirty="0" err="1">
                <a:solidFill>
                  <a:schemeClr val="tx1"/>
                </a:solidFill>
                <a:latin typeface="Open Sans" panose="020B0606030504020204" pitchFamily="34" charset="0"/>
                <a:ea typeface="Open Sans" panose="020B0606030504020204" pitchFamily="34" charset="0"/>
                <a:cs typeface="Open Sans" panose="020B0606030504020204" pitchFamily="34" charset="0"/>
                <a:sym typeface="Source Han Sans TW Medium"/>
              </a:rPr>
              <a:t>Terminé</a:t>
            </a:r>
            <a:r>
              <a:rPr lang="en-US" altLang="zh-TW" sz="1400" b="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Source Han Sans TW Medium"/>
              </a:rPr>
              <a:t> </a:t>
            </a:r>
            <a:r>
              <a:rPr kumimoji="0" lang="en-US" altLang="zh-TW"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endParaRPr kumimoji="0" lang="en-US"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3" name="Image 2">
            <a:extLst>
              <a:ext uri="{FF2B5EF4-FFF2-40B4-BE49-F238E27FC236}">
                <a16:creationId xmlns:a16="http://schemas.microsoft.com/office/drawing/2014/main" id="{A126E48E-E498-E922-13B7-026D78826AB6}"/>
              </a:ext>
            </a:extLst>
          </p:cNvPr>
          <p:cNvPicPr>
            <a:picLocks noChangeAspect="1"/>
          </p:cNvPicPr>
          <p:nvPr/>
        </p:nvPicPr>
        <p:blipFill>
          <a:blip r:embed="rId7"/>
          <a:stretch>
            <a:fillRect/>
          </a:stretch>
        </p:blipFill>
        <p:spPr>
          <a:xfrm>
            <a:off x="642618" y="4546614"/>
            <a:ext cx="7665596" cy="4190298"/>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BD8E85-6E44-8905-8FDA-4B7601FFBF92}"/>
            </a:ext>
          </a:extLst>
        </p:cNvPr>
        <p:cNvGrpSpPr/>
        <p:nvPr/>
      </p:nvGrpSpPr>
      <p:grpSpPr>
        <a:xfrm>
          <a:off x="0" y="0"/>
          <a:ext cx="0" cy="0"/>
          <a:chOff x="0" y="0"/>
          <a:chExt cx="0" cy="0"/>
        </a:xfrm>
      </p:grpSpPr>
      <p:sp>
        <p:nvSpPr>
          <p:cNvPr id="3" name="耗時">
            <a:extLst>
              <a:ext uri="{FF2B5EF4-FFF2-40B4-BE49-F238E27FC236}">
                <a16:creationId xmlns:a16="http://schemas.microsoft.com/office/drawing/2014/main" id="{B9D5CB76-ADE4-ED7E-5B2B-6EEB4B721DFF}"/>
              </a:ext>
            </a:extLst>
          </p:cNvPr>
          <p:cNvSpPr txBox="1"/>
          <p:nvPr/>
        </p:nvSpPr>
        <p:spPr>
          <a:xfrm>
            <a:off x="3507183" y="1417545"/>
            <a:ext cx="5990435" cy="1034000"/>
          </a:xfrm>
          <a:prstGeom prst="rect">
            <a:avLst/>
          </a:prstGeom>
          <a:noFill/>
          <a:ln w="12700">
            <a:miter lim="400000"/>
          </a:ln>
          <a:effectLst>
            <a:reflection endPos="0" dir="5400000" sy="-100000" algn="bl" rotWithShape="0"/>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4500" b="1" kern="0">
                <a:solidFill>
                  <a:srgbClr val="61D836">
                    <a:lumMod val="75000"/>
                  </a:srgbClr>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en-US" dirty="0" err="1">
                <a:sym typeface="Source Han Sans TW Bold"/>
              </a:rPr>
              <a:t>Toujours</a:t>
            </a:r>
            <a:r>
              <a:rPr lang="en-US" dirty="0">
                <a:sym typeface="Source Han Sans TW Bold"/>
              </a:rPr>
              <a:t> sur Excel ?</a:t>
            </a:r>
          </a:p>
        </p:txBody>
      </p:sp>
      <p:pic>
        <p:nvPicPr>
          <p:cNvPr id="29" name="圖片 28">
            <a:extLst>
              <a:ext uri="{FF2B5EF4-FFF2-40B4-BE49-F238E27FC236}">
                <a16:creationId xmlns:a16="http://schemas.microsoft.com/office/drawing/2014/main" id="{580BDDD0-D470-0DA7-1FD9-092405360AF7}"/>
              </a:ext>
            </a:extLst>
          </p:cNvPr>
          <p:cNvPicPr>
            <a:picLocks noChangeAspect="1"/>
          </p:cNvPicPr>
          <p:nvPr/>
        </p:nvPicPr>
        <p:blipFill>
          <a:blip r:embed="rId3"/>
          <a:stretch>
            <a:fillRect/>
          </a:stretch>
        </p:blipFill>
        <p:spPr>
          <a:xfrm>
            <a:off x="11081618" y="4587102"/>
            <a:ext cx="1422010" cy="1068146"/>
          </a:xfrm>
          <a:prstGeom prst="rect">
            <a:avLst/>
          </a:prstGeom>
        </p:spPr>
      </p:pic>
      <p:pic>
        <p:nvPicPr>
          <p:cNvPr id="37" name="圖片 36">
            <a:extLst>
              <a:ext uri="{FF2B5EF4-FFF2-40B4-BE49-F238E27FC236}">
                <a16:creationId xmlns:a16="http://schemas.microsoft.com/office/drawing/2014/main" id="{CA7B9EB7-C578-B623-6003-B33A49F847C1}"/>
              </a:ext>
            </a:extLst>
          </p:cNvPr>
          <p:cNvPicPr>
            <a:picLocks noChangeAspect="1"/>
          </p:cNvPicPr>
          <p:nvPr/>
        </p:nvPicPr>
        <p:blipFill>
          <a:blip r:embed="rId3"/>
          <a:stretch>
            <a:fillRect/>
          </a:stretch>
        </p:blipFill>
        <p:spPr>
          <a:xfrm>
            <a:off x="10978383" y="5480416"/>
            <a:ext cx="1422010" cy="1068146"/>
          </a:xfrm>
          <a:prstGeom prst="rect">
            <a:avLst/>
          </a:prstGeom>
        </p:spPr>
      </p:pic>
      <p:sp>
        <p:nvSpPr>
          <p:cNvPr id="2" name="員工有高達 90% 的時間在和 Excel 搏鬥">
            <a:extLst>
              <a:ext uri="{FF2B5EF4-FFF2-40B4-BE49-F238E27FC236}">
                <a16:creationId xmlns:a16="http://schemas.microsoft.com/office/drawing/2014/main" id="{C3B2DDE5-FEC6-3154-55E4-E6F8FDC07357}"/>
              </a:ext>
            </a:extLst>
          </p:cNvPr>
          <p:cNvSpPr txBox="1"/>
          <p:nvPr/>
        </p:nvSpPr>
        <p:spPr>
          <a:xfrm>
            <a:off x="815404" y="3575407"/>
            <a:ext cx="3228391" cy="471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b="1">
                <a:latin typeface="Open Sans" panose="020B0606030504020204" pitchFamily="34" charset="0"/>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Fusion des versions</a:t>
            </a:r>
            <a:endParaRPr kumimoji="0"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p:txBody>
      </p:sp>
      <p:sp>
        <p:nvSpPr>
          <p:cNvPr id="4" name="員工有高達 90% 的時間在和 Excel 搏鬥">
            <a:extLst>
              <a:ext uri="{FF2B5EF4-FFF2-40B4-BE49-F238E27FC236}">
                <a16:creationId xmlns:a16="http://schemas.microsoft.com/office/drawing/2014/main" id="{8DFF1FB9-818A-D8F4-6F8F-80811525C5BE}"/>
              </a:ext>
            </a:extLst>
          </p:cNvPr>
          <p:cNvSpPr txBox="1"/>
          <p:nvPr/>
        </p:nvSpPr>
        <p:spPr>
          <a:xfrm>
            <a:off x="4594427" y="3575407"/>
            <a:ext cx="3815945" cy="471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b="1">
                <a:latin typeface="Open Sans" panose="020B0606030504020204" pitchFamily="34" charset="0"/>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lang="fr-FR" dirty="0">
                <a:ea typeface="Open Sans" panose="020B0606030504020204" pitchFamily="34" charset="0"/>
                <a:cs typeface="Open Sans" panose="020B0606030504020204" pitchFamily="34" charset="0"/>
              </a:rPr>
              <a:t>R</a:t>
            </a:r>
            <a:r>
              <a:rPr lang="en-US" dirty="0" err="1">
                <a:ea typeface="Open Sans" panose="020B0606030504020204" pitchFamily="34" charset="0"/>
                <a:cs typeface="Open Sans" panose="020B0606030504020204" pitchFamily="34" charset="0"/>
              </a:rPr>
              <a:t>epérage</a:t>
            </a:r>
            <a:r>
              <a:rPr lang="en-US" dirty="0">
                <a:ea typeface="Open Sans" panose="020B0606030504020204" pitchFamily="34" charset="0"/>
                <a:cs typeface="Open Sans" panose="020B0606030504020204" pitchFamily="34" charset="0"/>
              </a:rPr>
              <a:t> des </a:t>
            </a:r>
            <a:r>
              <a:rPr lang="en-US" dirty="0" err="1">
                <a:ea typeface="Open Sans" panose="020B0606030504020204" pitchFamily="34" charset="0"/>
                <a:cs typeface="Open Sans" panose="020B0606030504020204" pitchFamily="34" charset="0"/>
              </a:rPr>
              <a:t>erreurs</a:t>
            </a:r>
            <a:endParaRPr kumimoji="0"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p:txBody>
      </p:sp>
      <p:sp>
        <p:nvSpPr>
          <p:cNvPr id="5" name="員工有高達 90% 的時間在和 Excel 搏鬥">
            <a:extLst>
              <a:ext uri="{FF2B5EF4-FFF2-40B4-BE49-F238E27FC236}">
                <a16:creationId xmlns:a16="http://schemas.microsoft.com/office/drawing/2014/main" id="{85A72A05-C05E-623F-9D69-D854BFA7CD02}"/>
              </a:ext>
            </a:extLst>
          </p:cNvPr>
          <p:cNvSpPr txBox="1"/>
          <p:nvPr/>
        </p:nvSpPr>
        <p:spPr>
          <a:xfrm>
            <a:off x="8163696" y="3562487"/>
            <a:ext cx="4959577" cy="471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b="1">
                <a:latin typeface="Open Sans" panose="020B0606030504020204" pitchFamily="34" charset="0"/>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lang="fr-FR" dirty="0" err="1">
                <a:ea typeface="Open Sans" panose="020B0606030504020204" pitchFamily="34" charset="0"/>
                <a:cs typeface="Open Sans" panose="020B0606030504020204" pitchFamily="34" charset="0"/>
              </a:rPr>
              <a:t>Ret</a:t>
            </a:r>
            <a:r>
              <a:rPr kumimoji="0" lang="fr-FR" sz="2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rouver</a:t>
            </a:r>
            <a:r>
              <a:rPr kumimoji="0" lang="fr-FR"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la bonne info</a:t>
            </a:r>
            <a:endParaRPr kumimoji="0"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p:txBody>
      </p:sp>
      <p:pic>
        <p:nvPicPr>
          <p:cNvPr id="27" name="圖片 26">
            <a:extLst>
              <a:ext uri="{FF2B5EF4-FFF2-40B4-BE49-F238E27FC236}">
                <a16:creationId xmlns:a16="http://schemas.microsoft.com/office/drawing/2014/main" id="{ED959095-87A9-B008-933A-483E21C0AD2D}"/>
              </a:ext>
            </a:extLst>
          </p:cNvPr>
          <p:cNvPicPr>
            <a:picLocks noChangeAspect="1"/>
          </p:cNvPicPr>
          <p:nvPr/>
        </p:nvPicPr>
        <p:blipFill>
          <a:blip r:embed="rId3"/>
          <a:stretch>
            <a:fillRect/>
          </a:stretch>
        </p:blipFill>
        <p:spPr>
          <a:xfrm>
            <a:off x="9328434" y="5386081"/>
            <a:ext cx="1422010" cy="1068146"/>
          </a:xfrm>
          <a:prstGeom prst="rect">
            <a:avLst/>
          </a:prstGeom>
        </p:spPr>
      </p:pic>
      <p:pic>
        <p:nvPicPr>
          <p:cNvPr id="8" name="Picture 1" descr="Picture 1">
            <a:extLst>
              <a:ext uri="{FF2B5EF4-FFF2-40B4-BE49-F238E27FC236}">
                <a16:creationId xmlns:a16="http://schemas.microsoft.com/office/drawing/2014/main" id="{AE4C288B-A0C1-B9EF-520C-04B57685D1EC}"/>
              </a:ext>
            </a:extLst>
          </p:cNvPr>
          <p:cNvPicPr>
            <a:picLocks noChangeAspect="1"/>
          </p:cNvPicPr>
          <p:nvPr/>
        </p:nvPicPr>
        <p:blipFill>
          <a:blip r:embed="rId4"/>
          <a:stretch>
            <a:fillRect/>
          </a:stretch>
        </p:blipFill>
        <p:spPr>
          <a:xfrm>
            <a:off x="4571798" y="5643964"/>
            <a:ext cx="3035396" cy="1188235"/>
          </a:xfrm>
          <a:prstGeom prst="rect">
            <a:avLst/>
          </a:prstGeom>
          <a:ln w="12700">
            <a:miter lim="400000"/>
          </a:ln>
        </p:spPr>
      </p:pic>
      <p:pic>
        <p:nvPicPr>
          <p:cNvPr id="1028" name="Picture 4">
            <a:extLst>
              <a:ext uri="{FF2B5EF4-FFF2-40B4-BE49-F238E27FC236}">
                <a16:creationId xmlns:a16="http://schemas.microsoft.com/office/drawing/2014/main" id="{AC0899EF-948E-C188-5631-6F4456E01E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9579" y="4430109"/>
            <a:ext cx="3085643" cy="1517529"/>
          </a:xfrm>
          <a:prstGeom prst="rect">
            <a:avLst/>
          </a:prstGeom>
          <a:noFill/>
          <a:extLst>
            <a:ext uri="{909E8E84-426E-40DD-AFC4-6F175D3DCCD1}">
              <a14:hiddenFill xmlns:a14="http://schemas.microsoft.com/office/drawing/2010/main">
                <a:solidFill>
                  <a:srgbClr val="FFFFFF"/>
                </a:solidFill>
              </a14:hiddenFill>
            </a:ext>
          </a:extLst>
        </p:spPr>
      </p:pic>
      <p:pic>
        <p:nvPicPr>
          <p:cNvPr id="22" name="圖片 21">
            <a:extLst>
              <a:ext uri="{FF2B5EF4-FFF2-40B4-BE49-F238E27FC236}">
                <a16:creationId xmlns:a16="http://schemas.microsoft.com/office/drawing/2014/main" id="{BB917720-CB31-1D84-B33E-675D563F93B4}"/>
              </a:ext>
            </a:extLst>
          </p:cNvPr>
          <p:cNvPicPr>
            <a:picLocks noChangeAspect="1"/>
          </p:cNvPicPr>
          <p:nvPr/>
        </p:nvPicPr>
        <p:blipFill>
          <a:blip r:embed="rId6"/>
          <a:stretch>
            <a:fillRect/>
          </a:stretch>
        </p:blipFill>
        <p:spPr>
          <a:xfrm>
            <a:off x="2039558" y="4430109"/>
            <a:ext cx="1719497" cy="1291604"/>
          </a:xfrm>
          <a:prstGeom prst="rect">
            <a:avLst/>
          </a:prstGeom>
        </p:spPr>
      </p:pic>
      <p:pic>
        <p:nvPicPr>
          <p:cNvPr id="23" name="圖片 22">
            <a:extLst>
              <a:ext uri="{FF2B5EF4-FFF2-40B4-BE49-F238E27FC236}">
                <a16:creationId xmlns:a16="http://schemas.microsoft.com/office/drawing/2014/main" id="{0A5AEFCE-33BB-8A30-12F7-020D8A98B2B4}"/>
              </a:ext>
            </a:extLst>
          </p:cNvPr>
          <p:cNvPicPr>
            <a:picLocks noChangeAspect="1"/>
          </p:cNvPicPr>
          <p:nvPr/>
        </p:nvPicPr>
        <p:blipFill>
          <a:blip r:embed="rId3"/>
          <a:stretch>
            <a:fillRect/>
          </a:stretch>
        </p:blipFill>
        <p:spPr>
          <a:xfrm>
            <a:off x="710103" y="5042094"/>
            <a:ext cx="1719497" cy="1291604"/>
          </a:xfrm>
          <a:prstGeom prst="rect">
            <a:avLst/>
          </a:prstGeom>
        </p:spPr>
      </p:pic>
      <p:pic>
        <p:nvPicPr>
          <p:cNvPr id="25" name="圖片 24">
            <a:extLst>
              <a:ext uri="{FF2B5EF4-FFF2-40B4-BE49-F238E27FC236}">
                <a16:creationId xmlns:a16="http://schemas.microsoft.com/office/drawing/2014/main" id="{DFAD1B9D-E44B-E27D-3EA8-E16ABB62C787}"/>
              </a:ext>
            </a:extLst>
          </p:cNvPr>
          <p:cNvPicPr>
            <a:picLocks noChangeAspect="1"/>
          </p:cNvPicPr>
          <p:nvPr/>
        </p:nvPicPr>
        <p:blipFill>
          <a:blip r:embed="rId6"/>
          <a:stretch>
            <a:fillRect/>
          </a:stretch>
        </p:blipFill>
        <p:spPr>
          <a:xfrm>
            <a:off x="1182582" y="6065831"/>
            <a:ext cx="1719497" cy="1291604"/>
          </a:xfrm>
          <a:prstGeom prst="rect">
            <a:avLst/>
          </a:prstGeom>
        </p:spPr>
      </p:pic>
      <p:pic>
        <p:nvPicPr>
          <p:cNvPr id="11" name="圖片 10" descr="一張含有 卡通, 美工圖案, 圖形, 設計 的圖片&#10;&#10;AI 產生的內容可能不正確。">
            <a:extLst>
              <a:ext uri="{FF2B5EF4-FFF2-40B4-BE49-F238E27FC236}">
                <a16:creationId xmlns:a16="http://schemas.microsoft.com/office/drawing/2014/main" id="{9B53ABA3-C03C-241A-5004-D8004F58F56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866218" y="6492049"/>
            <a:ext cx="2125565" cy="1788883"/>
          </a:xfrm>
          <a:prstGeom prst="rect">
            <a:avLst/>
          </a:prstGeom>
        </p:spPr>
      </p:pic>
      <p:pic>
        <p:nvPicPr>
          <p:cNvPr id="9" name="Picture 1" descr="Picture 1">
            <a:extLst>
              <a:ext uri="{FF2B5EF4-FFF2-40B4-BE49-F238E27FC236}">
                <a16:creationId xmlns:a16="http://schemas.microsoft.com/office/drawing/2014/main" id="{F04DC2D7-BE89-BC04-2778-491DE23D3115}"/>
              </a:ext>
            </a:extLst>
          </p:cNvPr>
          <p:cNvPicPr>
            <a:picLocks noChangeAspect="1"/>
          </p:cNvPicPr>
          <p:nvPr/>
        </p:nvPicPr>
        <p:blipFill>
          <a:blip r:embed="rId4"/>
          <a:stretch>
            <a:fillRect/>
          </a:stretch>
        </p:blipFill>
        <p:spPr>
          <a:xfrm>
            <a:off x="5561102" y="6292781"/>
            <a:ext cx="2759006" cy="1080039"/>
          </a:xfrm>
          <a:prstGeom prst="rect">
            <a:avLst/>
          </a:prstGeom>
          <a:ln w="12700">
            <a:miter lim="400000"/>
          </a:ln>
        </p:spPr>
      </p:pic>
      <p:pic>
        <p:nvPicPr>
          <p:cNvPr id="26" name="圖片 25">
            <a:extLst>
              <a:ext uri="{FF2B5EF4-FFF2-40B4-BE49-F238E27FC236}">
                <a16:creationId xmlns:a16="http://schemas.microsoft.com/office/drawing/2014/main" id="{4C2F6595-E7EB-B90C-9252-960FC463FD49}"/>
              </a:ext>
            </a:extLst>
          </p:cNvPr>
          <p:cNvPicPr>
            <a:picLocks noChangeAspect="1"/>
          </p:cNvPicPr>
          <p:nvPr/>
        </p:nvPicPr>
        <p:blipFill>
          <a:blip r:embed="rId6"/>
          <a:stretch>
            <a:fillRect/>
          </a:stretch>
        </p:blipFill>
        <p:spPr>
          <a:xfrm>
            <a:off x="9932480" y="4252658"/>
            <a:ext cx="1422010" cy="1068146"/>
          </a:xfrm>
          <a:prstGeom prst="rect">
            <a:avLst/>
          </a:prstGeom>
        </p:spPr>
      </p:pic>
      <p:pic>
        <p:nvPicPr>
          <p:cNvPr id="28" name="圖片 27">
            <a:extLst>
              <a:ext uri="{FF2B5EF4-FFF2-40B4-BE49-F238E27FC236}">
                <a16:creationId xmlns:a16="http://schemas.microsoft.com/office/drawing/2014/main" id="{059DF9A7-41A8-4EF2-DEF7-A83108FD65EB}"/>
              </a:ext>
            </a:extLst>
          </p:cNvPr>
          <p:cNvPicPr>
            <a:picLocks noChangeAspect="1"/>
          </p:cNvPicPr>
          <p:nvPr/>
        </p:nvPicPr>
        <p:blipFill>
          <a:blip r:embed="rId6"/>
          <a:stretch>
            <a:fillRect/>
          </a:stretch>
        </p:blipFill>
        <p:spPr>
          <a:xfrm>
            <a:off x="8969138" y="4587102"/>
            <a:ext cx="1422010" cy="1068146"/>
          </a:xfrm>
          <a:prstGeom prst="rect">
            <a:avLst/>
          </a:prstGeom>
        </p:spPr>
      </p:pic>
      <p:pic>
        <p:nvPicPr>
          <p:cNvPr id="30" name="圖片 29">
            <a:extLst>
              <a:ext uri="{FF2B5EF4-FFF2-40B4-BE49-F238E27FC236}">
                <a16:creationId xmlns:a16="http://schemas.microsoft.com/office/drawing/2014/main" id="{C5D3FF52-6E2E-E74E-FCFB-B99140BB0D58}"/>
              </a:ext>
            </a:extLst>
          </p:cNvPr>
          <p:cNvPicPr>
            <a:picLocks noChangeAspect="1"/>
          </p:cNvPicPr>
          <p:nvPr/>
        </p:nvPicPr>
        <p:blipFill>
          <a:blip r:embed="rId6"/>
          <a:stretch>
            <a:fillRect/>
          </a:stretch>
        </p:blipFill>
        <p:spPr>
          <a:xfrm>
            <a:off x="10550457" y="5090540"/>
            <a:ext cx="1422010" cy="1068146"/>
          </a:xfrm>
          <a:prstGeom prst="rect">
            <a:avLst/>
          </a:prstGeom>
        </p:spPr>
      </p:pic>
      <p:pic>
        <p:nvPicPr>
          <p:cNvPr id="31" name="圖片 30">
            <a:extLst>
              <a:ext uri="{FF2B5EF4-FFF2-40B4-BE49-F238E27FC236}">
                <a16:creationId xmlns:a16="http://schemas.microsoft.com/office/drawing/2014/main" id="{46C14F01-31E7-3598-C148-EF13982AA054}"/>
              </a:ext>
            </a:extLst>
          </p:cNvPr>
          <p:cNvPicPr>
            <a:picLocks noChangeAspect="1"/>
          </p:cNvPicPr>
          <p:nvPr/>
        </p:nvPicPr>
        <p:blipFill>
          <a:blip r:embed="rId3"/>
          <a:stretch>
            <a:fillRect/>
          </a:stretch>
        </p:blipFill>
        <p:spPr>
          <a:xfrm>
            <a:off x="8969138" y="6224264"/>
            <a:ext cx="1422010" cy="1068146"/>
          </a:xfrm>
          <a:prstGeom prst="rect">
            <a:avLst/>
          </a:prstGeom>
        </p:spPr>
      </p:pic>
      <p:pic>
        <p:nvPicPr>
          <p:cNvPr id="36" name="圖片 35">
            <a:extLst>
              <a:ext uri="{FF2B5EF4-FFF2-40B4-BE49-F238E27FC236}">
                <a16:creationId xmlns:a16="http://schemas.microsoft.com/office/drawing/2014/main" id="{9864E328-6990-0D3F-75A9-12207087A42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9390658" y="6548562"/>
            <a:ext cx="2951791" cy="2029356"/>
          </a:xfrm>
          <a:prstGeom prst="rect">
            <a:avLst/>
          </a:prstGeom>
        </p:spPr>
      </p:pic>
      <p:pic>
        <p:nvPicPr>
          <p:cNvPr id="38" name="圖片 37">
            <a:extLst>
              <a:ext uri="{FF2B5EF4-FFF2-40B4-BE49-F238E27FC236}">
                <a16:creationId xmlns:a16="http://schemas.microsoft.com/office/drawing/2014/main" id="{CB62BB8B-5AE7-FC7F-5E45-29E5920757AE}"/>
              </a:ext>
            </a:extLst>
          </p:cNvPr>
          <p:cNvPicPr>
            <a:picLocks noChangeAspect="1"/>
          </p:cNvPicPr>
          <p:nvPr/>
        </p:nvPicPr>
        <p:blipFill>
          <a:blip r:embed="rId9"/>
          <a:stretch>
            <a:fillRect/>
          </a:stretch>
        </p:blipFill>
        <p:spPr>
          <a:xfrm>
            <a:off x="12060053" y="6485773"/>
            <a:ext cx="209244" cy="341766"/>
          </a:xfrm>
          <a:prstGeom prst="rect">
            <a:avLst/>
          </a:prstGeom>
        </p:spPr>
      </p:pic>
      <p:pic>
        <p:nvPicPr>
          <p:cNvPr id="39" name="圖片 38">
            <a:extLst>
              <a:ext uri="{FF2B5EF4-FFF2-40B4-BE49-F238E27FC236}">
                <a16:creationId xmlns:a16="http://schemas.microsoft.com/office/drawing/2014/main" id="{FE936CBD-B3A8-0AAC-6AA4-980E17B9AB49}"/>
              </a:ext>
            </a:extLst>
          </p:cNvPr>
          <p:cNvPicPr>
            <a:picLocks noChangeAspect="1"/>
          </p:cNvPicPr>
          <p:nvPr/>
        </p:nvPicPr>
        <p:blipFill>
          <a:blip r:embed="rId9"/>
          <a:stretch>
            <a:fillRect/>
          </a:stretch>
        </p:blipFill>
        <p:spPr>
          <a:xfrm>
            <a:off x="3242343" y="5672723"/>
            <a:ext cx="209244" cy="341766"/>
          </a:xfrm>
          <a:prstGeom prst="rect">
            <a:avLst/>
          </a:prstGeom>
        </p:spPr>
      </p:pic>
      <p:pic>
        <p:nvPicPr>
          <p:cNvPr id="6" name="ragic logo.png" descr="ragic logo.png">
            <a:hlinkClick r:id="rId10" action="ppaction://hlinksldjump"/>
            <a:extLst>
              <a:ext uri="{FF2B5EF4-FFF2-40B4-BE49-F238E27FC236}">
                <a16:creationId xmlns:a16="http://schemas.microsoft.com/office/drawing/2014/main" id="{803CE5DB-274F-A6B4-6257-805572E57C83}"/>
              </a:ext>
            </a:extLst>
          </p:cNvPr>
          <p:cNvPicPr>
            <a:picLocks noChangeAspect="1"/>
          </p:cNvPicPr>
          <p:nvPr/>
        </p:nvPicPr>
        <p:blipFill>
          <a:blip r:embed="rId11"/>
          <a:stretch>
            <a:fillRect/>
          </a:stretch>
        </p:blipFill>
        <p:spPr>
          <a:xfrm>
            <a:off x="11170581" y="8752944"/>
            <a:ext cx="1778944" cy="1000656"/>
          </a:xfrm>
          <a:prstGeom prst="rect">
            <a:avLst/>
          </a:prstGeom>
          <a:ln w="12700">
            <a:miter lim="400000"/>
          </a:ln>
        </p:spPr>
      </p:pic>
    </p:spTree>
    <p:extLst>
      <p:ext uri="{BB962C8B-B14F-4D97-AF65-F5344CB8AC3E}">
        <p14:creationId xmlns:p14="http://schemas.microsoft.com/office/powerpoint/2010/main" val="4178881582"/>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412" name="矩形"/>
          <p:cNvSpPr/>
          <p:nvPr/>
        </p:nvSpPr>
        <p:spPr>
          <a:xfrm>
            <a:off x="0" y="0"/>
            <a:ext cx="13004800" cy="331863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13" name="在外也能輕鬆存取、簽核資料"/>
          <p:cNvSpPr txBox="1"/>
          <p:nvPr/>
        </p:nvSpPr>
        <p:spPr>
          <a:xfrm>
            <a:off x="558599" y="1846371"/>
            <a:ext cx="11887601" cy="5786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r>
              <a:rPr lang="fr-FR" altLang="zh-TW" dirty="0">
                <a:latin typeface="Open Sans Semibold" panose="020B0706030804020204" pitchFamily="34" charset="0"/>
                <a:ea typeface="Open Sans Semibold" panose="020B0706030804020204" pitchFamily="34" charset="0"/>
                <a:cs typeface="Open Sans Semibold" panose="020B0706030804020204" pitchFamily="34" charset="0"/>
              </a:rPr>
              <a:t>Consultez, saisissez, et éditez vos données en tout lieu</a:t>
            </a:r>
          </a:p>
        </p:txBody>
      </p:sp>
      <p:sp>
        <p:nvSpPr>
          <p:cNvPr id="414" name="支援行動裝置"/>
          <p:cNvSpPr txBox="1"/>
          <p:nvPr/>
        </p:nvSpPr>
        <p:spPr>
          <a:xfrm>
            <a:off x="4121354" y="812370"/>
            <a:ext cx="4509933" cy="1034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45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fr-FR" altLang="zh-TW" dirty="0"/>
              <a:t>A</a:t>
            </a:r>
            <a:r>
              <a:rPr lang="en-US" altLang="zh-TW" dirty="0" err="1"/>
              <a:t>ccès</a:t>
            </a:r>
            <a:r>
              <a:rPr lang="en-US" altLang="zh-TW" dirty="0"/>
              <a:t> mobile</a:t>
            </a:r>
          </a:p>
        </p:txBody>
      </p:sp>
      <p:grpSp>
        <p:nvGrpSpPr>
          <p:cNvPr id="4" name="群組 3">
            <a:extLst>
              <a:ext uri="{FF2B5EF4-FFF2-40B4-BE49-F238E27FC236}">
                <a16:creationId xmlns:a16="http://schemas.microsoft.com/office/drawing/2014/main" id="{EA10711A-25B9-A326-D84D-AA94F2036C71}"/>
              </a:ext>
            </a:extLst>
          </p:cNvPr>
          <p:cNvGrpSpPr/>
          <p:nvPr/>
        </p:nvGrpSpPr>
        <p:grpSpPr>
          <a:xfrm>
            <a:off x="4572918" y="2567449"/>
            <a:ext cx="3858965" cy="507912"/>
            <a:chOff x="4710906" y="2567449"/>
            <a:chExt cx="3858965" cy="507912"/>
          </a:xfrm>
        </p:grpSpPr>
        <p:pic>
          <p:nvPicPr>
            <p:cNvPr id="2" name="影像" descr="影像">
              <a:hlinkClick r:id="rId3"/>
              <a:extLst>
                <a:ext uri="{FF2B5EF4-FFF2-40B4-BE49-F238E27FC236}">
                  <a16:creationId xmlns:a16="http://schemas.microsoft.com/office/drawing/2014/main" id="{15CBC10B-3C27-7196-954D-88DE3D4E6B2E}"/>
                </a:ext>
              </a:extLst>
            </p:cNvPr>
            <p:cNvPicPr>
              <a:picLocks noChangeAspect="1"/>
            </p:cNvPicPr>
            <p:nvPr/>
          </p:nvPicPr>
          <p:blipFill>
            <a:blip r:embed="rId4">
              <a:alphaModFix amt="80018"/>
            </a:blip>
            <a:srcRect b="62875"/>
            <a:stretch>
              <a:fillRect/>
            </a:stretch>
          </p:blipFill>
          <p:spPr>
            <a:xfrm>
              <a:off x="4710906" y="2582439"/>
              <a:ext cx="1803403" cy="492922"/>
            </a:xfrm>
            <a:prstGeom prst="rect">
              <a:avLst/>
            </a:prstGeom>
            <a:ln w="12700">
              <a:miter lim="400000"/>
            </a:ln>
          </p:spPr>
        </p:pic>
        <p:pic>
          <p:nvPicPr>
            <p:cNvPr id="3" name="影像" descr="影像">
              <a:hlinkClick r:id="rId5"/>
              <a:extLst>
                <a:ext uri="{FF2B5EF4-FFF2-40B4-BE49-F238E27FC236}">
                  <a16:creationId xmlns:a16="http://schemas.microsoft.com/office/drawing/2014/main" id="{51417A64-4FD3-3A4A-CF54-FBB10F136928}"/>
                </a:ext>
              </a:extLst>
            </p:cNvPr>
            <p:cNvPicPr>
              <a:picLocks noChangeAspect="1"/>
            </p:cNvPicPr>
            <p:nvPr/>
          </p:nvPicPr>
          <p:blipFill>
            <a:blip r:embed="rId4">
              <a:alphaModFix amt="80018"/>
            </a:blip>
            <a:srcRect l="1510" t="55384" b="7489"/>
            <a:stretch>
              <a:fillRect/>
            </a:stretch>
          </p:blipFill>
          <p:spPr>
            <a:xfrm>
              <a:off x="6793704" y="2567449"/>
              <a:ext cx="1776167" cy="492923"/>
            </a:xfrm>
            <a:prstGeom prst="rect">
              <a:avLst/>
            </a:prstGeom>
            <a:ln w="12700">
              <a:miter lim="400000"/>
            </a:ln>
          </p:spPr>
        </p:pic>
      </p:grpSp>
      <p:pic>
        <p:nvPicPr>
          <p:cNvPr id="7" name="Image 6" descr="Une image contenant texte, capture d’écran, logiciel, Page web&#10;&#10;Le contenu généré par l’IA peut être incorrect.">
            <a:extLst>
              <a:ext uri="{FF2B5EF4-FFF2-40B4-BE49-F238E27FC236}">
                <a16:creationId xmlns:a16="http://schemas.microsoft.com/office/drawing/2014/main" id="{4F35F34B-4BF9-A834-6DCD-49B4816F98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2426" y="3534727"/>
            <a:ext cx="10747787" cy="6045630"/>
          </a:xfrm>
          <a:prstGeom prst="rect">
            <a:avLst/>
          </a:prstGeom>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2" name="矩形">
            <a:extLst>
              <a:ext uri="{FF2B5EF4-FFF2-40B4-BE49-F238E27FC236}">
                <a16:creationId xmlns:a16="http://schemas.microsoft.com/office/drawing/2014/main" id="{AC8DAA0F-44ED-163C-F8CD-AB0743FE506B}"/>
              </a:ext>
            </a:extLst>
          </p:cNvPr>
          <p:cNvSpPr/>
          <p:nvPr/>
        </p:nvSpPr>
        <p:spPr>
          <a:xfrm>
            <a:off x="-386523" y="-97372"/>
            <a:ext cx="13777846" cy="275744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 name="清楚的版本記錄">
            <a:extLst>
              <a:ext uri="{FF2B5EF4-FFF2-40B4-BE49-F238E27FC236}">
                <a16:creationId xmlns:a16="http://schemas.microsoft.com/office/drawing/2014/main" id="{766A3DDC-1B93-E6C7-4AF2-0A340E2DF7AE}"/>
              </a:ext>
            </a:extLst>
          </p:cNvPr>
          <p:cNvSpPr txBox="1"/>
          <p:nvPr/>
        </p:nvSpPr>
        <p:spPr>
          <a:xfrm>
            <a:off x="4710092" y="766016"/>
            <a:ext cx="2868344"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45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en-US" dirty="0">
                <a:sym typeface="Source Han Sans TW Bold"/>
              </a:rPr>
              <a:t> Ragic IA</a:t>
            </a:r>
            <a:endParaRPr dirty="0">
              <a:sym typeface="Source Han Sans TW Bold"/>
            </a:endParaRPr>
          </a:p>
        </p:txBody>
      </p:sp>
      <p:pic>
        <p:nvPicPr>
          <p:cNvPr id="3" name="0126 FR_AI upload">
            <a:hlinkClick r:id="" action="ppaction://media"/>
            <a:extLst>
              <a:ext uri="{FF2B5EF4-FFF2-40B4-BE49-F238E27FC236}">
                <a16:creationId xmlns:a16="http://schemas.microsoft.com/office/drawing/2014/main" id="{CDB7472C-E7DA-8864-8250-B6C49E9561C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87127" y="2909455"/>
            <a:ext cx="10591031" cy="5957455"/>
          </a:xfrm>
          <a:prstGeom prst="rect">
            <a:avLst/>
          </a:prstGeom>
        </p:spPr>
      </p:pic>
    </p:spTree>
    <p:extLst>
      <p:ext uri="{BB962C8B-B14F-4D97-AF65-F5344CB8AC3E}">
        <p14:creationId xmlns:p14="http://schemas.microsoft.com/office/powerpoint/2010/main" val="141999187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03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F96C13A1-BA76-C9EF-12F5-14384E4431E9}"/>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6DB92774-A1DB-7229-D1EF-E3044CF55714}"/>
              </a:ext>
            </a:extLst>
          </p:cNvPr>
          <p:cNvSpPr>
            <a:spLocks noGrp="1" noRot="1" noMove="1" noResize="1" noEditPoints="1" noAdjustHandles="1" noChangeArrowheads="1" noChangeShapeType="1"/>
          </p:cNvSpPr>
          <p:nvPr/>
        </p:nvSpPr>
        <p:spPr>
          <a:xfrm>
            <a:off x="-386731" y="-46916"/>
            <a:ext cx="13777846" cy="3001223"/>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 name="清楚的版本記錄">
            <a:extLst>
              <a:ext uri="{FF2B5EF4-FFF2-40B4-BE49-F238E27FC236}">
                <a16:creationId xmlns:a16="http://schemas.microsoft.com/office/drawing/2014/main" id="{6B60F062-81A8-728F-E801-6AE7F72694E0}"/>
              </a:ext>
            </a:extLst>
          </p:cNvPr>
          <p:cNvSpPr txBox="1"/>
          <p:nvPr/>
        </p:nvSpPr>
        <p:spPr>
          <a:xfrm>
            <a:off x="4214090" y="850432"/>
            <a:ext cx="4914143"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Maîtrisez</a:t>
            </a:r>
            <a:r>
              <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rPr>
              <a:t> </a:t>
            </a: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Ragic!</a:t>
            </a:r>
            <a:endParaRPr kumimoji="0"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5" name="員工有高達 90% 的時間在和 Excel 搏鬥">
            <a:extLst>
              <a:ext uri="{FF2B5EF4-FFF2-40B4-BE49-F238E27FC236}">
                <a16:creationId xmlns:a16="http://schemas.microsoft.com/office/drawing/2014/main" id="{CB6E4ECB-F7CE-4084-052D-4214817BDCC5}"/>
              </a:ext>
            </a:extLst>
          </p:cNvPr>
          <p:cNvSpPr txBox="1"/>
          <p:nvPr/>
        </p:nvSpPr>
        <p:spPr>
          <a:xfrm>
            <a:off x="845347" y="3266756"/>
            <a:ext cx="3516790" cy="3913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lang="fr-FR" altLang="zh-TW" sz="1400" b="1" dirty="0">
                <a:solidFill>
                  <a:srgbClr val="393939"/>
                </a:solidFill>
                <a:latin typeface="Open Sans" panose="020B0606030504020204" pitchFamily="34" charset="0"/>
                <a:ea typeface="Open Sans" panose="020B0606030504020204" pitchFamily="34" charset="0"/>
                <a:cs typeface="Open Sans" panose="020B0606030504020204" pitchFamily="34" charset="0"/>
                <a:sym typeface="Source Han Sans TW Medium"/>
              </a:rPr>
              <a:t>E</a:t>
            </a:r>
            <a:r>
              <a:rPr lang="en-US" altLang="zh-TW" sz="1400" b="1" dirty="0">
                <a:solidFill>
                  <a:srgbClr val="393939"/>
                </a:solidFill>
                <a:latin typeface="Open Sans" panose="020B0606030504020204" pitchFamily="34" charset="0"/>
                <a:ea typeface="Open Sans" panose="020B0606030504020204" pitchFamily="34" charset="0"/>
                <a:cs typeface="Open Sans" panose="020B0606030504020204" pitchFamily="34" charset="0"/>
                <a:sym typeface="Source Han Sans TW Medium"/>
              </a:rPr>
              <a:t>space </a:t>
            </a:r>
            <a:r>
              <a:rPr lang="en-US" altLang="zh-TW" sz="1400" b="1" dirty="0" err="1">
                <a:solidFill>
                  <a:srgbClr val="393939"/>
                </a:solidFill>
                <a:latin typeface="Open Sans" panose="020B0606030504020204" pitchFamily="34" charset="0"/>
                <a:ea typeface="Open Sans" panose="020B0606030504020204" pitchFamily="34" charset="0"/>
                <a:cs typeface="Open Sans" panose="020B0606030504020204" pitchFamily="34" charset="0"/>
                <a:sym typeface="Source Han Sans TW Medium"/>
              </a:rPr>
              <a:t>d’apprentissage</a:t>
            </a:r>
            <a:endParaRPr kumimoji="0" lang="zh-TW" altLang="en-US" sz="1400" b="1"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7" name="員工有高達 90% 的時間在和 Excel 搏鬥">
            <a:extLst>
              <a:ext uri="{FF2B5EF4-FFF2-40B4-BE49-F238E27FC236}">
                <a16:creationId xmlns:a16="http://schemas.microsoft.com/office/drawing/2014/main" id="{DAC993D1-05A4-B9FB-F61E-B30E9D93EEFF}"/>
              </a:ext>
            </a:extLst>
          </p:cNvPr>
          <p:cNvSpPr txBox="1"/>
          <p:nvPr/>
        </p:nvSpPr>
        <p:spPr>
          <a:xfrm>
            <a:off x="4479047" y="3279740"/>
            <a:ext cx="4384228" cy="3913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Guide de design &amp; Guide de </a:t>
            </a:r>
            <a:r>
              <a:rPr kumimoji="0" lang="en-US" altLang="zh-TW" sz="1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l’utilisateur</a:t>
            </a:r>
            <a:endParaRPr kumimoji="0" lang="zh-TW" altLang="en-US" sz="1400" b="1"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8" name="員工有高達 90% 的時間在和 Excel 搏鬥">
            <a:extLst>
              <a:ext uri="{FF2B5EF4-FFF2-40B4-BE49-F238E27FC236}">
                <a16:creationId xmlns:a16="http://schemas.microsoft.com/office/drawing/2014/main" id="{0E0CDD92-7EB1-5CB9-3CDF-86805E929807}"/>
              </a:ext>
            </a:extLst>
          </p:cNvPr>
          <p:cNvSpPr txBox="1"/>
          <p:nvPr/>
        </p:nvSpPr>
        <p:spPr>
          <a:xfrm>
            <a:off x="8642661" y="3266756"/>
            <a:ext cx="3516790" cy="3913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FAQ &amp; Guide du </a:t>
            </a:r>
            <a:r>
              <a:rPr kumimoji="0" lang="en-US" altLang="zh-TW" sz="14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développeur</a:t>
            </a:r>
            <a:r>
              <a:rPr kumimoji="0" lang="en-US" altLang="zh-TW" sz="1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API</a:t>
            </a:r>
          </a:p>
        </p:txBody>
      </p:sp>
      <p:sp>
        <p:nvSpPr>
          <p:cNvPr id="10" name="員工有高達 90% 的時間在和 Excel 搏鬥">
            <a:extLst>
              <a:ext uri="{FF2B5EF4-FFF2-40B4-BE49-F238E27FC236}">
                <a16:creationId xmlns:a16="http://schemas.microsoft.com/office/drawing/2014/main" id="{9D2B8D82-2DE8-58B1-7674-B32ADF6F0873}"/>
              </a:ext>
            </a:extLst>
          </p:cNvPr>
          <p:cNvSpPr txBox="1"/>
          <p:nvPr/>
        </p:nvSpPr>
        <p:spPr>
          <a:xfrm>
            <a:off x="845346" y="6299300"/>
            <a:ext cx="3516790" cy="3913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Chaîne</a:t>
            </a:r>
            <a:r>
              <a:rPr kumimoji="0" lang="en-US" altLang="zh-TW" sz="1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YouTube </a:t>
            </a:r>
          </a:p>
        </p:txBody>
      </p:sp>
      <p:sp>
        <p:nvSpPr>
          <p:cNvPr id="12" name="員工有高達 90% 的時間在和 Excel 搏鬥">
            <a:extLst>
              <a:ext uri="{FF2B5EF4-FFF2-40B4-BE49-F238E27FC236}">
                <a16:creationId xmlns:a16="http://schemas.microsoft.com/office/drawing/2014/main" id="{6069493A-6BDA-640E-E577-873E08379977}"/>
              </a:ext>
            </a:extLst>
          </p:cNvPr>
          <p:cNvSpPr txBox="1"/>
          <p:nvPr/>
        </p:nvSpPr>
        <p:spPr>
          <a:xfrm>
            <a:off x="4744004" y="6299300"/>
            <a:ext cx="3516790" cy="3913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1" i="0" u="none" strike="noStrike" kern="0" cap="none" spc="0" normalizeH="0" baseline="0" noProof="0" dirty="0" err="1">
                <a:ln>
                  <a:noFill/>
                </a:ln>
                <a:solidFill>
                  <a:srgbClr val="000000"/>
                </a:solidFill>
                <a:effectLst/>
                <a:uLnTx/>
                <a:uFillTx/>
                <a:latin typeface="Open Sans" panose="020B0606030504020204" pitchFamily="34" charset="0"/>
                <a:cs typeface="Open Sans" panose="020B0606030504020204" pitchFamily="34" charset="0"/>
                <a:sym typeface="Source Han Sans TW Medium"/>
              </a:rPr>
              <a:t>Webinaires</a:t>
            </a:r>
            <a:endParaRPr kumimoji="0" lang="zh-TW" altLang="en-US" sz="1400" b="1"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14" name="員工有高達 90% 的時間在和 Excel 搏鬥">
            <a:extLst>
              <a:ext uri="{FF2B5EF4-FFF2-40B4-BE49-F238E27FC236}">
                <a16:creationId xmlns:a16="http://schemas.microsoft.com/office/drawing/2014/main" id="{93264CAE-E5F9-512A-1B05-26BF4B6E34D4}"/>
              </a:ext>
            </a:extLst>
          </p:cNvPr>
          <p:cNvSpPr txBox="1"/>
          <p:nvPr/>
        </p:nvSpPr>
        <p:spPr>
          <a:xfrm>
            <a:off x="8642660" y="6299300"/>
            <a:ext cx="3516790" cy="3913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1" i="0" u="none" strike="noStrike" kern="0" cap="none" spc="0" normalizeH="0" baseline="0" noProof="0" dirty="0">
                <a:ln>
                  <a:noFill/>
                </a:ln>
                <a:solidFill>
                  <a:srgbClr val="393939"/>
                </a:solidFill>
                <a:effectLst/>
                <a:uLnTx/>
                <a:uFillTx/>
                <a:latin typeface="Open Sans" panose="020B0606030504020204" pitchFamily="34" charset="0"/>
                <a:ea typeface="Noto Sans CJK SC Medium" panose="020B0500000000000000" pitchFamily="34" charset="-128"/>
                <a:cs typeface="Open Sans" panose="020B0606030504020204" pitchFamily="34" charset="0"/>
                <a:sym typeface="Source Han Sans TW Medium"/>
              </a:rPr>
              <a:t>Blog </a:t>
            </a:r>
            <a:r>
              <a:rPr kumimoji="0" lang="en-US" altLang="zh-TW" sz="1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&amp; </a:t>
            </a:r>
            <a:r>
              <a:rPr kumimoji="0" lang="en-US" altLang="zh-TW" sz="14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Communauté</a:t>
            </a:r>
            <a:r>
              <a:rPr kumimoji="0" lang="zh-TW" altLang="en-US" sz="1400" b="1" i="0" u="none" strike="noStrike" kern="0" cap="none" spc="0" normalizeH="0" baseline="0" noProof="0" dirty="0">
                <a:ln>
                  <a:noFill/>
                </a:ln>
                <a:solidFill>
                  <a:srgbClr val="393939"/>
                </a:solidFill>
                <a:effectLst/>
                <a:uLnTx/>
                <a:uFillTx/>
                <a:latin typeface="Open Sans" panose="020B0606030504020204" pitchFamily="34" charset="0"/>
                <a:ea typeface="Noto Sans CJK SC Medium" panose="020B0500000000000000" pitchFamily="34" charset="-128"/>
                <a:cs typeface="Open Sans" panose="020B0606030504020204" pitchFamily="34" charset="0"/>
                <a:sym typeface="Source Han Sans TW Medium"/>
              </a:rPr>
              <a:t> </a:t>
            </a:r>
            <a:endParaRPr kumimoji="0" lang="en-US" altLang="zh-TW" sz="1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sp>
        <p:nvSpPr>
          <p:cNvPr id="25" name="矩形 24">
            <a:extLst>
              <a:ext uri="{FF2B5EF4-FFF2-40B4-BE49-F238E27FC236}">
                <a16:creationId xmlns:a16="http://schemas.microsoft.com/office/drawing/2014/main" id="{5BDBF880-9438-3192-667F-DFC7207AAECF}"/>
              </a:ext>
            </a:extLst>
          </p:cNvPr>
          <p:cNvSpPr/>
          <p:nvPr/>
        </p:nvSpPr>
        <p:spPr>
          <a:xfrm>
            <a:off x="845757" y="6788658"/>
            <a:ext cx="3516790" cy="942707"/>
          </a:xfrm>
          <a:prstGeom prst="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pic>
        <p:nvPicPr>
          <p:cNvPr id="16" name="圖片 15">
            <a:hlinkClick r:id="rId3"/>
            <a:extLst>
              <a:ext uri="{FF2B5EF4-FFF2-40B4-BE49-F238E27FC236}">
                <a16:creationId xmlns:a16="http://schemas.microsoft.com/office/drawing/2014/main" id="{D2B50D4E-8885-06F8-E15A-71A233A8AB4D}"/>
              </a:ext>
            </a:extLst>
          </p:cNvPr>
          <p:cNvPicPr>
            <a:picLocks noChangeAspect="1"/>
          </p:cNvPicPr>
          <p:nvPr/>
        </p:nvPicPr>
        <p:blipFill>
          <a:blip r:embed="rId4"/>
          <a:srcRect b="11141"/>
          <a:stretch/>
        </p:blipFill>
        <p:spPr>
          <a:xfrm>
            <a:off x="8642660" y="3741147"/>
            <a:ext cx="3517200" cy="2121025"/>
          </a:xfrm>
          <a:prstGeom prst="rect">
            <a:avLst/>
          </a:prstGeom>
        </p:spPr>
      </p:pic>
      <p:grpSp>
        <p:nvGrpSpPr>
          <p:cNvPr id="3" name="群組 2">
            <a:extLst>
              <a:ext uri="{FF2B5EF4-FFF2-40B4-BE49-F238E27FC236}">
                <a16:creationId xmlns:a16="http://schemas.microsoft.com/office/drawing/2014/main" id="{F7D6E803-AB8D-2C2D-5E26-B24E53AC17EF}"/>
              </a:ext>
            </a:extLst>
          </p:cNvPr>
          <p:cNvGrpSpPr/>
          <p:nvPr/>
        </p:nvGrpSpPr>
        <p:grpSpPr>
          <a:xfrm>
            <a:off x="4742978" y="6788660"/>
            <a:ext cx="3518022" cy="2124000"/>
            <a:chOff x="4742567" y="6788660"/>
            <a:chExt cx="3518022" cy="2124000"/>
          </a:xfrm>
        </p:grpSpPr>
        <p:pic>
          <p:nvPicPr>
            <p:cNvPr id="18" name="圖片 17">
              <a:hlinkClick r:id="rId5"/>
              <a:extLst>
                <a:ext uri="{FF2B5EF4-FFF2-40B4-BE49-F238E27FC236}">
                  <a16:creationId xmlns:a16="http://schemas.microsoft.com/office/drawing/2014/main" id="{5FE9B6FA-0EE7-C3E4-DC25-54E84871CE95}"/>
                </a:ext>
              </a:extLst>
            </p:cNvPr>
            <p:cNvPicPr>
              <a:picLocks noChangeAspect="1"/>
            </p:cNvPicPr>
            <p:nvPr/>
          </p:nvPicPr>
          <p:blipFill>
            <a:blip r:embed="rId6"/>
            <a:srcRect t="13581"/>
            <a:stretch/>
          </p:blipFill>
          <p:spPr>
            <a:xfrm>
              <a:off x="4743389" y="6788660"/>
              <a:ext cx="3517200" cy="1481203"/>
            </a:xfrm>
            <a:prstGeom prst="rect">
              <a:avLst/>
            </a:prstGeom>
          </p:spPr>
        </p:pic>
        <p:pic>
          <p:nvPicPr>
            <p:cNvPr id="19" name="圖片 18">
              <a:extLst>
                <a:ext uri="{FF2B5EF4-FFF2-40B4-BE49-F238E27FC236}">
                  <a16:creationId xmlns:a16="http://schemas.microsoft.com/office/drawing/2014/main" id="{06966CB8-919D-3EB0-2176-4D8D26285B9E}"/>
                </a:ext>
              </a:extLst>
            </p:cNvPr>
            <p:cNvPicPr>
              <a:picLocks noChangeAspect="1"/>
            </p:cNvPicPr>
            <p:nvPr/>
          </p:nvPicPr>
          <p:blipFill>
            <a:blip r:embed="rId7"/>
            <a:srcRect t="5210" b="37421"/>
            <a:stretch/>
          </p:blipFill>
          <p:spPr>
            <a:xfrm>
              <a:off x="4742567" y="8202901"/>
              <a:ext cx="3517200" cy="709759"/>
            </a:xfrm>
            <a:prstGeom prst="rect">
              <a:avLst/>
            </a:prstGeom>
          </p:spPr>
        </p:pic>
      </p:grpSp>
      <p:pic>
        <p:nvPicPr>
          <p:cNvPr id="9" name="Image 8">
            <a:extLst>
              <a:ext uri="{FF2B5EF4-FFF2-40B4-BE49-F238E27FC236}">
                <a16:creationId xmlns:a16="http://schemas.microsoft.com/office/drawing/2014/main" id="{BB352056-43C3-D7C6-2870-F32B8B040CAC}"/>
              </a:ext>
            </a:extLst>
          </p:cNvPr>
          <p:cNvPicPr>
            <a:picLocks noChangeAspect="1"/>
          </p:cNvPicPr>
          <p:nvPr/>
        </p:nvPicPr>
        <p:blipFill>
          <a:blip r:embed="rId8"/>
          <a:stretch>
            <a:fillRect/>
          </a:stretch>
        </p:blipFill>
        <p:spPr>
          <a:xfrm>
            <a:off x="904101" y="6799294"/>
            <a:ext cx="3458035" cy="2122972"/>
          </a:xfrm>
          <a:prstGeom prst="rect">
            <a:avLst/>
          </a:prstGeom>
        </p:spPr>
      </p:pic>
      <p:pic>
        <p:nvPicPr>
          <p:cNvPr id="21" name="Image 20">
            <a:extLst>
              <a:ext uri="{FF2B5EF4-FFF2-40B4-BE49-F238E27FC236}">
                <a16:creationId xmlns:a16="http://schemas.microsoft.com/office/drawing/2014/main" id="{4C1147AD-C383-16AA-CB8B-BFB8BA911D5A}"/>
              </a:ext>
            </a:extLst>
          </p:cNvPr>
          <p:cNvPicPr>
            <a:picLocks noChangeAspect="1"/>
          </p:cNvPicPr>
          <p:nvPr/>
        </p:nvPicPr>
        <p:blipFill>
          <a:blip r:embed="rId9"/>
          <a:stretch>
            <a:fillRect/>
          </a:stretch>
        </p:blipFill>
        <p:spPr>
          <a:xfrm>
            <a:off x="844119" y="3710011"/>
            <a:ext cx="3517200" cy="2152161"/>
          </a:xfrm>
          <a:prstGeom prst="rect">
            <a:avLst/>
          </a:prstGeom>
        </p:spPr>
      </p:pic>
      <p:pic>
        <p:nvPicPr>
          <p:cNvPr id="23" name="Image 22">
            <a:extLst>
              <a:ext uri="{FF2B5EF4-FFF2-40B4-BE49-F238E27FC236}">
                <a16:creationId xmlns:a16="http://schemas.microsoft.com/office/drawing/2014/main" id="{1B877EA7-3D59-1F60-A104-46CA1E57027B}"/>
              </a:ext>
            </a:extLst>
          </p:cNvPr>
          <p:cNvPicPr>
            <a:picLocks noChangeAspect="1"/>
          </p:cNvPicPr>
          <p:nvPr/>
        </p:nvPicPr>
        <p:blipFill>
          <a:blip r:embed="rId10"/>
          <a:stretch>
            <a:fillRect/>
          </a:stretch>
        </p:blipFill>
        <p:spPr>
          <a:xfrm>
            <a:off x="4742978" y="3725343"/>
            <a:ext cx="3516790" cy="2136829"/>
          </a:xfrm>
          <a:prstGeom prst="rect">
            <a:avLst/>
          </a:prstGeom>
        </p:spPr>
      </p:pic>
      <p:pic>
        <p:nvPicPr>
          <p:cNvPr id="26" name="Image 25">
            <a:extLst>
              <a:ext uri="{FF2B5EF4-FFF2-40B4-BE49-F238E27FC236}">
                <a16:creationId xmlns:a16="http://schemas.microsoft.com/office/drawing/2014/main" id="{ECFB4A59-0D0C-512C-5D21-A741B0B5978B}"/>
              </a:ext>
            </a:extLst>
          </p:cNvPr>
          <p:cNvPicPr>
            <a:picLocks noChangeAspect="1"/>
          </p:cNvPicPr>
          <p:nvPr/>
        </p:nvPicPr>
        <p:blipFill>
          <a:blip r:embed="rId11"/>
          <a:stretch>
            <a:fillRect/>
          </a:stretch>
        </p:blipFill>
        <p:spPr>
          <a:xfrm>
            <a:off x="8641020" y="6788659"/>
            <a:ext cx="3518023" cy="2133608"/>
          </a:xfrm>
          <a:prstGeom prst="rect">
            <a:avLst/>
          </a:prstGeom>
        </p:spPr>
      </p:pic>
    </p:spTree>
    <p:extLst>
      <p:ext uri="{BB962C8B-B14F-4D97-AF65-F5344CB8AC3E}">
        <p14:creationId xmlns:p14="http://schemas.microsoft.com/office/powerpoint/2010/main" val="4193652810"/>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a:extLst>
            <a:ext uri="{FF2B5EF4-FFF2-40B4-BE49-F238E27FC236}">
              <a16:creationId xmlns:a16="http://schemas.microsoft.com/office/drawing/2014/main" id="{9D2D0F4E-130C-8EEA-9245-185139898FA4}"/>
            </a:ext>
          </a:extLst>
        </p:cNvPr>
        <p:cNvGrpSpPr/>
        <p:nvPr/>
      </p:nvGrpSpPr>
      <p:grpSpPr>
        <a:xfrm>
          <a:off x="0" y="0"/>
          <a:ext cx="0" cy="0"/>
          <a:chOff x="0" y="0"/>
          <a:chExt cx="0" cy="0"/>
        </a:xfrm>
      </p:grpSpPr>
      <p:sp>
        <p:nvSpPr>
          <p:cNvPr id="231" name="矩形">
            <a:extLst>
              <a:ext uri="{FF2B5EF4-FFF2-40B4-BE49-F238E27FC236}">
                <a16:creationId xmlns:a16="http://schemas.microsoft.com/office/drawing/2014/main" id="{D79FFCEC-65C7-C8A6-07E9-AC265CE2AD3E}"/>
              </a:ext>
            </a:extLst>
          </p:cNvPr>
          <p:cNvSpPr/>
          <p:nvPr/>
        </p:nvSpPr>
        <p:spPr>
          <a:xfrm>
            <a:off x="1470817" y="3615649"/>
            <a:ext cx="10063165" cy="2522303"/>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2" name="群組 1">
            <a:extLst>
              <a:ext uri="{FF2B5EF4-FFF2-40B4-BE49-F238E27FC236}">
                <a16:creationId xmlns:a16="http://schemas.microsoft.com/office/drawing/2014/main" id="{2C434980-9486-0977-D49C-C69DC07EE124}"/>
              </a:ext>
            </a:extLst>
          </p:cNvPr>
          <p:cNvGrpSpPr/>
          <p:nvPr/>
        </p:nvGrpSpPr>
        <p:grpSpPr>
          <a:xfrm>
            <a:off x="1470817" y="3615649"/>
            <a:ext cx="9864590" cy="2522303"/>
            <a:chOff x="1859732" y="3628349"/>
            <a:chExt cx="9864590" cy="2522303"/>
          </a:xfrm>
        </p:grpSpPr>
        <p:sp>
          <p:nvSpPr>
            <p:cNvPr id="232" name="哪裡不一樣？">
              <a:extLst>
                <a:ext uri="{FF2B5EF4-FFF2-40B4-BE49-F238E27FC236}">
                  <a16:creationId xmlns:a16="http://schemas.microsoft.com/office/drawing/2014/main" id="{15F255A7-9C56-03CD-B012-1531E429256B}"/>
                </a:ext>
              </a:extLst>
            </p:cNvPr>
            <p:cNvSpPr txBox="1"/>
            <p:nvPr/>
          </p:nvSpPr>
          <p:spPr>
            <a:xfrm>
              <a:off x="6287048" y="4249024"/>
              <a:ext cx="5437274" cy="10100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algn="l" defTabSz="914400" eaLnBrk="1">
                <a:lnSpc>
                  <a:spcPct val="150000"/>
                </a:lnSpc>
                <a:defRPr sz="48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en-US" altLang="zh-TW" sz="4400" dirty="0"/>
                <a:t>Pile </a:t>
              </a:r>
              <a:r>
                <a:rPr lang="en-US" altLang="zh-TW" sz="4400" dirty="0" err="1"/>
                <a:t>technologique</a:t>
              </a:r>
              <a:endParaRPr lang="en-US" altLang="zh-TW" sz="4400" dirty="0"/>
            </a:p>
          </p:txBody>
        </p:sp>
        <p:pic>
          <p:nvPicPr>
            <p:cNvPr id="233" name="ragic logo.png" descr="ragic logo.png">
              <a:extLst>
                <a:ext uri="{FF2B5EF4-FFF2-40B4-BE49-F238E27FC236}">
                  <a16:creationId xmlns:a16="http://schemas.microsoft.com/office/drawing/2014/main" id="{1325A179-2795-D1CE-3192-BEFC78E732B6}"/>
                </a:ext>
              </a:extLst>
            </p:cNvPr>
            <p:cNvPicPr>
              <a:picLocks noChangeAspect="1"/>
            </p:cNvPicPr>
            <p:nvPr/>
          </p:nvPicPr>
          <p:blipFill>
            <a:blip r:embed="rId3"/>
            <a:stretch>
              <a:fillRect/>
            </a:stretch>
          </p:blipFill>
          <p:spPr>
            <a:xfrm>
              <a:off x="1859732" y="3628349"/>
              <a:ext cx="4484094" cy="2522303"/>
            </a:xfrm>
            <a:prstGeom prst="rect">
              <a:avLst/>
            </a:prstGeom>
            <a:ln w="12700">
              <a:miter lim="400000"/>
            </a:ln>
          </p:spPr>
        </p:pic>
      </p:grpSp>
    </p:spTree>
    <p:extLst>
      <p:ext uri="{BB962C8B-B14F-4D97-AF65-F5344CB8AC3E}">
        <p14:creationId xmlns:p14="http://schemas.microsoft.com/office/powerpoint/2010/main" val="3059155359"/>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AEDCB424-7D31-978D-CD5D-673966C5496E}"/>
            </a:ext>
          </a:extLst>
        </p:cNvPr>
        <p:cNvGrpSpPr/>
        <p:nvPr/>
      </p:nvGrpSpPr>
      <p:grpSpPr>
        <a:xfrm>
          <a:off x="0" y="0"/>
          <a:ext cx="0" cy="0"/>
          <a:chOff x="0" y="0"/>
          <a:chExt cx="0" cy="0"/>
        </a:xfrm>
      </p:grpSpPr>
      <p:sp>
        <p:nvSpPr>
          <p:cNvPr id="253" name="矩形">
            <a:extLst>
              <a:ext uri="{FF2B5EF4-FFF2-40B4-BE49-F238E27FC236}">
                <a16:creationId xmlns:a16="http://schemas.microsoft.com/office/drawing/2014/main" id="{8503F9C9-F358-AEA8-47B8-A4DA5AF417A4}"/>
              </a:ext>
            </a:extLst>
          </p:cNvPr>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254" name="Ragic 一 個  系 統 便 能 管 理 您  所 有 的 作 業 流  程">
            <a:extLst>
              <a:ext uri="{FF2B5EF4-FFF2-40B4-BE49-F238E27FC236}">
                <a16:creationId xmlns:a16="http://schemas.microsoft.com/office/drawing/2014/main" id="{C1F1DD99-C6FE-81E5-3DB6-2C48EF627572}"/>
              </a:ext>
            </a:extLst>
          </p:cNvPr>
          <p:cNvSpPr txBox="1"/>
          <p:nvPr/>
        </p:nvSpPr>
        <p:spPr>
          <a:xfrm>
            <a:off x="1620380" y="1878411"/>
            <a:ext cx="9764040" cy="11020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a:ea typeface="Source Han Sans TW"/>
                <a:cs typeface="Source Han Sans TW"/>
                <a:sym typeface="Source Han Sans TW"/>
              </a:defRPr>
            </a:pPr>
            <a:r>
              <a:rPr kumimoji="0" lang="fr-FR" altLang="zh-TW" sz="22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Ragic</a:t>
            </a:r>
            <a:r>
              <a:rPr kumimoji="0" lang="fr-FR"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 propose une API RESTful HTTP qui vous permet de lire et d’écrire dans votre base de données </a:t>
            </a:r>
            <a:r>
              <a:rPr kumimoji="0" lang="fr-FR" altLang="zh-TW" sz="22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Ragic</a:t>
            </a:r>
            <a:r>
              <a:rPr kumimoji="0" lang="fr-FR"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 avec votre propre code</a:t>
            </a:r>
            <a:endParaRPr kumimoji="0"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p:txBody>
      </p:sp>
      <p:sp>
        <p:nvSpPr>
          <p:cNvPr id="255" name="充分整合">
            <a:extLst>
              <a:ext uri="{FF2B5EF4-FFF2-40B4-BE49-F238E27FC236}">
                <a16:creationId xmlns:a16="http://schemas.microsoft.com/office/drawing/2014/main" id="{DC64CDBD-AF29-8123-55A2-B52C47952968}"/>
              </a:ext>
            </a:extLst>
          </p:cNvPr>
          <p:cNvSpPr txBox="1"/>
          <p:nvPr/>
        </p:nvSpPr>
        <p:spPr>
          <a:xfrm>
            <a:off x="896356" y="847744"/>
            <a:ext cx="11060643"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API RESTful HTTP simple </a:t>
            </a: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mais</a:t>
            </a: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a:t>
            </a: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robuste</a:t>
            </a:r>
            <a:endParaRPr kumimoji="0"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5" name="圖片 4">
            <a:extLst>
              <a:ext uri="{FF2B5EF4-FFF2-40B4-BE49-F238E27FC236}">
                <a16:creationId xmlns:a16="http://schemas.microsoft.com/office/drawing/2014/main" id="{C27AA755-5108-7939-5B2C-5AC51D1CF36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047802" y="3774432"/>
            <a:ext cx="10909197" cy="5396857"/>
          </a:xfrm>
          <a:prstGeom prst="rect">
            <a:avLst/>
          </a:prstGeom>
        </p:spPr>
      </p:pic>
      <p:sp>
        <p:nvSpPr>
          <p:cNvPr id="2" name="文字方塊 1">
            <a:extLst>
              <a:ext uri="{FF2B5EF4-FFF2-40B4-BE49-F238E27FC236}">
                <a16:creationId xmlns:a16="http://schemas.microsoft.com/office/drawing/2014/main" id="{AD886B42-82E1-6919-952F-12DAEFE3F81A}"/>
              </a:ext>
            </a:extLst>
          </p:cNvPr>
          <p:cNvSpPr txBox="1"/>
          <p:nvPr/>
        </p:nvSpPr>
        <p:spPr>
          <a:xfrm>
            <a:off x="957497" y="7251942"/>
            <a:ext cx="1675976"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err="1">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Authentification</a:t>
            </a: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avec </a:t>
            </a:r>
            <a:r>
              <a:rPr kumimoji="0" lang="en-US" altLang="zh-TW" sz="1400" b="1" i="0" u="none" strike="noStrike" kern="0" cap="none" spc="0" normalizeH="0" baseline="0" noProof="0" dirty="0" err="1">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clé</a:t>
            </a: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API</a:t>
            </a:r>
            <a:endPar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3" name="文字方塊 2">
            <a:extLst>
              <a:ext uri="{FF2B5EF4-FFF2-40B4-BE49-F238E27FC236}">
                <a16:creationId xmlns:a16="http://schemas.microsoft.com/office/drawing/2014/main" id="{2F6678DB-3C78-0CDE-F20C-29B573E0AA08}"/>
              </a:ext>
            </a:extLst>
          </p:cNvPr>
          <p:cNvSpPr txBox="1"/>
          <p:nvPr/>
        </p:nvSpPr>
        <p:spPr>
          <a:xfrm>
            <a:off x="2961669" y="7251942"/>
            <a:ext cx="2146666" cy="7489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err="1">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Infos</a:t>
            </a: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base de données</a:t>
            </a:r>
          </a:p>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Ex: </a:t>
            </a:r>
            <a:r>
              <a:rPr kumimoji="0" lang="fr-FR"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ID de champ, nom du serveur</a:t>
            </a:r>
            <a:endPar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4" name="文字方塊 3">
            <a:extLst>
              <a:ext uri="{FF2B5EF4-FFF2-40B4-BE49-F238E27FC236}">
                <a16:creationId xmlns:a16="http://schemas.microsoft.com/office/drawing/2014/main" id="{B05605D2-F226-EEF8-DE45-659F1D8BB4DF}"/>
              </a:ext>
            </a:extLst>
          </p:cNvPr>
          <p:cNvSpPr txBox="1"/>
          <p:nvPr/>
        </p:nvSpPr>
        <p:spPr>
          <a:xfrm>
            <a:off x="5632704" y="5160837"/>
            <a:ext cx="1665831"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lang="en-US" altLang="zh-TW" sz="1400" b="1" dirty="0">
                <a:latin typeface="Open Sans Semibold" panose="020B0606030504020204" pitchFamily="34" charset="0"/>
                <a:ea typeface="Open Sans Semibold" panose="020B0606030504020204" pitchFamily="34" charset="0"/>
                <a:cs typeface="Open Sans Semibold" panose="020B0606030504020204" pitchFamily="34" charset="0"/>
              </a:rPr>
              <a:t>Lecture</a:t>
            </a: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&gt; GET</a:t>
            </a:r>
            <a:endPar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6" name="文字方塊 5">
            <a:extLst>
              <a:ext uri="{FF2B5EF4-FFF2-40B4-BE49-F238E27FC236}">
                <a16:creationId xmlns:a16="http://schemas.microsoft.com/office/drawing/2014/main" id="{839D5A43-7DAB-5EB3-4FD3-145C11835EEE}"/>
              </a:ext>
            </a:extLst>
          </p:cNvPr>
          <p:cNvSpPr txBox="1"/>
          <p:nvPr/>
        </p:nvSpPr>
        <p:spPr>
          <a:xfrm>
            <a:off x="5436531" y="7251941"/>
            <a:ext cx="2282914"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err="1">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Création</a:t>
            </a: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et modification</a:t>
            </a:r>
          </a:p>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&gt; POST</a:t>
            </a:r>
            <a:endPar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7" name="文字方塊 6">
            <a:extLst>
              <a:ext uri="{FF2B5EF4-FFF2-40B4-BE49-F238E27FC236}">
                <a16:creationId xmlns:a16="http://schemas.microsoft.com/office/drawing/2014/main" id="{190E416F-05AD-5934-F60B-330A2CADBACA}"/>
              </a:ext>
            </a:extLst>
          </p:cNvPr>
          <p:cNvSpPr txBox="1"/>
          <p:nvPr/>
        </p:nvSpPr>
        <p:spPr>
          <a:xfrm>
            <a:off x="5386811" y="9207865"/>
            <a:ext cx="2157615"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lang="en-US" altLang="zh-TW" sz="1400" b="1" dirty="0">
                <a:latin typeface="Open Sans Semibold" panose="020B0606030504020204" pitchFamily="34" charset="0"/>
                <a:ea typeface="Open Sans Semibold" panose="020B0606030504020204" pitchFamily="34" charset="0"/>
                <a:cs typeface="Open Sans Semibold" panose="020B0606030504020204" pitchFamily="34" charset="0"/>
              </a:rPr>
              <a:t>Suppression</a:t>
            </a:r>
            <a:r>
              <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a:t>
            </a: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&gt; DELETE</a:t>
            </a:r>
            <a:endPar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9" name="文字方塊 8">
            <a:extLst>
              <a:ext uri="{FF2B5EF4-FFF2-40B4-BE49-F238E27FC236}">
                <a16:creationId xmlns:a16="http://schemas.microsoft.com/office/drawing/2014/main" id="{D7BDE5F9-C536-8EFB-5CDE-79FF6C85C380}"/>
              </a:ext>
            </a:extLst>
          </p:cNvPr>
          <p:cNvSpPr txBox="1"/>
          <p:nvPr/>
        </p:nvSpPr>
        <p:spPr>
          <a:xfrm>
            <a:off x="7848692" y="7251942"/>
            <a:ext cx="2146663"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fr-FR"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Envoi de la requête API</a:t>
            </a:r>
            <a:endPar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
        <p:nvSpPr>
          <p:cNvPr id="10" name="文字方塊 9">
            <a:extLst>
              <a:ext uri="{FF2B5EF4-FFF2-40B4-BE49-F238E27FC236}">
                <a16:creationId xmlns:a16="http://schemas.microsoft.com/office/drawing/2014/main" id="{C6177A03-471A-2828-61DB-A6B6AD6EB715}"/>
              </a:ext>
            </a:extLst>
          </p:cNvPr>
          <p:cNvSpPr txBox="1"/>
          <p:nvPr/>
        </p:nvSpPr>
        <p:spPr>
          <a:xfrm>
            <a:off x="10150476" y="7251942"/>
            <a:ext cx="2282914"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err="1">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Réception</a:t>
            </a:r>
            <a:r>
              <a:rPr kumimoji="0" lang="en-US" altLang="zh-TW" sz="14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de la </a:t>
            </a:r>
            <a:r>
              <a:rPr kumimoji="0" lang="en-US" altLang="zh-TW" sz="1400" b="1" i="0" u="none" strike="noStrike" kern="0" cap="none" spc="0" normalizeH="0" baseline="0" noProof="0" dirty="0" err="1">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réponse</a:t>
            </a:r>
            <a:endParaRPr kumimoji="0" lang="zh-TW" altLang="en-US" sz="14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Neue Medium"/>
            </a:endParaRPr>
          </a:p>
        </p:txBody>
      </p:sp>
    </p:spTree>
    <p:extLst>
      <p:ext uri="{BB962C8B-B14F-4D97-AF65-F5344CB8AC3E}">
        <p14:creationId xmlns:p14="http://schemas.microsoft.com/office/powerpoint/2010/main" val="3878660944"/>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grpSp>
        <p:nvGrpSpPr>
          <p:cNvPr id="7" name="群組 6">
            <a:extLst>
              <a:ext uri="{FF2B5EF4-FFF2-40B4-BE49-F238E27FC236}">
                <a16:creationId xmlns:a16="http://schemas.microsoft.com/office/drawing/2014/main" id="{FCD9564B-737F-92D1-F90F-D33C2679AF31}"/>
              </a:ext>
            </a:extLst>
          </p:cNvPr>
          <p:cNvGrpSpPr/>
          <p:nvPr/>
        </p:nvGrpSpPr>
        <p:grpSpPr>
          <a:xfrm>
            <a:off x="2695288" y="3760943"/>
            <a:ext cx="7559908" cy="5672617"/>
            <a:chOff x="556890" y="4096223"/>
            <a:chExt cx="7665596" cy="4735363"/>
          </a:xfrm>
        </p:grpSpPr>
        <p:pic>
          <p:nvPicPr>
            <p:cNvPr id="8" name="視窗框">
              <a:extLst>
                <a:ext uri="{FF2B5EF4-FFF2-40B4-BE49-F238E27FC236}">
                  <a16:creationId xmlns:a16="http://schemas.microsoft.com/office/drawing/2014/main" id="{0DD5452F-9AC7-0EB4-B050-7EBAFF49F32A}"/>
                </a:ext>
              </a:extLst>
            </p:cNvPr>
            <p:cNvPicPr>
              <a:picLocks noChangeAspect="1"/>
            </p:cNvPicPr>
            <p:nvPr/>
          </p:nvPicPr>
          <p:blipFill>
            <a:blip r:embed="rId3"/>
            <a:srcRect l="1" t="1" r="-909" b="-374"/>
            <a:stretch/>
          </p:blipFill>
          <p:spPr>
            <a:xfrm>
              <a:off x="556890" y="4096223"/>
              <a:ext cx="7319141" cy="4735363"/>
            </a:xfrm>
            <a:prstGeom prst="rect">
              <a:avLst/>
            </a:prstGeom>
          </p:spPr>
        </p:pic>
        <p:pic>
          <p:nvPicPr>
            <p:cNvPr id="9" name="視窗框">
              <a:extLst>
                <a:ext uri="{FF2B5EF4-FFF2-40B4-BE49-F238E27FC236}">
                  <a16:creationId xmlns:a16="http://schemas.microsoft.com/office/drawing/2014/main" id="{9EC60C4A-F100-85EA-DA26-F36D50225BCB}"/>
                </a:ext>
              </a:extLst>
            </p:cNvPr>
            <p:cNvPicPr>
              <a:picLocks noChangeAspect="1"/>
            </p:cNvPicPr>
            <p:nvPr/>
          </p:nvPicPr>
          <p:blipFill>
            <a:blip r:embed="rId3"/>
            <a:srcRect l="50900" t="1" r="-909" b="-374"/>
            <a:stretch/>
          </p:blipFill>
          <p:spPr>
            <a:xfrm>
              <a:off x="4595155" y="4096223"/>
              <a:ext cx="3627331" cy="4735363"/>
            </a:xfrm>
            <a:prstGeom prst="rect">
              <a:avLst/>
            </a:prstGeom>
          </p:spPr>
        </p:pic>
      </p:grpSp>
      <p:sp>
        <p:nvSpPr>
          <p:cNvPr id="438"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2" name="無論你的商業邏輯有多複雜，都能夠透過 Ragic 的伺服器端 Javascript 流程引擎完成">
            <a:extLst>
              <a:ext uri="{FF2B5EF4-FFF2-40B4-BE49-F238E27FC236}">
                <a16:creationId xmlns:a16="http://schemas.microsoft.com/office/drawing/2014/main" id="{12F4CB8E-D733-1B37-6AAB-046931446E42}"/>
              </a:ext>
            </a:extLst>
          </p:cNvPr>
          <p:cNvSpPr txBox="1"/>
          <p:nvPr/>
        </p:nvSpPr>
        <p:spPr>
          <a:xfrm>
            <a:off x="558599" y="1908221"/>
            <a:ext cx="11887601" cy="10586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0" marR="0" lvl="1"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fr-FR" sz="2200" b="1"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Quelle que soit la complexité de vos règles métiers, tout peut être réalisé avec notre moteur de workflows en JavaScript côté serveur</a:t>
            </a:r>
            <a:endParaRPr kumimoji="0" lang="en-US" sz="2200" b="1"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3" name="客製化 Scripting 引擎">
            <a:extLst>
              <a:ext uri="{FF2B5EF4-FFF2-40B4-BE49-F238E27FC236}">
                <a16:creationId xmlns:a16="http://schemas.microsoft.com/office/drawing/2014/main" id="{B9801374-A25D-66CD-6472-04EFBC64D8C8}"/>
              </a:ext>
            </a:extLst>
          </p:cNvPr>
          <p:cNvSpPr txBox="1"/>
          <p:nvPr/>
        </p:nvSpPr>
        <p:spPr>
          <a:xfrm>
            <a:off x="3413668" y="874220"/>
            <a:ext cx="6499850"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r>
              <a:rPr lang="en-US" altLang="zh-TW" b="1" dirty="0">
                <a:latin typeface="Open Sans" panose="020B0606030504020204" pitchFamily="34" charset="0"/>
                <a:ea typeface="Open Sans" panose="020B0606030504020204" pitchFamily="34" charset="0"/>
                <a:cs typeface="Open Sans" panose="020B0606030504020204" pitchFamily="34" charset="0"/>
              </a:rPr>
              <a:t>Scripts </a:t>
            </a:r>
            <a:r>
              <a:rPr lang="en-US" altLang="zh-TW" b="1" dirty="0" err="1">
                <a:latin typeface="Open Sans" panose="020B0606030504020204" pitchFamily="34" charset="0"/>
                <a:ea typeface="Open Sans" panose="020B0606030504020204" pitchFamily="34" charset="0"/>
                <a:cs typeface="Open Sans" panose="020B0606030504020204" pitchFamily="34" charset="0"/>
              </a:rPr>
              <a:t>personnalisés</a:t>
            </a:r>
            <a:endParaRPr lang="en-US" altLang="zh-TW"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6" name="圖片 5">
            <a:extLst>
              <a:ext uri="{FF2B5EF4-FFF2-40B4-BE49-F238E27FC236}">
                <a16:creationId xmlns:a16="http://schemas.microsoft.com/office/drawing/2014/main" id="{298995AA-FC65-92AC-AFBD-F2CB13873EB5}"/>
              </a:ext>
            </a:extLst>
          </p:cNvPr>
          <p:cNvPicPr>
            <a:picLocks noChangeAspect="1"/>
          </p:cNvPicPr>
          <p:nvPr/>
        </p:nvPicPr>
        <p:blipFill>
          <a:blip r:embed="rId4"/>
          <a:stretch>
            <a:fillRect/>
          </a:stretch>
        </p:blipFill>
        <p:spPr>
          <a:xfrm>
            <a:off x="2749604" y="4380676"/>
            <a:ext cx="7404564" cy="4927241"/>
          </a:xfrm>
          <a:prstGeom prst="rect">
            <a:avLst/>
          </a:prstGeom>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446" name="矩形"/>
          <p:cNvSpPr/>
          <p:nvPr/>
        </p:nvSpPr>
        <p:spPr>
          <a:xfrm>
            <a:off x="-386523" y="-97372"/>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47" name="跨平台，安裝容易的 Java-based 產品"/>
          <p:cNvSpPr txBox="1"/>
          <p:nvPr/>
        </p:nvSpPr>
        <p:spPr>
          <a:xfrm>
            <a:off x="558599" y="1857528"/>
            <a:ext cx="11887601" cy="556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fr-FR"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Facile à déployer, solution Java multiplateforme</a:t>
            </a:r>
            <a:endPar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448" name="使用技術"/>
          <p:cNvSpPr txBox="1"/>
          <p:nvPr/>
        </p:nvSpPr>
        <p:spPr>
          <a:xfrm>
            <a:off x="3705822" y="848764"/>
            <a:ext cx="5593154" cy="103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Pile </a:t>
            </a: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technologique</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grpSp>
        <p:nvGrpSpPr>
          <p:cNvPr id="2" name="群組 1">
            <a:extLst>
              <a:ext uri="{FF2B5EF4-FFF2-40B4-BE49-F238E27FC236}">
                <a16:creationId xmlns:a16="http://schemas.microsoft.com/office/drawing/2014/main" id="{2CDBA581-3095-1535-ED8F-87C4ECE6A148}"/>
              </a:ext>
            </a:extLst>
          </p:cNvPr>
          <p:cNvGrpSpPr/>
          <p:nvPr/>
        </p:nvGrpSpPr>
        <p:grpSpPr>
          <a:xfrm>
            <a:off x="3433400" y="3795667"/>
            <a:ext cx="6138000" cy="1454400"/>
            <a:chOff x="2715414" y="3472937"/>
            <a:chExt cx="6138000" cy="1454400"/>
          </a:xfrm>
        </p:grpSpPr>
        <p:sp>
          <p:nvSpPr>
            <p:cNvPr id="449" name="矩形"/>
            <p:cNvSpPr/>
            <p:nvPr/>
          </p:nvSpPr>
          <p:spPr>
            <a:xfrm>
              <a:off x="2800015" y="3570137"/>
              <a:ext cx="5968799" cy="1260000"/>
            </a:xfrm>
            <a:prstGeom prst="rect">
              <a:avLst/>
            </a:prstGeom>
            <a:solidFill>
              <a:srgbClr val="FFFFFF"/>
            </a:solidFill>
            <a:ln w="12700">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sz="14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50" name="以 Java 開發"/>
            <p:cNvSpPr txBox="1"/>
            <p:nvPr/>
          </p:nvSpPr>
          <p:spPr>
            <a:xfrm>
              <a:off x="4987339" y="3906054"/>
              <a:ext cx="1594147" cy="32829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7" tIns="35717" rIns="35717" bIns="35717" anchor="ctr">
              <a:spAutoFit/>
            </a:bodyPr>
            <a:lstStyle>
              <a:lvl1pPr indent="27905" defTabSz="642937">
                <a:lnSpc>
                  <a:spcPct val="110000"/>
                </a:lnSpc>
                <a:defRPr sz="1600">
                  <a:solidFill>
                    <a:srgbClr val="393939"/>
                  </a:solidFill>
                  <a:latin typeface="Source Han Sans TW Bold"/>
                  <a:ea typeface="Source Han Sans TW Bold"/>
                  <a:cs typeface="Source Han Sans TW Bold"/>
                  <a:sym typeface="Source Han Sans TW Bold"/>
                </a:defRPr>
              </a:lvl1pPr>
            </a:lstStyle>
            <a:p>
              <a:pPr marL="0" marR="0" lvl="0" indent="27905" algn="ctr" defTabSz="642937" rtl="0" eaLnBrk="1" fontAlgn="auto" latinLnBrk="0" hangingPunct="0">
                <a:lnSpc>
                  <a:spcPct val="110000"/>
                </a:lnSpc>
                <a:spcBef>
                  <a:spcPts val="0"/>
                </a:spcBef>
                <a:spcAft>
                  <a:spcPts val="0"/>
                </a:spcAft>
                <a:buClrTx/>
                <a:buSzTx/>
                <a:buFontTx/>
                <a:buNone/>
                <a:tabLst/>
                <a:defRPr/>
              </a:pPr>
              <a:r>
                <a:rPr kumimoji="0" lang="en-US" sz="16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Basée</a:t>
              </a:r>
              <a:r>
                <a:rPr kumimoji="0" lang="en-US"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sur Java</a:t>
              </a:r>
            </a:p>
          </p:txBody>
        </p:sp>
        <p:sp>
          <p:nvSpPr>
            <p:cNvPr id="451" name="在 Linux 或 Windows…"/>
            <p:cNvSpPr txBox="1"/>
            <p:nvPr/>
          </p:nvSpPr>
          <p:spPr>
            <a:xfrm>
              <a:off x="3102181" y="4282946"/>
              <a:ext cx="5364466" cy="2962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7" tIns="35717" rIns="35717" bIns="35717" anchor="ctr">
              <a:spAutoFit/>
            </a:bodyPr>
            <a:lstStyle/>
            <a:p>
              <a:pPr marL="0" marR="0" lvl="0" indent="27905" algn="ctr" defTabSz="642937" rtl="0" eaLnBrk="1" fontAlgn="auto" latinLnBrk="0" hangingPunct="0">
                <a:lnSpc>
                  <a:spcPct val="110000"/>
                </a:lnSpc>
                <a:spcBef>
                  <a:spcPts val="0"/>
                </a:spcBef>
                <a:spcAft>
                  <a:spcPts val="0"/>
                </a:spcAft>
                <a:buClrTx/>
                <a:buSzTx/>
                <a:buFontTx/>
                <a:buNone/>
                <a:tabLst/>
                <a:defRPr sz="1600">
                  <a:solidFill>
                    <a:srgbClr val="393939"/>
                  </a:solidFill>
                  <a:latin typeface="Source Han Sans TW"/>
                  <a:ea typeface="Source Han Sans TW"/>
                  <a:cs typeface="Source Han Sans TW"/>
                  <a:sym typeface="Source Han Sans TW"/>
                </a:defRPr>
              </a:pPr>
              <a:r>
                <a:rPr kumimoji="0" lang="fr-FR"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rPr>
                <a:t>Déploiement sur serveurs Linux et Windows</a:t>
              </a:r>
              <a:endParaRPr kumimoji="0" 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endParaRPr>
            </a:p>
          </p:txBody>
        </p:sp>
        <p:sp>
          <p:nvSpPr>
            <p:cNvPr id="469" name="矩形"/>
            <p:cNvSpPr/>
            <p:nvPr/>
          </p:nvSpPr>
          <p:spPr>
            <a:xfrm>
              <a:off x="2715414" y="3472937"/>
              <a:ext cx="6138000" cy="1454400"/>
            </a:xfrm>
            <a:prstGeom prst="rect">
              <a:avLst/>
            </a:prstGeom>
            <a:ln w="25400">
              <a:solidFill>
                <a:srgbClr val="FFFFFF"/>
              </a:solidFill>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sz="1400" b="0" i="0" u="none" strike="noStrike" kern="0" cap="none" spc="0" normalizeH="0" baseline="0" noProof="0">
                <a:ln>
                  <a:noFill/>
                </a:ln>
                <a:solidFill>
                  <a:srgbClr val="FFFFFF"/>
                </a:solidFill>
                <a:effectLst/>
                <a:uLnTx/>
                <a:uFillTx/>
                <a:latin typeface="Helvetica Neue Medium"/>
                <a:sym typeface="Helvetica Neue Medium"/>
              </a:endParaRPr>
            </a:p>
          </p:txBody>
        </p:sp>
      </p:grpSp>
      <p:grpSp>
        <p:nvGrpSpPr>
          <p:cNvPr id="3" name="群組 2">
            <a:extLst>
              <a:ext uri="{FF2B5EF4-FFF2-40B4-BE49-F238E27FC236}">
                <a16:creationId xmlns:a16="http://schemas.microsoft.com/office/drawing/2014/main" id="{ED4D5BE9-18AF-5B00-D6FF-2F677BBFFA9F}"/>
              </a:ext>
            </a:extLst>
          </p:cNvPr>
          <p:cNvGrpSpPr/>
          <p:nvPr/>
        </p:nvGrpSpPr>
        <p:grpSpPr>
          <a:xfrm>
            <a:off x="3433400" y="5507166"/>
            <a:ext cx="6138000" cy="1952058"/>
            <a:chOff x="2738621" y="5493033"/>
            <a:chExt cx="6138000" cy="1952058"/>
          </a:xfrm>
        </p:grpSpPr>
        <p:sp>
          <p:nvSpPr>
            <p:cNvPr id="453" name="矩形"/>
            <p:cNvSpPr/>
            <p:nvPr/>
          </p:nvSpPr>
          <p:spPr>
            <a:xfrm>
              <a:off x="2823222" y="5571610"/>
              <a:ext cx="5968799" cy="1786846"/>
            </a:xfrm>
            <a:prstGeom prst="rect">
              <a:avLst/>
            </a:prstGeom>
            <a:solidFill>
              <a:srgbClr val="FFFFFF"/>
            </a:solidFill>
            <a:ln w="12700">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sz="14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54" name="內嵌應用程式伺服器 (Jetty)…"/>
            <p:cNvSpPr txBox="1"/>
            <p:nvPr/>
          </p:nvSpPr>
          <p:spPr>
            <a:xfrm>
              <a:off x="3125353" y="5600584"/>
              <a:ext cx="5195334" cy="5991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7" tIns="35717" rIns="35717" bIns="35717" anchor="ctr">
              <a:spAutoFit/>
            </a:bodyPr>
            <a:lstStyle/>
            <a:p>
              <a:pPr marL="0" marR="0" lvl="0" indent="27905" algn="ctr" defTabSz="642937" rtl="0" eaLnBrk="1" fontAlgn="auto" latinLnBrk="0" hangingPunct="0">
                <a:lnSpc>
                  <a:spcPct val="110000"/>
                </a:lnSpc>
                <a:spcBef>
                  <a:spcPts val="0"/>
                </a:spcBef>
                <a:spcAft>
                  <a:spcPts val="0"/>
                </a:spcAft>
                <a:buClrTx/>
                <a:buSzTx/>
                <a:buFontTx/>
                <a:buNone/>
                <a:tabLst/>
                <a:defRPr sz="1600">
                  <a:solidFill>
                    <a:srgbClr val="393939"/>
                  </a:solidFill>
                  <a:latin typeface="Source Han Sans TW Bold"/>
                  <a:ea typeface="Source Han Sans TW Bold"/>
                  <a:cs typeface="Source Han Sans TW Bold"/>
                  <a:sym typeface="Source Han Sans TW Bold"/>
                </a:defRPr>
              </a:pPr>
              <a:r>
                <a:rPr kumimoji="0" lang="fr-FR"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Serveur d’applications intégré (</a:t>
              </a:r>
              <a:r>
                <a:rPr kumimoji="0" lang="fr-FR" sz="16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Jetty</a:t>
              </a:r>
              <a:r>
                <a:rPr kumimoji="0" lang="fr-FR"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base de données intégrée (Berkeley DB)</a:t>
              </a:r>
              <a:endParaRPr kumimoji="0" lang="en-US"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455" name="容易安裝，不需獨立裝 AP Server 或資料庫…"/>
            <p:cNvSpPr txBox="1"/>
            <p:nvPr/>
          </p:nvSpPr>
          <p:spPr>
            <a:xfrm>
              <a:off x="3209953" y="6200907"/>
              <a:ext cx="5582068" cy="12441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7" tIns="35717" rIns="35717" bIns="35717" anchor="ctr">
              <a:spAutoFit/>
            </a:bodyPr>
            <a:lstStyle/>
            <a:p>
              <a:pPr marL="226025" marR="0" lvl="0" indent="-160020" algn="l" defTabSz="642937" rtl="0" eaLnBrk="1" fontAlgn="auto" latinLnBrk="0" hangingPunct="0">
                <a:lnSpc>
                  <a:spcPct val="110000"/>
                </a:lnSpc>
                <a:spcBef>
                  <a:spcPts val="0"/>
                </a:spcBef>
                <a:spcAft>
                  <a:spcPts val="0"/>
                </a:spcAft>
                <a:buClrTx/>
                <a:buSzPct val="100000"/>
                <a:buFontTx/>
                <a:buChar char="-"/>
                <a:tabLst/>
                <a:defRPr sz="1600">
                  <a:solidFill>
                    <a:srgbClr val="393939"/>
                  </a:solidFill>
                  <a:latin typeface="Source Han Sans TW"/>
                  <a:ea typeface="Source Han Sans TW"/>
                  <a:cs typeface="Source Han Sans TW"/>
                  <a:sym typeface="Source Han Sans TW"/>
                </a:defRPr>
              </a:pPr>
              <a:r>
                <a:rPr lang="en-US" sz="1400" dirty="0">
                  <a:solidFill>
                    <a:srgbClr val="393939"/>
                  </a:solidFill>
                  <a:latin typeface="Open Sans" panose="020B0606030504020204" pitchFamily="34" charset="0"/>
                  <a:ea typeface="Open Sans" panose="020B0606030504020204" pitchFamily="34" charset="0"/>
                  <a:cs typeface="Open Sans" panose="020B0606030504020204" pitchFamily="34" charset="0"/>
                  <a:sym typeface="Source Han Sans TW"/>
                </a:rPr>
                <a:t>Facile à installer et à deployer</a:t>
              </a:r>
              <a:endParaRPr kumimoji="0" 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endParaRPr>
            </a:p>
            <a:p>
              <a:pPr marL="226025" marR="0" lvl="0" indent="-160020" algn="l" defTabSz="642937" rtl="0" eaLnBrk="1" fontAlgn="auto" latinLnBrk="0" hangingPunct="0">
                <a:lnSpc>
                  <a:spcPct val="110000"/>
                </a:lnSpc>
                <a:spcBef>
                  <a:spcPts val="0"/>
                </a:spcBef>
                <a:spcAft>
                  <a:spcPts val="0"/>
                </a:spcAft>
                <a:buClrTx/>
                <a:buSzPct val="100000"/>
                <a:buFontTx/>
                <a:buChar char="-"/>
                <a:tabLst/>
                <a:defRPr sz="1600">
                  <a:solidFill>
                    <a:srgbClr val="393939"/>
                  </a:solidFill>
                  <a:latin typeface="Source Han Sans TW"/>
                  <a:ea typeface="Source Han Sans TW"/>
                  <a:cs typeface="Source Han Sans TW"/>
                  <a:sym typeface="Source Han Sans TW"/>
                </a:defRPr>
              </a:pPr>
              <a:r>
                <a:rPr kumimoji="0" lang="fr-FR"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rPr>
                <a:t>Pas besoin d’installer un serveur d’applications ou une base de données séparés</a:t>
              </a:r>
            </a:p>
            <a:p>
              <a:pPr marL="226025" marR="0" lvl="0" indent="-160020" algn="l" defTabSz="642937" rtl="0" eaLnBrk="1" fontAlgn="auto" latinLnBrk="0" hangingPunct="0">
                <a:lnSpc>
                  <a:spcPct val="110000"/>
                </a:lnSpc>
                <a:spcBef>
                  <a:spcPts val="0"/>
                </a:spcBef>
                <a:spcAft>
                  <a:spcPts val="0"/>
                </a:spcAft>
                <a:buClrTx/>
                <a:buSzPct val="100000"/>
                <a:buFontTx/>
                <a:buChar char="-"/>
                <a:tabLst/>
                <a:defRPr sz="1600">
                  <a:solidFill>
                    <a:srgbClr val="393939"/>
                  </a:solidFill>
                  <a:latin typeface="Source Han Sans TW"/>
                  <a:ea typeface="Source Han Sans TW"/>
                  <a:cs typeface="Source Han Sans TW"/>
                  <a:sym typeface="Source Han Sans TW"/>
                </a:defRPr>
              </a:pPr>
              <a:r>
                <a:rPr kumimoji="0" lang="fr-FR"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rPr>
                <a:t>Base NoSQL pour des performances élevées et une structure de données flexible</a:t>
              </a:r>
              <a:endParaRPr kumimoji="0" lang="en-US"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endParaRPr>
            </a:p>
          </p:txBody>
        </p:sp>
        <p:sp>
          <p:nvSpPr>
            <p:cNvPr id="470" name="矩形"/>
            <p:cNvSpPr/>
            <p:nvPr/>
          </p:nvSpPr>
          <p:spPr>
            <a:xfrm>
              <a:off x="2738621" y="5493033"/>
              <a:ext cx="6138000" cy="1944000"/>
            </a:xfrm>
            <a:prstGeom prst="rect">
              <a:avLst/>
            </a:prstGeom>
            <a:ln w="25400">
              <a:solidFill>
                <a:srgbClr val="FFFFFF"/>
              </a:solidFill>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sz="1400" b="0" i="0" u="none" strike="noStrike" kern="0" cap="none" spc="0" normalizeH="0" baseline="0" noProof="0">
                <a:ln>
                  <a:noFill/>
                </a:ln>
                <a:solidFill>
                  <a:srgbClr val="FFFFFF"/>
                </a:solidFill>
                <a:effectLst/>
                <a:uLnTx/>
                <a:uFillTx/>
                <a:latin typeface="Helvetica Neue Medium"/>
                <a:sym typeface="Helvetica Neue Medium"/>
              </a:endParaRPr>
            </a:p>
          </p:txBody>
        </p:sp>
      </p:grpSp>
      <p:grpSp>
        <p:nvGrpSpPr>
          <p:cNvPr id="4" name="群組 3">
            <a:extLst>
              <a:ext uri="{FF2B5EF4-FFF2-40B4-BE49-F238E27FC236}">
                <a16:creationId xmlns:a16="http://schemas.microsoft.com/office/drawing/2014/main" id="{C71346DD-7CBA-B92B-C057-97899800CD60}"/>
              </a:ext>
            </a:extLst>
          </p:cNvPr>
          <p:cNvGrpSpPr/>
          <p:nvPr/>
        </p:nvGrpSpPr>
        <p:grpSpPr>
          <a:xfrm>
            <a:off x="3433400" y="7708265"/>
            <a:ext cx="6138000" cy="1453453"/>
            <a:chOff x="2738621" y="7615002"/>
            <a:chExt cx="6138000" cy="1453453"/>
          </a:xfrm>
        </p:grpSpPr>
        <p:sp>
          <p:nvSpPr>
            <p:cNvPr id="465" name="矩形"/>
            <p:cNvSpPr/>
            <p:nvPr/>
          </p:nvSpPr>
          <p:spPr>
            <a:xfrm>
              <a:off x="2823120" y="7711728"/>
              <a:ext cx="5969003" cy="1260000"/>
            </a:xfrm>
            <a:prstGeom prst="rect">
              <a:avLst/>
            </a:prstGeom>
            <a:solidFill>
              <a:srgbClr val="FFFFFF"/>
            </a:solidFill>
            <a:ln w="12700">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sz="14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466" name="純 Javascript AJAX 介面"/>
            <p:cNvSpPr txBox="1"/>
            <p:nvPr/>
          </p:nvSpPr>
          <p:spPr>
            <a:xfrm>
              <a:off x="3482489" y="7972581"/>
              <a:ext cx="4650264" cy="32829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anchor="ctr">
              <a:spAutoFit/>
            </a:bodyPr>
            <a:lstStyle>
              <a:lvl1pPr indent="27905" defTabSz="642937">
                <a:lnSpc>
                  <a:spcPct val="110000"/>
                </a:lnSpc>
                <a:defRPr sz="1600">
                  <a:solidFill>
                    <a:srgbClr val="393939"/>
                  </a:solidFill>
                  <a:latin typeface="Source Han Sans TW Bold"/>
                  <a:ea typeface="Source Han Sans TW Bold"/>
                  <a:cs typeface="Source Han Sans TW Bold"/>
                  <a:sym typeface="Source Han Sans TW Bold"/>
                </a:defRPr>
              </a:lvl1pPr>
            </a:lstStyle>
            <a:p>
              <a:pPr marL="0" marR="0" lvl="0" indent="27905" algn="ctr" defTabSz="642937" rtl="0" eaLnBrk="1" fontAlgn="auto" latinLnBrk="0" hangingPunct="0">
                <a:lnSpc>
                  <a:spcPct val="11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Interface JavaScript/HTML/CSS</a:t>
              </a:r>
              <a:endParaRPr kumimoji="0"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467" name="不需安裝任何 Flash/Applet/Silverlight，所有瀏覽器都能執行"/>
            <p:cNvSpPr txBox="1"/>
            <p:nvPr/>
          </p:nvSpPr>
          <p:spPr>
            <a:xfrm>
              <a:off x="2937420" y="8443390"/>
              <a:ext cx="5740403" cy="2962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anchor="ctr">
              <a:spAutoFit/>
            </a:bodyPr>
            <a:lstStyle>
              <a:lvl1pPr indent="27905" defTabSz="642937">
                <a:lnSpc>
                  <a:spcPct val="110000"/>
                </a:lnSpc>
                <a:defRPr sz="1600">
                  <a:solidFill>
                    <a:srgbClr val="393939"/>
                  </a:solidFill>
                  <a:latin typeface="Source Han Sans TW"/>
                  <a:ea typeface="Source Han Sans TW"/>
                  <a:cs typeface="Source Han Sans TW"/>
                  <a:sym typeface="Source Han Sans TW"/>
                </a:defRPr>
              </a:lvl1pPr>
            </a:lstStyle>
            <a:p>
              <a:pPr marL="0" marR="0" lvl="0" indent="27905" algn="ctr" defTabSz="642937" rtl="0" eaLnBrk="1" fontAlgn="auto" latinLnBrk="0" hangingPunct="0">
                <a:lnSpc>
                  <a:spcPct val="110000"/>
                </a:lnSpc>
                <a:spcBef>
                  <a:spcPts val="0"/>
                </a:spcBef>
                <a:spcAft>
                  <a:spcPts val="0"/>
                </a:spcAft>
                <a:buClrTx/>
                <a:buSzTx/>
                <a:buFontTx/>
                <a:buNone/>
                <a:tabLst/>
                <a:defRPr/>
              </a:pPr>
              <a:r>
                <a:rPr kumimoji="0" lang="fr-FR"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rPr>
                <a:t>Aucun plugin requis, fonctionne sur tous les navigateurs</a:t>
              </a:r>
              <a:endParaRPr kumimoji="0"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a:endParaRPr>
            </a:p>
          </p:txBody>
        </p:sp>
        <p:sp>
          <p:nvSpPr>
            <p:cNvPr id="473" name="矩形"/>
            <p:cNvSpPr/>
            <p:nvPr/>
          </p:nvSpPr>
          <p:spPr>
            <a:xfrm>
              <a:off x="2738621" y="7615002"/>
              <a:ext cx="6138000" cy="1453453"/>
            </a:xfrm>
            <a:prstGeom prst="rect">
              <a:avLst/>
            </a:prstGeom>
            <a:ln w="25400">
              <a:solidFill>
                <a:srgbClr val="FFFFFF"/>
              </a:solidFill>
              <a:miter lim="400000"/>
            </a:ln>
          </p:spPr>
          <p:txBody>
            <a:bodyPr lIns="50800" tIns="50800" rIns="50800" bIns="50800" anchor="ctr"/>
            <a:lstStyle/>
            <a:p>
              <a:pPr marL="0" marR="0" lvl="0" indent="0" algn="ctr" defTabSz="410764" rtl="0" eaLnBrk="1" fontAlgn="auto" latinLnBrk="0" hangingPunct="0">
                <a:lnSpc>
                  <a:spcPct val="100000"/>
                </a:lnSpc>
                <a:spcBef>
                  <a:spcPts val="0"/>
                </a:spcBef>
                <a:spcAft>
                  <a:spcPts val="0"/>
                </a:spcAft>
                <a:buClrTx/>
                <a:buSzTx/>
                <a:buFontTx/>
                <a:buNone/>
                <a:tabLst/>
                <a:defRPr sz="1400">
                  <a:solidFill>
                    <a:srgbClr val="FFFFFF"/>
                  </a:solidFill>
                </a:defRPr>
              </a:pPr>
              <a:endParaRPr kumimoji="0" sz="1400" b="0" i="0" u="none" strike="noStrike" kern="0" cap="none" spc="0" normalizeH="0" baseline="0" noProof="0">
                <a:ln>
                  <a:noFill/>
                </a:ln>
                <a:solidFill>
                  <a:srgbClr val="FFFFFF"/>
                </a:solidFill>
                <a:effectLst/>
                <a:uLnTx/>
                <a:uFillTx/>
                <a:latin typeface="Helvetica Neue Medium"/>
                <a:sym typeface="Helvetica Neue Medium"/>
              </a:endParaRPr>
            </a:p>
          </p:txBody>
        </p:sp>
      </p:gr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7D5239D2-715C-5BF7-57F2-DFA894BFDE12}"/>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DFEB5146-6AEF-0C62-C117-D81C3B77E00B}"/>
              </a:ext>
            </a:extLst>
          </p:cNvPr>
          <p:cNvSpPr>
            <a:spLocks noGrp="1" noRot="1" noMove="1" noResize="1" noEditPoints="1" noAdjustHandles="1" noChangeArrowheads="1" noChangeShapeType="1"/>
          </p:cNvSpPr>
          <p:nvPr/>
        </p:nvSpPr>
        <p:spPr>
          <a:xfrm>
            <a:off x="-386523" y="-168035"/>
            <a:ext cx="13777846" cy="348666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 name="充分整合">
            <a:extLst>
              <a:ext uri="{FF2B5EF4-FFF2-40B4-BE49-F238E27FC236}">
                <a16:creationId xmlns:a16="http://schemas.microsoft.com/office/drawing/2014/main" id="{9D81313F-B7EF-A081-DE9E-13EDE213FF87}"/>
              </a:ext>
            </a:extLst>
          </p:cNvPr>
          <p:cNvSpPr txBox="1"/>
          <p:nvPr/>
        </p:nvSpPr>
        <p:spPr>
          <a:xfrm>
            <a:off x="1994193" y="446067"/>
            <a:ext cx="9016415"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lang="en-US" altLang="zh-TW" b="1" dirty="0">
                <a:latin typeface="Open Sans" panose="020B0606030504020204" pitchFamily="34" charset="0"/>
                <a:ea typeface="Open Sans" panose="020B0606030504020204" pitchFamily="34" charset="0"/>
                <a:cs typeface="Open Sans" panose="020B0606030504020204" pitchFamily="34" charset="0"/>
              </a:rPr>
              <a:t>Sur site</a:t>
            </a:r>
            <a:r>
              <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rPr>
              <a:t> </a:t>
            </a: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VS </a:t>
            </a: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Hébergement</a:t>
            </a: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cloud</a:t>
            </a:r>
            <a:endPar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sp>
        <p:nvSpPr>
          <p:cNvPr id="3" name="像 Excel簡潔易懂的介面，一個畫面就能看到所有資訊">
            <a:extLst>
              <a:ext uri="{FF2B5EF4-FFF2-40B4-BE49-F238E27FC236}">
                <a16:creationId xmlns:a16="http://schemas.microsoft.com/office/drawing/2014/main" id="{C2DC81DB-6892-FDD8-E700-2FA382B279A6}"/>
              </a:ext>
            </a:extLst>
          </p:cNvPr>
          <p:cNvSpPr txBox="1"/>
          <p:nvPr/>
        </p:nvSpPr>
        <p:spPr>
          <a:xfrm>
            <a:off x="928678" y="1565620"/>
            <a:ext cx="11147444" cy="14384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fr-FR" altLang="zh-TW"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Vous pouvez héberger </a:t>
            </a:r>
            <a:r>
              <a:rPr kumimoji="0" lang="fr-FR" altLang="zh-TW" sz="20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Ragic</a:t>
            </a:r>
            <a:r>
              <a:rPr kumimoji="0" lang="fr-FR" altLang="zh-TW" sz="20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sur votre propre serveur si nécessaire, à condition que votre organisation dispose d’une équipe informatique expérimentée capable d’assurer la maintenance et de garder le serveur sûr et sécurisé.</a:t>
            </a:r>
            <a:endParaRPr kumimoji="0" lang="zh-TW" altLang="en-US" sz="2000" b="1" i="0" u="none" strike="noStrike" kern="0" cap="none" spc="0" normalizeH="0" baseline="0" noProof="0" dirty="0">
              <a:ln>
                <a:noFill/>
              </a:ln>
              <a:solidFill>
                <a:srgbClr val="393939"/>
              </a:solidFill>
              <a:effectLst/>
              <a:uLnTx/>
              <a:uFillTx/>
              <a:latin typeface="Open Sans Semibold" panose="020B0606030504020204" pitchFamily="34" charset="0"/>
              <a:ea typeface="Noto Sans CJK SC Medium" panose="020B0500000000000000" pitchFamily="34" charset="-128"/>
              <a:cs typeface="Open Sans Semibold" panose="020B0606030504020204" pitchFamily="34" charset="0"/>
              <a:sym typeface="Source Han Sans TW Medium"/>
            </a:endParaRPr>
          </a:p>
        </p:txBody>
      </p:sp>
      <p:grpSp>
        <p:nvGrpSpPr>
          <p:cNvPr id="5" name="群組 4">
            <a:extLst>
              <a:ext uri="{FF2B5EF4-FFF2-40B4-BE49-F238E27FC236}">
                <a16:creationId xmlns:a16="http://schemas.microsoft.com/office/drawing/2014/main" id="{308C92A6-5D05-A044-6336-3E1BC4C7E224}"/>
              </a:ext>
            </a:extLst>
          </p:cNvPr>
          <p:cNvGrpSpPr/>
          <p:nvPr/>
        </p:nvGrpSpPr>
        <p:grpSpPr>
          <a:xfrm>
            <a:off x="3455211" y="3906400"/>
            <a:ext cx="6094377" cy="3240000"/>
            <a:chOff x="3658399" y="3906400"/>
            <a:chExt cx="6094377" cy="3240000"/>
          </a:xfrm>
        </p:grpSpPr>
        <p:sp>
          <p:nvSpPr>
            <p:cNvPr id="29" name="矩形 28">
              <a:extLst>
                <a:ext uri="{FF2B5EF4-FFF2-40B4-BE49-F238E27FC236}">
                  <a16:creationId xmlns:a16="http://schemas.microsoft.com/office/drawing/2014/main" id="{93C38E14-D873-23EA-134F-ACCDFD9827CD}"/>
                </a:ext>
              </a:extLst>
            </p:cNvPr>
            <p:cNvSpPr>
              <a:spLocks/>
            </p:cNvSpPr>
            <p:nvPr/>
          </p:nvSpPr>
          <p:spPr>
            <a:xfrm>
              <a:off x="3658399" y="3906400"/>
              <a:ext cx="6094377" cy="3240000"/>
            </a:xfrm>
            <a:prstGeom prst="rect">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1" name="簡潔介面">
              <a:extLst>
                <a:ext uri="{FF2B5EF4-FFF2-40B4-BE49-F238E27FC236}">
                  <a16:creationId xmlns:a16="http://schemas.microsoft.com/office/drawing/2014/main" id="{9578B0FD-E470-1A35-2394-CC22462F68F8}"/>
                </a:ext>
              </a:extLst>
            </p:cNvPr>
            <p:cNvSpPr txBox="1"/>
            <p:nvPr/>
          </p:nvSpPr>
          <p:spPr>
            <a:xfrm>
              <a:off x="3964761" y="4088827"/>
              <a:ext cx="2607486" cy="599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Exigences :</a:t>
              </a:r>
              <a:endParaRPr kumimoji="0"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32" name="像 Excel簡潔易懂的介面，一個畫面就能看到所有資訊">
              <a:extLst>
                <a:ext uri="{FF2B5EF4-FFF2-40B4-BE49-F238E27FC236}">
                  <a16:creationId xmlns:a16="http://schemas.microsoft.com/office/drawing/2014/main" id="{B8B65669-CD28-B900-821B-5FE41E0C0ADB}"/>
                </a:ext>
              </a:extLst>
            </p:cNvPr>
            <p:cNvSpPr txBox="1"/>
            <p:nvPr/>
          </p:nvSpPr>
          <p:spPr>
            <a:xfrm>
              <a:off x="3964761" y="4685914"/>
              <a:ext cx="5688000" cy="22792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marR="0" lvl="0" indent="-285750" algn="l" defTabSz="914400" rtl="0" eaLnBrk="1" fontAlgn="base" latinLnBrk="0" hangingPunct="0">
                <a:lnSpc>
                  <a:spcPct val="150000"/>
                </a:lnSpc>
                <a:spcBef>
                  <a:spcPts val="0"/>
                </a:spcBef>
                <a:spcAft>
                  <a:spcPts val="0"/>
                </a:spcAft>
                <a:buClrTx/>
                <a:buSzPct val="100000"/>
                <a:buFont typeface="Arial" panose="020B0604020202020204" pitchFamily="34" charset="0"/>
                <a:buChar char="•"/>
                <a:tabLst/>
                <a:defRPr/>
              </a:pPr>
              <a:r>
                <a:rPr kumimoji="0" lang="fr-FR" altLang="zh-TW" sz="16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Personnel informatique qualifié, </a:t>
              </a:r>
              <a:r>
                <a:rPr kumimoji="0" lang="fr-FR" altLang="zh-TW" sz="1600" b="0" i="0" u="none" strike="noStrike" kern="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avec expérience dans la maintenance de serveurs réseau</a:t>
              </a:r>
            </a:p>
            <a:p>
              <a:pPr marL="285750" marR="0" lvl="0" indent="-285750" algn="l" defTabSz="914400" rtl="0" eaLnBrk="1" fontAlgn="base" latinLnBrk="0" hangingPunct="0">
                <a:lnSpc>
                  <a:spcPct val="150000"/>
                </a:lnSpc>
                <a:spcBef>
                  <a:spcPts val="0"/>
                </a:spcBef>
                <a:spcAft>
                  <a:spcPts val="0"/>
                </a:spcAft>
                <a:buClrTx/>
                <a:buSzPct val="100000"/>
                <a:buFont typeface="Arial" panose="020B0604020202020204" pitchFamily="34" charset="0"/>
                <a:buChar char="•"/>
                <a:tabLst/>
                <a:defRPr/>
              </a:pPr>
              <a:r>
                <a:rPr kumimoji="0" lang="en-US" altLang="zh-TW" sz="1600" b="0" i="0" u="none" strike="noStrike" kern="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Minimum de 10 </a:t>
              </a:r>
              <a:r>
                <a:rPr kumimoji="0" lang="en-US" altLang="zh-TW" sz="1600" b="0" i="0" u="none" strike="noStrike" kern="0" cap="none" spc="0" normalizeH="0" baseline="0" noProof="0" dirty="0" err="1">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utilisateurs</a:t>
              </a:r>
              <a:endParaRPr kumimoji="0" lang="en-US" altLang="zh-TW" sz="1600" b="0" i="0" u="none" strike="noStrike" kern="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285750" marR="0" lvl="0" indent="-285750" algn="l" defTabSz="914400" rtl="0" eaLnBrk="1" fontAlgn="base" latinLnBrk="0" hangingPunct="0">
                <a:lnSpc>
                  <a:spcPct val="150000"/>
                </a:lnSpc>
                <a:spcBef>
                  <a:spcPts val="0"/>
                </a:spcBef>
                <a:spcAft>
                  <a:spcPts val="0"/>
                </a:spcAft>
                <a:buClrTx/>
                <a:buSzPct val="100000"/>
                <a:buFont typeface="Arial" panose="020B0604020202020204" pitchFamily="34" charset="0"/>
                <a:buChar char="•"/>
                <a:tabLst/>
                <a:defRPr/>
              </a:pPr>
              <a:r>
                <a:rPr kumimoji="0" lang="en-US" altLang="zh-TW"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Paiement </a:t>
              </a:r>
              <a:r>
                <a:rPr kumimoji="0" lang="en-US" altLang="zh-TW" sz="1600" b="0" i="0" u="none" strike="noStrike" kern="0" cap="none" spc="0" normalizeH="0" baseline="0" noProof="0" dirty="0" err="1">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annuel</a:t>
              </a:r>
              <a:endParaRPr kumimoji="0" lang="en-US" altLang="zh-TW" sz="16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285750" marR="0" lvl="0" indent="-285750" algn="l" defTabSz="914400" rtl="0" eaLnBrk="1" fontAlgn="base" latinLnBrk="0" hangingPunct="0">
                <a:lnSpc>
                  <a:spcPct val="150000"/>
                </a:lnSpc>
                <a:spcBef>
                  <a:spcPts val="0"/>
                </a:spcBef>
                <a:spcAft>
                  <a:spcPts val="0"/>
                </a:spcAft>
                <a:buClrTx/>
                <a:buSzPct val="100000"/>
                <a:buFont typeface="Arial" panose="020B0604020202020204" pitchFamily="34" charset="0"/>
                <a:buChar char="•"/>
                <a:tabLst/>
                <a:defRPr/>
              </a:pPr>
              <a:r>
                <a:rPr kumimoji="0" lang="en-US" altLang="zh-TW" sz="1600" b="0" i="0" u="none" strike="noStrike" kern="0" cap="none" spc="0" normalizeH="0" baseline="0" noProof="0" dirty="0" err="1">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Forfait</a:t>
              </a:r>
              <a:r>
                <a:rPr kumimoji="0" lang="en-US" altLang="zh-TW" sz="16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a:t>
              </a:r>
              <a:r>
                <a:rPr kumimoji="0" lang="en-US" altLang="zh-TW" sz="1600" b="0" i="0" u="none" strike="noStrike" kern="0" cap="none" spc="0" normalizeH="0" baseline="0" noProof="0" dirty="0" err="1">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Professienal</a:t>
              </a:r>
              <a:r>
                <a:rPr kumimoji="0" lang="en-US" altLang="zh-TW" sz="16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a:t>
              </a:r>
              <a:r>
                <a:rPr kumimoji="0" lang="en-US" altLang="zh-TW" sz="1600" b="0" i="0" u="none" strike="noStrike" kern="0" cap="none" spc="0" normalizeH="0" baseline="0" noProof="0" dirty="0" err="1">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Utilisateurs</a:t>
              </a:r>
              <a:r>
                <a:rPr kumimoji="0" lang="en-US" altLang="zh-TW" sz="16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a:t>
              </a:r>
              <a:r>
                <a:rPr kumimoji="0" lang="en-US" altLang="zh-TW" sz="1600" b="0" i="0" u="none" strike="noStrike" kern="0" cap="none" spc="0" normalizeH="0" baseline="0" noProof="0" dirty="0" err="1">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simultanés</a:t>
              </a:r>
              <a:r>
                <a:rPr lang="en-US" altLang="zh-TW" sz="1600" dirty="0">
                  <a:solidFill>
                    <a:srgbClr val="F95D5D"/>
                  </a:solidFill>
                  <a:latin typeface="Open Sans" panose="020B0606030504020204" pitchFamily="34" charset="0"/>
                  <a:ea typeface="Open Sans" panose="020B0606030504020204" pitchFamily="34" charset="0"/>
                  <a:cs typeface="Open Sans" panose="020B0606030504020204" pitchFamily="34" charset="0"/>
                </a:rPr>
                <a:t> ee </a:t>
              </a:r>
              <a:r>
                <a:rPr kumimoji="0" lang="en-US" altLang="zh-TW" sz="16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Enterprise</a:t>
              </a:r>
            </a:p>
          </p:txBody>
        </p:sp>
      </p:grpSp>
      <p:sp>
        <p:nvSpPr>
          <p:cNvPr id="35" name="像 Excel簡潔易懂的介面，一個畫面就能看到所有資訊">
            <a:extLst>
              <a:ext uri="{FF2B5EF4-FFF2-40B4-BE49-F238E27FC236}">
                <a16:creationId xmlns:a16="http://schemas.microsoft.com/office/drawing/2014/main" id="{748A9F16-E017-990D-BC53-5DA67C157C38}"/>
              </a:ext>
            </a:extLst>
          </p:cNvPr>
          <p:cNvSpPr txBox="1"/>
          <p:nvPr/>
        </p:nvSpPr>
        <p:spPr>
          <a:xfrm>
            <a:off x="1435188" y="7554669"/>
            <a:ext cx="10134424" cy="15405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fr-FR" altLang="zh-TW"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Si vous choisissez l’option sur site, vous serez responsable des tâches de maintenance suivantes </a:t>
            </a:r>
            <a:r>
              <a:rPr kumimoji="0" lang="en-US" altLang="zh-TW"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endParaRPr kumimoji="0" lang="en-US" altLang="zh-TW" sz="16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0" algn="l" defTabSz="914400" rtl="0" eaLnBrk="1" fontAlgn="auto" latinLnBrk="0" hangingPunct="0">
              <a:lnSpc>
                <a:spcPct val="150000"/>
              </a:lnSpc>
              <a:spcBef>
                <a:spcPts val="0"/>
              </a:spcBef>
              <a:spcAft>
                <a:spcPts val="0"/>
              </a:spcAft>
              <a:buClrTx/>
              <a:buSzTx/>
              <a:buFontTx/>
              <a:buNone/>
              <a:tabLst/>
              <a:defRPr/>
            </a:pPr>
            <a:r>
              <a:rPr lang="en-US" altLang="zh-TW" sz="1600" dirty="0">
                <a:solidFill>
                  <a:srgbClr val="000000"/>
                </a:solidFill>
                <a:latin typeface="Open Sans" panose="020B0606030504020204" pitchFamily="34" charset="0"/>
                <a:ea typeface="Open Sans" panose="020B0606030504020204" pitchFamily="34" charset="0"/>
                <a:cs typeface="Open Sans" panose="020B0606030504020204" pitchFamily="34" charset="0"/>
              </a:rPr>
              <a:t>mise à jour</a:t>
            </a:r>
            <a:r>
              <a:rPr kumimoji="0" lang="zh-TW" altLang="en-US" sz="16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rPr>
              <a:t> </a:t>
            </a:r>
            <a:r>
              <a:rPr kumimoji="0" lang="en" altLang="zh-TW"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SSL, configuration des sauvegardes</a:t>
            </a:r>
            <a:r>
              <a:rPr kumimoji="0" lang="en-US" altLang="zh-TW"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r>
              <a:rPr lang="en-US" altLang="zh-TW" sz="1600" dirty="0">
                <a:solidFill>
                  <a:srgbClr val="000000"/>
                </a:solidFill>
                <a:latin typeface="Open Sans" panose="020B0606030504020204" pitchFamily="34" charset="0"/>
                <a:ea typeface="Open Sans" panose="020B0606030504020204" pitchFamily="34" charset="0"/>
                <a:cs typeface="Open Sans" panose="020B0606030504020204" pitchFamily="34" charset="0"/>
              </a:rPr>
              <a:t> mise </a:t>
            </a:r>
            <a:r>
              <a:rPr lang="en-US" altLang="zh-TW" sz="16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en</a:t>
            </a:r>
            <a:r>
              <a:rPr lang="en-US" altLang="zh-TW" sz="1600" dirty="0">
                <a:solidFill>
                  <a:srgbClr val="000000"/>
                </a:solidFill>
                <a:latin typeface="Open Sans" panose="020B0606030504020204" pitchFamily="34" charset="0"/>
                <a:ea typeface="Open Sans" panose="020B0606030504020204" pitchFamily="34" charset="0"/>
                <a:cs typeface="Open Sans" panose="020B0606030504020204" pitchFamily="34" charset="0"/>
              </a:rPr>
              <a:t> place du pare-feu du </a:t>
            </a:r>
            <a:r>
              <a:rPr lang="en-US" altLang="zh-TW" sz="16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serveur</a:t>
            </a:r>
            <a:r>
              <a:rPr kumimoji="0" lang="en-US" altLang="zh-TW"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Adjust system parameters and allocate resources to ensure performance (memory/Swap/disk I/O)</a:t>
            </a:r>
            <a:r>
              <a:rPr lang="en-US" altLang="zh-TW" sz="1600" dirty="0">
                <a:solidFill>
                  <a:srgbClr val="000000"/>
                </a:solidFill>
                <a:latin typeface="Open Sans" panose="020B0606030504020204" pitchFamily="34" charset="0"/>
                <a:ea typeface="Noto Sans CJK SC Regular" panose="020B0500000000000000" pitchFamily="34" charset="-128"/>
                <a:cs typeface="Open Sans" panose="020B0606030504020204" pitchFamily="34" charset="0"/>
              </a:rPr>
              <a:t>,</a:t>
            </a:r>
            <a:r>
              <a:rPr lang="zh-TW" altLang="en-US" sz="1600" dirty="0">
                <a:solidFill>
                  <a:srgbClr val="000000"/>
                </a:solidFill>
                <a:latin typeface="Open Sans" panose="020B0606030504020204" pitchFamily="34" charset="0"/>
                <a:ea typeface="Noto Sans CJK SC Regular" panose="020B0500000000000000" pitchFamily="34" charset="-128"/>
                <a:cs typeface="Open Sans" panose="020B0606030504020204" pitchFamily="34" charset="0"/>
              </a:rPr>
              <a:t> </a:t>
            </a:r>
            <a:r>
              <a:rPr kumimoji="0" lang="en-US" altLang="zh-TW"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Update the server operating system</a:t>
            </a:r>
            <a:r>
              <a:rPr lang="en-US" altLang="zh-TW" sz="1600" dirty="0">
                <a:solidFill>
                  <a:srgbClr val="000000"/>
                </a:solidFill>
                <a:latin typeface="Open Sans" panose="020B0606030504020204" pitchFamily="34" charset="0"/>
                <a:ea typeface="Noto Sans CJK SC Regular" panose="020B0500000000000000" pitchFamily="34" charset="-128"/>
                <a:cs typeface="Open Sans" panose="020B0606030504020204" pitchFamily="34" charset="0"/>
              </a:rPr>
              <a:t>,</a:t>
            </a:r>
            <a:r>
              <a:rPr lang="zh-TW" altLang="en-US" sz="1600" dirty="0">
                <a:solidFill>
                  <a:srgbClr val="000000"/>
                </a:solidFill>
                <a:latin typeface="Open Sans" panose="020B0606030504020204" pitchFamily="34" charset="0"/>
                <a:ea typeface="Noto Sans CJK SC Regular" panose="020B0500000000000000" pitchFamily="34" charset="-128"/>
                <a:cs typeface="Open Sans" panose="020B0606030504020204" pitchFamily="34" charset="0"/>
              </a:rPr>
              <a:t> </a:t>
            </a:r>
            <a:r>
              <a:rPr kumimoji="0" lang="en-US" altLang="zh-TW"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Ensure OS-level security settings comply with standards</a:t>
            </a:r>
            <a:endParaRPr kumimoji="0" lang="zh-TW" altLang="en-US" sz="1600" b="0" i="0" u="none" strike="noStrike" kern="0" cap="none" spc="0" normalizeH="0" baseline="0" noProof="0" dirty="0">
              <a:ln>
                <a:noFill/>
              </a:ln>
              <a:solidFill>
                <a:srgbClr val="393939"/>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Tree>
    <p:extLst>
      <p:ext uri="{BB962C8B-B14F-4D97-AF65-F5344CB8AC3E}">
        <p14:creationId xmlns:p14="http://schemas.microsoft.com/office/powerpoint/2010/main" val="2979240434"/>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a:extLst>
            <a:ext uri="{FF2B5EF4-FFF2-40B4-BE49-F238E27FC236}">
              <a16:creationId xmlns:a16="http://schemas.microsoft.com/office/drawing/2014/main" id="{7C56BE04-1536-0BE4-C9BB-480039D359B3}"/>
            </a:ext>
          </a:extLst>
        </p:cNvPr>
        <p:cNvGrpSpPr/>
        <p:nvPr/>
      </p:nvGrpSpPr>
      <p:grpSpPr>
        <a:xfrm>
          <a:off x="0" y="0"/>
          <a:ext cx="0" cy="0"/>
          <a:chOff x="0" y="0"/>
          <a:chExt cx="0" cy="0"/>
        </a:xfrm>
      </p:grpSpPr>
      <p:sp>
        <p:nvSpPr>
          <p:cNvPr id="3" name="矩形">
            <a:extLst>
              <a:ext uri="{FF2B5EF4-FFF2-40B4-BE49-F238E27FC236}">
                <a16:creationId xmlns:a16="http://schemas.microsoft.com/office/drawing/2014/main" id="{38689C08-5CDA-A7B2-C284-0294AB8894F1}"/>
              </a:ext>
            </a:extLst>
          </p:cNvPr>
          <p:cNvSpPr/>
          <p:nvPr/>
        </p:nvSpPr>
        <p:spPr>
          <a:xfrm>
            <a:off x="1102400" y="3976800"/>
            <a:ext cx="10800000" cy="180000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4" name="群組 3">
            <a:extLst>
              <a:ext uri="{FF2B5EF4-FFF2-40B4-BE49-F238E27FC236}">
                <a16:creationId xmlns:a16="http://schemas.microsoft.com/office/drawing/2014/main" id="{23972B77-D33A-D69B-CE19-8F3C95F377DE}"/>
              </a:ext>
            </a:extLst>
          </p:cNvPr>
          <p:cNvGrpSpPr/>
          <p:nvPr/>
        </p:nvGrpSpPr>
        <p:grpSpPr>
          <a:xfrm>
            <a:off x="2175291" y="4158913"/>
            <a:ext cx="8925959" cy="1213034"/>
            <a:chOff x="2122867" y="4113168"/>
            <a:chExt cx="8925959" cy="1213034"/>
          </a:xfrm>
        </p:grpSpPr>
        <p:sp>
          <p:nvSpPr>
            <p:cNvPr id="5" name="哪裡不一樣？">
              <a:extLst>
                <a:ext uri="{FF2B5EF4-FFF2-40B4-BE49-F238E27FC236}">
                  <a16:creationId xmlns:a16="http://schemas.microsoft.com/office/drawing/2014/main" id="{A072BF99-8096-C4E7-492A-529D606A06F7}"/>
                </a:ext>
              </a:extLst>
            </p:cNvPr>
            <p:cNvSpPr txBox="1"/>
            <p:nvPr/>
          </p:nvSpPr>
          <p:spPr>
            <a:xfrm>
              <a:off x="4521295" y="4113168"/>
              <a:ext cx="6527531" cy="10925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algn="l" defTabSz="914400">
                <a:lnSpc>
                  <a:spcPct val="150000"/>
                </a:lnSpc>
                <a:defRPr sz="60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lang="fr-FR" sz="4800" b="1" dirty="0">
                  <a:latin typeface="Open Sans" panose="020B0606030504020204" pitchFamily="34" charset="0"/>
                  <a:ea typeface="Open Sans" panose="020B0606030504020204" pitchFamily="34" charset="0"/>
                  <a:cs typeface="Open Sans" panose="020B0606030504020204" pitchFamily="34" charset="0"/>
                </a:rPr>
                <a:t>T</a:t>
              </a:r>
              <a:r>
                <a:rPr lang="en-US" sz="4800" b="1" dirty="0" err="1">
                  <a:latin typeface="Open Sans" panose="020B0606030504020204" pitchFamily="34" charset="0"/>
                  <a:ea typeface="Open Sans" panose="020B0606030504020204" pitchFamily="34" charset="0"/>
                  <a:cs typeface="Open Sans" panose="020B0606030504020204" pitchFamily="34" charset="0"/>
                </a:rPr>
                <a:t>émoignages</a:t>
              </a:r>
              <a:r>
                <a:rPr lang="en-US" sz="4800" b="1" dirty="0">
                  <a:latin typeface="Open Sans" panose="020B0606030504020204" pitchFamily="34" charset="0"/>
                  <a:ea typeface="Open Sans" panose="020B0606030504020204" pitchFamily="34" charset="0"/>
                  <a:cs typeface="Open Sans" panose="020B0606030504020204" pitchFamily="34" charset="0"/>
                </a:rPr>
                <a:t> clients</a:t>
              </a:r>
              <a:endParaRPr kumimoji="0"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6" name="ragic logo.png" descr="ragic logo.png">
              <a:extLst>
                <a:ext uri="{FF2B5EF4-FFF2-40B4-BE49-F238E27FC236}">
                  <a16:creationId xmlns:a16="http://schemas.microsoft.com/office/drawing/2014/main" id="{8FF2D7B2-C256-F2AB-E97A-2F40C0732621}"/>
                </a:ext>
              </a:extLst>
            </p:cNvPr>
            <p:cNvPicPr>
              <a:picLocks noChangeAspect="1"/>
            </p:cNvPicPr>
            <p:nvPr/>
          </p:nvPicPr>
          <p:blipFill>
            <a:blip r:embed="rId3"/>
            <a:srcRect l="11250" t="22753" r="6319" b="18667"/>
            <a:stretch/>
          </p:blipFill>
          <p:spPr>
            <a:xfrm>
              <a:off x="2122867" y="4367438"/>
              <a:ext cx="2398428" cy="958764"/>
            </a:xfrm>
            <a:prstGeom prst="rect">
              <a:avLst/>
            </a:prstGeom>
            <a:ln w="12700">
              <a:miter lim="400000"/>
            </a:ln>
          </p:spPr>
        </p:pic>
      </p:grpSp>
    </p:spTree>
    <p:extLst>
      <p:ext uri="{BB962C8B-B14F-4D97-AF65-F5344CB8AC3E}">
        <p14:creationId xmlns:p14="http://schemas.microsoft.com/office/powerpoint/2010/main" val="1391418050"/>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BE507034-8D07-D8AF-0DDF-863F2DBDC4DD}"/>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80DFA9E1-346F-3BB5-8BD1-5B1B9D241233}"/>
              </a:ext>
            </a:extLst>
          </p:cNvPr>
          <p:cNvSpPr/>
          <p:nvPr/>
        </p:nvSpPr>
        <p:spPr>
          <a:xfrm>
            <a:off x="-386523" y="-168034"/>
            <a:ext cx="13777846" cy="2150464"/>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 name="充分整合">
            <a:extLst>
              <a:ext uri="{FF2B5EF4-FFF2-40B4-BE49-F238E27FC236}">
                <a16:creationId xmlns:a16="http://schemas.microsoft.com/office/drawing/2014/main" id="{0D2CB2C0-6F03-9A93-777B-E71D87AD9F49}"/>
              </a:ext>
            </a:extLst>
          </p:cNvPr>
          <p:cNvSpPr txBox="1"/>
          <p:nvPr/>
        </p:nvSpPr>
        <p:spPr>
          <a:xfrm>
            <a:off x="-1046154" y="494068"/>
            <a:ext cx="14669730" cy="12105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45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pPr>
              <a:lnSpc>
                <a:spcPct val="100000"/>
              </a:lnSpc>
            </a:pPr>
            <a:r>
              <a:rPr lang="fr-FR" altLang="zh-TW" sz="3600" dirty="0">
                <a:sym typeface="Source Han Sans TW Bold"/>
              </a:rPr>
              <a:t>Adopté par des organisations de toutes tailles </a:t>
            </a:r>
          </a:p>
          <a:p>
            <a:pPr>
              <a:lnSpc>
                <a:spcPct val="100000"/>
              </a:lnSpc>
            </a:pPr>
            <a:r>
              <a:rPr lang="fr-FR" altLang="zh-TW" sz="3600" dirty="0">
                <a:sym typeface="Source Han Sans TW Bold"/>
              </a:rPr>
              <a:t>à travers le monde</a:t>
            </a:r>
            <a:endParaRPr lang="en-US" altLang="zh-TW" sz="3600" dirty="0">
              <a:sym typeface="Source Han Sans TW Bold"/>
            </a:endParaRPr>
          </a:p>
        </p:txBody>
      </p:sp>
      <p:pic>
        <p:nvPicPr>
          <p:cNvPr id="5" name="intel.png" descr="intel.png">
            <a:extLst>
              <a:ext uri="{FF2B5EF4-FFF2-40B4-BE49-F238E27FC236}">
                <a16:creationId xmlns:a16="http://schemas.microsoft.com/office/drawing/2014/main" id="{EDD3A78A-5745-01C0-18C1-2EBDC69071F3}"/>
              </a:ext>
            </a:extLst>
          </p:cNvPr>
          <p:cNvPicPr>
            <a:picLocks noChangeAspect="1"/>
          </p:cNvPicPr>
          <p:nvPr/>
        </p:nvPicPr>
        <p:blipFill>
          <a:blip r:embed="rId3"/>
          <a:stretch>
            <a:fillRect/>
          </a:stretch>
        </p:blipFill>
        <p:spPr>
          <a:xfrm>
            <a:off x="6481417" y="3182132"/>
            <a:ext cx="960950" cy="637152"/>
          </a:xfrm>
          <a:prstGeom prst="rect">
            <a:avLst/>
          </a:prstGeom>
          <a:ln w="12700">
            <a:miter lim="400000"/>
          </a:ln>
        </p:spPr>
      </p:pic>
      <p:pic>
        <p:nvPicPr>
          <p:cNvPr id="6" name="帝亞吉歐.png" descr="帝亞吉歐.png">
            <a:extLst>
              <a:ext uri="{FF2B5EF4-FFF2-40B4-BE49-F238E27FC236}">
                <a16:creationId xmlns:a16="http://schemas.microsoft.com/office/drawing/2014/main" id="{97D45753-5909-E90D-A1E1-89F3A00BB4C2}"/>
              </a:ext>
            </a:extLst>
          </p:cNvPr>
          <p:cNvPicPr>
            <a:picLocks noChangeAspect="1"/>
          </p:cNvPicPr>
          <p:nvPr/>
        </p:nvPicPr>
        <p:blipFill>
          <a:blip r:embed="rId4"/>
          <a:srcRect b="32519"/>
          <a:stretch>
            <a:fillRect/>
          </a:stretch>
        </p:blipFill>
        <p:spPr>
          <a:xfrm>
            <a:off x="2337358" y="5747108"/>
            <a:ext cx="1646109" cy="415439"/>
          </a:xfrm>
          <a:prstGeom prst="rect">
            <a:avLst/>
          </a:prstGeom>
          <a:ln w="12700">
            <a:miter lim="400000"/>
          </a:ln>
        </p:spPr>
      </p:pic>
      <p:pic>
        <p:nvPicPr>
          <p:cNvPr id="7" name="研華.png" descr="研華.png">
            <a:extLst>
              <a:ext uri="{FF2B5EF4-FFF2-40B4-BE49-F238E27FC236}">
                <a16:creationId xmlns:a16="http://schemas.microsoft.com/office/drawing/2014/main" id="{03CE575F-6901-A24A-08EF-81A627775A85}"/>
              </a:ext>
            </a:extLst>
          </p:cNvPr>
          <p:cNvPicPr>
            <a:picLocks noChangeAspect="1"/>
          </p:cNvPicPr>
          <p:nvPr/>
        </p:nvPicPr>
        <p:blipFill>
          <a:blip r:embed="rId5"/>
          <a:stretch>
            <a:fillRect/>
          </a:stretch>
        </p:blipFill>
        <p:spPr>
          <a:xfrm>
            <a:off x="1496895" y="3201816"/>
            <a:ext cx="1404939" cy="597784"/>
          </a:xfrm>
          <a:prstGeom prst="rect">
            <a:avLst/>
          </a:prstGeom>
          <a:ln w="12700">
            <a:miter lim="400000"/>
          </a:ln>
        </p:spPr>
      </p:pic>
      <p:pic>
        <p:nvPicPr>
          <p:cNvPr id="8" name="amazon.png" descr="amazon.png">
            <a:extLst>
              <a:ext uri="{FF2B5EF4-FFF2-40B4-BE49-F238E27FC236}">
                <a16:creationId xmlns:a16="http://schemas.microsoft.com/office/drawing/2014/main" id="{8AC97E91-A14E-4B46-324F-7CD4277FB857}"/>
              </a:ext>
            </a:extLst>
          </p:cNvPr>
          <p:cNvPicPr>
            <a:picLocks noChangeAspect="1"/>
          </p:cNvPicPr>
          <p:nvPr/>
        </p:nvPicPr>
        <p:blipFill>
          <a:blip r:embed="rId6"/>
          <a:stretch>
            <a:fillRect/>
          </a:stretch>
        </p:blipFill>
        <p:spPr>
          <a:xfrm>
            <a:off x="8023976" y="3363075"/>
            <a:ext cx="1835548" cy="552501"/>
          </a:xfrm>
          <a:prstGeom prst="rect">
            <a:avLst/>
          </a:prstGeom>
          <a:ln w="12700">
            <a:miter lim="400000"/>
          </a:ln>
        </p:spPr>
      </p:pic>
      <p:pic>
        <p:nvPicPr>
          <p:cNvPr id="9" name="fortinet.png" descr="fortinet.png">
            <a:extLst>
              <a:ext uri="{FF2B5EF4-FFF2-40B4-BE49-F238E27FC236}">
                <a16:creationId xmlns:a16="http://schemas.microsoft.com/office/drawing/2014/main" id="{7BE74C1E-78B4-9172-CB53-12A70297D54B}"/>
              </a:ext>
            </a:extLst>
          </p:cNvPr>
          <p:cNvPicPr>
            <a:picLocks noChangeAspect="1"/>
          </p:cNvPicPr>
          <p:nvPr/>
        </p:nvPicPr>
        <p:blipFill>
          <a:blip r:embed="rId7"/>
          <a:srcRect t="18536" b="18536"/>
          <a:stretch>
            <a:fillRect/>
          </a:stretch>
        </p:blipFill>
        <p:spPr>
          <a:xfrm>
            <a:off x="3735930" y="6911648"/>
            <a:ext cx="2179179" cy="267392"/>
          </a:xfrm>
          <a:prstGeom prst="rect">
            <a:avLst/>
          </a:prstGeom>
          <a:ln w="12700">
            <a:miter lim="400000"/>
          </a:ln>
        </p:spPr>
      </p:pic>
      <p:pic>
        <p:nvPicPr>
          <p:cNvPr id="11" name="法國巴黎人壽.png" descr="法國巴黎人壽.png">
            <a:extLst>
              <a:ext uri="{FF2B5EF4-FFF2-40B4-BE49-F238E27FC236}">
                <a16:creationId xmlns:a16="http://schemas.microsoft.com/office/drawing/2014/main" id="{D55ED23B-D5BD-211A-4C2F-BE1E5C9448C5}"/>
              </a:ext>
            </a:extLst>
          </p:cNvPr>
          <p:cNvPicPr>
            <a:picLocks noChangeAspect="1"/>
          </p:cNvPicPr>
          <p:nvPr/>
        </p:nvPicPr>
        <p:blipFill>
          <a:blip r:embed="rId8"/>
          <a:srcRect l="4346" t="2143" r="522" b="14094"/>
          <a:stretch>
            <a:fillRect/>
          </a:stretch>
        </p:blipFill>
        <p:spPr>
          <a:xfrm>
            <a:off x="9240347" y="6708004"/>
            <a:ext cx="2163154" cy="507152"/>
          </a:xfrm>
          <a:prstGeom prst="rect">
            <a:avLst/>
          </a:prstGeom>
          <a:ln w="12700">
            <a:miter lim="400000"/>
          </a:ln>
        </p:spPr>
      </p:pic>
      <p:pic>
        <p:nvPicPr>
          <p:cNvPr id="15" name="影像" descr="影像">
            <a:extLst>
              <a:ext uri="{FF2B5EF4-FFF2-40B4-BE49-F238E27FC236}">
                <a16:creationId xmlns:a16="http://schemas.microsoft.com/office/drawing/2014/main" id="{C59C25D8-0FE7-9296-AA45-D5226C0FA7BC}"/>
              </a:ext>
            </a:extLst>
          </p:cNvPr>
          <p:cNvPicPr>
            <a:picLocks noChangeAspect="1"/>
          </p:cNvPicPr>
          <p:nvPr/>
        </p:nvPicPr>
        <p:blipFill>
          <a:blip r:embed="rId9"/>
          <a:stretch>
            <a:fillRect/>
          </a:stretch>
        </p:blipFill>
        <p:spPr>
          <a:xfrm>
            <a:off x="8572208" y="4499585"/>
            <a:ext cx="1929215" cy="485433"/>
          </a:xfrm>
          <a:prstGeom prst="rect">
            <a:avLst/>
          </a:prstGeom>
          <a:ln w="12700">
            <a:miter lim="400000"/>
          </a:ln>
        </p:spPr>
      </p:pic>
      <p:pic>
        <p:nvPicPr>
          <p:cNvPr id="16" name="影像" descr="影像">
            <a:extLst>
              <a:ext uri="{FF2B5EF4-FFF2-40B4-BE49-F238E27FC236}">
                <a16:creationId xmlns:a16="http://schemas.microsoft.com/office/drawing/2014/main" id="{15CE8EC3-7A98-D288-4BCA-B2CD4578E7BB}"/>
              </a:ext>
            </a:extLst>
          </p:cNvPr>
          <p:cNvPicPr>
            <a:picLocks noChangeAspect="1"/>
          </p:cNvPicPr>
          <p:nvPr/>
        </p:nvPicPr>
        <p:blipFill>
          <a:blip r:embed="rId10"/>
          <a:stretch>
            <a:fillRect/>
          </a:stretch>
        </p:blipFill>
        <p:spPr>
          <a:xfrm>
            <a:off x="4663186" y="4380692"/>
            <a:ext cx="1042668" cy="725057"/>
          </a:xfrm>
          <a:prstGeom prst="rect">
            <a:avLst/>
          </a:prstGeom>
          <a:ln w="12700">
            <a:miter lim="400000"/>
          </a:ln>
        </p:spPr>
      </p:pic>
      <p:pic>
        <p:nvPicPr>
          <p:cNvPr id="17" name="影像" descr="影像">
            <a:extLst>
              <a:ext uri="{FF2B5EF4-FFF2-40B4-BE49-F238E27FC236}">
                <a16:creationId xmlns:a16="http://schemas.microsoft.com/office/drawing/2014/main" id="{9B07BD55-896A-0935-7623-7EA39470003A}"/>
              </a:ext>
            </a:extLst>
          </p:cNvPr>
          <p:cNvPicPr>
            <a:picLocks noChangeAspect="1"/>
          </p:cNvPicPr>
          <p:nvPr/>
        </p:nvPicPr>
        <p:blipFill>
          <a:blip r:embed="rId11"/>
          <a:stretch>
            <a:fillRect/>
          </a:stretch>
        </p:blipFill>
        <p:spPr>
          <a:xfrm>
            <a:off x="2381626" y="4430259"/>
            <a:ext cx="1380350" cy="625925"/>
          </a:xfrm>
          <a:prstGeom prst="rect">
            <a:avLst/>
          </a:prstGeom>
          <a:ln w="12700">
            <a:miter lim="400000"/>
          </a:ln>
        </p:spPr>
      </p:pic>
      <p:pic>
        <p:nvPicPr>
          <p:cNvPr id="18" name="影像" descr="影像">
            <a:extLst>
              <a:ext uri="{FF2B5EF4-FFF2-40B4-BE49-F238E27FC236}">
                <a16:creationId xmlns:a16="http://schemas.microsoft.com/office/drawing/2014/main" id="{C8E96687-9DBC-DACB-8D50-DE2C2C5C7F88}"/>
              </a:ext>
            </a:extLst>
          </p:cNvPr>
          <p:cNvPicPr>
            <a:picLocks noChangeAspect="1"/>
          </p:cNvPicPr>
          <p:nvPr/>
        </p:nvPicPr>
        <p:blipFill>
          <a:blip r:embed="rId12"/>
          <a:stretch>
            <a:fillRect/>
          </a:stretch>
        </p:blipFill>
        <p:spPr>
          <a:xfrm>
            <a:off x="3865083" y="3253148"/>
            <a:ext cx="2033796" cy="495120"/>
          </a:xfrm>
          <a:prstGeom prst="rect">
            <a:avLst/>
          </a:prstGeom>
          <a:ln w="12700">
            <a:miter lim="400000"/>
          </a:ln>
        </p:spPr>
      </p:pic>
      <p:pic>
        <p:nvPicPr>
          <p:cNvPr id="19" name="影像" descr="影像">
            <a:extLst>
              <a:ext uri="{FF2B5EF4-FFF2-40B4-BE49-F238E27FC236}">
                <a16:creationId xmlns:a16="http://schemas.microsoft.com/office/drawing/2014/main" id="{3CF7CB16-0B9A-9A0D-D7BD-B65C2F43299A}"/>
              </a:ext>
            </a:extLst>
          </p:cNvPr>
          <p:cNvPicPr>
            <a:picLocks noChangeAspect="1"/>
          </p:cNvPicPr>
          <p:nvPr/>
        </p:nvPicPr>
        <p:blipFill>
          <a:blip r:embed="rId13"/>
          <a:stretch>
            <a:fillRect/>
          </a:stretch>
        </p:blipFill>
        <p:spPr>
          <a:xfrm>
            <a:off x="7209878" y="7994464"/>
            <a:ext cx="1025692" cy="443131"/>
          </a:xfrm>
          <a:prstGeom prst="rect">
            <a:avLst/>
          </a:prstGeom>
          <a:ln w="12700">
            <a:miter lim="400000"/>
          </a:ln>
        </p:spPr>
      </p:pic>
      <p:pic>
        <p:nvPicPr>
          <p:cNvPr id="20" name="影像" descr="影像">
            <a:extLst>
              <a:ext uri="{FF2B5EF4-FFF2-40B4-BE49-F238E27FC236}">
                <a16:creationId xmlns:a16="http://schemas.microsoft.com/office/drawing/2014/main" id="{33C90CBA-F9B3-112D-157F-2D714A737CEC}"/>
              </a:ext>
            </a:extLst>
          </p:cNvPr>
          <p:cNvPicPr>
            <a:picLocks noChangeAspect="1"/>
          </p:cNvPicPr>
          <p:nvPr/>
        </p:nvPicPr>
        <p:blipFill>
          <a:blip r:embed="rId14"/>
          <a:stretch>
            <a:fillRect/>
          </a:stretch>
        </p:blipFill>
        <p:spPr>
          <a:xfrm>
            <a:off x="8854563" y="7915669"/>
            <a:ext cx="570312" cy="570311"/>
          </a:xfrm>
          <a:prstGeom prst="rect">
            <a:avLst/>
          </a:prstGeom>
          <a:ln w="12700">
            <a:miter lim="400000"/>
          </a:ln>
        </p:spPr>
      </p:pic>
      <p:pic>
        <p:nvPicPr>
          <p:cNvPr id="24" name="影像" descr="影像">
            <a:extLst>
              <a:ext uri="{FF2B5EF4-FFF2-40B4-BE49-F238E27FC236}">
                <a16:creationId xmlns:a16="http://schemas.microsoft.com/office/drawing/2014/main" id="{C9B03A80-2535-1EED-C7E3-A69BB79A5A5F}"/>
              </a:ext>
            </a:extLst>
          </p:cNvPr>
          <p:cNvPicPr>
            <a:picLocks noChangeAspect="1"/>
          </p:cNvPicPr>
          <p:nvPr/>
        </p:nvPicPr>
        <p:blipFill>
          <a:blip r:embed="rId15"/>
          <a:stretch>
            <a:fillRect/>
          </a:stretch>
        </p:blipFill>
        <p:spPr>
          <a:xfrm>
            <a:off x="9979418" y="7901270"/>
            <a:ext cx="2087337" cy="536325"/>
          </a:xfrm>
          <a:prstGeom prst="rect">
            <a:avLst/>
          </a:prstGeom>
          <a:ln w="12700">
            <a:miter lim="400000"/>
          </a:ln>
        </p:spPr>
      </p:pic>
      <p:pic>
        <p:nvPicPr>
          <p:cNvPr id="27" name="潘冀.png" descr="潘冀.png">
            <a:extLst>
              <a:ext uri="{FF2B5EF4-FFF2-40B4-BE49-F238E27FC236}">
                <a16:creationId xmlns:a16="http://schemas.microsoft.com/office/drawing/2014/main" id="{2E30F699-A924-1C7C-9226-DBA3DCF167DF}"/>
              </a:ext>
            </a:extLst>
          </p:cNvPr>
          <p:cNvPicPr>
            <a:picLocks noChangeAspect="1"/>
          </p:cNvPicPr>
          <p:nvPr/>
        </p:nvPicPr>
        <p:blipFill>
          <a:blip r:embed="rId16"/>
          <a:stretch>
            <a:fillRect/>
          </a:stretch>
        </p:blipFill>
        <p:spPr>
          <a:xfrm>
            <a:off x="4555164" y="5634664"/>
            <a:ext cx="2357105" cy="591644"/>
          </a:xfrm>
          <a:prstGeom prst="rect">
            <a:avLst/>
          </a:prstGeom>
          <a:ln w="12700">
            <a:miter lim="400000"/>
          </a:ln>
        </p:spPr>
      </p:pic>
      <p:pic>
        <p:nvPicPr>
          <p:cNvPr id="28" name="影像" descr="影像">
            <a:extLst>
              <a:ext uri="{FF2B5EF4-FFF2-40B4-BE49-F238E27FC236}">
                <a16:creationId xmlns:a16="http://schemas.microsoft.com/office/drawing/2014/main" id="{47F9CDFB-B903-8B9E-6867-4AC392BA536E}"/>
              </a:ext>
            </a:extLst>
          </p:cNvPr>
          <p:cNvPicPr>
            <a:picLocks noChangeAspect="1"/>
          </p:cNvPicPr>
          <p:nvPr/>
        </p:nvPicPr>
        <p:blipFill>
          <a:blip r:embed="rId17"/>
          <a:stretch>
            <a:fillRect/>
          </a:stretch>
        </p:blipFill>
        <p:spPr>
          <a:xfrm>
            <a:off x="7458401" y="5647763"/>
            <a:ext cx="1800629" cy="429889"/>
          </a:xfrm>
          <a:prstGeom prst="rect">
            <a:avLst/>
          </a:prstGeom>
          <a:ln w="12700">
            <a:miter lim="400000"/>
          </a:ln>
        </p:spPr>
      </p:pic>
      <p:pic>
        <p:nvPicPr>
          <p:cNvPr id="29" name="圖片 28">
            <a:extLst>
              <a:ext uri="{FF2B5EF4-FFF2-40B4-BE49-F238E27FC236}">
                <a16:creationId xmlns:a16="http://schemas.microsoft.com/office/drawing/2014/main" id="{45548C59-EA5C-7C9E-3730-18A65E51716B}"/>
              </a:ext>
            </a:extLst>
          </p:cNvPr>
          <p:cNvPicPr>
            <a:picLocks noChangeAspect="1"/>
          </p:cNvPicPr>
          <p:nvPr/>
        </p:nvPicPr>
        <p:blipFill>
          <a:blip r:embed="rId18"/>
          <a:stretch>
            <a:fillRect/>
          </a:stretch>
        </p:blipFill>
        <p:spPr>
          <a:xfrm>
            <a:off x="9859524" y="2863950"/>
            <a:ext cx="2266860" cy="1273517"/>
          </a:xfrm>
          <a:prstGeom prst="rect">
            <a:avLst/>
          </a:prstGeom>
        </p:spPr>
      </p:pic>
      <p:pic>
        <p:nvPicPr>
          <p:cNvPr id="31" name="圖片 30">
            <a:extLst>
              <a:ext uri="{FF2B5EF4-FFF2-40B4-BE49-F238E27FC236}">
                <a16:creationId xmlns:a16="http://schemas.microsoft.com/office/drawing/2014/main" id="{E80ED8B5-C57A-C8D5-E0B9-2C712BA36B0B}"/>
              </a:ext>
            </a:extLst>
          </p:cNvPr>
          <p:cNvPicPr>
            <a:picLocks noChangeAspect="1"/>
          </p:cNvPicPr>
          <p:nvPr/>
        </p:nvPicPr>
        <p:blipFill>
          <a:blip r:embed="rId19"/>
          <a:stretch>
            <a:fillRect/>
          </a:stretch>
        </p:blipFill>
        <p:spPr>
          <a:xfrm>
            <a:off x="6088783" y="4111214"/>
            <a:ext cx="2357105" cy="1324216"/>
          </a:xfrm>
          <a:prstGeom prst="rect">
            <a:avLst/>
          </a:prstGeom>
        </p:spPr>
      </p:pic>
      <p:pic>
        <p:nvPicPr>
          <p:cNvPr id="32" name="圖片 31">
            <a:extLst>
              <a:ext uri="{FF2B5EF4-FFF2-40B4-BE49-F238E27FC236}">
                <a16:creationId xmlns:a16="http://schemas.microsoft.com/office/drawing/2014/main" id="{974A5E19-DF8E-8BF6-932C-0FB524963F65}"/>
              </a:ext>
            </a:extLst>
          </p:cNvPr>
          <p:cNvPicPr>
            <a:picLocks noChangeAspect="1"/>
          </p:cNvPicPr>
          <p:nvPr/>
        </p:nvPicPr>
        <p:blipFill>
          <a:blip r:embed="rId20"/>
          <a:stretch>
            <a:fillRect/>
          </a:stretch>
        </p:blipFill>
        <p:spPr>
          <a:xfrm>
            <a:off x="6288711" y="6247205"/>
            <a:ext cx="2543175" cy="1428750"/>
          </a:xfrm>
          <a:prstGeom prst="rect">
            <a:avLst/>
          </a:prstGeom>
        </p:spPr>
      </p:pic>
      <p:pic>
        <p:nvPicPr>
          <p:cNvPr id="33" name="圖片 32">
            <a:extLst>
              <a:ext uri="{FF2B5EF4-FFF2-40B4-BE49-F238E27FC236}">
                <a16:creationId xmlns:a16="http://schemas.microsoft.com/office/drawing/2014/main" id="{E1440370-C90F-696F-7FB9-AD5366AFAE40}"/>
              </a:ext>
            </a:extLst>
          </p:cNvPr>
          <p:cNvPicPr>
            <a:picLocks noChangeAspect="1"/>
          </p:cNvPicPr>
          <p:nvPr/>
        </p:nvPicPr>
        <p:blipFill>
          <a:blip r:embed="rId21"/>
          <a:stretch>
            <a:fillRect/>
          </a:stretch>
        </p:blipFill>
        <p:spPr>
          <a:xfrm>
            <a:off x="1321908" y="7484955"/>
            <a:ext cx="2543175" cy="1428750"/>
          </a:xfrm>
          <a:prstGeom prst="rect">
            <a:avLst/>
          </a:prstGeom>
        </p:spPr>
      </p:pic>
      <p:pic>
        <p:nvPicPr>
          <p:cNvPr id="36" name="圖形 35">
            <a:extLst>
              <a:ext uri="{FF2B5EF4-FFF2-40B4-BE49-F238E27FC236}">
                <a16:creationId xmlns:a16="http://schemas.microsoft.com/office/drawing/2014/main" id="{D478B06C-2255-6AC1-58D5-4DC8A872605D}"/>
              </a:ext>
            </a:extLst>
          </p:cNvPr>
          <p:cNvPicPr>
            <a:picLocks noChangeAspect="1"/>
          </p:cNvPicPr>
          <p:nvPr/>
        </p:nvPicPr>
        <p:blipFill>
          <a:blip r:embed="rId22">
            <a:extLst>
              <a:ext uri="{96DAC541-7B7A-43D3-8B79-37D633B846F1}">
                <asvg:svgBlip xmlns:asvg="http://schemas.microsoft.com/office/drawing/2016/SVG/main" r:embed="rId23"/>
              </a:ext>
            </a:extLst>
          </a:blip>
          <a:srcRect t="35987" b="26735"/>
          <a:stretch/>
        </p:blipFill>
        <p:spPr>
          <a:xfrm>
            <a:off x="4357600" y="8031458"/>
            <a:ext cx="2277023" cy="475341"/>
          </a:xfrm>
          <a:prstGeom prst="rect">
            <a:avLst/>
          </a:prstGeom>
        </p:spPr>
      </p:pic>
      <p:pic>
        <p:nvPicPr>
          <p:cNvPr id="38" name="圖形 37">
            <a:extLst>
              <a:ext uri="{FF2B5EF4-FFF2-40B4-BE49-F238E27FC236}">
                <a16:creationId xmlns:a16="http://schemas.microsoft.com/office/drawing/2014/main" id="{1BC4D4F8-8382-143E-4C81-91EE49ADE0D3}"/>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307741" y="6831877"/>
            <a:ext cx="2019728" cy="426934"/>
          </a:xfrm>
          <a:prstGeom prst="rect">
            <a:avLst/>
          </a:prstGeom>
        </p:spPr>
      </p:pic>
      <p:pic>
        <p:nvPicPr>
          <p:cNvPr id="40" name="圖片 39" descr="一張含有 圖形, 平面設計, 字型, 文字 的圖片&#10;&#10;AI 產生的內容可能不正確。">
            <a:extLst>
              <a:ext uri="{FF2B5EF4-FFF2-40B4-BE49-F238E27FC236}">
                <a16:creationId xmlns:a16="http://schemas.microsoft.com/office/drawing/2014/main" id="{0FEFAD4D-7F96-D665-85CC-53DDEEECB60C}"/>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9741718" y="5201859"/>
            <a:ext cx="1323601" cy="1323601"/>
          </a:xfrm>
          <a:prstGeom prst="rect">
            <a:avLst/>
          </a:prstGeom>
        </p:spPr>
      </p:pic>
      <p:sp>
        <p:nvSpPr>
          <p:cNvPr id="3" name="AutoShape 2" descr="Diageo">
            <a:extLst>
              <a:ext uri="{FF2B5EF4-FFF2-40B4-BE49-F238E27FC236}">
                <a16:creationId xmlns:a16="http://schemas.microsoft.com/office/drawing/2014/main" id="{A44B1B84-00DA-619C-0A7B-EF5688676E40}"/>
              </a:ext>
            </a:extLst>
          </p:cNvPr>
          <p:cNvSpPr>
            <a:spLocks noChangeAspect="1" noChangeArrowheads="1"/>
          </p:cNvSpPr>
          <p:nvPr/>
        </p:nvSpPr>
        <p:spPr bwMode="auto">
          <a:xfrm>
            <a:off x="6007100" y="5423647"/>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231614706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7D1F02-D285-FA1B-53F9-02649FCAFBEF}"/>
            </a:ext>
          </a:extLst>
        </p:cNvPr>
        <p:cNvGrpSpPr/>
        <p:nvPr/>
      </p:nvGrpSpPr>
      <p:grpSpPr>
        <a:xfrm>
          <a:off x="0" y="0"/>
          <a:ext cx="0" cy="0"/>
          <a:chOff x="0" y="0"/>
          <a:chExt cx="0" cy="0"/>
        </a:xfrm>
      </p:grpSpPr>
      <p:sp>
        <p:nvSpPr>
          <p:cNvPr id="2" name="員工有高達 90% 的時間在和 Excel 搏鬥">
            <a:extLst>
              <a:ext uri="{FF2B5EF4-FFF2-40B4-BE49-F238E27FC236}">
                <a16:creationId xmlns:a16="http://schemas.microsoft.com/office/drawing/2014/main" id="{9CA307D2-90F6-B95A-90EE-9F477C5A5714}"/>
              </a:ext>
            </a:extLst>
          </p:cNvPr>
          <p:cNvSpPr txBox="1"/>
          <p:nvPr/>
        </p:nvSpPr>
        <p:spPr>
          <a:xfrm>
            <a:off x="1674247" y="3468711"/>
            <a:ext cx="4509154" cy="4719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l"/>
            <a:r>
              <a:rPr lang="en-US" altLang="zh-TW" b="1" i="0" dirty="0" err="1">
                <a:solidFill>
                  <a:srgbClr val="000000"/>
                </a:solidFill>
                <a:effectLst/>
                <a:latin typeface="Open Sans" panose="020B0606030504020204" pitchFamily="34" charset="0"/>
              </a:rPr>
              <a:t>Projets</a:t>
            </a:r>
            <a:r>
              <a:rPr lang="en-US" altLang="zh-TW" b="1" i="0" dirty="0">
                <a:solidFill>
                  <a:srgbClr val="000000"/>
                </a:solidFill>
                <a:effectLst/>
                <a:latin typeface="Open Sans" panose="020B0606030504020204" pitchFamily="34" charset="0"/>
              </a:rPr>
              <a:t> </a:t>
            </a:r>
            <a:r>
              <a:rPr lang="en-US" altLang="zh-TW" b="1" i="0" dirty="0" err="1">
                <a:solidFill>
                  <a:srgbClr val="000000"/>
                </a:solidFill>
                <a:effectLst/>
                <a:latin typeface="Open Sans" panose="020B0606030504020204" pitchFamily="34" charset="0"/>
              </a:rPr>
              <a:t>retardés</a:t>
            </a:r>
            <a:r>
              <a:rPr lang="en-US" altLang="zh-TW" b="1" i="0" dirty="0">
                <a:solidFill>
                  <a:srgbClr val="000000"/>
                </a:solidFill>
                <a:effectLst/>
                <a:latin typeface="Open Sans" panose="020B0606030504020204" pitchFamily="34" charset="0"/>
              </a:rPr>
              <a:t> </a:t>
            </a:r>
            <a:r>
              <a:rPr lang="en-US" altLang="zh-TW" b="1" i="0" dirty="0" err="1">
                <a:solidFill>
                  <a:srgbClr val="000000"/>
                </a:solidFill>
                <a:effectLst/>
                <a:latin typeface="Open Sans" panose="020B0606030504020204" pitchFamily="34" charset="0"/>
              </a:rPr>
              <a:t>ou</a:t>
            </a:r>
            <a:r>
              <a:rPr lang="en-US" altLang="zh-TW" b="1" i="0" dirty="0">
                <a:solidFill>
                  <a:srgbClr val="000000"/>
                </a:solidFill>
                <a:effectLst/>
                <a:latin typeface="Open Sans" panose="020B0606030504020204" pitchFamily="34" charset="0"/>
              </a:rPr>
              <a:t> </a:t>
            </a:r>
            <a:r>
              <a:rPr lang="en-US" altLang="zh-TW" b="1" i="0" dirty="0" err="1">
                <a:solidFill>
                  <a:srgbClr val="000000"/>
                </a:solidFill>
                <a:effectLst/>
                <a:latin typeface="Open Sans" panose="020B0606030504020204" pitchFamily="34" charset="0"/>
              </a:rPr>
              <a:t>échoués</a:t>
            </a:r>
            <a:endParaRPr lang="en-US" altLang="zh-TW" b="1" i="0" dirty="0">
              <a:solidFill>
                <a:srgbClr val="000000"/>
              </a:solidFill>
              <a:effectLst/>
              <a:latin typeface="Open Sans" panose="020B0606030504020204" pitchFamily="34" charset="0"/>
            </a:endParaRPr>
          </a:p>
        </p:txBody>
      </p:sp>
      <p:sp>
        <p:nvSpPr>
          <p:cNvPr id="4" name="員工有高達 90% 的時間在和 Excel 搏鬥">
            <a:extLst>
              <a:ext uri="{FF2B5EF4-FFF2-40B4-BE49-F238E27FC236}">
                <a16:creationId xmlns:a16="http://schemas.microsoft.com/office/drawing/2014/main" id="{4A4B3720-398F-B8C5-2B4E-8EB91D7D09A0}"/>
              </a:ext>
            </a:extLst>
          </p:cNvPr>
          <p:cNvSpPr txBox="1"/>
          <p:nvPr/>
        </p:nvSpPr>
        <p:spPr>
          <a:xfrm>
            <a:off x="7375620" y="3468711"/>
            <a:ext cx="4321299" cy="4719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l"/>
            <a:r>
              <a:rPr lang="en-US" altLang="zh-TW" b="1" i="0" dirty="0" err="1">
                <a:solidFill>
                  <a:srgbClr val="000000"/>
                </a:solidFill>
                <a:effectLst/>
                <a:latin typeface="Open Sans" panose="020B0606030504020204" pitchFamily="34" charset="0"/>
              </a:rPr>
              <a:t>Problèmes</a:t>
            </a:r>
            <a:r>
              <a:rPr lang="en-US" altLang="zh-TW" b="1" i="0" dirty="0">
                <a:solidFill>
                  <a:srgbClr val="000000"/>
                </a:solidFill>
                <a:effectLst/>
                <a:latin typeface="Open Sans" panose="020B0606030504020204" pitchFamily="34" charset="0"/>
              </a:rPr>
              <a:t> de maintenance</a:t>
            </a:r>
          </a:p>
        </p:txBody>
      </p:sp>
      <p:pic>
        <p:nvPicPr>
          <p:cNvPr id="7" name="圖片 6" descr="一張含有 時鐘, 圓形, 螢幕擷取畫面, 符號 的圖片&#10;&#10;AI 產生的內容可能不正確。">
            <a:extLst>
              <a:ext uri="{FF2B5EF4-FFF2-40B4-BE49-F238E27FC236}">
                <a16:creationId xmlns:a16="http://schemas.microsoft.com/office/drawing/2014/main" id="{0454B7FA-DA73-FC75-2149-C49C7F0A35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9879" y="5158186"/>
            <a:ext cx="4064680" cy="3112729"/>
          </a:xfrm>
          <a:prstGeom prst="rect">
            <a:avLst/>
          </a:prstGeom>
        </p:spPr>
      </p:pic>
      <p:pic>
        <p:nvPicPr>
          <p:cNvPr id="12" name="圖片 11" descr="一張含有 電腦, 筆記型電腦, 設計, 網際網路 的圖片&#10;&#10;AI 產生的內容可能不正確。">
            <a:extLst>
              <a:ext uri="{FF2B5EF4-FFF2-40B4-BE49-F238E27FC236}">
                <a16:creationId xmlns:a16="http://schemas.microsoft.com/office/drawing/2014/main" id="{E5CEB70C-95C2-CF20-284D-231642DC93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87765" y="4906296"/>
            <a:ext cx="4509154" cy="3453107"/>
          </a:xfrm>
          <a:prstGeom prst="rect">
            <a:avLst/>
          </a:prstGeom>
        </p:spPr>
      </p:pic>
      <p:sp>
        <p:nvSpPr>
          <p:cNvPr id="13" name="員工有高達 90% 的時間在和 Excel 搏鬥">
            <a:extLst>
              <a:ext uri="{FF2B5EF4-FFF2-40B4-BE49-F238E27FC236}">
                <a16:creationId xmlns:a16="http://schemas.microsoft.com/office/drawing/2014/main" id="{9EFA9B87-B533-1AE2-95C2-3F11C2D867AA}"/>
              </a:ext>
            </a:extLst>
          </p:cNvPr>
          <p:cNvSpPr txBox="1"/>
          <p:nvPr/>
        </p:nvSpPr>
        <p:spPr>
          <a:xfrm>
            <a:off x="1674246" y="4120999"/>
            <a:ext cx="4828154" cy="12105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l" rtl="0">
              <a:buNone/>
            </a:pPr>
            <a:r>
              <a:rPr lang="fr-FR" altLang="zh-TW" sz="1800" b="0" i="0" u="none" strike="noStrike" dirty="0">
                <a:solidFill>
                  <a:srgbClr val="393939"/>
                </a:solidFill>
                <a:effectLst/>
                <a:latin typeface="Open Sans" panose="020B0606030504020204" pitchFamily="34" charset="0"/>
                <a:ea typeface="Open Sans" panose="020B0606030504020204" pitchFamily="34" charset="0"/>
                <a:cs typeface="Open Sans" panose="020B0606030504020204" pitchFamily="34" charset="0"/>
              </a:rPr>
              <a:t>Des heures perdues à expliquer votre activité à votre prestataire… pour finalement obtenir </a:t>
            </a:r>
            <a:r>
              <a:rPr lang="fr-FR" altLang="zh-TW" sz="1800" b="0" i="0" u="none" strike="noStrike" dirty="0">
                <a:solidFill>
                  <a:srgbClr val="FF0000"/>
                </a:solidFill>
                <a:effectLst/>
                <a:latin typeface="Open Sans" panose="020B0606030504020204" pitchFamily="34" charset="0"/>
                <a:ea typeface="Open Sans" panose="020B0606030504020204" pitchFamily="34" charset="0"/>
                <a:cs typeface="Open Sans" panose="020B0606030504020204" pitchFamily="34" charset="0"/>
              </a:rPr>
              <a:t>un système à peine adapté.</a:t>
            </a:r>
            <a:endParaRPr sz="1800" dirty="0">
              <a:solidFill>
                <a:srgbClr val="FF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員工有高達 90% 的時間在和 Excel 搏鬥">
            <a:extLst>
              <a:ext uri="{FF2B5EF4-FFF2-40B4-BE49-F238E27FC236}">
                <a16:creationId xmlns:a16="http://schemas.microsoft.com/office/drawing/2014/main" id="{7444825C-1A65-CBD9-E03A-62076BC38CC4}"/>
              </a:ext>
            </a:extLst>
          </p:cNvPr>
          <p:cNvSpPr txBox="1"/>
          <p:nvPr/>
        </p:nvSpPr>
        <p:spPr>
          <a:xfrm>
            <a:off x="7564851" y="4053580"/>
            <a:ext cx="3704164" cy="12105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just" rtl="0">
              <a:buNone/>
            </a:pPr>
            <a:r>
              <a:rPr lang="fr-FR" altLang="zh-TW" sz="1800" b="0" i="0" u="none" strike="noStrike" dirty="0">
                <a:solidFill>
                  <a:srgbClr val="393939"/>
                </a:solidFill>
                <a:effectLst/>
                <a:latin typeface="Open Sans" panose="020B0606030504020204" pitchFamily="34" charset="0"/>
                <a:ea typeface="Open Sans" panose="020B0606030504020204" pitchFamily="34" charset="0"/>
                <a:cs typeface="Open Sans" panose="020B0606030504020204" pitchFamily="34" charset="0"/>
              </a:rPr>
              <a:t>Votre prestataire vous répond-il encore après 3 ans ? Et après 10 ans ?</a:t>
            </a:r>
            <a:br>
              <a:rPr lang="zh-TW" altLang="en-US" sz="1400" dirty="0"/>
            </a:br>
            <a:endParaRPr lang="zh-TW" altLang="en-US" sz="1800" dirty="0">
              <a:latin typeface="Noto Sans CJK SC DemiLight" panose="020B0400000000000000" pitchFamily="34" charset="-128"/>
              <a:ea typeface="Noto Sans CJK SC DemiLight" panose="020B0400000000000000" pitchFamily="34" charset="-128"/>
            </a:endParaRPr>
          </a:p>
        </p:txBody>
      </p:sp>
      <p:pic>
        <p:nvPicPr>
          <p:cNvPr id="5" name="ragic logo.png" descr="ragic logo.png">
            <a:hlinkClick r:id="rId5" action="ppaction://hlinksldjump"/>
            <a:extLst>
              <a:ext uri="{FF2B5EF4-FFF2-40B4-BE49-F238E27FC236}">
                <a16:creationId xmlns:a16="http://schemas.microsoft.com/office/drawing/2014/main" id="{59CF186A-731B-4298-A1D6-44DC8F3BA56E}"/>
              </a:ext>
            </a:extLst>
          </p:cNvPr>
          <p:cNvPicPr>
            <a:picLocks noChangeAspect="1"/>
          </p:cNvPicPr>
          <p:nvPr/>
        </p:nvPicPr>
        <p:blipFill>
          <a:blip r:embed="rId6"/>
          <a:stretch>
            <a:fillRect/>
          </a:stretch>
        </p:blipFill>
        <p:spPr>
          <a:xfrm>
            <a:off x="11170581" y="8752944"/>
            <a:ext cx="1778944" cy="1000656"/>
          </a:xfrm>
          <a:prstGeom prst="rect">
            <a:avLst/>
          </a:prstGeom>
          <a:ln w="12700">
            <a:miter lim="400000"/>
          </a:ln>
        </p:spPr>
      </p:pic>
      <p:sp>
        <p:nvSpPr>
          <p:cNvPr id="6" name="耗時">
            <a:extLst>
              <a:ext uri="{FF2B5EF4-FFF2-40B4-BE49-F238E27FC236}">
                <a16:creationId xmlns:a16="http://schemas.microsoft.com/office/drawing/2014/main" id="{1136F48D-309F-1A00-D3B0-4659D96FF6CF}"/>
              </a:ext>
            </a:extLst>
          </p:cNvPr>
          <p:cNvSpPr txBox="1"/>
          <p:nvPr/>
        </p:nvSpPr>
        <p:spPr>
          <a:xfrm>
            <a:off x="2429046" y="1419212"/>
            <a:ext cx="8527988" cy="1030667"/>
          </a:xfrm>
          <a:prstGeom prst="rect">
            <a:avLst/>
          </a:prstGeom>
          <a:noFill/>
          <a:ln w="12700">
            <a:noFill/>
            <a:miter lim="400000"/>
          </a:ln>
          <a:effectLst>
            <a:reflection endPos="0" dir="5400000" sy="-100000" algn="bl" rotWithShape="0"/>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algn="l"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algn="ctr"/>
            <a:r>
              <a:rPr lang="fr-FR"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D</a:t>
            </a:r>
            <a:r>
              <a:rPr lang="en-US" b="1" dirty="0" err="1">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éveloppement</a:t>
            </a:r>
            <a:r>
              <a:rPr lang="en-US"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 sur </a:t>
            </a:r>
            <a:r>
              <a:rPr lang="en-US" b="1" dirty="0" err="1">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mesure</a:t>
            </a:r>
            <a:r>
              <a:rPr lang="en-US"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26546103"/>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EF2D9E9C-9F24-3169-8523-A75D4CDDF633}"/>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68956477-9890-C2DA-272C-9DD4BF3EEF4D}"/>
              </a:ext>
            </a:extLst>
          </p:cNvPr>
          <p:cNvSpPr>
            <a:spLocks/>
          </p:cNvSpPr>
          <p:nvPr/>
        </p:nvSpPr>
        <p:spPr>
          <a:xfrm>
            <a:off x="-386523" y="-168035"/>
            <a:ext cx="13777846" cy="2938803"/>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 name="充分整合">
            <a:extLst>
              <a:ext uri="{FF2B5EF4-FFF2-40B4-BE49-F238E27FC236}">
                <a16:creationId xmlns:a16="http://schemas.microsoft.com/office/drawing/2014/main" id="{3F414C1E-2D71-348B-3646-BF8B34E8E5F0}"/>
              </a:ext>
            </a:extLst>
          </p:cNvPr>
          <p:cNvSpPr txBox="1"/>
          <p:nvPr/>
        </p:nvSpPr>
        <p:spPr>
          <a:xfrm>
            <a:off x="3697957" y="913260"/>
            <a:ext cx="5608478" cy="9274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36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en-US" altLang="zh-TW" sz="4000" dirty="0" err="1"/>
              <a:t>Témoignages</a:t>
            </a:r>
            <a:r>
              <a:rPr lang="en-US" altLang="zh-TW" sz="4000" dirty="0"/>
              <a:t> clients</a:t>
            </a:r>
            <a:endParaRPr sz="4000" dirty="0">
              <a:sym typeface="Source Han Sans TW Bold"/>
            </a:endParaRPr>
          </a:p>
        </p:txBody>
      </p:sp>
      <p:sp>
        <p:nvSpPr>
          <p:cNvPr id="7" name="員工有高達 90% 的時間在和 Excel 搏鬥">
            <a:extLst>
              <a:ext uri="{FF2B5EF4-FFF2-40B4-BE49-F238E27FC236}">
                <a16:creationId xmlns:a16="http://schemas.microsoft.com/office/drawing/2014/main" id="{E133F7C4-48E2-859A-182F-E6F52453A550}"/>
              </a:ext>
            </a:extLst>
          </p:cNvPr>
          <p:cNvSpPr txBox="1"/>
          <p:nvPr/>
        </p:nvSpPr>
        <p:spPr>
          <a:xfrm>
            <a:off x="844939" y="3329988"/>
            <a:ext cx="3516790" cy="3955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R="0" lvl="0"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1" i="0" u="none" strike="noStrike" kern="0" cap="none" spc="0" normalizeH="0" baseline="0" noProof="0" dirty="0">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 Abrolhos Islands Management Council</a:t>
            </a:r>
          </a:p>
        </p:txBody>
      </p:sp>
      <p:sp>
        <p:nvSpPr>
          <p:cNvPr id="8" name="矩形 7">
            <a:hlinkClick r:id="rId3"/>
            <a:extLst>
              <a:ext uri="{FF2B5EF4-FFF2-40B4-BE49-F238E27FC236}">
                <a16:creationId xmlns:a16="http://schemas.microsoft.com/office/drawing/2014/main" id="{98EE8D3F-D360-CA0F-7BB0-1FA5BB7E90F0}"/>
              </a:ext>
            </a:extLst>
          </p:cNvPr>
          <p:cNvSpPr>
            <a:spLocks/>
          </p:cNvSpPr>
          <p:nvPr/>
        </p:nvSpPr>
        <p:spPr>
          <a:xfrm>
            <a:off x="4744005" y="3741144"/>
            <a:ext cx="3516383" cy="250176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9" name="員工有高達 90% 的時間在和 Excel 搏鬥">
            <a:extLst>
              <a:ext uri="{FF2B5EF4-FFF2-40B4-BE49-F238E27FC236}">
                <a16:creationId xmlns:a16="http://schemas.microsoft.com/office/drawing/2014/main" id="{9246348E-387D-CEBE-7C2B-A169BCD5A672}"/>
              </a:ext>
            </a:extLst>
          </p:cNvPr>
          <p:cNvSpPr txBox="1"/>
          <p:nvPr/>
        </p:nvSpPr>
        <p:spPr>
          <a:xfrm>
            <a:off x="4733874" y="3311897"/>
            <a:ext cx="3516790" cy="3909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Nexus Software Solution</a:t>
            </a:r>
            <a:endParaRPr lang="zh-TW" altLang="en-US" dirty="0">
              <a:latin typeface="Open Sans Semibold" panose="020B0706030804020204" pitchFamily="34" charset="0"/>
              <a:cs typeface="Open Sans Semibold" panose="020B0706030804020204" pitchFamily="34" charset="0"/>
              <a:sym typeface="Source Han Sans TW Medium"/>
            </a:endParaRPr>
          </a:p>
        </p:txBody>
      </p:sp>
      <p:sp>
        <p:nvSpPr>
          <p:cNvPr id="11" name="員工有高達 90% 的時間在和 Excel 搏鬥">
            <a:extLst>
              <a:ext uri="{FF2B5EF4-FFF2-40B4-BE49-F238E27FC236}">
                <a16:creationId xmlns:a16="http://schemas.microsoft.com/office/drawing/2014/main" id="{B2AEE3A0-304F-E1B1-52AF-DBF95B9F0F59}"/>
              </a:ext>
            </a:extLst>
          </p:cNvPr>
          <p:cNvSpPr txBox="1"/>
          <p:nvPr/>
        </p:nvSpPr>
        <p:spPr>
          <a:xfrm>
            <a:off x="8622809" y="3345715"/>
            <a:ext cx="3516790" cy="395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 Wishbone Site Furnishing</a:t>
            </a:r>
          </a:p>
        </p:txBody>
      </p:sp>
      <p:sp>
        <p:nvSpPr>
          <p:cNvPr id="12" name="矩形 11">
            <a:hlinkClick r:id="rId3"/>
            <a:extLst>
              <a:ext uri="{FF2B5EF4-FFF2-40B4-BE49-F238E27FC236}">
                <a16:creationId xmlns:a16="http://schemas.microsoft.com/office/drawing/2014/main" id="{D7F5F491-9DF4-4499-E71F-94A4CCFA0F09}"/>
              </a:ext>
            </a:extLst>
          </p:cNvPr>
          <p:cNvSpPr>
            <a:spLocks/>
          </p:cNvSpPr>
          <p:nvPr/>
        </p:nvSpPr>
        <p:spPr>
          <a:xfrm>
            <a:off x="845346" y="6799293"/>
            <a:ext cx="3515971" cy="2466840"/>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3" name="員工有高達 90% 的時間在和 Excel 搏鬥">
            <a:extLst>
              <a:ext uri="{FF2B5EF4-FFF2-40B4-BE49-F238E27FC236}">
                <a16:creationId xmlns:a16="http://schemas.microsoft.com/office/drawing/2014/main" id="{3C0B091A-C280-7D74-32B9-C030A8CA6565}"/>
              </a:ext>
            </a:extLst>
          </p:cNvPr>
          <p:cNvSpPr txBox="1"/>
          <p:nvPr/>
        </p:nvSpPr>
        <p:spPr>
          <a:xfrm>
            <a:off x="844936" y="6395756"/>
            <a:ext cx="3516790" cy="395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Cameron Racing</a:t>
            </a:r>
            <a:endParaRPr lang="zh-TW" altLang="en-US" dirty="0">
              <a:latin typeface="Open Sans Semibold" panose="020B0706030804020204" pitchFamily="34" charset="0"/>
              <a:cs typeface="Open Sans Semibold" panose="020B0706030804020204" pitchFamily="34" charset="0"/>
              <a:sym typeface="Source Han Sans TW Medium"/>
            </a:endParaRPr>
          </a:p>
        </p:txBody>
      </p:sp>
      <p:sp>
        <p:nvSpPr>
          <p:cNvPr id="14" name="矩形 13">
            <a:hlinkClick r:id="rId3"/>
            <a:extLst>
              <a:ext uri="{FF2B5EF4-FFF2-40B4-BE49-F238E27FC236}">
                <a16:creationId xmlns:a16="http://schemas.microsoft.com/office/drawing/2014/main" id="{83CE065F-9A97-40ED-7653-A8ED05A68F21}"/>
              </a:ext>
            </a:extLst>
          </p:cNvPr>
          <p:cNvSpPr>
            <a:spLocks/>
          </p:cNvSpPr>
          <p:nvPr/>
        </p:nvSpPr>
        <p:spPr>
          <a:xfrm>
            <a:off x="4744005" y="6799293"/>
            <a:ext cx="3506660" cy="2466840"/>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5" name="員工有高達 90% 的時間在和 Excel 搏鬥">
            <a:extLst>
              <a:ext uri="{FF2B5EF4-FFF2-40B4-BE49-F238E27FC236}">
                <a16:creationId xmlns:a16="http://schemas.microsoft.com/office/drawing/2014/main" id="{31E7AE6C-1F69-563A-CEDF-2AD4AE4F60CB}"/>
              </a:ext>
            </a:extLst>
          </p:cNvPr>
          <p:cNvSpPr txBox="1"/>
          <p:nvPr/>
        </p:nvSpPr>
        <p:spPr>
          <a:xfrm>
            <a:off x="4743801" y="6392220"/>
            <a:ext cx="3516790" cy="395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Do it Best Corp</a:t>
            </a:r>
            <a:endParaRPr lang="zh-TW" altLang="en-US" dirty="0">
              <a:latin typeface="Open Sans Semibold" panose="020B0706030804020204" pitchFamily="34" charset="0"/>
              <a:cs typeface="Open Sans Semibold" panose="020B0706030804020204" pitchFamily="34" charset="0"/>
              <a:sym typeface="Source Han Sans TW Medium"/>
            </a:endParaRPr>
          </a:p>
        </p:txBody>
      </p:sp>
      <p:sp>
        <p:nvSpPr>
          <p:cNvPr id="16" name="矩形 15">
            <a:hlinkClick r:id="rId3"/>
            <a:extLst>
              <a:ext uri="{FF2B5EF4-FFF2-40B4-BE49-F238E27FC236}">
                <a16:creationId xmlns:a16="http://schemas.microsoft.com/office/drawing/2014/main" id="{2D5336D6-245D-FC2D-E5D4-AB6F65DE80F7}"/>
              </a:ext>
            </a:extLst>
          </p:cNvPr>
          <p:cNvSpPr>
            <a:spLocks/>
          </p:cNvSpPr>
          <p:nvPr/>
        </p:nvSpPr>
        <p:spPr>
          <a:xfrm>
            <a:off x="8642661" y="6799292"/>
            <a:ext cx="3515572" cy="246351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7" name="員工有高達 90% 的時間在和 Excel 搏鬥">
            <a:extLst>
              <a:ext uri="{FF2B5EF4-FFF2-40B4-BE49-F238E27FC236}">
                <a16:creationId xmlns:a16="http://schemas.microsoft.com/office/drawing/2014/main" id="{551FC46D-24E5-C758-6955-DD8FB9FE7F39}"/>
              </a:ext>
            </a:extLst>
          </p:cNvPr>
          <p:cNvSpPr txBox="1"/>
          <p:nvPr/>
        </p:nvSpPr>
        <p:spPr>
          <a:xfrm>
            <a:off x="8641847" y="6391342"/>
            <a:ext cx="4235722" cy="394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Harry Potter Film Concerts - </a:t>
            </a:r>
            <a:r>
              <a:rPr lang="en-US" altLang="zh-TW" dirty="0" err="1">
                <a:latin typeface="Open Sans Semibold" panose="020B0706030804020204" pitchFamily="34" charset="0"/>
                <a:ea typeface="Open Sans Semibold" panose="020B0706030804020204" pitchFamily="34" charset="0"/>
                <a:cs typeface="Open Sans Semibold" panose="020B0706030804020204" pitchFamily="34" charset="0"/>
              </a:rPr>
              <a:t>CineConcerts</a:t>
            </a:r>
            <a:endPar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endParaRPr>
          </a:p>
        </p:txBody>
      </p:sp>
      <p:sp>
        <p:nvSpPr>
          <p:cNvPr id="21" name="文字方塊 20">
            <a:extLst>
              <a:ext uri="{FF2B5EF4-FFF2-40B4-BE49-F238E27FC236}">
                <a16:creationId xmlns:a16="http://schemas.microsoft.com/office/drawing/2014/main" id="{A11A5F6E-6CFE-12D2-F5C0-2534C08AB3F8}"/>
              </a:ext>
            </a:extLst>
          </p:cNvPr>
          <p:cNvSpPr txBox="1"/>
          <p:nvPr/>
        </p:nvSpPr>
        <p:spPr>
          <a:xfrm>
            <a:off x="4733464" y="5708047"/>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just" defTabSz="584200" rtl="0" eaLnBrk="1" fontAlgn="auto" latinLnBrk="0" hangingPunct="0">
              <a:lnSpc>
                <a:spcPct val="100000"/>
              </a:lnSpc>
              <a:spcBef>
                <a:spcPts val="0"/>
              </a:spcBef>
              <a:spcAft>
                <a:spcPts val="0"/>
              </a:spcAft>
              <a:buClrTx/>
              <a:buSzTx/>
              <a:buFontTx/>
              <a:buNone/>
              <a:tabLst/>
              <a:defRPr/>
            </a:pPr>
            <a:r>
              <a:rPr kumimoji="0" lang="fr-FR"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Le partenaire </a:t>
            </a:r>
            <a:r>
              <a:rPr kumimoji="0" lang="fr-FR" altLang="zh-TW" sz="1400" b="0" i="0" u="none" strike="noStrike" kern="0" cap="none" spc="0" normalizeH="0" baseline="0" noProof="0" dirty="0" err="1">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Ragic</a:t>
            </a:r>
            <a:r>
              <a:rPr kumimoji="0" lang="fr-FR"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Peer </a:t>
            </a:r>
            <a:r>
              <a:rPr kumimoji="0" lang="fr-FR" altLang="zh-TW" sz="1400" b="0" i="0" u="none" strike="noStrike" kern="0" cap="none" spc="0" normalizeH="0" baseline="0" noProof="0" dirty="0" err="1">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Teichroeb</a:t>
            </a:r>
            <a:r>
              <a:rPr kumimoji="0" lang="fr-FR"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a multiplié par 6 la taille d'une entreprise</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25" name="文字方塊 24">
            <a:extLst>
              <a:ext uri="{FF2B5EF4-FFF2-40B4-BE49-F238E27FC236}">
                <a16:creationId xmlns:a16="http://schemas.microsoft.com/office/drawing/2014/main" id="{389F2919-0CF4-A577-F9BE-DE5CC55FDC5C}"/>
              </a:ext>
            </a:extLst>
          </p:cNvPr>
          <p:cNvSpPr txBox="1"/>
          <p:nvPr/>
        </p:nvSpPr>
        <p:spPr>
          <a:xfrm>
            <a:off x="844526" y="8723072"/>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just" defTabSz="584200" rtl="0" eaLnBrk="1" fontAlgn="auto" latinLnBrk="0" hangingPunct="0">
              <a:lnSpc>
                <a:spcPct val="100000"/>
              </a:lnSpc>
              <a:spcBef>
                <a:spcPts val="0"/>
              </a:spcBef>
              <a:spcAft>
                <a:spcPts val="0"/>
              </a:spcAft>
              <a:buClrTx/>
              <a:buSzTx/>
              <a:buFontTx/>
              <a:buNone/>
              <a:tabLst/>
              <a:defRPr/>
            </a:pPr>
            <a:r>
              <a:rPr kumimoji="0" lang="fr-FR"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Un système flexible qui optimise l'efficacité d'une équipe dynamique</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27" name="文字方塊 26">
            <a:extLst>
              <a:ext uri="{FF2B5EF4-FFF2-40B4-BE49-F238E27FC236}">
                <a16:creationId xmlns:a16="http://schemas.microsoft.com/office/drawing/2014/main" id="{42041638-237C-3911-525D-E990AC784086}"/>
              </a:ext>
            </a:extLst>
          </p:cNvPr>
          <p:cNvSpPr txBox="1"/>
          <p:nvPr/>
        </p:nvSpPr>
        <p:spPr>
          <a:xfrm>
            <a:off x="4733464" y="8728741"/>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fr-FR"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Une base de données de gestion de projet sans écrire de code</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29" name="文字方塊 28">
            <a:extLst>
              <a:ext uri="{FF2B5EF4-FFF2-40B4-BE49-F238E27FC236}">
                <a16:creationId xmlns:a16="http://schemas.microsoft.com/office/drawing/2014/main" id="{EDCDD680-5310-BB54-5C29-284003EFBAAB}"/>
              </a:ext>
            </a:extLst>
          </p:cNvPr>
          <p:cNvSpPr txBox="1"/>
          <p:nvPr/>
        </p:nvSpPr>
        <p:spPr>
          <a:xfrm>
            <a:off x="8586952" y="8752560"/>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fr-FR"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Une équipe de 4 personnes gère plus de 300 représentations par an</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5" name="矩形 4">
            <a:hlinkClick r:id="rId3"/>
            <a:extLst>
              <a:ext uri="{FF2B5EF4-FFF2-40B4-BE49-F238E27FC236}">
                <a16:creationId xmlns:a16="http://schemas.microsoft.com/office/drawing/2014/main" id="{B31D20AC-6F4B-8680-C134-6B8FD07E0FE5}"/>
              </a:ext>
            </a:extLst>
          </p:cNvPr>
          <p:cNvSpPr>
            <a:spLocks/>
          </p:cNvSpPr>
          <p:nvPr/>
        </p:nvSpPr>
        <p:spPr>
          <a:xfrm>
            <a:off x="845348" y="3741144"/>
            <a:ext cx="3516382" cy="2494145"/>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9" name="文字方塊 18">
            <a:extLst>
              <a:ext uri="{FF2B5EF4-FFF2-40B4-BE49-F238E27FC236}">
                <a16:creationId xmlns:a16="http://schemas.microsoft.com/office/drawing/2014/main" id="{FB28E0C5-2513-98CD-4EC8-679DB3E9254F}"/>
              </a:ext>
            </a:extLst>
          </p:cNvPr>
          <p:cNvSpPr txBox="1"/>
          <p:nvPr/>
        </p:nvSpPr>
        <p:spPr>
          <a:xfrm>
            <a:off x="844526" y="5687997"/>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l" defTabSz="914400">
              <a:defRPr sz="2300">
                <a:solidFill>
                  <a:srgbClr val="393939"/>
                </a:solidFill>
                <a:latin typeface="Source Han Sans TW Medium"/>
                <a:ea typeface="Source Han Sans TW Medium"/>
                <a:cs typeface="Source Han Sans TW Medium"/>
                <a:sym typeface="Source Han Sans TW Medium"/>
              </a:defRPr>
            </a:pPr>
            <a:r>
              <a:rPr kumimoji="0" lang="fr-FR"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Comment un simple réglage a éliminé un besoin de recrutement</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10" name="矩形 9">
            <a:hlinkClick r:id="rId3"/>
            <a:extLst>
              <a:ext uri="{FF2B5EF4-FFF2-40B4-BE49-F238E27FC236}">
                <a16:creationId xmlns:a16="http://schemas.microsoft.com/office/drawing/2014/main" id="{498E83B3-92F3-08F6-9057-B46F5D4448C7}"/>
              </a:ext>
            </a:extLst>
          </p:cNvPr>
          <p:cNvSpPr>
            <a:spLocks/>
          </p:cNvSpPr>
          <p:nvPr/>
        </p:nvSpPr>
        <p:spPr>
          <a:xfrm>
            <a:off x="8642661" y="3741144"/>
            <a:ext cx="3526922" cy="250176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23" name="文字方塊 22">
            <a:extLst>
              <a:ext uri="{FF2B5EF4-FFF2-40B4-BE49-F238E27FC236}">
                <a16:creationId xmlns:a16="http://schemas.microsoft.com/office/drawing/2014/main" id="{59A61053-EA92-26CA-F216-95E78824BF0B}"/>
              </a:ext>
            </a:extLst>
          </p:cNvPr>
          <p:cNvSpPr txBox="1"/>
          <p:nvPr/>
        </p:nvSpPr>
        <p:spPr>
          <a:xfrm>
            <a:off x="8641847" y="5721413"/>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fr-FR"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Du CRM à </a:t>
            </a:r>
            <a:r>
              <a:rPr kumimoji="0" lang="fr-FR" altLang="zh-TW" sz="1400" b="0" i="0" u="none" strike="noStrike" kern="0" cap="none" spc="0" normalizeH="0" baseline="0" noProof="0" dirty="0" err="1">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uce</a:t>
            </a:r>
            <a:r>
              <a:rPr kumimoji="0" lang="fr-FR"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automatisation qui a </a:t>
            </a:r>
            <a:r>
              <a:rPr kumimoji="0" lang="fr-FR" altLang="zh-TW" sz="1400" b="0" i="0" u="none" strike="noStrike" kern="0" cap="none" spc="0" normalizeH="0" baseline="0" noProof="0" dirty="0" err="1">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mutiplié</a:t>
            </a:r>
            <a:r>
              <a:rPr kumimoji="0" lang="fr-FR"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les revenus par 6</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pic>
        <p:nvPicPr>
          <p:cNvPr id="36" name="圖片 35">
            <a:hlinkClick r:id="rId4"/>
            <a:extLst>
              <a:ext uri="{FF2B5EF4-FFF2-40B4-BE49-F238E27FC236}">
                <a16:creationId xmlns:a16="http://schemas.microsoft.com/office/drawing/2014/main" id="{C1144572-AC7F-562D-B3FB-15616542E73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642660" y="6799293"/>
            <a:ext cx="3516790" cy="1700292"/>
          </a:xfrm>
          <a:prstGeom prst="rect">
            <a:avLst/>
          </a:prstGeom>
          <a:noFill/>
          <a:ln>
            <a:noFill/>
          </a:ln>
        </p:spPr>
      </p:pic>
      <p:pic>
        <p:nvPicPr>
          <p:cNvPr id="3" name="圖片 2">
            <a:hlinkClick r:id="rId6"/>
            <a:extLst>
              <a:ext uri="{FF2B5EF4-FFF2-40B4-BE49-F238E27FC236}">
                <a16:creationId xmlns:a16="http://schemas.microsoft.com/office/drawing/2014/main" id="{75D7AB2B-7719-71F8-DDD9-0AAF8B0FD7A3}"/>
              </a:ext>
            </a:extLst>
          </p:cNvPr>
          <p:cNvPicPr>
            <a:picLocks noChangeAspect="1"/>
          </p:cNvPicPr>
          <p:nvPr/>
        </p:nvPicPr>
        <p:blipFill>
          <a:blip r:embed="rId7"/>
          <a:srcRect b="7323"/>
          <a:stretch/>
        </p:blipFill>
        <p:spPr>
          <a:xfrm>
            <a:off x="845347" y="3741145"/>
            <a:ext cx="3516385" cy="1910752"/>
          </a:xfrm>
          <a:prstGeom prst="rect">
            <a:avLst/>
          </a:prstGeom>
        </p:spPr>
      </p:pic>
      <p:pic>
        <p:nvPicPr>
          <p:cNvPr id="6" name="圖片 5">
            <a:hlinkClick r:id="rId8"/>
            <a:extLst>
              <a:ext uri="{FF2B5EF4-FFF2-40B4-BE49-F238E27FC236}">
                <a16:creationId xmlns:a16="http://schemas.microsoft.com/office/drawing/2014/main" id="{F896CA15-9B1C-4253-5363-EA0C45106938}"/>
              </a:ext>
            </a:extLst>
          </p:cNvPr>
          <p:cNvPicPr>
            <a:picLocks noChangeAspect="1"/>
          </p:cNvPicPr>
          <p:nvPr/>
        </p:nvPicPr>
        <p:blipFill>
          <a:blip r:embed="rId9"/>
          <a:srcRect t="11471" r="11472" b="8107"/>
          <a:stretch/>
        </p:blipFill>
        <p:spPr>
          <a:xfrm>
            <a:off x="844936" y="6798191"/>
            <a:ext cx="3516381" cy="1905040"/>
          </a:xfrm>
          <a:prstGeom prst="rect">
            <a:avLst/>
          </a:prstGeom>
        </p:spPr>
      </p:pic>
      <p:pic>
        <p:nvPicPr>
          <p:cNvPr id="22" name="圖片 21">
            <a:hlinkClick r:id="rId10"/>
            <a:extLst>
              <a:ext uri="{FF2B5EF4-FFF2-40B4-BE49-F238E27FC236}">
                <a16:creationId xmlns:a16="http://schemas.microsoft.com/office/drawing/2014/main" id="{84F45E24-8715-2A8B-45D1-F0D0AB713C1B}"/>
              </a:ext>
            </a:extLst>
          </p:cNvPr>
          <p:cNvPicPr>
            <a:picLocks noChangeAspect="1"/>
          </p:cNvPicPr>
          <p:nvPr/>
        </p:nvPicPr>
        <p:blipFill>
          <a:blip r:embed="rId11"/>
          <a:srcRect t="8682" b="9945"/>
          <a:stretch/>
        </p:blipFill>
        <p:spPr>
          <a:xfrm>
            <a:off x="4744004" y="6799293"/>
            <a:ext cx="3517200" cy="1910753"/>
          </a:xfrm>
          <a:prstGeom prst="rect">
            <a:avLst/>
          </a:prstGeom>
        </p:spPr>
      </p:pic>
      <p:pic>
        <p:nvPicPr>
          <p:cNvPr id="24" name="圖片 23">
            <a:hlinkClick r:id="rId12"/>
            <a:extLst>
              <a:ext uri="{FF2B5EF4-FFF2-40B4-BE49-F238E27FC236}">
                <a16:creationId xmlns:a16="http://schemas.microsoft.com/office/drawing/2014/main" id="{1F188D00-52A7-F6C5-B521-584BFB6CD7DE}"/>
              </a:ext>
            </a:extLst>
          </p:cNvPr>
          <p:cNvPicPr>
            <a:picLocks noChangeAspect="1"/>
          </p:cNvPicPr>
          <p:nvPr/>
        </p:nvPicPr>
        <p:blipFill>
          <a:blip r:embed="rId13"/>
          <a:srcRect t="23216" b="8829"/>
          <a:stretch/>
        </p:blipFill>
        <p:spPr>
          <a:xfrm>
            <a:off x="8641847" y="6798345"/>
            <a:ext cx="3517200" cy="1910753"/>
          </a:xfrm>
          <a:prstGeom prst="rect">
            <a:avLst/>
          </a:prstGeom>
        </p:spPr>
      </p:pic>
      <p:pic>
        <p:nvPicPr>
          <p:cNvPr id="2051" name="Picture 3">
            <a:hlinkClick r:id="rId14"/>
            <a:extLst>
              <a:ext uri="{FF2B5EF4-FFF2-40B4-BE49-F238E27FC236}">
                <a16:creationId xmlns:a16="http://schemas.microsoft.com/office/drawing/2014/main" id="{F9692270-4708-B445-4AF5-A404EAA0B867}"/>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a:stretch>
            <a:fillRect/>
          </a:stretch>
        </p:blipFill>
        <p:spPr bwMode="auto">
          <a:xfrm>
            <a:off x="4743189" y="3741144"/>
            <a:ext cx="3519276" cy="1917181"/>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From CRM to Production Automation That Drove a 6X Revenue Growth in Site Furnishing Business Icon">
            <a:hlinkClick r:id="rId16"/>
            <a:extLst>
              <a:ext uri="{FF2B5EF4-FFF2-40B4-BE49-F238E27FC236}">
                <a16:creationId xmlns:a16="http://schemas.microsoft.com/office/drawing/2014/main" id="{EF705E7F-039A-7C42-4E3D-5E7F57901858}"/>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641848" y="3731884"/>
            <a:ext cx="3516384" cy="1977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845494"/>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D7426BF5-B354-3B7F-C22B-03C00E64FB0E}"/>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ADA1313C-8875-EDC8-D030-E3F70318A5FC}"/>
              </a:ext>
            </a:extLst>
          </p:cNvPr>
          <p:cNvSpPr>
            <a:spLocks/>
          </p:cNvSpPr>
          <p:nvPr/>
        </p:nvSpPr>
        <p:spPr>
          <a:xfrm>
            <a:off x="-386523" y="-168035"/>
            <a:ext cx="13777846" cy="2938803"/>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7" name="員工有高達 90% 的時間在和 Excel 搏鬥">
            <a:extLst>
              <a:ext uri="{FF2B5EF4-FFF2-40B4-BE49-F238E27FC236}">
                <a16:creationId xmlns:a16="http://schemas.microsoft.com/office/drawing/2014/main" id="{EA79A79C-414D-A4ED-999B-BF27DF906B9A}"/>
              </a:ext>
            </a:extLst>
          </p:cNvPr>
          <p:cNvSpPr txBox="1"/>
          <p:nvPr/>
        </p:nvSpPr>
        <p:spPr>
          <a:xfrm>
            <a:off x="844939" y="3329988"/>
            <a:ext cx="3516790" cy="3955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0"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1" i="0" u="none" strike="noStrike" kern="0" cap="none" spc="0" normalizeH="0" baseline="0" noProof="0" dirty="0">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InterContinental Kaohsiung Hotel</a:t>
            </a:r>
          </a:p>
        </p:txBody>
      </p:sp>
      <p:sp>
        <p:nvSpPr>
          <p:cNvPr id="8" name="矩形 7">
            <a:hlinkClick r:id="rId3"/>
            <a:extLst>
              <a:ext uri="{FF2B5EF4-FFF2-40B4-BE49-F238E27FC236}">
                <a16:creationId xmlns:a16="http://schemas.microsoft.com/office/drawing/2014/main" id="{99B5D02F-0096-25E3-E50D-099DEF980AA1}"/>
              </a:ext>
            </a:extLst>
          </p:cNvPr>
          <p:cNvSpPr>
            <a:spLocks/>
          </p:cNvSpPr>
          <p:nvPr/>
        </p:nvSpPr>
        <p:spPr>
          <a:xfrm>
            <a:off x="4744005" y="3741144"/>
            <a:ext cx="3516383" cy="250176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9" name="員工有高達 90% 的時間在和 Excel 搏鬥">
            <a:extLst>
              <a:ext uri="{FF2B5EF4-FFF2-40B4-BE49-F238E27FC236}">
                <a16:creationId xmlns:a16="http://schemas.microsoft.com/office/drawing/2014/main" id="{11D73A07-CC10-36B1-0AC5-5F749AB97DB7}"/>
              </a:ext>
            </a:extLst>
          </p:cNvPr>
          <p:cNvSpPr txBox="1"/>
          <p:nvPr/>
        </p:nvSpPr>
        <p:spPr>
          <a:xfrm>
            <a:off x="4733874" y="3311897"/>
            <a:ext cx="3516790" cy="3909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Beer Square</a:t>
            </a:r>
            <a:endParaRPr kumimoji="0" lang="zh-TW" altLang="en-US" sz="1400" b="1" i="0" u="none" strike="noStrike" kern="0" cap="none" spc="0" normalizeH="0" baseline="0" noProof="0" dirty="0">
              <a:ln>
                <a:noFill/>
              </a:ln>
              <a:solidFill>
                <a:srgbClr val="393939"/>
              </a:solidFill>
              <a:effectLst/>
              <a:uLnTx/>
              <a:uFillTx/>
              <a:latin typeface="Open Sans Semibold" panose="020B0706030804020204" pitchFamily="34" charset="0"/>
              <a:cs typeface="Open Sans Semibold" panose="020B0706030804020204" pitchFamily="34" charset="0"/>
              <a:sym typeface="Source Han Sans TW Medium"/>
            </a:endParaRPr>
          </a:p>
        </p:txBody>
      </p:sp>
      <p:sp>
        <p:nvSpPr>
          <p:cNvPr id="11" name="員工有高達 90% 的時間在和 Excel 搏鬥">
            <a:extLst>
              <a:ext uri="{FF2B5EF4-FFF2-40B4-BE49-F238E27FC236}">
                <a16:creationId xmlns:a16="http://schemas.microsoft.com/office/drawing/2014/main" id="{821C0BCA-64F6-60E1-14B3-E75B16116F8A}"/>
              </a:ext>
            </a:extLst>
          </p:cNvPr>
          <p:cNvSpPr txBox="1"/>
          <p:nvPr/>
        </p:nvSpPr>
        <p:spPr>
          <a:xfrm>
            <a:off x="8622809" y="3345715"/>
            <a:ext cx="3516790" cy="395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Artistic Stone Design</a:t>
            </a:r>
          </a:p>
        </p:txBody>
      </p:sp>
      <p:sp>
        <p:nvSpPr>
          <p:cNvPr id="12" name="矩形 11">
            <a:hlinkClick r:id="rId3"/>
            <a:extLst>
              <a:ext uri="{FF2B5EF4-FFF2-40B4-BE49-F238E27FC236}">
                <a16:creationId xmlns:a16="http://schemas.microsoft.com/office/drawing/2014/main" id="{4A92C613-951D-37D1-C91B-D31B381677B9}"/>
              </a:ext>
            </a:extLst>
          </p:cNvPr>
          <p:cNvSpPr>
            <a:spLocks/>
          </p:cNvSpPr>
          <p:nvPr/>
        </p:nvSpPr>
        <p:spPr>
          <a:xfrm>
            <a:off x="845346" y="6799293"/>
            <a:ext cx="3515971" cy="2466840"/>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3" name="員工有高達 90% 的時間在和 Excel 搏鬥">
            <a:extLst>
              <a:ext uri="{FF2B5EF4-FFF2-40B4-BE49-F238E27FC236}">
                <a16:creationId xmlns:a16="http://schemas.microsoft.com/office/drawing/2014/main" id="{4EAB56F0-ADB7-5E20-FF5E-0865621892CF}"/>
              </a:ext>
            </a:extLst>
          </p:cNvPr>
          <p:cNvSpPr txBox="1"/>
          <p:nvPr/>
        </p:nvSpPr>
        <p:spPr>
          <a:xfrm>
            <a:off x="844936" y="6395756"/>
            <a:ext cx="3516790" cy="395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n-US" altLang="zh-TW" dirty="0" err="1">
                <a:latin typeface="Open Sans Semibold" panose="020B0706030804020204" pitchFamily="34" charset="0"/>
                <a:ea typeface="Open Sans Semibold" panose="020B0706030804020204" pitchFamily="34" charset="0"/>
                <a:cs typeface="Open Sans Semibold" panose="020B0706030804020204" pitchFamily="34" charset="0"/>
              </a:rPr>
              <a:t>Deliveree</a:t>
            </a:r>
            <a:endPar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4" name="矩形 13">
            <a:hlinkClick r:id="rId3"/>
            <a:extLst>
              <a:ext uri="{FF2B5EF4-FFF2-40B4-BE49-F238E27FC236}">
                <a16:creationId xmlns:a16="http://schemas.microsoft.com/office/drawing/2014/main" id="{A211DD9A-082D-8A86-0D49-D8C3FA32BBC5}"/>
              </a:ext>
            </a:extLst>
          </p:cNvPr>
          <p:cNvSpPr>
            <a:spLocks/>
          </p:cNvSpPr>
          <p:nvPr/>
        </p:nvSpPr>
        <p:spPr>
          <a:xfrm>
            <a:off x="4744005" y="6799293"/>
            <a:ext cx="3506660" cy="2466840"/>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5" name="員工有高達 90% 的時間在和 Excel 搏鬥">
            <a:extLst>
              <a:ext uri="{FF2B5EF4-FFF2-40B4-BE49-F238E27FC236}">
                <a16:creationId xmlns:a16="http://schemas.microsoft.com/office/drawing/2014/main" id="{55E0C1CD-A409-20B1-347F-6649E7DBBF8A}"/>
              </a:ext>
            </a:extLst>
          </p:cNvPr>
          <p:cNvSpPr txBox="1"/>
          <p:nvPr/>
        </p:nvSpPr>
        <p:spPr>
          <a:xfrm>
            <a:off x="4743801" y="6392220"/>
            <a:ext cx="3516790" cy="395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r>
              <a:rPr lang="en-US" altLang="zh-TW" dirty="0">
                <a:latin typeface="Open Sans Semibold" panose="020B0706030804020204" pitchFamily="34" charset="0"/>
                <a:ea typeface="Open Sans Semibold" panose="020B0706030804020204" pitchFamily="34" charset="0"/>
                <a:cs typeface="Open Sans Semibold" panose="020B0706030804020204" pitchFamily="34" charset="0"/>
              </a:rPr>
              <a:t>R&amp;R Industries</a:t>
            </a:r>
          </a:p>
        </p:txBody>
      </p:sp>
      <p:sp>
        <p:nvSpPr>
          <p:cNvPr id="16" name="矩形 15">
            <a:hlinkClick r:id="rId3"/>
            <a:extLst>
              <a:ext uri="{FF2B5EF4-FFF2-40B4-BE49-F238E27FC236}">
                <a16:creationId xmlns:a16="http://schemas.microsoft.com/office/drawing/2014/main" id="{759E523B-8F07-7AD0-0360-7BBCE4EF70A1}"/>
              </a:ext>
            </a:extLst>
          </p:cNvPr>
          <p:cNvSpPr>
            <a:spLocks/>
          </p:cNvSpPr>
          <p:nvPr/>
        </p:nvSpPr>
        <p:spPr>
          <a:xfrm>
            <a:off x="8642661" y="6799292"/>
            <a:ext cx="3515572" cy="246351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7" name="員工有高達 90% 的時間在和 Excel 搏鬥">
            <a:extLst>
              <a:ext uri="{FF2B5EF4-FFF2-40B4-BE49-F238E27FC236}">
                <a16:creationId xmlns:a16="http://schemas.microsoft.com/office/drawing/2014/main" id="{FD1E9DEB-DE62-9040-4C10-D3777AA2FF86}"/>
              </a:ext>
            </a:extLst>
          </p:cNvPr>
          <p:cNvSpPr txBox="1"/>
          <p:nvPr/>
        </p:nvSpPr>
        <p:spPr>
          <a:xfrm>
            <a:off x="8641847" y="6391342"/>
            <a:ext cx="4235722" cy="394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algn="l" defTabSz="914400" eaLnBrk="1">
              <a:lnSpc>
                <a:spcPct val="150000"/>
              </a:lnSpc>
              <a:defRPr sz="1400" b="1" kern="0">
                <a:solidFill>
                  <a:srgbClr val="393939"/>
                </a:solidFill>
                <a:uLnTx/>
                <a:latin typeface="Noto Sans CJK SC Medium" panose="020B0500000000000000" pitchFamily="34" charset="-128"/>
                <a:ea typeface="Noto Sans CJK SC Medium" panose="020B0500000000000000" pitchFamily="34" charset="-128"/>
                <a:cs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393939"/>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Source Han Sans TW Medium"/>
              </a:rPr>
              <a:t>Resort Travel Management</a:t>
            </a:r>
          </a:p>
        </p:txBody>
      </p:sp>
      <p:sp>
        <p:nvSpPr>
          <p:cNvPr id="21" name="文字方塊 20">
            <a:extLst>
              <a:ext uri="{FF2B5EF4-FFF2-40B4-BE49-F238E27FC236}">
                <a16:creationId xmlns:a16="http://schemas.microsoft.com/office/drawing/2014/main" id="{4235D81A-2D26-C465-119F-C6CD71FF08CA}"/>
              </a:ext>
            </a:extLst>
          </p:cNvPr>
          <p:cNvSpPr txBox="1"/>
          <p:nvPr/>
        </p:nvSpPr>
        <p:spPr>
          <a:xfrm>
            <a:off x="4733464" y="5708047"/>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just" defTabSz="584200" rtl="0" eaLnBrk="1" fontAlgn="auto" latinLnBrk="0" hangingPunct="0">
              <a:lnSpc>
                <a:spcPct val="100000"/>
              </a:lnSpc>
              <a:spcBef>
                <a:spcPts val="0"/>
              </a:spcBef>
              <a:spcAft>
                <a:spcPts val="0"/>
              </a:spcAft>
              <a:buClrTx/>
              <a:buSzTx/>
              <a:buFontTx/>
              <a:buNone/>
              <a:tabLst/>
              <a:defRPr/>
            </a:pPr>
            <a:r>
              <a:rPr kumimoji="0" lang="fr-FR"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D'Excel à </a:t>
            </a:r>
            <a:r>
              <a:rPr kumimoji="0" lang="fr-FR" altLang="zh-TW" sz="1400" b="0" i="0" u="none" strike="noStrike" kern="0" cap="none" spc="0" normalizeH="0" baseline="0" noProof="0" dirty="0" err="1">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Ragic</a:t>
            </a:r>
            <a:r>
              <a:rPr kumimoji="0" lang="fr-FR"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 Ma (R)évolution de base de données</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25" name="文字方塊 24">
            <a:extLst>
              <a:ext uri="{FF2B5EF4-FFF2-40B4-BE49-F238E27FC236}">
                <a16:creationId xmlns:a16="http://schemas.microsoft.com/office/drawing/2014/main" id="{2E1B26F3-28F2-A133-F243-83283AAEC9BD}"/>
              </a:ext>
            </a:extLst>
          </p:cNvPr>
          <p:cNvSpPr txBox="1"/>
          <p:nvPr/>
        </p:nvSpPr>
        <p:spPr>
          <a:xfrm>
            <a:off x="868486" y="8697851"/>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fr-FR"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La plus grande plateforme de transport routier d’Asie du Sud-Est est sur </a:t>
            </a:r>
            <a:r>
              <a:rPr kumimoji="0" lang="fr-FR" altLang="zh-TW" sz="1400" b="0" i="0" u="none" strike="noStrike" kern="0" cap="none" spc="0" normalizeH="0" baseline="0" noProof="0" dirty="0" err="1">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Ragic</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27" name="文字方塊 26">
            <a:extLst>
              <a:ext uri="{FF2B5EF4-FFF2-40B4-BE49-F238E27FC236}">
                <a16:creationId xmlns:a16="http://schemas.microsoft.com/office/drawing/2014/main" id="{436FF1A9-FB8F-678C-C403-47A7EF178FCB}"/>
              </a:ext>
            </a:extLst>
          </p:cNvPr>
          <p:cNvSpPr txBox="1"/>
          <p:nvPr/>
        </p:nvSpPr>
        <p:spPr>
          <a:xfrm>
            <a:off x="4749750" y="8679203"/>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fr-FR"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La force d'être proactif plutôt que réactif</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29" name="文字方塊 28">
            <a:extLst>
              <a:ext uri="{FF2B5EF4-FFF2-40B4-BE49-F238E27FC236}">
                <a16:creationId xmlns:a16="http://schemas.microsoft.com/office/drawing/2014/main" id="{14E1829C-D12D-7DC4-A21A-7CBAED0BC72C}"/>
              </a:ext>
            </a:extLst>
          </p:cNvPr>
          <p:cNvSpPr txBox="1"/>
          <p:nvPr/>
        </p:nvSpPr>
        <p:spPr>
          <a:xfrm>
            <a:off x="8667030" y="8679203"/>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fr-FR"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De tableurs dysfonctionnels à une base de données </a:t>
            </a:r>
            <a:r>
              <a:rPr kumimoji="0" lang="fr-FR" altLang="zh-TW" sz="1400" b="0" i="0" u="none" strike="noStrike" kern="0" cap="none" spc="0" normalizeH="0" baseline="0" noProof="0" dirty="0" err="1">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Ragic</a:t>
            </a:r>
            <a:r>
              <a:rPr kumimoji="0" lang="fr-FR"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complète</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5" name="矩形 4">
            <a:hlinkClick r:id="rId3"/>
            <a:extLst>
              <a:ext uri="{FF2B5EF4-FFF2-40B4-BE49-F238E27FC236}">
                <a16:creationId xmlns:a16="http://schemas.microsoft.com/office/drawing/2014/main" id="{1D59257C-CF50-C2D4-98BA-A6C4D1894917}"/>
              </a:ext>
            </a:extLst>
          </p:cNvPr>
          <p:cNvSpPr>
            <a:spLocks/>
          </p:cNvSpPr>
          <p:nvPr/>
        </p:nvSpPr>
        <p:spPr>
          <a:xfrm>
            <a:off x="845348" y="3741144"/>
            <a:ext cx="3516382" cy="2494145"/>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19" name="文字方塊 18">
            <a:extLst>
              <a:ext uri="{FF2B5EF4-FFF2-40B4-BE49-F238E27FC236}">
                <a16:creationId xmlns:a16="http://schemas.microsoft.com/office/drawing/2014/main" id="{ED739F51-7B13-5476-FB51-CDB8393D4213}"/>
              </a:ext>
            </a:extLst>
          </p:cNvPr>
          <p:cNvSpPr txBox="1"/>
          <p:nvPr/>
        </p:nvSpPr>
        <p:spPr>
          <a:xfrm>
            <a:off x="844526" y="5687997"/>
            <a:ext cx="35172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fr-FR"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Moins d'heures supplémentaires, moins de turnover, tout en réduisant les coûts</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10" name="矩形 9">
            <a:hlinkClick r:id="rId3"/>
            <a:extLst>
              <a:ext uri="{FF2B5EF4-FFF2-40B4-BE49-F238E27FC236}">
                <a16:creationId xmlns:a16="http://schemas.microsoft.com/office/drawing/2014/main" id="{3D6F8254-90C5-8CA3-877E-426E530B3223}"/>
              </a:ext>
            </a:extLst>
          </p:cNvPr>
          <p:cNvSpPr>
            <a:spLocks/>
          </p:cNvSpPr>
          <p:nvPr/>
        </p:nvSpPr>
        <p:spPr>
          <a:xfrm>
            <a:off x="8642661" y="3741144"/>
            <a:ext cx="3526922" cy="2501767"/>
          </a:xfrm>
          <a:prstGeom prst="rect">
            <a:avLst/>
          </a:prstGeom>
          <a:solidFill>
            <a:srgbClr val="F95D5D"/>
          </a:solidFill>
          <a:ln w="127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23" name="文字方塊 22">
            <a:extLst>
              <a:ext uri="{FF2B5EF4-FFF2-40B4-BE49-F238E27FC236}">
                <a16:creationId xmlns:a16="http://schemas.microsoft.com/office/drawing/2014/main" id="{A886BF71-4898-DF34-FE3A-628723AE81E6}"/>
              </a:ext>
            </a:extLst>
          </p:cNvPr>
          <p:cNvSpPr txBox="1"/>
          <p:nvPr/>
        </p:nvSpPr>
        <p:spPr>
          <a:xfrm>
            <a:off x="8641846" y="5721413"/>
            <a:ext cx="3686787"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fr-FR"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Pour une facilité d'utilisation inégalée - Choisir </a:t>
            </a:r>
            <a:r>
              <a:rPr kumimoji="0" lang="fr-FR" altLang="zh-TW" sz="1400" b="0" i="0" u="none" strike="noStrike" kern="0" cap="none" spc="0" normalizeH="0" baseline="0" noProof="0" dirty="0" err="1">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Ragic</a:t>
            </a:r>
            <a:r>
              <a:rPr kumimoji="0" lang="fr-FR" altLang="zh-TW" sz="1400" b="0"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plutôt que Microsoft Access </a:t>
            </a:r>
            <a:endParaRPr kumimoji="0" lang="zh-TW" altLang="en-US" sz="1400" b="0" i="0" u="none" strike="noStrike" kern="0" cap="none" spc="0" normalizeH="0" baseline="0" noProof="0" dirty="0">
              <a:ln>
                <a:noFill/>
              </a:ln>
              <a:solidFill>
                <a:srgbClr val="FFFFFF"/>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pic>
        <p:nvPicPr>
          <p:cNvPr id="36" name="圖片 35">
            <a:hlinkClick r:id="rId4"/>
            <a:extLst>
              <a:ext uri="{FF2B5EF4-FFF2-40B4-BE49-F238E27FC236}">
                <a16:creationId xmlns:a16="http://schemas.microsoft.com/office/drawing/2014/main" id="{96E357A6-A129-576E-3091-1A5434975DB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642660" y="6799293"/>
            <a:ext cx="3516790" cy="1700292"/>
          </a:xfrm>
          <a:prstGeom prst="rect">
            <a:avLst/>
          </a:prstGeom>
          <a:noFill/>
          <a:ln>
            <a:noFill/>
          </a:ln>
        </p:spPr>
      </p:pic>
      <p:pic>
        <p:nvPicPr>
          <p:cNvPr id="3074" name="Picture 2">
            <a:hlinkClick r:id="rId6"/>
            <a:extLst>
              <a:ext uri="{FF2B5EF4-FFF2-40B4-BE49-F238E27FC236}">
                <a16:creationId xmlns:a16="http://schemas.microsoft.com/office/drawing/2014/main" id="{032FEF3F-C181-29E5-C5AB-836849138B9C}"/>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a:fillRect/>
          </a:stretch>
        </p:blipFill>
        <p:spPr bwMode="auto">
          <a:xfrm>
            <a:off x="843270" y="3741098"/>
            <a:ext cx="3515971" cy="194064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hlinkClick r:id="rId8"/>
            <a:extLst>
              <a:ext uri="{FF2B5EF4-FFF2-40B4-BE49-F238E27FC236}">
                <a16:creationId xmlns:a16="http://schemas.microsoft.com/office/drawing/2014/main" id="{CD819F58-FBFA-A856-A6A5-096325742210}"/>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b="13631"/>
          <a:stretch>
            <a:fillRect/>
          </a:stretch>
        </p:blipFill>
        <p:spPr bwMode="auto">
          <a:xfrm>
            <a:off x="4743443" y="3738296"/>
            <a:ext cx="3509965" cy="194884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hlinkClick r:id="rId10"/>
            <a:extLst>
              <a:ext uri="{FF2B5EF4-FFF2-40B4-BE49-F238E27FC236}">
                <a16:creationId xmlns:a16="http://schemas.microsoft.com/office/drawing/2014/main" id="{1766820B-0798-A304-ACC2-C3EC5D3C72E3}"/>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b="13621"/>
          <a:stretch>
            <a:fillRect/>
          </a:stretch>
        </p:blipFill>
        <p:spPr bwMode="auto">
          <a:xfrm>
            <a:off x="8644589" y="3738296"/>
            <a:ext cx="3546021" cy="1969086"/>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hlinkClick r:id="rId12"/>
            <a:extLst>
              <a:ext uri="{FF2B5EF4-FFF2-40B4-BE49-F238E27FC236}">
                <a16:creationId xmlns:a16="http://schemas.microsoft.com/office/drawing/2014/main" id="{5EBB13FF-657D-36EA-FA02-666BEE03A85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43268" y="6800281"/>
            <a:ext cx="3528589" cy="185250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hlinkClick r:id="rId14"/>
            <a:extLst>
              <a:ext uri="{FF2B5EF4-FFF2-40B4-BE49-F238E27FC236}">
                <a16:creationId xmlns:a16="http://schemas.microsoft.com/office/drawing/2014/main" id="{AF4DD9E9-7F65-97F9-B0C3-533F57B02A2A}"/>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a:stretch>
            <a:fillRect/>
          </a:stretch>
        </p:blipFill>
        <p:spPr bwMode="auto">
          <a:xfrm>
            <a:off x="4749750" y="6798345"/>
            <a:ext cx="3500914" cy="185250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2">
            <a:hlinkClick r:id="rId16"/>
            <a:extLst>
              <a:ext uri="{FF2B5EF4-FFF2-40B4-BE49-F238E27FC236}">
                <a16:creationId xmlns:a16="http://schemas.microsoft.com/office/drawing/2014/main" id="{85ABCBB6-B5CF-5689-F47D-C0F8833C439F}"/>
              </a:ext>
            </a:extLst>
          </p:cNvPr>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a:stretch>
            <a:fillRect/>
          </a:stretch>
        </p:blipFill>
        <p:spPr bwMode="auto">
          <a:xfrm>
            <a:off x="8641352" y="6798344"/>
            <a:ext cx="3534212" cy="1852509"/>
          </a:xfrm>
          <a:prstGeom prst="rect">
            <a:avLst/>
          </a:prstGeom>
          <a:noFill/>
          <a:extLst>
            <a:ext uri="{909E8E84-426E-40DD-AFC4-6F175D3DCCD1}">
              <a14:hiddenFill xmlns:a14="http://schemas.microsoft.com/office/drawing/2010/main">
                <a:solidFill>
                  <a:srgbClr val="FFFFFF"/>
                </a:solidFill>
              </a14:hiddenFill>
            </a:ext>
          </a:extLst>
        </p:spPr>
      </p:pic>
      <p:sp>
        <p:nvSpPr>
          <p:cNvPr id="3" name="充分整合">
            <a:extLst>
              <a:ext uri="{FF2B5EF4-FFF2-40B4-BE49-F238E27FC236}">
                <a16:creationId xmlns:a16="http://schemas.microsoft.com/office/drawing/2014/main" id="{61442655-DF48-A384-7781-8A95D3ECCFFA}"/>
              </a:ext>
            </a:extLst>
          </p:cNvPr>
          <p:cNvSpPr txBox="1"/>
          <p:nvPr/>
        </p:nvSpPr>
        <p:spPr>
          <a:xfrm>
            <a:off x="3766652" y="897779"/>
            <a:ext cx="5450823" cy="9274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defTabSz="914400" eaLnBrk="1">
              <a:lnSpc>
                <a:spcPct val="150000"/>
              </a:lnSpc>
              <a:defRPr sz="3600" b="1" kern="0">
                <a:solidFill>
                  <a:srgbClr val="393939"/>
                </a:solidFill>
                <a:uLnTx/>
                <a:latin typeface="Open Sans" panose="020B0606030504020204" pitchFamily="34" charset="0"/>
                <a:ea typeface="Open Sans" panose="020B0606030504020204" pitchFamily="34" charset="0"/>
                <a:cs typeface="Open Sans" panose="020B0606030504020204" pitchFamily="34" charset="0"/>
              </a:defRPr>
            </a:lvl1pPr>
          </a:lstStyle>
          <a:p>
            <a:r>
              <a:rPr lang="en-US" altLang="zh-TW" sz="4000" dirty="0" err="1"/>
              <a:t>Témoignages</a:t>
            </a:r>
            <a:r>
              <a:rPr lang="en-US" altLang="zh-TW" sz="4000" dirty="0"/>
              <a:t> clients</a:t>
            </a:r>
            <a:endParaRPr sz="4000" dirty="0">
              <a:sym typeface="Source Han Sans TW Bold"/>
            </a:endParaRPr>
          </a:p>
        </p:txBody>
      </p:sp>
    </p:spTree>
    <p:extLst>
      <p:ext uri="{BB962C8B-B14F-4D97-AF65-F5344CB8AC3E}">
        <p14:creationId xmlns:p14="http://schemas.microsoft.com/office/powerpoint/2010/main" val="1078755639"/>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6154B885-6DF4-BFF7-F6B5-74B43EEF35FA}"/>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7D20E1F7-19E2-2B3C-ED12-E3E14A1A7B2F}"/>
              </a:ext>
            </a:extLst>
          </p:cNvPr>
          <p:cNvSpPr>
            <a:spLocks/>
          </p:cNvSpPr>
          <p:nvPr/>
        </p:nvSpPr>
        <p:spPr>
          <a:xfrm>
            <a:off x="-186263" y="0"/>
            <a:ext cx="13777846" cy="3352106"/>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pic>
        <p:nvPicPr>
          <p:cNvPr id="2" name="圖片 1">
            <a:extLst>
              <a:ext uri="{FF2B5EF4-FFF2-40B4-BE49-F238E27FC236}">
                <a16:creationId xmlns:a16="http://schemas.microsoft.com/office/drawing/2014/main" id="{CB60CAF5-0A71-85D5-D96E-1352341A3D51}"/>
              </a:ext>
            </a:extLst>
          </p:cNvPr>
          <p:cNvPicPr>
            <a:picLocks noChangeAspect="1"/>
          </p:cNvPicPr>
          <p:nvPr/>
        </p:nvPicPr>
        <p:blipFill>
          <a:blip r:embed="rId3"/>
          <a:stretch>
            <a:fillRect/>
          </a:stretch>
        </p:blipFill>
        <p:spPr>
          <a:xfrm>
            <a:off x="278938" y="7741410"/>
            <a:ext cx="12446924" cy="1744696"/>
          </a:xfrm>
          <a:prstGeom prst="rect">
            <a:avLst/>
          </a:prstGeom>
        </p:spPr>
      </p:pic>
      <p:grpSp>
        <p:nvGrpSpPr>
          <p:cNvPr id="8" name="群組 7">
            <a:extLst>
              <a:ext uri="{FF2B5EF4-FFF2-40B4-BE49-F238E27FC236}">
                <a16:creationId xmlns:a16="http://schemas.microsoft.com/office/drawing/2014/main" id="{7F373842-B544-1CD2-BA2A-F5FD3ACA20F2}"/>
              </a:ext>
            </a:extLst>
          </p:cNvPr>
          <p:cNvGrpSpPr/>
          <p:nvPr/>
        </p:nvGrpSpPr>
        <p:grpSpPr>
          <a:xfrm>
            <a:off x="1781807" y="1170053"/>
            <a:ext cx="10183326" cy="1210588"/>
            <a:chOff x="1120101" y="1139368"/>
            <a:chExt cx="11880800" cy="1412381"/>
          </a:xfrm>
        </p:grpSpPr>
        <p:sp>
          <p:nvSpPr>
            <p:cNvPr id="5" name="簡潔介面">
              <a:extLst>
                <a:ext uri="{FF2B5EF4-FFF2-40B4-BE49-F238E27FC236}">
                  <a16:creationId xmlns:a16="http://schemas.microsoft.com/office/drawing/2014/main" id="{3CAE1EF5-A22E-057A-4471-D50D6E91BF08}"/>
                </a:ext>
              </a:extLst>
            </p:cNvPr>
            <p:cNvSpPr txBox="1"/>
            <p:nvPr/>
          </p:nvSpPr>
          <p:spPr>
            <a:xfrm>
              <a:off x="4885016" y="1139368"/>
              <a:ext cx="8115885" cy="14123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00000"/>
                </a:lnSpc>
                <a:spcBef>
                  <a:spcPts val="0"/>
                </a:spcBef>
                <a:spcAft>
                  <a:spcPts val="0"/>
                </a:spcAft>
                <a:buClrTx/>
                <a:buSzTx/>
                <a:buFontTx/>
                <a:buNone/>
                <a:tabLst/>
                <a:defRPr/>
              </a:pPr>
              <a:r>
                <a:rPr kumimoji="0" lang="fr-FR" altLang="zh-TW"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Plus de 3 000 entreprises dans le monde nous font confiance </a:t>
              </a:r>
              <a:r>
                <a:rPr kumimoji="0" lang="en-US" altLang="zh-TW"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a:t>
              </a:r>
              <a:r>
                <a:rPr kumimoji="0" lang="fr-FR" altLang="zh-TW"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y compris des sociétés du Fortune Global 500</a:t>
              </a:r>
              <a:endParaRPr kumimoji="0"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6" name="圖片 5">
              <a:extLst>
                <a:ext uri="{FF2B5EF4-FFF2-40B4-BE49-F238E27FC236}">
                  <a16:creationId xmlns:a16="http://schemas.microsoft.com/office/drawing/2014/main" id="{719A3207-ED03-EE5C-F6B3-C78C66B3DA5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120101" y="1242239"/>
              <a:ext cx="3476682" cy="1231789"/>
            </a:xfrm>
            <a:prstGeom prst="rect">
              <a:avLst/>
            </a:prstGeom>
          </p:spPr>
        </p:pic>
      </p:grpSp>
      <p:grpSp>
        <p:nvGrpSpPr>
          <p:cNvPr id="19" name="群組 18">
            <a:extLst>
              <a:ext uri="{FF2B5EF4-FFF2-40B4-BE49-F238E27FC236}">
                <a16:creationId xmlns:a16="http://schemas.microsoft.com/office/drawing/2014/main" id="{8D562749-1EDC-1CF4-09F9-A1B749401216}"/>
              </a:ext>
            </a:extLst>
          </p:cNvPr>
          <p:cNvGrpSpPr/>
          <p:nvPr/>
        </p:nvGrpSpPr>
        <p:grpSpPr>
          <a:xfrm>
            <a:off x="256500" y="6181665"/>
            <a:ext cx="2978965" cy="2485092"/>
            <a:chOff x="205701" y="5927664"/>
            <a:chExt cx="2978965" cy="2485092"/>
          </a:xfrm>
        </p:grpSpPr>
        <p:sp>
          <p:nvSpPr>
            <p:cNvPr id="3" name="圓角矩形 2">
              <a:extLst>
                <a:ext uri="{FF2B5EF4-FFF2-40B4-BE49-F238E27FC236}">
                  <a16:creationId xmlns:a16="http://schemas.microsoft.com/office/drawing/2014/main" id="{8B3760BC-FD67-6294-0E56-A0D90C27EDCF}"/>
                </a:ext>
              </a:extLst>
            </p:cNvPr>
            <p:cNvSpPr/>
            <p:nvPr/>
          </p:nvSpPr>
          <p:spPr>
            <a:xfrm>
              <a:off x="592666" y="6237952"/>
              <a:ext cx="2592000" cy="931234"/>
            </a:xfrm>
            <a:prstGeom prst="roundRect">
              <a:avLst/>
            </a:prstGeom>
            <a:solidFill>
              <a:srgbClr val="FFFFFF"/>
            </a:solidFill>
            <a:ln w="254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15" name="台北成立，代理 Interwoven Teamsite">
              <a:extLst>
                <a:ext uri="{FF2B5EF4-FFF2-40B4-BE49-F238E27FC236}">
                  <a16:creationId xmlns:a16="http://schemas.microsoft.com/office/drawing/2014/main" id="{82EE47BB-34E0-80BC-CD6F-D8E40B286DCD}"/>
                </a:ext>
              </a:extLst>
            </p:cNvPr>
            <p:cNvSpPr txBox="1"/>
            <p:nvPr/>
          </p:nvSpPr>
          <p:spPr>
            <a:xfrm>
              <a:off x="661399" y="6340327"/>
              <a:ext cx="2467898" cy="74892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lang="en-US" sz="1400" b="1" dirty="0" err="1">
                  <a:latin typeface="Open Sans Semibold" panose="020B0606030504020204" pitchFamily="34" charset="0"/>
                  <a:ea typeface="Open Sans Semibold" panose="020B0606030504020204" pitchFamily="34" charset="0"/>
                  <a:cs typeface="Open Sans Semibold" panose="020B0606030504020204" pitchFamily="34" charset="0"/>
                </a:rPr>
                <a:t>Fondé</a:t>
              </a:r>
              <a:r>
                <a:rPr lang="en-US" sz="1400" b="1" dirty="0">
                  <a:latin typeface="Open Sans Semibold" panose="020B0606030504020204" pitchFamily="34" charset="0"/>
                  <a:ea typeface="Open Sans Semibold" panose="020B0606030504020204" pitchFamily="34" charset="0"/>
                  <a:cs typeface="Open Sans Semibold" panose="020B0606030504020204" pitchFamily="34" charset="0"/>
                </a:rPr>
                <a:t> à Taipei</a:t>
              </a:r>
              <a:endParaRPr kumimoji="0" lang="en-US"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Représente</a:t>
              </a:r>
              <a:r>
                <a:rPr kumimoji="0" lang="en-US" altLang="zh-TW"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Interwoven TeamSite</a:t>
              </a:r>
              <a:endParaRPr kumimoji="0"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grpSp>
          <p:nvGrpSpPr>
            <p:cNvPr id="11" name="群組 10">
              <a:extLst>
                <a:ext uri="{FF2B5EF4-FFF2-40B4-BE49-F238E27FC236}">
                  <a16:creationId xmlns:a16="http://schemas.microsoft.com/office/drawing/2014/main" id="{1FA0FF0C-606F-3BE8-E1E2-082A49D3285C}"/>
                </a:ext>
              </a:extLst>
            </p:cNvPr>
            <p:cNvGrpSpPr/>
            <p:nvPr/>
          </p:nvGrpSpPr>
          <p:grpSpPr>
            <a:xfrm>
              <a:off x="205701" y="5927664"/>
              <a:ext cx="1080000" cy="487426"/>
              <a:chOff x="1096227" y="5839527"/>
              <a:chExt cx="1080000" cy="487426"/>
            </a:xfrm>
          </p:grpSpPr>
          <p:sp>
            <p:nvSpPr>
              <p:cNvPr id="9" name="圓角矩形 8">
                <a:extLst>
                  <a:ext uri="{FF2B5EF4-FFF2-40B4-BE49-F238E27FC236}">
                    <a16:creationId xmlns:a16="http://schemas.microsoft.com/office/drawing/2014/main" id="{21D8B93C-9558-345C-B30F-B5B51A08B5D8}"/>
                  </a:ext>
                </a:extLst>
              </p:cNvPr>
              <p:cNvSpPr/>
              <p:nvPr/>
            </p:nvSpPr>
            <p:spPr>
              <a:xfrm>
                <a:off x="1096227" y="5839527"/>
                <a:ext cx="1080000" cy="473529"/>
              </a:xfrm>
              <a:prstGeom prst="roundRect">
                <a:avLst>
                  <a:gd name="adj" fmla="val 50000"/>
                </a:avLst>
              </a:prstGeom>
              <a:solidFill>
                <a:srgbClr val="8BBE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10" name="台北成立，代理 Interwoven Teamsite">
                <a:extLst>
                  <a:ext uri="{FF2B5EF4-FFF2-40B4-BE49-F238E27FC236}">
                    <a16:creationId xmlns:a16="http://schemas.microsoft.com/office/drawing/2014/main" id="{BDB5F9BA-CE85-BF79-067E-906AAD099AA2}"/>
                  </a:ext>
                </a:extLst>
              </p:cNvPr>
              <p:cNvSpPr txBox="1"/>
              <p:nvPr/>
            </p:nvSpPr>
            <p:spPr>
              <a:xfrm>
                <a:off x="1139039" y="5839832"/>
                <a:ext cx="994377" cy="4871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rPr>
                  <a:t>2008</a:t>
                </a:r>
                <a:endParaRPr kumimoji="0"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endParaRPr>
              </a:p>
            </p:txBody>
          </p:sp>
        </p:grpSp>
        <p:cxnSp>
          <p:nvCxnSpPr>
            <p:cNvPr id="13" name="直線接點 12">
              <a:extLst>
                <a:ext uri="{FF2B5EF4-FFF2-40B4-BE49-F238E27FC236}">
                  <a16:creationId xmlns:a16="http://schemas.microsoft.com/office/drawing/2014/main" id="{2695BF03-6128-4420-AAAB-2E27C5201328}"/>
                </a:ext>
              </a:extLst>
            </p:cNvPr>
            <p:cNvCxnSpPr>
              <a:cxnSpLocks/>
            </p:cNvCxnSpPr>
            <p:nvPr/>
          </p:nvCxnSpPr>
          <p:spPr>
            <a:xfrm>
              <a:off x="1888666" y="7169186"/>
              <a:ext cx="0" cy="1160360"/>
            </a:xfrm>
            <a:prstGeom prst="line">
              <a:avLst/>
            </a:prstGeom>
            <a:noFill/>
            <a:ln w="25400" cap="flat">
              <a:solidFill>
                <a:srgbClr val="8BBEFF"/>
              </a:solidFill>
              <a:prstDash val="solid"/>
              <a:round/>
            </a:ln>
            <a:effectLst/>
            <a:sp3d/>
          </p:spPr>
          <p:style>
            <a:lnRef idx="0">
              <a:scrgbClr r="0" g="0" b="0"/>
            </a:lnRef>
            <a:fillRef idx="0">
              <a:scrgbClr r="0" g="0" b="0"/>
            </a:fillRef>
            <a:effectRef idx="0">
              <a:scrgbClr r="0" g="0" b="0"/>
            </a:effectRef>
            <a:fontRef idx="none"/>
          </p:style>
        </p:cxnSp>
        <p:sp>
          <p:nvSpPr>
            <p:cNvPr id="18" name="橢圓 17">
              <a:extLst>
                <a:ext uri="{FF2B5EF4-FFF2-40B4-BE49-F238E27FC236}">
                  <a16:creationId xmlns:a16="http://schemas.microsoft.com/office/drawing/2014/main" id="{9FCD7242-79D3-EED6-AF24-3B72DD90C6B7}"/>
                </a:ext>
              </a:extLst>
            </p:cNvPr>
            <p:cNvSpPr>
              <a:spLocks noChangeAspect="1"/>
            </p:cNvSpPr>
            <p:nvPr/>
          </p:nvSpPr>
          <p:spPr>
            <a:xfrm>
              <a:off x="1798666" y="8232756"/>
              <a:ext cx="180000" cy="180000"/>
            </a:xfrm>
            <a:prstGeom prst="ellipse">
              <a:avLst/>
            </a:prstGeom>
            <a:solidFill>
              <a:srgbClr val="8BBE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grpSp>
      <p:grpSp>
        <p:nvGrpSpPr>
          <p:cNvPr id="35" name="群組 34">
            <a:extLst>
              <a:ext uri="{FF2B5EF4-FFF2-40B4-BE49-F238E27FC236}">
                <a16:creationId xmlns:a16="http://schemas.microsoft.com/office/drawing/2014/main" id="{19C6752C-8AB6-110A-933C-56BE792A0AFB}"/>
              </a:ext>
            </a:extLst>
          </p:cNvPr>
          <p:cNvGrpSpPr/>
          <p:nvPr/>
        </p:nvGrpSpPr>
        <p:grpSpPr>
          <a:xfrm>
            <a:off x="1773310" y="3887846"/>
            <a:ext cx="3124384" cy="4519859"/>
            <a:chOff x="2158568" y="4629899"/>
            <a:chExt cx="3124384" cy="4519859"/>
          </a:xfrm>
        </p:grpSpPr>
        <p:sp>
          <p:nvSpPr>
            <p:cNvPr id="25" name="圓角矩形 24">
              <a:extLst>
                <a:ext uri="{FF2B5EF4-FFF2-40B4-BE49-F238E27FC236}">
                  <a16:creationId xmlns:a16="http://schemas.microsoft.com/office/drawing/2014/main" id="{A011A2F6-D220-BA5B-FAB2-2EF62382EE25}"/>
                </a:ext>
              </a:extLst>
            </p:cNvPr>
            <p:cNvSpPr/>
            <p:nvPr/>
          </p:nvSpPr>
          <p:spPr>
            <a:xfrm>
              <a:off x="2545533" y="4948122"/>
              <a:ext cx="2737419" cy="1332000"/>
            </a:xfrm>
            <a:prstGeom prst="roundRect">
              <a:avLst/>
            </a:prstGeom>
            <a:solidFill>
              <a:srgbClr val="FFFFFF"/>
            </a:solidFill>
            <a:ln w="25400" cap="flat">
              <a:solidFill>
                <a:srgbClr val="3366CC"/>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26" name="台北成立，代理 Interwoven Teamsite">
              <a:extLst>
                <a:ext uri="{FF2B5EF4-FFF2-40B4-BE49-F238E27FC236}">
                  <a16:creationId xmlns:a16="http://schemas.microsoft.com/office/drawing/2014/main" id="{8B25BDD4-CFDA-4400-469B-C723920ECDEC}"/>
                </a:ext>
              </a:extLst>
            </p:cNvPr>
            <p:cNvSpPr txBox="1"/>
            <p:nvPr/>
          </p:nvSpPr>
          <p:spPr>
            <a:xfrm>
              <a:off x="2635593" y="5109732"/>
              <a:ext cx="2557298" cy="111825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16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Lancement</a:t>
              </a:r>
              <a:r>
                <a:rPr kumimoji="0" lang="en-US" altLang="zh-TW" sz="16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de Ragic Builder</a:t>
              </a:r>
            </a:p>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r>
                <a:rPr kumimoji="0" lang="en-US" altLang="zh-TW" sz="1800" b="1" i="0" u="none" strike="noStrike" kern="0" cap="none" spc="0" normalizeH="0" baseline="0" noProof="0" dirty="0" err="1">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Produit</a:t>
              </a:r>
              <a:r>
                <a:rPr kumimoji="0" lang="en-US" altLang="zh-TW"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à </a:t>
              </a:r>
              <a:r>
                <a:rPr kumimoji="0" lang="en-US" altLang="zh-TW" sz="1800" b="1" i="0" u="none" strike="noStrike" kern="0" cap="none" spc="0" normalizeH="0" baseline="0" noProof="0" dirty="0" err="1">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suivre</a:t>
              </a:r>
              <a:r>
                <a:rPr kumimoji="0" lang="en-US" altLang="zh-TW" sz="16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p>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eWeek</a:t>
              </a:r>
              <a:r>
                <a:rPr kumimoji="0" lang="zh-TW" altLang="en-US" sz="1400" b="1" i="0" u="none" strike="noStrike" kern="0" cap="none" spc="0" normalizeH="0" baseline="0" noProof="0" dirty="0">
                  <a:ln>
                    <a:noFill/>
                  </a:ln>
                  <a:solidFill>
                    <a:srgbClr val="393939"/>
                  </a:solidFill>
                  <a:effectLst/>
                  <a:uLnTx/>
                  <a:uFillTx/>
                  <a:latin typeface="Open Sans Semibold" panose="020B0606030504020204" pitchFamily="34" charset="0"/>
                  <a:cs typeface="Open Sans Semibold" panose="020B0606030504020204" pitchFamily="34" charset="0"/>
                  <a:sym typeface="Source Han Sans TW Medium"/>
                </a:rPr>
                <a:t> </a:t>
              </a:r>
              <a:r>
                <a:rPr kumimoji="0" lang="en-US" altLang="zh-TW"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Magazine</a:t>
              </a:r>
            </a:p>
          </p:txBody>
        </p:sp>
        <p:grpSp>
          <p:nvGrpSpPr>
            <p:cNvPr id="29" name="群組 28">
              <a:extLst>
                <a:ext uri="{FF2B5EF4-FFF2-40B4-BE49-F238E27FC236}">
                  <a16:creationId xmlns:a16="http://schemas.microsoft.com/office/drawing/2014/main" id="{E101CB3B-7988-F27C-1A50-E631FEF511E8}"/>
                </a:ext>
              </a:extLst>
            </p:cNvPr>
            <p:cNvGrpSpPr/>
            <p:nvPr/>
          </p:nvGrpSpPr>
          <p:grpSpPr>
            <a:xfrm>
              <a:off x="2158568" y="4629899"/>
              <a:ext cx="1080000" cy="487426"/>
              <a:chOff x="1096227" y="5882391"/>
              <a:chExt cx="1080000" cy="487426"/>
            </a:xfrm>
          </p:grpSpPr>
          <p:sp>
            <p:nvSpPr>
              <p:cNvPr id="32" name="圓角矩形 31">
                <a:extLst>
                  <a:ext uri="{FF2B5EF4-FFF2-40B4-BE49-F238E27FC236}">
                    <a16:creationId xmlns:a16="http://schemas.microsoft.com/office/drawing/2014/main" id="{B4664128-B6D0-4C86-410D-4784E8E37AFE}"/>
                  </a:ext>
                </a:extLst>
              </p:cNvPr>
              <p:cNvSpPr/>
              <p:nvPr/>
            </p:nvSpPr>
            <p:spPr>
              <a:xfrm>
                <a:off x="1096227" y="5882391"/>
                <a:ext cx="1080000" cy="473529"/>
              </a:xfrm>
              <a:prstGeom prst="roundRect">
                <a:avLst>
                  <a:gd name="adj" fmla="val 50000"/>
                </a:avLst>
              </a:prstGeom>
              <a:solidFill>
                <a:srgbClr val="3366CC"/>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3" name="台北成立，代理 Interwoven Teamsite">
                <a:extLst>
                  <a:ext uri="{FF2B5EF4-FFF2-40B4-BE49-F238E27FC236}">
                    <a16:creationId xmlns:a16="http://schemas.microsoft.com/office/drawing/2014/main" id="{17EBCB23-F598-4474-1EBB-10C2E40CB4C2}"/>
                  </a:ext>
                </a:extLst>
              </p:cNvPr>
              <p:cNvSpPr txBox="1"/>
              <p:nvPr/>
            </p:nvSpPr>
            <p:spPr>
              <a:xfrm>
                <a:off x="1139039" y="5882696"/>
                <a:ext cx="994377" cy="4871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rPr>
                  <a:t>2010</a:t>
                </a:r>
                <a:endParaRPr kumimoji="0"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endParaRPr>
              </a:p>
            </p:txBody>
          </p:sp>
        </p:grpSp>
        <p:cxnSp>
          <p:nvCxnSpPr>
            <p:cNvPr id="30" name="直線接點 29">
              <a:extLst>
                <a:ext uri="{FF2B5EF4-FFF2-40B4-BE49-F238E27FC236}">
                  <a16:creationId xmlns:a16="http://schemas.microsoft.com/office/drawing/2014/main" id="{CD4F13A0-C7E7-639C-9D40-2D1771595D0B}"/>
                </a:ext>
              </a:extLst>
            </p:cNvPr>
            <p:cNvCxnSpPr>
              <a:cxnSpLocks/>
              <a:stCxn id="25" idx="2"/>
            </p:cNvCxnSpPr>
            <p:nvPr/>
          </p:nvCxnSpPr>
          <p:spPr>
            <a:xfrm flipH="1">
              <a:off x="3914242" y="6280122"/>
              <a:ext cx="1" cy="2730302"/>
            </a:xfrm>
            <a:prstGeom prst="line">
              <a:avLst/>
            </a:prstGeom>
            <a:noFill/>
            <a:ln w="25400" cap="flat">
              <a:solidFill>
                <a:srgbClr val="3366CC"/>
              </a:solidFill>
              <a:prstDash val="solid"/>
              <a:round/>
            </a:ln>
            <a:effectLst/>
            <a:sp3d/>
          </p:spPr>
          <p:style>
            <a:lnRef idx="0">
              <a:scrgbClr r="0" g="0" b="0"/>
            </a:lnRef>
            <a:fillRef idx="0">
              <a:scrgbClr r="0" g="0" b="0"/>
            </a:fillRef>
            <a:effectRef idx="0">
              <a:scrgbClr r="0" g="0" b="0"/>
            </a:effectRef>
            <a:fontRef idx="none"/>
          </p:style>
        </p:cxnSp>
        <p:sp>
          <p:nvSpPr>
            <p:cNvPr id="31" name="橢圓 30">
              <a:extLst>
                <a:ext uri="{FF2B5EF4-FFF2-40B4-BE49-F238E27FC236}">
                  <a16:creationId xmlns:a16="http://schemas.microsoft.com/office/drawing/2014/main" id="{97E5E4AB-BA99-A323-727F-A2BFEEABD48C}"/>
                </a:ext>
              </a:extLst>
            </p:cNvPr>
            <p:cNvSpPr>
              <a:spLocks noChangeAspect="1"/>
            </p:cNvSpPr>
            <p:nvPr/>
          </p:nvSpPr>
          <p:spPr>
            <a:xfrm>
              <a:off x="3824242" y="8969758"/>
              <a:ext cx="180000" cy="180000"/>
            </a:xfrm>
            <a:prstGeom prst="ellipse">
              <a:avLst/>
            </a:prstGeom>
            <a:solidFill>
              <a:srgbClr val="3366CC"/>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grpSp>
      <p:grpSp>
        <p:nvGrpSpPr>
          <p:cNvPr id="36" name="群組 35">
            <a:extLst>
              <a:ext uri="{FF2B5EF4-FFF2-40B4-BE49-F238E27FC236}">
                <a16:creationId xmlns:a16="http://schemas.microsoft.com/office/drawing/2014/main" id="{F8441F2A-78F1-2866-E5B6-59C86B8B6566}"/>
              </a:ext>
            </a:extLst>
          </p:cNvPr>
          <p:cNvGrpSpPr/>
          <p:nvPr/>
        </p:nvGrpSpPr>
        <p:grpSpPr>
          <a:xfrm>
            <a:off x="3877873" y="5836945"/>
            <a:ext cx="3124384" cy="2394967"/>
            <a:chOff x="2158568" y="4629899"/>
            <a:chExt cx="3124384" cy="2394967"/>
          </a:xfrm>
        </p:grpSpPr>
        <p:sp>
          <p:nvSpPr>
            <p:cNvPr id="37" name="圓角矩形 36">
              <a:extLst>
                <a:ext uri="{FF2B5EF4-FFF2-40B4-BE49-F238E27FC236}">
                  <a16:creationId xmlns:a16="http://schemas.microsoft.com/office/drawing/2014/main" id="{43C7B219-854E-CDB6-D237-5B41105F37DC}"/>
                </a:ext>
              </a:extLst>
            </p:cNvPr>
            <p:cNvSpPr/>
            <p:nvPr/>
          </p:nvSpPr>
          <p:spPr>
            <a:xfrm>
              <a:off x="2545533" y="4948122"/>
              <a:ext cx="2737419" cy="1080000"/>
            </a:xfrm>
            <a:prstGeom prst="roundRect">
              <a:avLst/>
            </a:prstGeom>
            <a:solidFill>
              <a:srgbClr val="FFFFFF"/>
            </a:solidFill>
            <a:ln w="25400" cap="flat">
              <a:solidFill>
                <a:srgbClr val="7028CE"/>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38" name="台北成立，代理 Interwoven Teamsite">
              <a:extLst>
                <a:ext uri="{FF2B5EF4-FFF2-40B4-BE49-F238E27FC236}">
                  <a16:creationId xmlns:a16="http://schemas.microsoft.com/office/drawing/2014/main" id="{2D8FC204-7E6A-3E2F-8981-EF9188550AC6}"/>
                </a:ext>
              </a:extLst>
            </p:cNvPr>
            <p:cNvSpPr txBox="1"/>
            <p:nvPr/>
          </p:nvSpPr>
          <p:spPr>
            <a:xfrm>
              <a:off x="2634208" y="5101144"/>
              <a:ext cx="2557298" cy="87203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“Top 10 Startups </a:t>
              </a:r>
              <a:r>
                <a:rPr lang="en-US" altLang="zh-TW" sz="1800" b="1" dirty="0">
                  <a:solidFill>
                    <a:srgbClr val="F95D5D"/>
                  </a:solidFill>
                  <a:latin typeface="Open Sans" panose="020B0606030504020204" pitchFamily="34" charset="0"/>
                  <a:ea typeface="Open Sans" panose="020B0606030504020204" pitchFamily="34" charset="0"/>
                  <a:cs typeface="Open Sans" panose="020B0606030504020204" pitchFamily="34" charset="0"/>
                </a:rPr>
                <a:t>à</a:t>
              </a:r>
              <a:r>
                <a:rPr kumimoji="0" lang="en-US" altLang="zh-TW"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Taiwan</a:t>
              </a:r>
              <a:r>
                <a:rPr kumimoji="0" lang="en-US" altLang="zh-TW" sz="16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p>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Business Next</a:t>
              </a:r>
            </a:p>
          </p:txBody>
        </p:sp>
        <p:grpSp>
          <p:nvGrpSpPr>
            <p:cNvPr id="39" name="群組 38">
              <a:extLst>
                <a:ext uri="{FF2B5EF4-FFF2-40B4-BE49-F238E27FC236}">
                  <a16:creationId xmlns:a16="http://schemas.microsoft.com/office/drawing/2014/main" id="{AEC55D67-82BB-BC10-C209-DE03E5DFA6A8}"/>
                </a:ext>
              </a:extLst>
            </p:cNvPr>
            <p:cNvGrpSpPr/>
            <p:nvPr/>
          </p:nvGrpSpPr>
          <p:grpSpPr>
            <a:xfrm>
              <a:off x="2158568" y="4629899"/>
              <a:ext cx="1080000" cy="487426"/>
              <a:chOff x="1096227" y="5882391"/>
              <a:chExt cx="1080000" cy="487426"/>
            </a:xfrm>
          </p:grpSpPr>
          <p:sp>
            <p:nvSpPr>
              <p:cNvPr id="42" name="圓角矩形 41">
                <a:extLst>
                  <a:ext uri="{FF2B5EF4-FFF2-40B4-BE49-F238E27FC236}">
                    <a16:creationId xmlns:a16="http://schemas.microsoft.com/office/drawing/2014/main" id="{A65FC060-F09E-2874-3C20-806485EA0E02}"/>
                  </a:ext>
                </a:extLst>
              </p:cNvPr>
              <p:cNvSpPr/>
              <p:nvPr/>
            </p:nvSpPr>
            <p:spPr>
              <a:xfrm>
                <a:off x="1096227" y="5882391"/>
                <a:ext cx="1080000" cy="473529"/>
              </a:xfrm>
              <a:prstGeom prst="roundRect">
                <a:avLst>
                  <a:gd name="adj" fmla="val 50000"/>
                </a:avLst>
              </a:prstGeom>
              <a:solidFill>
                <a:srgbClr val="7028C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44" name="台北成立，代理 Interwoven Teamsite">
                <a:extLst>
                  <a:ext uri="{FF2B5EF4-FFF2-40B4-BE49-F238E27FC236}">
                    <a16:creationId xmlns:a16="http://schemas.microsoft.com/office/drawing/2014/main" id="{87F976A8-C2FD-A6DE-161D-1EAB629EB86F}"/>
                  </a:ext>
                </a:extLst>
              </p:cNvPr>
              <p:cNvSpPr txBox="1"/>
              <p:nvPr/>
            </p:nvSpPr>
            <p:spPr>
              <a:xfrm>
                <a:off x="1139039" y="5882696"/>
                <a:ext cx="994377" cy="4871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rPr>
                  <a:t>2011</a:t>
                </a:r>
                <a:endParaRPr kumimoji="0"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endParaRPr>
              </a:p>
            </p:txBody>
          </p:sp>
        </p:grpSp>
        <p:cxnSp>
          <p:nvCxnSpPr>
            <p:cNvPr id="40" name="直線接點 39">
              <a:extLst>
                <a:ext uri="{FF2B5EF4-FFF2-40B4-BE49-F238E27FC236}">
                  <a16:creationId xmlns:a16="http://schemas.microsoft.com/office/drawing/2014/main" id="{342F17B3-EE26-797C-946F-04E961DD6EA5}"/>
                </a:ext>
              </a:extLst>
            </p:cNvPr>
            <p:cNvCxnSpPr>
              <a:cxnSpLocks/>
            </p:cNvCxnSpPr>
            <p:nvPr/>
          </p:nvCxnSpPr>
          <p:spPr>
            <a:xfrm>
              <a:off x="3914242" y="6033523"/>
              <a:ext cx="0" cy="900000"/>
            </a:xfrm>
            <a:prstGeom prst="line">
              <a:avLst/>
            </a:prstGeom>
            <a:noFill/>
            <a:ln w="25400" cap="flat">
              <a:solidFill>
                <a:srgbClr val="7028CE"/>
              </a:solidFill>
              <a:prstDash val="solid"/>
              <a:round/>
            </a:ln>
            <a:effectLst/>
            <a:sp3d/>
          </p:spPr>
          <p:style>
            <a:lnRef idx="0">
              <a:scrgbClr r="0" g="0" b="0"/>
            </a:lnRef>
            <a:fillRef idx="0">
              <a:scrgbClr r="0" g="0" b="0"/>
            </a:fillRef>
            <a:effectRef idx="0">
              <a:scrgbClr r="0" g="0" b="0"/>
            </a:effectRef>
            <a:fontRef idx="none"/>
          </p:style>
        </p:cxnSp>
        <p:sp>
          <p:nvSpPr>
            <p:cNvPr id="41" name="橢圓 40">
              <a:extLst>
                <a:ext uri="{FF2B5EF4-FFF2-40B4-BE49-F238E27FC236}">
                  <a16:creationId xmlns:a16="http://schemas.microsoft.com/office/drawing/2014/main" id="{CDA7D3D4-8AB3-4212-8979-E417BC14F4CE}"/>
                </a:ext>
              </a:extLst>
            </p:cNvPr>
            <p:cNvSpPr>
              <a:spLocks noChangeAspect="1"/>
            </p:cNvSpPr>
            <p:nvPr/>
          </p:nvSpPr>
          <p:spPr>
            <a:xfrm>
              <a:off x="3824242" y="6844866"/>
              <a:ext cx="180000" cy="180000"/>
            </a:xfrm>
            <a:prstGeom prst="ellipse">
              <a:avLst/>
            </a:prstGeom>
            <a:solidFill>
              <a:srgbClr val="7028C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grpSp>
      <p:grpSp>
        <p:nvGrpSpPr>
          <p:cNvPr id="46" name="群組 45">
            <a:extLst>
              <a:ext uri="{FF2B5EF4-FFF2-40B4-BE49-F238E27FC236}">
                <a16:creationId xmlns:a16="http://schemas.microsoft.com/office/drawing/2014/main" id="{CBA21323-C2FA-5A95-193A-96C60824C1D8}"/>
              </a:ext>
            </a:extLst>
          </p:cNvPr>
          <p:cNvGrpSpPr/>
          <p:nvPr/>
        </p:nvGrpSpPr>
        <p:grpSpPr>
          <a:xfrm>
            <a:off x="5665471" y="3887846"/>
            <a:ext cx="3024644" cy="4354871"/>
            <a:chOff x="2158568" y="4629899"/>
            <a:chExt cx="3024644" cy="4354871"/>
          </a:xfrm>
        </p:grpSpPr>
        <p:sp>
          <p:nvSpPr>
            <p:cNvPr id="47" name="圓角矩形 46">
              <a:extLst>
                <a:ext uri="{FF2B5EF4-FFF2-40B4-BE49-F238E27FC236}">
                  <a16:creationId xmlns:a16="http://schemas.microsoft.com/office/drawing/2014/main" id="{CA65634B-E7B7-3C76-EF0A-D1398A669FFA}"/>
                </a:ext>
              </a:extLst>
            </p:cNvPr>
            <p:cNvSpPr/>
            <p:nvPr/>
          </p:nvSpPr>
          <p:spPr>
            <a:xfrm>
              <a:off x="2555212" y="4948122"/>
              <a:ext cx="2628000" cy="1368000"/>
            </a:xfrm>
            <a:prstGeom prst="roundRect">
              <a:avLst/>
            </a:prstGeom>
            <a:solidFill>
              <a:srgbClr val="FFFFFF"/>
            </a:solidFill>
            <a:ln w="25400" cap="flat">
              <a:solidFill>
                <a:srgbClr val="D50E0E"/>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50" name="台北成立，代理 Interwoven Teamsite">
              <a:extLst>
                <a:ext uri="{FF2B5EF4-FFF2-40B4-BE49-F238E27FC236}">
                  <a16:creationId xmlns:a16="http://schemas.microsoft.com/office/drawing/2014/main" id="{C3E68EBE-31D0-C2CE-972E-DD605A5EB5BD}"/>
                </a:ext>
              </a:extLst>
            </p:cNvPr>
            <p:cNvSpPr txBox="1"/>
            <p:nvPr/>
          </p:nvSpPr>
          <p:spPr>
            <a:xfrm>
              <a:off x="2590563" y="5065411"/>
              <a:ext cx="2557298" cy="121058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“Echelon Taiwan   </a:t>
              </a:r>
            </a:p>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18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Satellite award</a:t>
              </a:r>
              <a:r>
                <a:rPr kumimoji="0" lang="en-US" altLang="zh-TW" sz="16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p>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fr-FR" altLang="zh-TW" sz="1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Finaliste du Top 100 mondial Red Herring pour les technologies innovantes</a:t>
              </a:r>
              <a:endParaRPr kumimoji="0" lang="en-US" altLang="zh-TW" sz="1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grpSp>
          <p:nvGrpSpPr>
            <p:cNvPr id="52" name="群組 51">
              <a:extLst>
                <a:ext uri="{FF2B5EF4-FFF2-40B4-BE49-F238E27FC236}">
                  <a16:creationId xmlns:a16="http://schemas.microsoft.com/office/drawing/2014/main" id="{1258CB98-0081-E294-A065-A02A4690CEA2}"/>
                </a:ext>
              </a:extLst>
            </p:cNvPr>
            <p:cNvGrpSpPr/>
            <p:nvPr/>
          </p:nvGrpSpPr>
          <p:grpSpPr>
            <a:xfrm>
              <a:off x="2158568" y="4629899"/>
              <a:ext cx="1080000" cy="487426"/>
              <a:chOff x="1096227" y="5882391"/>
              <a:chExt cx="1080000" cy="487426"/>
            </a:xfrm>
          </p:grpSpPr>
          <p:sp>
            <p:nvSpPr>
              <p:cNvPr id="55" name="圓角矩形 54">
                <a:extLst>
                  <a:ext uri="{FF2B5EF4-FFF2-40B4-BE49-F238E27FC236}">
                    <a16:creationId xmlns:a16="http://schemas.microsoft.com/office/drawing/2014/main" id="{EF918419-6BE2-8EA1-41E8-8BFF987EE7AB}"/>
                  </a:ext>
                </a:extLst>
              </p:cNvPr>
              <p:cNvSpPr/>
              <p:nvPr/>
            </p:nvSpPr>
            <p:spPr>
              <a:xfrm>
                <a:off x="1096227" y="5882391"/>
                <a:ext cx="1080000" cy="473529"/>
              </a:xfrm>
              <a:prstGeom prst="roundRect">
                <a:avLst>
                  <a:gd name="adj" fmla="val 50000"/>
                </a:avLst>
              </a:prstGeom>
              <a:solidFill>
                <a:srgbClr val="D50E0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56" name="台北成立，代理 Interwoven Teamsite">
                <a:extLst>
                  <a:ext uri="{FF2B5EF4-FFF2-40B4-BE49-F238E27FC236}">
                    <a16:creationId xmlns:a16="http://schemas.microsoft.com/office/drawing/2014/main" id="{66A64AA3-70B2-C4C6-8293-EFD913195ABD}"/>
                  </a:ext>
                </a:extLst>
              </p:cNvPr>
              <p:cNvSpPr txBox="1"/>
              <p:nvPr/>
            </p:nvSpPr>
            <p:spPr>
              <a:xfrm>
                <a:off x="1139039" y="5882696"/>
                <a:ext cx="994377" cy="4871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rPr>
                  <a:t>2012</a:t>
                </a:r>
                <a:endParaRPr kumimoji="0"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endParaRPr>
              </a:p>
            </p:txBody>
          </p:sp>
        </p:grpSp>
        <p:cxnSp>
          <p:nvCxnSpPr>
            <p:cNvPr id="53" name="直線接點 52">
              <a:extLst>
                <a:ext uri="{FF2B5EF4-FFF2-40B4-BE49-F238E27FC236}">
                  <a16:creationId xmlns:a16="http://schemas.microsoft.com/office/drawing/2014/main" id="{C0FC7355-1A3A-CD3E-8EEE-3FBB70A0F446}"/>
                </a:ext>
              </a:extLst>
            </p:cNvPr>
            <p:cNvCxnSpPr>
              <a:cxnSpLocks/>
            </p:cNvCxnSpPr>
            <p:nvPr/>
          </p:nvCxnSpPr>
          <p:spPr>
            <a:xfrm>
              <a:off x="3914242" y="6316122"/>
              <a:ext cx="0" cy="2577133"/>
            </a:xfrm>
            <a:prstGeom prst="line">
              <a:avLst/>
            </a:prstGeom>
            <a:noFill/>
            <a:ln w="25400" cap="flat">
              <a:solidFill>
                <a:srgbClr val="D50E0E"/>
              </a:solidFill>
              <a:prstDash val="solid"/>
              <a:round/>
            </a:ln>
            <a:effectLst/>
            <a:sp3d/>
          </p:spPr>
          <p:style>
            <a:lnRef idx="0">
              <a:scrgbClr r="0" g="0" b="0"/>
            </a:lnRef>
            <a:fillRef idx="0">
              <a:scrgbClr r="0" g="0" b="0"/>
            </a:fillRef>
            <a:effectRef idx="0">
              <a:scrgbClr r="0" g="0" b="0"/>
            </a:effectRef>
            <a:fontRef idx="none"/>
          </p:style>
        </p:cxnSp>
        <p:sp>
          <p:nvSpPr>
            <p:cNvPr id="54" name="橢圓 53">
              <a:extLst>
                <a:ext uri="{FF2B5EF4-FFF2-40B4-BE49-F238E27FC236}">
                  <a16:creationId xmlns:a16="http://schemas.microsoft.com/office/drawing/2014/main" id="{6D65C807-8116-FBF8-4375-18163D071F9A}"/>
                </a:ext>
              </a:extLst>
            </p:cNvPr>
            <p:cNvSpPr>
              <a:spLocks noChangeAspect="1"/>
            </p:cNvSpPr>
            <p:nvPr/>
          </p:nvSpPr>
          <p:spPr>
            <a:xfrm>
              <a:off x="3824242" y="8804770"/>
              <a:ext cx="180000" cy="180000"/>
            </a:xfrm>
            <a:prstGeom prst="ellipse">
              <a:avLst/>
            </a:prstGeom>
            <a:solidFill>
              <a:srgbClr val="D50E0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grpSp>
      <p:sp>
        <p:nvSpPr>
          <p:cNvPr id="58" name="圓角矩形 57">
            <a:extLst>
              <a:ext uri="{FF2B5EF4-FFF2-40B4-BE49-F238E27FC236}">
                <a16:creationId xmlns:a16="http://schemas.microsoft.com/office/drawing/2014/main" id="{C6A3638D-F708-1DFE-E3E2-8E5692E55B6F}"/>
              </a:ext>
            </a:extLst>
          </p:cNvPr>
          <p:cNvSpPr/>
          <p:nvPr/>
        </p:nvSpPr>
        <p:spPr>
          <a:xfrm>
            <a:off x="8304135" y="6155168"/>
            <a:ext cx="2324035" cy="1080000"/>
          </a:xfrm>
          <a:prstGeom prst="roundRect">
            <a:avLst/>
          </a:prstGeom>
          <a:solidFill>
            <a:srgbClr val="FFFFFF"/>
          </a:solidFill>
          <a:ln w="25400" cap="flat">
            <a:solidFill>
              <a:srgbClr val="F95D5D"/>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59" name="台北成立，代理 Interwoven Teamsite">
            <a:extLst>
              <a:ext uri="{FF2B5EF4-FFF2-40B4-BE49-F238E27FC236}">
                <a16:creationId xmlns:a16="http://schemas.microsoft.com/office/drawing/2014/main" id="{A387B345-E1F1-DE31-FEA3-729C1E9CB39D}"/>
              </a:ext>
            </a:extLst>
          </p:cNvPr>
          <p:cNvSpPr txBox="1"/>
          <p:nvPr/>
        </p:nvSpPr>
        <p:spPr>
          <a:xfrm>
            <a:off x="8313813" y="6357975"/>
            <a:ext cx="2282957" cy="74892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0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“Asia America Multi-Technology Association (AAMA) Program”</a:t>
            </a:r>
          </a:p>
        </p:txBody>
      </p:sp>
      <p:grpSp>
        <p:nvGrpSpPr>
          <p:cNvPr id="60" name="群組 59">
            <a:extLst>
              <a:ext uri="{FF2B5EF4-FFF2-40B4-BE49-F238E27FC236}">
                <a16:creationId xmlns:a16="http://schemas.microsoft.com/office/drawing/2014/main" id="{5CDFDD4F-D1DD-5F14-1570-BDE240CC3525}"/>
              </a:ext>
            </a:extLst>
          </p:cNvPr>
          <p:cNvGrpSpPr/>
          <p:nvPr/>
        </p:nvGrpSpPr>
        <p:grpSpPr>
          <a:xfrm>
            <a:off x="7958248" y="5836945"/>
            <a:ext cx="1080000" cy="487426"/>
            <a:chOff x="1096227" y="5882391"/>
            <a:chExt cx="1080000" cy="487426"/>
          </a:xfrm>
        </p:grpSpPr>
        <p:sp>
          <p:nvSpPr>
            <p:cNvPr id="63" name="圓角矩形 62">
              <a:extLst>
                <a:ext uri="{FF2B5EF4-FFF2-40B4-BE49-F238E27FC236}">
                  <a16:creationId xmlns:a16="http://schemas.microsoft.com/office/drawing/2014/main" id="{FA394E42-A6E0-0E60-CC72-9B2591BE06B1}"/>
                </a:ext>
              </a:extLst>
            </p:cNvPr>
            <p:cNvSpPr/>
            <p:nvPr/>
          </p:nvSpPr>
          <p:spPr>
            <a:xfrm>
              <a:off x="1096227" y="5882391"/>
              <a:ext cx="1080000" cy="473529"/>
            </a:xfrm>
            <a:prstGeom prst="roundRect">
              <a:avLst>
                <a:gd name="adj" fmla="val 50000"/>
              </a:avLst>
            </a:prstGeom>
            <a:solidFill>
              <a:srgbClr val="F95D5D"/>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64" name="台北成立，代理 Interwoven Teamsite">
              <a:extLst>
                <a:ext uri="{FF2B5EF4-FFF2-40B4-BE49-F238E27FC236}">
                  <a16:creationId xmlns:a16="http://schemas.microsoft.com/office/drawing/2014/main" id="{32BCB4CF-8CEC-7DF8-9030-02B2D323F20B}"/>
                </a:ext>
              </a:extLst>
            </p:cNvPr>
            <p:cNvSpPr txBox="1"/>
            <p:nvPr/>
          </p:nvSpPr>
          <p:spPr>
            <a:xfrm>
              <a:off x="1139039" y="5882696"/>
              <a:ext cx="994377" cy="4871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rPr>
                <a:t>2013</a:t>
              </a:r>
              <a:endParaRPr kumimoji="0"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endParaRPr>
            </a:p>
          </p:txBody>
        </p:sp>
      </p:grpSp>
      <p:cxnSp>
        <p:nvCxnSpPr>
          <p:cNvPr id="61" name="直線接點 60">
            <a:extLst>
              <a:ext uri="{FF2B5EF4-FFF2-40B4-BE49-F238E27FC236}">
                <a16:creationId xmlns:a16="http://schemas.microsoft.com/office/drawing/2014/main" id="{82B43885-DFB3-EF99-D47D-DAA82986A8BB}"/>
              </a:ext>
            </a:extLst>
          </p:cNvPr>
          <p:cNvCxnSpPr>
            <a:cxnSpLocks/>
          </p:cNvCxnSpPr>
          <p:nvPr/>
        </p:nvCxnSpPr>
        <p:spPr>
          <a:xfrm>
            <a:off x="9436231" y="7242425"/>
            <a:ext cx="0" cy="1008000"/>
          </a:xfrm>
          <a:prstGeom prst="line">
            <a:avLst/>
          </a:prstGeom>
          <a:noFill/>
          <a:ln w="25400" cap="flat">
            <a:solidFill>
              <a:srgbClr val="F95D5D"/>
            </a:solidFill>
            <a:prstDash val="solid"/>
            <a:round/>
          </a:ln>
          <a:effectLst/>
          <a:sp3d/>
        </p:spPr>
        <p:style>
          <a:lnRef idx="0">
            <a:scrgbClr r="0" g="0" b="0"/>
          </a:lnRef>
          <a:fillRef idx="0">
            <a:scrgbClr r="0" g="0" b="0"/>
          </a:fillRef>
          <a:effectRef idx="0">
            <a:scrgbClr r="0" g="0" b="0"/>
          </a:effectRef>
          <a:fontRef idx="none"/>
        </p:style>
      </p:cxnSp>
      <p:sp>
        <p:nvSpPr>
          <p:cNvPr id="62" name="橢圓 61">
            <a:extLst>
              <a:ext uri="{FF2B5EF4-FFF2-40B4-BE49-F238E27FC236}">
                <a16:creationId xmlns:a16="http://schemas.microsoft.com/office/drawing/2014/main" id="{9074095D-FE6E-DCBA-8007-F9FF2D0A553F}"/>
              </a:ext>
            </a:extLst>
          </p:cNvPr>
          <p:cNvSpPr>
            <a:spLocks noChangeAspect="1"/>
          </p:cNvSpPr>
          <p:nvPr/>
        </p:nvSpPr>
        <p:spPr>
          <a:xfrm>
            <a:off x="9346231" y="8213734"/>
            <a:ext cx="180000" cy="180000"/>
          </a:xfrm>
          <a:prstGeom prst="ellipse">
            <a:avLst/>
          </a:prstGeom>
          <a:solidFill>
            <a:srgbClr val="F95D5D"/>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grpSp>
        <p:nvGrpSpPr>
          <p:cNvPr id="65" name="群組 64">
            <a:extLst>
              <a:ext uri="{FF2B5EF4-FFF2-40B4-BE49-F238E27FC236}">
                <a16:creationId xmlns:a16="http://schemas.microsoft.com/office/drawing/2014/main" id="{99396B45-AD85-5FAC-7C2C-FB0266E8BB15}"/>
              </a:ext>
            </a:extLst>
          </p:cNvPr>
          <p:cNvGrpSpPr/>
          <p:nvPr/>
        </p:nvGrpSpPr>
        <p:grpSpPr>
          <a:xfrm>
            <a:off x="9408586" y="3834403"/>
            <a:ext cx="2978966" cy="4870217"/>
            <a:chOff x="2158568" y="4627255"/>
            <a:chExt cx="2978966" cy="4870217"/>
          </a:xfrm>
        </p:grpSpPr>
        <p:sp>
          <p:nvSpPr>
            <p:cNvPr id="66" name="圓角矩形 65">
              <a:extLst>
                <a:ext uri="{FF2B5EF4-FFF2-40B4-BE49-F238E27FC236}">
                  <a16:creationId xmlns:a16="http://schemas.microsoft.com/office/drawing/2014/main" id="{9BAB972C-741C-8751-E1E8-2D0B6AF12250}"/>
                </a:ext>
              </a:extLst>
            </p:cNvPr>
            <p:cNvSpPr/>
            <p:nvPr/>
          </p:nvSpPr>
          <p:spPr>
            <a:xfrm>
              <a:off x="2545534" y="4948122"/>
              <a:ext cx="2592000" cy="1512000"/>
            </a:xfrm>
            <a:prstGeom prst="roundRect">
              <a:avLst/>
            </a:prstGeom>
            <a:solidFill>
              <a:srgbClr val="FFFFFF"/>
            </a:solidFill>
            <a:ln w="25400" cap="flat">
              <a:solidFill>
                <a:srgbClr val="FFA92C"/>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67" name="台北成立，代理 Interwoven Teamsite">
              <a:extLst>
                <a:ext uri="{FF2B5EF4-FFF2-40B4-BE49-F238E27FC236}">
                  <a16:creationId xmlns:a16="http://schemas.microsoft.com/office/drawing/2014/main" id="{60A452B0-232A-1676-B5D6-C63BF1BC0194}"/>
                </a:ext>
              </a:extLst>
            </p:cNvPr>
            <p:cNvSpPr txBox="1"/>
            <p:nvPr/>
          </p:nvSpPr>
          <p:spPr>
            <a:xfrm>
              <a:off x="2592034" y="5142867"/>
              <a:ext cx="2545500" cy="117981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0" algn="ctr" defTabSz="914400" rtl="0" eaLnBrk="1" fontAlgn="auto" latinLnBrk="0" hangingPunct="0">
                <a:lnSpc>
                  <a:spcPct val="100000"/>
                </a:lnSpc>
                <a:spcBef>
                  <a:spcPts val="120"/>
                </a:spcBef>
                <a:spcAft>
                  <a:spcPts val="0"/>
                </a:spcAft>
                <a:buClrTx/>
                <a:buSzTx/>
                <a:buFontTx/>
                <a:buNone/>
                <a:tabLst/>
                <a:defRPr/>
              </a:pPr>
              <a:r>
                <a:rPr kumimoji="0" lang="fr-FR" altLang="zh-TW"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IA générative &amp; Apprentissage de </a:t>
              </a:r>
              <a:r>
                <a:rPr kumimoji="0" lang="fr-FR" altLang="zh-TW" sz="14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Ragic</a:t>
              </a:r>
              <a:r>
                <a:rPr kumimoji="0" lang="fr-FR" altLang="zh-TW" sz="1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Intégrations, Rapport, Améliorations générales de l’interface</a:t>
              </a:r>
              <a:endParaRPr kumimoji="0" lang="zh-TW" altLang="en-US" sz="1400" b="1" i="0" u="none" strike="noStrike" kern="0" cap="none" spc="0" normalizeH="0" baseline="0" noProof="0" dirty="0">
                <a:ln>
                  <a:noFill/>
                </a:ln>
                <a:solidFill>
                  <a:srgbClr val="393939"/>
                </a:solidFill>
                <a:effectLst/>
                <a:uLnTx/>
                <a:uFillTx/>
                <a:latin typeface="Open Sans Semibold" panose="020B0606030504020204" pitchFamily="34" charset="0"/>
                <a:cs typeface="Open Sans Semibold" panose="020B0606030504020204" pitchFamily="34" charset="0"/>
                <a:sym typeface="Source Han Sans TW Medium"/>
              </a:endParaRPr>
            </a:p>
          </p:txBody>
        </p:sp>
        <p:grpSp>
          <p:nvGrpSpPr>
            <p:cNvPr id="68" name="群組 67">
              <a:extLst>
                <a:ext uri="{FF2B5EF4-FFF2-40B4-BE49-F238E27FC236}">
                  <a16:creationId xmlns:a16="http://schemas.microsoft.com/office/drawing/2014/main" id="{B88ECBC3-08C7-60C4-7726-065C208C8032}"/>
                </a:ext>
              </a:extLst>
            </p:cNvPr>
            <p:cNvGrpSpPr/>
            <p:nvPr/>
          </p:nvGrpSpPr>
          <p:grpSpPr>
            <a:xfrm>
              <a:off x="2158568" y="4627255"/>
              <a:ext cx="1260000" cy="493020"/>
              <a:chOff x="1096227" y="5879747"/>
              <a:chExt cx="1260000" cy="493020"/>
            </a:xfrm>
          </p:grpSpPr>
          <p:sp>
            <p:nvSpPr>
              <p:cNvPr id="71" name="圓角矩形 70">
                <a:extLst>
                  <a:ext uri="{FF2B5EF4-FFF2-40B4-BE49-F238E27FC236}">
                    <a16:creationId xmlns:a16="http://schemas.microsoft.com/office/drawing/2014/main" id="{88135CF3-7D49-CF9F-A94B-8ACB050C8F81}"/>
                  </a:ext>
                </a:extLst>
              </p:cNvPr>
              <p:cNvSpPr/>
              <p:nvPr/>
            </p:nvSpPr>
            <p:spPr>
              <a:xfrm>
                <a:off x="1096227" y="5882391"/>
                <a:ext cx="1260000" cy="473529"/>
              </a:xfrm>
              <a:prstGeom prst="roundRect">
                <a:avLst>
                  <a:gd name="adj" fmla="val 50000"/>
                </a:avLst>
              </a:prstGeom>
              <a:solidFill>
                <a:srgbClr val="FFA92C"/>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72" name="台北成立，代理 Interwoven Teamsite">
                <a:extLst>
                  <a:ext uri="{FF2B5EF4-FFF2-40B4-BE49-F238E27FC236}">
                    <a16:creationId xmlns:a16="http://schemas.microsoft.com/office/drawing/2014/main" id="{021080E6-527D-B6D0-C35E-72AF32B8AEF4}"/>
                  </a:ext>
                </a:extLst>
              </p:cNvPr>
              <p:cNvSpPr txBox="1"/>
              <p:nvPr/>
            </p:nvSpPr>
            <p:spPr>
              <a:xfrm>
                <a:off x="1117633" y="5879747"/>
                <a:ext cx="1238594" cy="49302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indent="39687" algn="l" defTabSz="914400">
                  <a:lnSpc>
                    <a:spcPct val="110000"/>
                  </a:lnSpc>
                  <a:defRPr sz="20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10000"/>
                  </a:lnSpc>
                  <a:spcBef>
                    <a:spcPts val="0"/>
                  </a:spcBef>
                  <a:spcAft>
                    <a:spcPts val="0"/>
                  </a:spcAft>
                  <a:buClrTx/>
                  <a:buSzTx/>
                  <a:buFontTx/>
                  <a:buNone/>
                  <a:tabLst/>
                  <a:defRPr/>
                </a:pPr>
                <a:r>
                  <a:rPr lang="fr-FR" sz="2400" b="1" dirty="0">
                    <a:solidFill>
                      <a:srgbClr val="FFFFFF"/>
                    </a:solidFill>
                    <a:latin typeface="Open Sans Extrabold" panose="020B0606030504020204" pitchFamily="34" charset="0"/>
                    <a:ea typeface="Open Sans Extrabold" panose="020B0606030504020204" pitchFamily="34" charset="0"/>
                    <a:cs typeface="Open Sans Extrabold" panose="020B0606030504020204" pitchFamily="34" charset="0"/>
                  </a:rPr>
                  <a:t>2</a:t>
                </a:r>
                <a:r>
                  <a:rPr lang="en-US" sz="2400" b="1" dirty="0">
                    <a:solidFill>
                      <a:srgbClr val="FFFFFF"/>
                    </a:solidFill>
                    <a:latin typeface="Open Sans Extrabold" panose="020B0606030504020204" pitchFamily="34" charset="0"/>
                    <a:ea typeface="Open Sans Extrabold" panose="020B0606030504020204" pitchFamily="34" charset="0"/>
                    <a:cs typeface="Open Sans Extrabold" panose="020B0606030504020204" pitchFamily="34" charset="0"/>
                  </a:rPr>
                  <a:t>025</a:t>
                </a:r>
                <a:endParaRPr kumimoji="0" sz="2400" b="1" i="0" u="none" strike="noStrike" kern="0" cap="none" spc="0" normalizeH="0" baseline="0" noProof="0" dirty="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Source Han Sans TW Medium"/>
                </a:endParaRPr>
              </a:p>
            </p:txBody>
          </p:sp>
        </p:grpSp>
        <p:cxnSp>
          <p:nvCxnSpPr>
            <p:cNvPr id="69" name="直線接點 68">
              <a:extLst>
                <a:ext uri="{FF2B5EF4-FFF2-40B4-BE49-F238E27FC236}">
                  <a16:creationId xmlns:a16="http://schemas.microsoft.com/office/drawing/2014/main" id="{4A7DB23B-251E-05FB-6B55-995D51B22955}"/>
                </a:ext>
              </a:extLst>
            </p:cNvPr>
            <p:cNvCxnSpPr>
              <a:cxnSpLocks/>
            </p:cNvCxnSpPr>
            <p:nvPr/>
          </p:nvCxnSpPr>
          <p:spPr>
            <a:xfrm>
              <a:off x="3914242" y="6460122"/>
              <a:ext cx="0" cy="2892842"/>
            </a:xfrm>
            <a:prstGeom prst="line">
              <a:avLst/>
            </a:prstGeom>
            <a:noFill/>
            <a:ln w="25400" cap="flat">
              <a:solidFill>
                <a:srgbClr val="FFA92C"/>
              </a:solidFill>
              <a:prstDash val="solid"/>
              <a:round/>
            </a:ln>
            <a:effectLst/>
            <a:sp3d/>
          </p:spPr>
          <p:style>
            <a:lnRef idx="0">
              <a:scrgbClr r="0" g="0" b="0"/>
            </a:lnRef>
            <a:fillRef idx="0">
              <a:scrgbClr r="0" g="0" b="0"/>
            </a:fillRef>
            <a:effectRef idx="0">
              <a:scrgbClr r="0" g="0" b="0"/>
            </a:effectRef>
            <a:fontRef idx="none"/>
          </p:style>
        </p:cxnSp>
        <p:sp>
          <p:nvSpPr>
            <p:cNvPr id="70" name="橢圓 69">
              <a:extLst>
                <a:ext uri="{FF2B5EF4-FFF2-40B4-BE49-F238E27FC236}">
                  <a16:creationId xmlns:a16="http://schemas.microsoft.com/office/drawing/2014/main" id="{755E9DD2-EB65-154C-E5B1-23102F323537}"/>
                </a:ext>
              </a:extLst>
            </p:cNvPr>
            <p:cNvSpPr>
              <a:spLocks noChangeAspect="1"/>
            </p:cNvSpPr>
            <p:nvPr/>
          </p:nvSpPr>
          <p:spPr>
            <a:xfrm>
              <a:off x="3824242" y="9317472"/>
              <a:ext cx="180000" cy="180000"/>
            </a:xfrm>
            <a:prstGeom prst="ellipse">
              <a:avLst/>
            </a:prstGeom>
            <a:solidFill>
              <a:srgbClr val="FFA92C"/>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grpSp>
    </p:spTree>
    <p:extLst>
      <p:ext uri="{BB962C8B-B14F-4D97-AF65-F5344CB8AC3E}">
        <p14:creationId xmlns:p14="http://schemas.microsoft.com/office/powerpoint/2010/main" val="3760704677"/>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04CFF49A-860C-A221-F6FE-25361354C92A}"/>
            </a:ext>
          </a:extLst>
        </p:cNvPr>
        <p:cNvGrpSpPr/>
        <p:nvPr/>
      </p:nvGrpSpPr>
      <p:grpSpPr>
        <a:xfrm>
          <a:off x="0" y="0"/>
          <a:ext cx="0" cy="0"/>
          <a:chOff x="0" y="0"/>
          <a:chExt cx="0" cy="0"/>
        </a:xfrm>
      </p:grpSpPr>
      <p:sp>
        <p:nvSpPr>
          <p:cNvPr id="267" name="矩形">
            <a:extLst>
              <a:ext uri="{FF2B5EF4-FFF2-40B4-BE49-F238E27FC236}">
                <a16:creationId xmlns:a16="http://schemas.microsoft.com/office/drawing/2014/main" id="{DAC226CA-BF82-7599-D125-842D350DE392}"/>
              </a:ext>
            </a:extLst>
          </p:cNvPr>
          <p:cNvSpPr/>
          <p:nvPr/>
        </p:nvSpPr>
        <p:spPr>
          <a:xfrm>
            <a:off x="-386523" y="-168035"/>
            <a:ext cx="13777846" cy="348666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269" name="簡潔介面">
            <a:extLst>
              <a:ext uri="{FF2B5EF4-FFF2-40B4-BE49-F238E27FC236}">
                <a16:creationId xmlns:a16="http://schemas.microsoft.com/office/drawing/2014/main" id="{788AF9B6-9FA1-D59F-7C5D-F44441563FAF}"/>
              </a:ext>
            </a:extLst>
          </p:cNvPr>
          <p:cNvSpPr txBox="1"/>
          <p:nvPr/>
        </p:nvSpPr>
        <p:spPr>
          <a:xfrm>
            <a:off x="365919" y="582366"/>
            <a:ext cx="12272962" cy="19382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lang="en-US" altLang="zh-TW" sz="4200" b="1" dirty="0" err="1">
                <a:latin typeface="Open Sans" panose="020B0606030504020204" pitchFamily="34" charset="0"/>
                <a:ea typeface="Open Sans" panose="020B0606030504020204" pitchFamily="34" charset="0"/>
                <a:cs typeface="Open Sans" panose="020B0606030504020204" pitchFamily="34" charset="0"/>
              </a:rPr>
              <a:t>Pourquoi</a:t>
            </a:r>
            <a:r>
              <a:rPr kumimoji="0" lang="en-US" altLang="zh-TW" sz="42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a:t>
            </a:r>
            <a:r>
              <a:rPr kumimoji="0" lang="fr-FR" altLang="zh-TW" sz="42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se démarque pour les entreprises</a:t>
            </a:r>
            <a:endParaRPr kumimoji="0" sz="42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grpSp>
        <p:nvGrpSpPr>
          <p:cNvPr id="4" name="群組 3">
            <a:extLst>
              <a:ext uri="{FF2B5EF4-FFF2-40B4-BE49-F238E27FC236}">
                <a16:creationId xmlns:a16="http://schemas.microsoft.com/office/drawing/2014/main" id="{6E4AC1A9-DB58-A92D-7EA9-37FADA6CF532}"/>
              </a:ext>
            </a:extLst>
          </p:cNvPr>
          <p:cNvGrpSpPr/>
          <p:nvPr/>
        </p:nvGrpSpPr>
        <p:grpSpPr>
          <a:xfrm>
            <a:off x="2153545" y="3800024"/>
            <a:ext cx="2520000" cy="2520000"/>
            <a:chOff x="845348" y="3872752"/>
            <a:chExt cx="2520000" cy="2520000"/>
          </a:xfrm>
        </p:grpSpPr>
        <p:sp>
          <p:nvSpPr>
            <p:cNvPr id="29" name="矩形 28">
              <a:hlinkClick r:id="rId3"/>
              <a:extLst>
                <a:ext uri="{FF2B5EF4-FFF2-40B4-BE49-F238E27FC236}">
                  <a16:creationId xmlns:a16="http://schemas.microsoft.com/office/drawing/2014/main" id="{BC0DA02E-56AF-C2B4-C828-0CCFE2F34770}"/>
                </a:ext>
              </a:extLst>
            </p:cNvPr>
            <p:cNvSpPr>
              <a:spLocks/>
            </p:cNvSpPr>
            <p:nvPr/>
          </p:nvSpPr>
          <p:spPr>
            <a:xfrm>
              <a:off x="845348" y="3872752"/>
              <a:ext cx="2520000"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pic>
          <p:nvPicPr>
            <p:cNvPr id="9" name="圖片 8">
              <a:extLst>
                <a:ext uri="{FF2B5EF4-FFF2-40B4-BE49-F238E27FC236}">
                  <a16:creationId xmlns:a16="http://schemas.microsoft.com/office/drawing/2014/main" id="{62982082-A236-CF3D-8348-58970A77D4C5}"/>
                </a:ext>
              </a:extLst>
            </p:cNvPr>
            <p:cNvPicPr>
              <a:picLocks/>
            </p:cNvPicPr>
            <p:nvPr/>
          </p:nvPicPr>
          <p:blipFill>
            <a:blip r:embed="rId4"/>
            <a:stretch>
              <a:fillRect/>
            </a:stretch>
          </p:blipFill>
          <p:spPr>
            <a:xfrm>
              <a:off x="1584328" y="4380140"/>
              <a:ext cx="1042039" cy="1022191"/>
            </a:xfrm>
            <a:prstGeom prst="rect">
              <a:avLst/>
            </a:prstGeom>
          </p:spPr>
        </p:pic>
        <p:sp>
          <p:nvSpPr>
            <p:cNvPr id="28" name="員工有高達 90% 的時間在和 Excel 搏鬥">
              <a:extLst>
                <a:ext uri="{FF2B5EF4-FFF2-40B4-BE49-F238E27FC236}">
                  <a16:creationId xmlns:a16="http://schemas.microsoft.com/office/drawing/2014/main" id="{C27CBF58-AED3-EB5F-DC07-AE5947FDDEF2}"/>
                </a:ext>
              </a:extLst>
            </p:cNvPr>
            <p:cNvSpPr txBox="1"/>
            <p:nvPr/>
          </p:nvSpPr>
          <p:spPr>
            <a:xfrm>
              <a:off x="899426" y="5670728"/>
              <a:ext cx="2453721" cy="5334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 le fait </a:t>
              </a:r>
              <a:r>
                <a:rPr kumimoji="0" lang="en-US" altLang="zh-TW" sz="1400" b="0"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mieux</a:t>
              </a:r>
              <a:r>
                <a:rPr kumimoji="0" lang="en-US"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r>
                <a:rPr kumimoji="0" lang="fr-FR"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plus vite et sans tracas</a:t>
              </a:r>
              <a:endParaRPr kumimoji="0"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grpSp>
      <p:grpSp>
        <p:nvGrpSpPr>
          <p:cNvPr id="5" name="群組 4">
            <a:extLst>
              <a:ext uri="{FF2B5EF4-FFF2-40B4-BE49-F238E27FC236}">
                <a16:creationId xmlns:a16="http://schemas.microsoft.com/office/drawing/2014/main" id="{50F4D94B-6289-BE8A-8FFC-179137ECD058}"/>
              </a:ext>
            </a:extLst>
          </p:cNvPr>
          <p:cNvGrpSpPr/>
          <p:nvPr/>
        </p:nvGrpSpPr>
        <p:grpSpPr>
          <a:xfrm>
            <a:off x="5242737" y="3812286"/>
            <a:ext cx="2518597" cy="2520000"/>
            <a:chOff x="3777184" y="3872752"/>
            <a:chExt cx="2518597" cy="2520000"/>
          </a:xfrm>
        </p:grpSpPr>
        <p:sp>
          <p:nvSpPr>
            <p:cNvPr id="30" name="矩形 29">
              <a:hlinkClick r:id="rId5"/>
              <a:extLst>
                <a:ext uri="{FF2B5EF4-FFF2-40B4-BE49-F238E27FC236}">
                  <a16:creationId xmlns:a16="http://schemas.microsoft.com/office/drawing/2014/main" id="{D58849D1-0A9D-4DE7-0F65-1868FA573C3F}"/>
                </a:ext>
              </a:extLst>
            </p:cNvPr>
            <p:cNvSpPr/>
            <p:nvPr/>
          </p:nvSpPr>
          <p:spPr>
            <a:xfrm>
              <a:off x="3777184" y="3872752"/>
              <a:ext cx="2518597"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1" name="員工有高達 90% 的時間在和 Excel 搏鬥">
              <a:extLst>
                <a:ext uri="{FF2B5EF4-FFF2-40B4-BE49-F238E27FC236}">
                  <a16:creationId xmlns:a16="http://schemas.microsoft.com/office/drawing/2014/main" id="{CC6511E2-B806-14D2-90CD-E0A9E6436195}"/>
                </a:ext>
              </a:extLst>
            </p:cNvPr>
            <p:cNvSpPr txBox="1"/>
            <p:nvPr/>
          </p:nvSpPr>
          <p:spPr>
            <a:xfrm>
              <a:off x="3876110" y="5545034"/>
              <a:ext cx="2263439"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0"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Pourauoi</a:t>
              </a:r>
              <a:r>
                <a:rPr kumimoji="0" lang="en-US"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les </a:t>
              </a:r>
              <a:r>
                <a:rPr kumimoji="0" lang="en-US" altLang="zh-TW" sz="1400" b="0"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entreprises</a:t>
              </a:r>
              <a:r>
                <a:rPr kumimoji="0" lang="en-US"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a:t>
              </a:r>
              <a:r>
                <a:rPr kumimoji="0" lang="en-US" altLang="zh-TW" sz="1400" b="0"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choissent</a:t>
              </a:r>
              <a:r>
                <a:rPr kumimoji="0" lang="en-US"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Ragic </a:t>
              </a:r>
              <a:r>
                <a:rPr kumimoji="0" lang="en-US" altLang="zh-TW" sz="1400" b="0"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plu</a:t>
              </a:r>
              <a:r>
                <a:rPr kumimoji="0" lang="fr-FR"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tôt qu’ </a:t>
              </a:r>
              <a:r>
                <a:rPr kumimoji="0" lang="en-US" altLang="zh-TW" sz="1400" b="0"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Airtable</a:t>
              </a:r>
              <a:endParaRPr kumimoji="0"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7" name="圖片 16" descr="一張含有 圖形, 平面設計, 鮮豔, 字型 的圖片&#10;&#10;AI 產生的內容可能不正確。">
              <a:extLst>
                <a:ext uri="{FF2B5EF4-FFF2-40B4-BE49-F238E27FC236}">
                  <a16:creationId xmlns:a16="http://schemas.microsoft.com/office/drawing/2014/main" id="{40A25296-E50F-0443-BDBB-A1ADF690C8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63305" y="4699146"/>
              <a:ext cx="1946355" cy="424109"/>
            </a:xfrm>
            <a:prstGeom prst="rect">
              <a:avLst/>
            </a:prstGeom>
          </p:spPr>
        </p:pic>
      </p:grpSp>
      <p:grpSp>
        <p:nvGrpSpPr>
          <p:cNvPr id="10" name="群組 9">
            <a:extLst>
              <a:ext uri="{FF2B5EF4-FFF2-40B4-BE49-F238E27FC236}">
                <a16:creationId xmlns:a16="http://schemas.microsoft.com/office/drawing/2014/main" id="{900B87E4-0F33-3145-2466-7CA2BC439BC2}"/>
              </a:ext>
            </a:extLst>
          </p:cNvPr>
          <p:cNvGrpSpPr/>
          <p:nvPr/>
        </p:nvGrpSpPr>
        <p:grpSpPr>
          <a:xfrm>
            <a:off x="8246765" y="3832427"/>
            <a:ext cx="2520000" cy="2520000"/>
            <a:chOff x="6707617" y="3872753"/>
            <a:chExt cx="2520000" cy="2520000"/>
          </a:xfrm>
        </p:grpSpPr>
        <p:sp>
          <p:nvSpPr>
            <p:cNvPr id="32" name="矩形 31">
              <a:hlinkClick r:id="rId7"/>
              <a:extLst>
                <a:ext uri="{FF2B5EF4-FFF2-40B4-BE49-F238E27FC236}">
                  <a16:creationId xmlns:a16="http://schemas.microsoft.com/office/drawing/2014/main" id="{1D756E0D-91DF-5600-0D3B-881D0E14D7DA}"/>
                </a:ext>
              </a:extLst>
            </p:cNvPr>
            <p:cNvSpPr/>
            <p:nvPr/>
          </p:nvSpPr>
          <p:spPr>
            <a:xfrm>
              <a:off x="6707617" y="3872753"/>
              <a:ext cx="2520000"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3" name="員工有高達 90% 的時間在和 Excel 搏鬥">
              <a:extLst>
                <a:ext uri="{FF2B5EF4-FFF2-40B4-BE49-F238E27FC236}">
                  <a16:creationId xmlns:a16="http://schemas.microsoft.com/office/drawing/2014/main" id="{977D559D-0D85-E876-59EB-1167B4C7A3F9}"/>
                </a:ext>
              </a:extLst>
            </p:cNvPr>
            <p:cNvSpPr txBox="1"/>
            <p:nvPr/>
          </p:nvSpPr>
          <p:spPr>
            <a:xfrm>
              <a:off x="6817498" y="5523126"/>
              <a:ext cx="2264700"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fr-FR"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Comment </a:t>
              </a:r>
              <a:r>
                <a:rPr kumimoji="0" lang="fr-FR" altLang="zh-TW" sz="1400" b="0"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a:t>
              </a:r>
              <a:r>
                <a:rPr kumimoji="0" lang="fr-FR"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comble les lacunes des systèmes ERP</a:t>
              </a:r>
              <a:endParaRPr kumimoji="0"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1" name="圖形 10">
              <a:extLst>
                <a:ext uri="{FF2B5EF4-FFF2-40B4-BE49-F238E27FC236}">
                  <a16:creationId xmlns:a16="http://schemas.microsoft.com/office/drawing/2014/main" id="{BB69EE5C-5048-5415-F652-55E0084CE79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456521" y="4294413"/>
              <a:ext cx="1022191" cy="1022191"/>
            </a:xfrm>
            <a:prstGeom prst="rect">
              <a:avLst/>
            </a:prstGeom>
          </p:spPr>
        </p:pic>
      </p:grpSp>
      <p:grpSp>
        <p:nvGrpSpPr>
          <p:cNvPr id="3" name="群組 2">
            <a:extLst>
              <a:ext uri="{FF2B5EF4-FFF2-40B4-BE49-F238E27FC236}">
                <a16:creationId xmlns:a16="http://schemas.microsoft.com/office/drawing/2014/main" id="{77993078-75B2-453E-89A4-65319F5A3F8C}"/>
              </a:ext>
            </a:extLst>
          </p:cNvPr>
          <p:cNvGrpSpPr/>
          <p:nvPr/>
        </p:nvGrpSpPr>
        <p:grpSpPr>
          <a:xfrm>
            <a:off x="5241333" y="6495888"/>
            <a:ext cx="2520001" cy="2520000"/>
            <a:chOff x="3867950" y="6681130"/>
            <a:chExt cx="2520001" cy="2520000"/>
          </a:xfrm>
        </p:grpSpPr>
        <p:sp>
          <p:nvSpPr>
            <p:cNvPr id="34" name="矩形 33">
              <a:hlinkClick r:id="rId10"/>
              <a:extLst>
                <a:ext uri="{FF2B5EF4-FFF2-40B4-BE49-F238E27FC236}">
                  <a16:creationId xmlns:a16="http://schemas.microsoft.com/office/drawing/2014/main" id="{71F5D1C8-ED86-44E9-EDA0-25098704C58B}"/>
                </a:ext>
              </a:extLst>
            </p:cNvPr>
            <p:cNvSpPr/>
            <p:nvPr/>
          </p:nvSpPr>
          <p:spPr>
            <a:xfrm>
              <a:off x="3867951" y="6681130"/>
              <a:ext cx="2520000"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srgbClr val="000000"/>
                </a:solidFill>
                <a:effectLst/>
                <a:uLnTx/>
                <a:uFillTx/>
                <a:latin typeface="Helvetica Neue Medium"/>
                <a:ea typeface="Helvetica Neue Medium"/>
                <a:cs typeface="Helvetica Neue Medium"/>
                <a:sym typeface="Helvetica Neue Medium"/>
              </a:endParaRPr>
            </a:p>
          </p:txBody>
        </p:sp>
        <p:sp>
          <p:nvSpPr>
            <p:cNvPr id="35" name="員工有高達 90% 的時間在和 Excel 搏鬥">
              <a:extLst>
                <a:ext uri="{FF2B5EF4-FFF2-40B4-BE49-F238E27FC236}">
                  <a16:creationId xmlns:a16="http://schemas.microsoft.com/office/drawing/2014/main" id="{439D138C-28D6-0421-A28A-D5BC5F369D4E}"/>
                </a:ext>
              </a:extLst>
            </p:cNvPr>
            <p:cNvSpPr txBox="1">
              <a:spLocks noChangeAspect="1"/>
            </p:cNvSpPr>
            <p:nvPr/>
          </p:nvSpPr>
          <p:spPr>
            <a:xfrm>
              <a:off x="3867950" y="8427309"/>
              <a:ext cx="2497481"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fr-FR"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Pourquoi gérer vos projets avec </a:t>
              </a:r>
              <a:r>
                <a:rPr kumimoji="0" lang="fr-FR" altLang="zh-TW" sz="1400" b="0"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a:t>
              </a:r>
              <a:r>
                <a:rPr kumimoji="0" lang="fr-FR"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plutôt qu’avec Notion ?</a:t>
              </a:r>
              <a:endParaRPr kumimoji="0"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3" name="圖形 12">
              <a:extLst>
                <a:ext uri="{FF2B5EF4-FFF2-40B4-BE49-F238E27FC236}">
                  <a16:creationId xmlns:a16="http://schemas.microsoft.com/office/drawing/2014/main" id="{AFE1E2FB-D5E6-7316-4CE2-BDB9D5F878D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88406" y="7200336"/>
              <a:ext cx="879091" cy="936000"/>
            </a:xfrm>
            <a:prstGeom prst="rect">
              <a:avLst/>
            </a:prstGeom>
          </p:spPr>
        </p:pic>
      </p:grpSp>
      <p:grpSp>
        <p:nvGrpSpPr>
          <p:cNvPr id="12" name="群組 11">
            <a:extLst>
              <a:ext uri="{FF2B5EF4-FFF2-40B4-BE49-F238E27FC236}">
                <a16:creationId xmlns:a16="http://schemas.microsoft.com/office/drawing/2014/main" id="{487B329A-5E19-16C8-9107-62B2D593DBB2}"/>
              </a:ext>
            </a:extLst>
          </p:cNvPr>
          <p:cNvGrpSpPr/>
          <p:nvPr/>
        </p:nvGrpSpPr>
        <p:grpSpPr>
          <a:xfrm>
            <a:off x="8217736" y="6495888"/>
            <a:ext cx="2542519" cy="2520000"/>
            <a:chOff x="9616933" y="6681130"/>
            <a:chExt cx="2542519" cy="2520000"/>
          </a:xfrm>
        </p:grpSpPr>
        <p:sp>
          <p:nvSpPr>
            <p:cNvPr id="36" name="矩形 35">
              <a:hlinkClick r:id="rId13"/>
              <a:extLst>
                <a:ext uri="{FF2B5EF4-FFF2-40B4-BE49-F238E27FC236}">
                  <a16:creationId xmlns:a16="http://schemas.microsoft.com/office/drawing/2014/main" id="{2E775EC9-7BA8-98D9-AB2E-1C848B29A1CF}"/>
                </a:ext>
              </a:extLst>
            </p:cNvPr>
            <p:cNvSpPr/>
            <p:nvPr/>
          </p:nvSpPr>
          <p:spPr>
            <a:xfrm>
              <a:off x="9639452" y="6681130"/>
              <a:ext cx="2520000"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7" name="員工有高達 90% 的時間在和 Excel 搏鬥">
              <a:extLst>
                <a:ext uri="{FF2B5EF4-FFF2-40B4-BE49-F238E27FC236}">
                  <a16:creationId xmlns:a16="http://schemas.microsoft.com/office/drawing/2014/main" id="{7F2605B3-8C9F-FE50-FD42-8ECD93C7D064}"/>
                </a:ext>
              </a:extLst>
            </p:cNvPr>
            <p:cNvSpPr txBox="1"/>
            <p:nvPr/>
          </p:nvSpPr>
          <p:spPr>
            <a:xfrm>
              <a:off x="9616933" y="8454442"/>
              <a:ext cx="2520000" cy="5334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Plus puissant que</a:t>
              </a:r>
            </a:p>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Google Forms</a:t>
              </a:r>
              <a:endParaRPr kumimoji="0"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9" name="圖片 18" descr="一張含有 螢幕擷取畫面, 紫色, 圖形, 鮮豔 的圖片&#10;&#10;AI 產生的內容可能不正確。">
              <a:extLst>
                <a:ext uri="{FF2B5EF4-FFF2-40B4-BE49-F238E27FC236}">
                  <a16:creationId xmlns:a16="http://schemas.microsoft.com/office/drawing/2014/main" id="{57EADD5D-D8D2-CDD6-4F61-B3D43FF3B18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388356" y="7180245"/>
              <a:ext cx="1008000" cy="1008000"/>
            </a:xfrm>
            <a:prstGeom prst="rect">
              <a:avLst/>
            </a:prstGeom>
          </p:spPr>
        </p:pic>
      </p:grpSp>
      <p:grpSp>
        <p:nvGrpSpPr>
          <p:cNvPr id="8" name="群組 7">
            <a:extLst>
              <a:ext uri="{FF2B5EF4-FFF2-40B4-BE49-F238E27FC236}">
                <a16:creationId xmlns:a16="http://schemas.microsoft.com/office/drawing/2014/main" id="{C9C6F9D6-DE92-F579-18B4-BA5AE68133F2}"/>
              </a:ext>
            </a:extLst>
          </p:cNvPr>
          <p:cNvGrpSpPr/>
          <p:nvPr/>
        </p:nvGrpSpPr>
        <p:grpSpPr>
          <a:xfrm>
            <a:off x="2153545" y="6495888"/>
            <a:ext cx="2532201" cy="2520000"/>
            <a:chOff x="833147" y="6681130"/>
            <a:chExt cx="2532201" cy="2520000"/>
          </a:xfrm>
        </p:grpSpPr>
        <p:sp>
          <p:nvSpPr>
            <p:cNvPr id="40" name="矩形 39">
              <a:hlinkClick r:id="rId15"/>
              <a:extLst>
                <a:ext uri="{FF2B5EF4-FFF2-40B4-BE49-F238E27FC236}">
                  <a16:creationId xmlns:a16="http://schemas.microsoft.com/office/drawing/2014/main" id="{DC7CD80F-654A-EDB2-9ADE-C2C5884ED1EC}"/>
                </a:ext>
              </a:extLst>
            </p:cNvPr>
            <p:cNvSpPr/>
            <p:nvPr/>
          </p:nvSpPr>
          <p:spPr>
            <a:xfrm>
              <a:off x="845348" y="6681130"/>
              <a:ext cx="2520000" cy="2520000"/>
            </a:xfrm>
            <a:prstGeom prst="rect">
              <a:avLst/>
            </a:prstGeom>
            <a:solidFill>
              <a:srgbClr val="FFFFFF"/>
            </a:solidFill>
            <a:ln w="12700" cap="flat">
              <a:solidFill>
                <a:srgbClr val="8BBEFF"/>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41" name="員工有高達 90% 的時間在和 Excel 搏鬥">
              <a:extLst>
                <a:ext uri="{FF2B5EF4-FFF2-40B4-BE49-F238E27FC236}">
                  <a16:creationId xmlns:a16="http://schemas.microsoft.com/office/drawing/2014/main" id="{CAC2355C-638A-7B33-F1C9-8028B287778F}"/>
                </a:ext>
              </a:extLst>
            </p:cNvPr>
            <p:cNvSpPr txBox="1"/>
            <p:nvPr/>
          </p:nvSpPr>
          <p:spPr>
            <a:xfrm>
              <a:off x="833147" y="8425866"/>
              <a:ext cx="2520000" cy="7027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fr-FR" altLang="zh-TW" sz="13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Pourquoi </a:t>
              </a:r>
              <a:r>
                <a:rPr kumimoji="0" lang="fr-FR" altLang="zh-TW" sz="1300" b="0"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a:t>
              </a:r>
              <a:r>
                <a:rPr kumimoji="0" lang="fr-FR" altLang="zh-TW" sz="13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est meilleur que Monday.com pour les entreprises</a:t>
              </a:r>
              <a:endParaRPr kumimoji="0" sz="13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5" name="圖片 14" descr="一張含有 圖形, 字型, 平面設計, 螢幕擷取畫面 的圖片&#10;&#10;AI 產生的內容可能不正確。">
              <a:extLst>
                <a:ext uri="{FF2B5EF4-FFF2-40B4-BE49-F238E27FC236}">
                  <a16:creationId xmlns:a16="http://schemas.microsoft.com/office/drawing/2014/main" id="{E05778CA-572F-8CF1-8232-97D41E2EBDA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91650" y="7541349"/>
              <a:ext cx="2027397" cy="374803"/>
            </a:xfrm>
            <a:prstGeom prst="rect">
              <a:avLst/>
            </a:prstGeom>
          </p:spPr>
        </p:pic>
      </p:grpSp>
      <p:pic>
        <p:nvPicPr>
          <p:cNvPr id="2" name="ragic logo.png" descr="ragic logo.png">
            <a:extLst>
              <a:ext uri="{FF2B5EF4-FFF2-40B4-BE49-F238E27FC236}">
                <a16:creationId xmlns:a16="http://schemas.microsoft.com/office/drawing/2014/main" id="{A6CFE382-C762-3CA5-5F08-C0D6237766F6}"/>
              </a:ext>
            </a:extLst>
          </p:cNvPr>
          <p:cNvPicPr>
            <a:picLocks noChangeAspect="1"/>
          </p:cNvPicPr>
          <p:nvPr/>
        </p:nvPicPr>
        <p:blipFill>
          <a:blip r:embed="rId17"/>
          <a:stretch>
            <a:fillRect/>
          </a:stretch>
        </p:blipFill>
        <p:spPr>
          <a:xfrm>
            <a:off x="3574186" y="480980"/>
            <a:ext cx="2560000" cy="1440000"/>
          </a:xfrm>
          <a:prstGeom prst="rect">
            <a:avLst/>
          </a:prstGeom>
          <a:ln w="12700">
            <a:miter lim="400000"/>
          </a:ln>
        </p:spPr>
      </p:pic>
    </p:spTree>
    <p:extLst>
      <p:ext uri="{BB962C8B-B14F-4D97-AF65-F5344CB8AC3E}">
        <p14:creationId xmlns:p14="http://schemas.microsoft.com/office/powerpoint/2010/main" val="2145622268"/>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a:extLst>
            <a:ext uri="{FF2B5EF4-FFF2-40B4-BE49-F238E27FC236}">
              <a16:creationId xmlns:a16="http://schemas.microsoft.com/office/drawing/2014/main" id="{D2D61D40-AA58-CBA6-7ACD-74E19FE4C7AC}"/>
            </a:ext>
          </a:extLst>
        </p:cNvPr>
        <p:cNvGrpSpPr/>
        <p:nvPr/>
      </p:nvGrpSpPr>
      <p:grpSpPr>
        <a:xfrm>
          <a:off x="0" y="0"/>
          <a:ext cx="0" cy="0"/>
          <a:chOff x="0" y="0"/>
          <a:chExt cx="0" cy="0"/>
        </a:xfrm>
      </p:grpSpPr>
      <p:sp>
        <p:nvSpPr>
          <p:cNvPr id="3" name="矩形">
            <a:extLst>
              <a:ext uri="{FF2B5EF4-FFF2-40B4-BE49-F238E27FC236}">
                <a16:creationId xmlns:a16="http://schemas.microsoft.com/office/drawing/2014/main" id="{FE7D568C-40DE-5DEA-EE26-3BB485281D14}"/>
              </a:ext>
            </a:extLst>
          </p:cNvPr>
          <p:cNvSpPr/>
          <p:nvPr/>
        </p:nvSpPr>
        <p:spPr>
          <a:xfrm>
            <a:off x="1102400" y="3976800"/>
            <a:ext cx="10800000" cy="180000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4" name="群組 3">
            <a:extLst>
              <a:ext uri="{FF2B5EF4-FFF2-40B4-BE49-F238E27FC236}">
                <a16:creationId xmlns:a16="http://schemas.microsoft.com/office/drawing/2014/main" id="{C62527DC-E10D-1021-C599-BB5A8221E569}"/>
              </a:ext>
            </a:extLst>
          </p:cNvPr>
          <p:cNvGrpSpPr/>
          <p:nvPr/>
        </p:nvGrpSpPr>
        <p:grpSpPr>
          <a:xfrm>
            <a:off x="4134194" y="4237741"/>
            <a:ext cx="6365640" cy="1151862"/>
            <a:chOff x="2769253" y="4207761"/>
            <a:chExt cx="6365640" cy="1151862"/>
          </a:xfrm>
        </p:grpSpPr>
        <p:sp>
          <p:nvSpPr>
            <p:cNvPr id="5" name="哪裡不一樣？">
              <a:extLst>
                <a:ext uri="{FF2B5EF4-FFF2-40B4-BE49-F238E27FC236}">
                  <a16:creationId xmlns:a16="http://schemas.microsoft.com/office/drawing/2014/main" id="{C7417377-5F14-7343-F1FB-5F545E39976E}"/>
                </a:ext>
              </a:extLst>
            </p:cNvPr>
            <p:cNvSpPr txBox="1"/>
            <p:nvPr/>
          </p:nvSpPr>
          <p:spPr>
            <a:xfrm>
              <a:off x="5212653" y="4207761"/>
              <a:ext cx="3922240" cy="10925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algn="l" defTabSz="914400">
                <a:lnSpc>
                  <a:spcPct val="150000"/>
                </a:lnSpc>
                <a:defRPr sz="60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lang="fr-FR" sz="4800" b="1" dirty="0">
                  <a:latin typeface="Open Sans" panose="020B0606030504020204" pitchFamily="34" charset="0"/>
                  <a:ea typeface="Open Sans" panose="020B0606030504020204" pitchFamily="34" charset="0"/>
                  <a:cs typeface="Open Sans" panose="020B0606030504020204" pitchFamily="34" charset="0"/>
                </a:rPr>
                <a:t>T</a:t>
              </a:r>
              <a:r>
                <a:rPr lang="en-US" sz="4800" b="1" dirty="0" err="1">
                  <a:latin typeface="Open Sans" panose="020B0606030504020204" pitchFamily="34" charset="0"/>
                  <a:ea typeface="Open Sans" panose="020B0606030504020204" pitchFamily="34" charset="0"/>
                  <a:cs typeface="Open Sans" panose="020B0606030504020204" pitchFamily="34" charset="0"/>
                </a:rPr>
                <a:t>arification</a:t>
              </a:r>
              <a:endParaRPr kumimoji="0"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6" name="ragic logo.png" descr="ragic logo.png">
              <a:extLst>
                <a:ext uri="{FF2B5EF4-FFF2-40B4-BE49-F238E27FC236}">
                  <a16:creationId xmlns:a16="http://schemas.microsoft.com/office/drawing/2014/main" id="{F9F0FDD1-4625-3794-D2D8-D8BC3A3A01FC}"/>
                </a:ext>
              </a:extLst>
            </p:cNvPr>
            <p:cNvPicPr>
              <a:picLocks noChangeAspect="1"/>
            </p:cNvPicPr>
            <p:nvPr/>
          </p:nvPicPr>
          <p:blipFill>
            <a:blip r:embed="rId3"/>
            <a:srcRect l="11250" t="22753" r="6319" b="18667"/>
            <a:stretch/>
          </p:blipFill>
          <p:spPr>
            <a:xfrm>
              <a:off x="2769253" y="4400859"/>
              <a:ext cx="2398428" cy="958764"/>
            </a:xfrm>
            <a:prstGeom prst="rect">
              <a:avLst/>
            </a:prstGeom>
            <a:ln w="12700">
              <a:miter lim="400000"/>
            </a:ln>
          </p:spPr>
        </p:pic>
      </p:grpSp>
    </p:spTree>
    <p:extLst>
      <p:ext uri="{BB962C8B-B14F-4D97-AF65-F5344CB8AC3E}">
        <p14:creationId xmlns:p14="http://schemas.microsoft.com/office/powerpoint/2010/main" val="3513803063"/>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EEF62599-2D19-DC3E-3471-FF659966C4AB}"/>
            </a:ext>
          </a:extLst>
        </p:cNvPr>
        <p:cNvGrpSpPr/>
        <p:nvPr/>
      </p:nvGrpSpPr>
      <p:grpSpPr>
        <a:xfrm>
          <a:off x="0" y="0"/>
          <a:ext cx="0" cy="0"/>
          <a:chOff x="0" y="0"/>
          <a:chExt cx="0" cy="0"/>
        </a:xfrm>
      </p:grpSpPr>
      <p:sp>
        <p:nvSpPr>
          <p:cNvPr id="267" name="矩形">
            <a:extLst>
              <a:ext uri="{FF2B5EF4-FFF2-40B4-BE49-F238E27FC236}">
                <a16:creationId xmlns:a16="http://schemas.microsoft.com/office/drawing/2014/main" id="{0F9AC828-B2D5-8AB0-2874-7A8BDD140580}"/>
              </a:ext>
            </a:extLst>
          </p:cNvPr>
          <p:cNvSpPr>
            <a:spLocks/>
          </p:cNvSpPr>
          <p:nvPr/>
        </p:nvSpPr>
        <p:spPr>
          <a:xfrm>
            <a:off x="-386523" y="0"/>
            <a:ext cx="13777846" cy="2541494"/>
          </a:xfrm>
          <a:prstGeom prst="rect">
            <a:avLst/>
          </a:prstGeom>
          <a:solidFill>
            <a:srgbClr val="FFFFFF"/>
          </a:solidFill>
          <a:ln w="12700">
            <a:miter lim="400000"/>
          </a:ln>
        </p:spPr>
        <p:txBody>
          <a:bodyPr lIns="50800" tIns="50800" rIns="50800" bIns="50800" anchor="ctr"/>
          <a:lstStyle/>
          <a:p>
            <a:pPr marL="0" marR="0" lvl="0" indent="0" algn="l" defTabSz="584200" rtl="0" eaLnBrk="1" fontAlgn="auto" latinLnBrk="0" hangingPunct="0">
              <a:lnSpc>
                <a:spcPct val="100000"/>
              </a:lnSpc>
              <a:spcBef>
                <a:spcPts val="0"/>
              </a:spcBef>
              <a:spcAft>
                <a:spcPts val="0"/>
              </a:spcAft>
              <a:buClrTx/>
              <a:buSzTx/>
              <a:buFontTx/>
              <a:buNone/>
              <a:tabLst/>
              <a:defRPr/>
            </a:pPr>
            <a:endParaRPr kumimoji="0" lang="en-US" altLang="zh-TW" sz="2400" b="0" i="0" u="none" strike="noStrike" kern="0" cap="none" spc="0" normalizeH="0" baseline="0" noProof="0" dirty="0">
              <a:ln>
                <a:noFill/>
              </a:ln>
              <a:solidFill>
                <a:srgbClr val="000000"/>
              </a:solidFill>
              <a:effectLst/>
              <a:uLnTx/>
              <a:uFillTx/>
              <a:latin typeface="Helvetica Neue Medium"/>
              <a:sym typeface="Helvetica Neue Medium"/>
            </a:endParaRPr>
          </a:p>
        </p:txBody>
      </p:sp>
      <p:sp>
        <p:nvSpPr>
          <p:cNvPr id="269" name="簡潔介面">
            <a:extLst>
              <a:ext uri="{FF2B5EF4-FFF2-40B4-BE49-F238E27FC236}">
                <a16:creationId xmlns:a16="http://schemas.microsoft.com/office/drawing/2014/main" id="{A68CE178-4894-5CD5-7F01-CF61689D098F}"/>
              </a:ext>
            </a:extLst>
          </p:cNvPr>
          <p:cNvSpPr txBox="1"/>
          <p:nvPr/>
        </p:nvSpPr>
        <p:spPr>
          <a:xfrm>
            <a:off x="253898" y="318032"/>
            <a:ext cx="5409132"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ctr" defTabSz="914400" rtl="0" eaLnBrk="1" fontAlgn="auto" latinLnBrk="0" hangingPunct="0">
              <a:lnSpc>
                <a:spcPct val="150000"/>
              </a:lnSpc>
              <a:spcBef>
                <a:spcPts val="0"/>
              </a:spcBef>
              <a:spcAft>
                <a:spcPts val="0"/>
              </a:spcAft>
              <a:buClrTx/>
              <a:buSzTx/>
              <a:buFontTx/>
              <a:buNone/>
              <a:tabLst/>
              <a:defRPr/>
            </a:pPr>
            <a:r>
              <a:rPr lang="fr-FR" altLang="zh-TW" b="1" dirty="0">
                <a:latin typeface="Open Sans" panose="020B0606030504020204" pitchFamily="34" charset="0"/>
                <a:ea typeface="Open Sans" panose="020B0606030504020204" pitchFamily="34" charset="0"/>
                <a:cs typeface="Open Sans" panose="020B0606030504020204" pitchFamily="34" charset="0"/>
              </a:rPr>
              <a:t>T</a:t>
            </a:r>
            <a:r>
              <a:rPr lang="en-US" altLang="zh-TW" b="1" dirty="0" err="1">
                <a:latin typeface="Open Sans" panose="020B0606030504020204" pitchFamily="34" charset="0"/>
                <a:ea typeface="Open Sans" panose="020B0606030504020204" pitchFamily="34" charset="0"/>
                <a:cs typeface="Open Sans" panose="020B0606030504020204" pitchFamily="34" charset="0"/>
              </a:rPr>
              <a:t>arifs</a:t>
            </a:r>
            <a:r>
              <a:rPr lang="en-US" altLang="zh-TW" b="1" dirty="0">
                <a:latin typeface="Open Sans" panose="020B0606030504020204" pitchFamily="34" charset="0"/>
                <a:ea typeface="Open Sans" panose="020B0606030504020204" pitchFamily="34" charset="0"/>
                <a:cs typeface="Open Sans" panose="020B0606030504020204" pitchFamily="34" charset="0"/>
              </a:rPr>
              <a:t> et </a:t>
            </a:r>
            <a:r>
              <a:rPr lang="en-US" altLang="zh-TW" b="1" dirty="0" err="1">
                <a:latin typeface="Open Sans" panose="020B0606030504020204" pitchFamily="34" charset="0"/>
                <a:ea typeface="Open Sans" panose="020B0606030504020204" pitchFamily="34" charset="0"/>
                <a:cs typeface="Open Sans" panose="020B0606030504020204" pitchFamily="34" charset="0"/>
              </a:rPr>
              <a:t>forfaits</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grpSp>
        <p:nvGrpSpPr>
          <p:cNvPr id="15" name="群組 14">
            <a:extLst>
              <a:ext uri="{FF2B5EF4-FFF2-40B4-BE49-F238E27FC236}">
                <a16:creationId xmlns:a16="http://schemas.microsoft.com/office/drawing/2014/main" id="{8B1149FE-78E8-CE44-AAC1-94BC9C26B4F3}"/>
              </a:ext>
            </a:extLst>
          </p:cNvPr>
          <p:cNvGrpSpPr/>
          <p:nvPr/>
        </p:nvGrpSpPr>
        <p:grpSpPr>
          <a:xfrm>
            <a:off x="8245867" y="987317"/>
            <a:ext cx="4633150" cy="544917"/>
            <a:chOff x="2595716" y="2061615"/>
            <a:chExt cx="4633150" cy="544917"/>
          </a:xfrm>
        </p:grpSpPr>
        <p:pic>
          <p:nvPicPr>
            <p:cNvPr id="9" name="圖形 8">
              <a:extLst>
                <a:ext uri="{FF2B5EF4-FFF2-40B4-BE49-F238E27FC236}">
                  <a16:creationId xmlns:a16="http://schemas.microsoft.com/office/drawing/2014/main" id="{1924D727-7AB7-CFDA-6348-4F76C2EE4B7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95716" y="2101433"/>
              <a:ext cx="505099" cy="505099"/>
            </a:xfrm>
            <a:prstGeom prst="rect">
              <a:avLst/>
            </a:prstGeom>
          </p:spPr>
        </p:pic>
        <p:sp>
          <p:nvSpPr>
            <p:cNvPr id="12" name="像 Excel簡潔易懂的介面，一個畫面就能看到所有資訊">
              <a:extLst>
                <a:ext uri="{FF2B5EF4-FFF2-40B4-BE49-F238E27FC236}">
                  <a16:creationId xmlns:a16="http://schemas.microsoft.com/office/drawing/2014/main" id="{2C67453D-FC01-3EDC-9E52-4B5BFB21D58F}"/>
                </a:ext>
              </a:extLst>
            </p:cNvPr>
            <p:cNvSpPr txBox="1"/>
            <p:nvPr/>
          </p:nvSpPr>
          <p:spPr>
            <a:xfrm>
              <a:off x="3100815" y="2061615"/>
              <a:ext cx="4128051" cy="475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2300" b="0" i="0" u="none" strike="noStrike" kern="0" cap="none" spc="0" normalizeH="0" baseline="0" noProof="0" dirty="0">
                  <a:ln>
                    <a:noFill/>
                  </a:ln>
                  <a:solidFill>
                    <a:srgbClr val="F95D5D"/>
                  </a:solidFill>
                  <a:effectLst/>
                  <a:uLnTx/>
                  <a:uFillTx/>
                  <a:latin typeface="Source Han Sans TW Medium"/>
                  <a:sym typeface="Source Han Sans TW Medium"/>
                </a:rPr>
                <a:t>  </a:t>
              </a:r>
              <a:r>
                <a:rPr lang="en-US" altLang="zh-TW" b="1" dirty="0" err="1">
                  <a:solidFill>
                    <a:srgbClr val="F95D5D"/>
                  </a:solidFill>
                  <a:latin typeface="Open Sans" panose="020B0606030504020204" pitchFamily="34" charset="0"/>
                  <a:ea typeface="Open Sans" panose="020B0606030504020204" pitchFamily="34" charset="0"/>
                  <a:cs typeface="Open Sans" panose="020B0606030504020204" pitchFamily="34" charset="0"/>
                </a:rPr>
                <a:t>Feuilles</a:t>
              </a:r>
              <a:r>
                <a:rPr lang="en-US" altLang="zh-TW" b="1" dirty="0">
                  <a:solidFill>
                    <a:srgbClr val="F95D5D"/>
                  </a:solidFill>
                  <a:latin typeface="Open Sans" panose="020B0606030504020204" pitchFamily="34" charset="0"/>
                  <a:ea typeface="Open Sans" panose="020B0606030504020204" pitchFamily="34" charset="0"/>
                  <a:cs typeface="Open Sans" panose="020B0606030504020204" pitchFamily="34" charset="0"/>
                </a:rPr>
                <a:t> </a:t>
              </a:r>
              <a:r>
                <a:rPr lang="en-US" altLang="zh-TW" b="1" dirty="0" err="1">
                  <a:solidFill>
                    <a:srgbClr val="F95D5D"/>
                  </a:solidFill>
                  <a:latin typeface="Open Sans" panose="020B0606030504020204" pitchFamily="34" charset="0"/>
                  <a:ea typeface="Open Sans" panose="020B0606030504020204" pitchFamily="34" charset="0"/>
                  <a:cs typeface="Open Sans" panose="020B0606030504020204" pitchFamily="34" charset="0"/>
                </a:rPr>
                <a:t>personnalisables</a:t>
              </a:r>
              <a:r>
                <a:rPr lang="en-US" altLang="zh-TW" b="1" dirty="0">
                  <a:solidFill>
                    <a:srgbClr val="F95D5D"/>
                  </a:solidFill>
                  <a:latin typeface="Open Sans" panose="020B0606030504020204" pitchFamily="34" charset="0"/>
                  <a:ea typeface="Open Sans" panose="020B0606030504020204" pitchFamily="34" charset="0"/>
                  <a:cs typeface="Open Sans" panose="020B0606030504020204" pitchFamily="34" charset="0"/>
                </a:rPr>
                <a:t> </a:t>
              </a:r>
              <a:r>
                <a:rPr kumimoji="0" lang="en-US" altLang="zh-TW" sz="23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endParaRPr kumimoji="0" lang="zh-TW" altLang="en-US" sz="23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Medium"/>
              </a:endParaRPr>
            </a:p>
          </p:txBody>
        </p:sp>
      </p:grpSp>
      <p:grpSp>
        <p:nvGrpSpPr>
          <p:cNvPr id="16" name="群組 15">
            <a:extLst>
              <a:ext uri="{FF2B5EF4-FFF2-40B4-BE49-F238E27FC236}">
                <a16:creationId xmlns:a16="http://schemas.microsoft.com/office/drawing/2014/main" id="{2404D867-6AB0-C1CB-822B-E4A11781CABC}"/>
              </a:ext>
            </a:extLst>
          </p:cNvPr>
          <p:cNvGrpSpPr/>
          <p:nvPr/>
        </p:nvGrpSpPr>
        <p:grpSpPr>
          <a:xfrm>
            <a:off x="8260531" y="1724949"/>
            <a:ext cx="3898084" cy="532798"/>
            <a:chOff x="7079142" y="2077240"/>
            <a:chExt cx="3898084" cy="532798"/>
          </a:xfrm>
        </p:grpSpPr>
        <p:pic>
          <p:nvPicPr>
            <p:cNvPr id="13" name="圖形 12">
              <a:extLst>
                <a:ext uri="{FF2B5EF4-FFF2-40B4-BE49-F238E27FC236}">
                  <a16:creationId xmlns:a16="http://schemas.microsoft.com/office/drawing/2014/main" id="{8B614545-0A5A-98C0-147F-9C26A1CFD59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79142" y="2104939"/>
              <a:ext cx="505099" cy="505099"/>
            </a:xfrm>
            <a:prstGeom prst="rect">
              <a:avLst/>
            </a:prstGeom>
          </p:spPr>
        </p:pic>
        <p:sp>
          <p:nvSpPr>
            <p:cNvPr id="14" name="像 Excel簡潔易懂的介面，一個畫面就能看到所有資訊">
              <a:extLst>
                <a:ext uri="{FF2B5EF4-FFF2-40B4-BE49-F238E27FC236}">
                  <a16:creationId xmlns:a16="http://schemas.microsoft.com/office/drawing/2014/main" id="{FD78B296-4E65-02D0-41AD-A263E940661B}"/>
                </a:ext>
              </a:extLst>
            </p:cNvPr>
            <p:cNvSpPr txBox="1"/>
            <p:nvPr/>
          </p:nvSpPr>
          <p:spPr>
            <a:xfrm>
              <a:off x="7721402" y="2077240"/>
              <a:ext cx="3255824" cy="4760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algn="l" defTabSz="914400" eaLnBrk="1">
                <a:lnSpc>
                  <a:spcPct val="150000"/>
                </a:lnSpc>
                <a:defRPr sz="2300" kern="0">
                  <a:solidFill>
                    <a:srgbClr val="F95D5D"/>
                  </a:solidFill>
                  <a:uLnTx/>
                  <a:latin typeface="Source Han Sans TW Medium"/>
                  <a:ea typeface="Source Han Sans TW Medium"/>
                  <a:cs typeface="Source Han Sans TW Medium"/>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2300" b="1" i="0" u="none" strike="noStrike" kern="0" cap="none" spc="0" normalizeH="0" baseline="0" noProof="0" dirty="0" err="1">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Utilisateurs</a:t>
              </a:r>
              <a:r>
                <a:rPr kumimoji="0" lang="en-US" altLang="zh-TW" sz="23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a:t>
              </a:r>
              <a:endParaRPr kumimoji="0" lang="zh-TW" altLang="en-US" sz="2300" b="1" i="0" u="none" strike="noStrike" kern="0" cap="none" spc="0" normalizeH="0" baseline="0" noProof="0" dirty="0">
                <a:ln>
                  <a:noFill/>
                </a:ln>
                <a:solidFill>
                  <a:srgbClr val="F95D5D"/>
                </a:solidFill>
                <a:effectLst/>
                <a:uLnTx/>
                <a:uFillTx/>
                <a:latin typeface="Open Sans" panose="020B0606030504020204" pitchFamily="34" charset="0"/>
                <a:cs typeface="Open Sans" panose="020B0606030504020204" pitchFamily="34" charset="0"/>
                <a:sym typeface="Source Han Sans TW Medium"/>
              </a:endParaRPr>
            </a:p>
          </p:txBody>
        </p:sp>
      </p:grpSp>
      <p:sp>
        <p:nvSpPr>
          <p:cNvPr id="21" name="像 Excel簡潔易懂的介面，一個畫面就能看到所有資訊">
            <a:extLst>
              <a:ext uri="{FF2B5EF4-FFF2-40B4-BE49-F238E27FC236}">
                <a16:creationId xmlns:a16="http://schemas.microsoft.com/office/drawing/2014/main" id="{64C8766E-72EC-2B98-43CE-272A5D0573C3}"/>
              </a:ext>
            </a:extLst>
          </p:cNvPr>
          <p:cNvSpPr txBox="1"/>
          <p:nvPr/>
        </p:nvSpPr>
        <p:spPr>
          <a:xfrm>
            <a:off x="565132" y="1327984"/>
            <a:ext cx="7283773" cy="8893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TW" sz="18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Toutes</a:t>
            </a: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les versions </a:t>
            </a:r>
            <a:r>
              <a:rPr kumimoji="0" lang="en-US" altLang="zh-TW" sz="18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incluent</a:t>
            </a: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des </a:t>
            </a:r>
            <a:r>
              <a:rPr kumimoji="0" lang="en-US" altLang="zh-TW" sz="1800" b="1" i="0" u="none" strike="noStrike" kern="0" cap="none" spc="0" normalizeH="0" baseline="0" noProof="0" dirty="0" err="1">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modèles</a:t>
            </a:r>
            <a:r>
              <a:rPr kumimoji="0" lang="en-US" altLang="zh-TW"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a:t>
            </a:r>
            <a:r>
              <a:rPr kumimoji="0" lang="en-US" altLang="zh-TW" sz="1800" b="1" i="0" u="none" strike="noStrike" kern="0" cap="none" spc="0" normalizeH="0" baseline="0" noProof="0" dirty="0" err="1">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gratuits</a:t>
            </a:r>
            <a:r>
              <a:rPr kumimoji="0" lang="en-US" altLang="zh-TW"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a:t>
            </a:r>
            <a:r>
              <a:rPr kumimoji="0" lang="en-US" altLang="zh-TW" sz="1800" b="1" i="0" u="none" strike="noStrike" kern="0" cap="none" spc="0" normalizeH="0" baseline="0" noProof="0" dirty="0">
                <a:ln>
                  <a:noFill/>
                </a:ln>
                <a:solidFill>
                  <a:schemeClr val="tx1"/>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à </a:t>
            </a:r>
            <a:r>
              <a:rPr kumimoji="0" lang="en-US" altLang="zh-TW" sz="1800" b="1" i="0" u="none" strike="noStrike" kern="0" cap="none" spc="0" normalizeH="0" baseline="0" noProof="0" dirty="0" err="1">
                <a:ln>
                  <a:noFill/>
                </a:ln>
                <a:solidFill>
                  <a:schemeClr val="tx1"/>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télécharger</a:t>
            </a: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s</a:t>
            </a:r>
            <a:r>
              <a:rPr kumimoji="0" lang="fr-FR"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ans aucune limite sur le nombre d’enregistrements.</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 name="像 Excel簡潔易懂的介面，一個畫面就能看到所有資訊">
            <a:extLst>
              <a:ext uri="{FF2B5EF4-FFF2-40B4-BE49-F238E27FC236}">
                <a16:creationId xmlns:a16="http://schemas.microsoft.com/office/drawing/2014/main" id="{08215BF8-E179-A0B1-7730-ABD2E7FECCC7}"/>
              </a:ext>
            </a:extLst>
          </p:cNvPr>
          <p:cNvSpPr txBox="1"/>
          <p:nvPr/>
        </p:nvSpPr>
        <p:spPr>
          <a:xfrm>
            <a:off x="6078882" y="2675473"/>
            <a:ext cx="2018370" cy="3500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lang="en" altLang="zh-TW" sz="1200" b="1" dirty="0">
                <a:solidFill>
                  <a:srgbClr val="F95D5D"/>
                </a:solidFill>
                <a:latin typeface="Open Sans" panose="020B0606030504020204" pitchFamily="34" charset="0"/>
                <a:ea typeface="Open Sans" panose="020B0606030504020204" pitchFamily="34" charset="0"/>
                <a:cs typeface="Open Sans" panose="020B0606030504020204" pitchFamily="34" charset="0"/>
              </a:rPr>
              <a:t>Le plus populaire</a:t>
            </a:r>
            <a:endParaRPr kumimoji="0" lang="zh-TW" altLang="en-US" sz="1200" b="1" i="0" u="none" strike="noStrike" kern="0" cap="none" spc="0" normalizeH="0" baseline="0" noProof="0" dirty="0">
              <a:ln>
                <a:noFill/>
              </a:ln>
              <a:solidFill>
                <a:srgbClr val="F95D5D"/>
              </a:solidFill>
              <a:effectLst/>
              <a:uLnTx/>
              <a:uFillTx/>
              <a:latin typeface="Open Sans" panose="020B0606030504020204" pitchFamily="34" charset="0"/>
              <a:ea typeface="Noto Sans CJK SC Bold" panose="020B0500000000000000" pitchFamily="34" charset="-128"/>
              <a:cs typeface="Open Sans" panose="020B0606030504020204" pitchFamily="34" charset="0"/>
              <a:sym typeface="Source Han Sans TW Medium"/>
            </a:endParaRPr>
          </a:p>
        </p:txBody>
      </p:sp>
      <p:pic>
        <p:nvPicPr>
          <p:cNvPr id="7" name="圖片 6">
            <a:extLst>
              <a:ext uri="{FF2B5EF4-FFF2-40B4-BE49-F238E27FC236}">
                <a16:creationId xmlns:a16="http://schemas.microsoft.com/office/drawing/2014/main" id="{8AA7FAD4-8889-51B6-9255-C7E6F60F3B6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68473" y="3078986"/>
            <a:ext cx="10478017" cy="6474582"/>
          </a:xfrm>
          <a:prstGeom prst="rect">
            <a:avLst/>
          </a:prstGeom>
        </p:spPr>
      </p:pic>
    </p:spTree>
    <p:extLst>
      <p:ext uri="{BB962C8B-B14F-4D97-AF65-F5344CB8AC3E}">
        <p14:creationId xmlns:p14="http://schemas.microsoft.com/office/powerpoint/2010/main" val="1897451323"/>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19" name="矩形">
            <a:extLst>
              <a:ext uri="{FF2B5EF4-FFF2-40B4-BE49-F238E27FC236}">
                <a16:creationId xmlns:a16="http://schemas.microsoft.com/office/drawing/2014/main" id="{E79B623F-EAEB-87B0-D099-E25B79C7F31C}"/>
              </a:ext>
            </a:extLst>
          </p:cNvPr>
          <p:cNvSpPr/>
          <p:nvPr/>
        </p:nvSpPr>
        <p:spPr>
          <a:xfrm>
            <a:off x="-1" y="24153"/>
            <a:ext cx="13004801" cy="4557799"/>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2" name="簡潔介面">
            <a:extLst>
              <a:ext uri="{FF2B5EF4-FFF2-40B4-BE49-F238E27FC236}">
                <a16:creationId xmlns:a16="http://schemas.microsoft.com/office/drawing/2014/main" id="{9D5B8AC7-6247-89FB-E9E0-EC3751044205}"/>
              </a:ext>
            </a:extLst>
          </p:cNvPr>
          <p:cNvSpPr txBox="1"/>
          <p:nvPr/>
        </p:nvSpPr>
        <p:spPr>
          <a:xfrm>
            <a:off x="1263623" y="863464"/>
            <a:ext cx="3652622" cy="597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Carte </a:t>
            </a:r>
            <a:r>
              <a:rPr kumimoji="0" lang="en-US" altLang="zh-TW" sz="24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bancaire</a:t>
            </a:r>
            <a:endParaRPr kumimoji="0"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3" name="像 Excel簡潔易懂的介面，一個畫面就能看到所有資訊">
            <a:extLst>
              <a:ext uri="{FF2B5EF4-FFF2-40B4-BE49-F238E27FC236}">
                <a16:creationId xmlns:a16="http://schemas.microsoft.com/office/drawing/2014/main" id="{EF7F8CA8-90AE-8634-8BDD-1A9CF893453F}"/>
              </a:ext>
            </a:extLst>
          </p:cNvPr>
          <p:cNvSpPr txBox="1"/>
          <p:nvPr/>
        </p:nvSpPr>
        <p:spPr>
          <a:xfrm>
            <a:off x="1263624" y="1460551"/>
            <a:ext cx="4925482" cy="30501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marR="0" lvl="0" indent="-285750" algn="l" defTabSz="914400" rtl="0" eaLnBrk="1" fontAlgn="base" latinLnBrk="0" hangingPunct="0">
              <a:lnSpc>
                <a:spcPct val="150000"/>
              </a:lnSpc>
              <a:spcBef>
                <a:spcPts val="0"/>
              </a:spcBef>
              <a:spcAft>
                <a:spcPts val="0"/>
              </a:spcAft>
              <a:buClrTx/>
              <a:buSzPct val="100000"/>
              <a:buFont typeface="Arial" panose="020B0604020202020204" pitchFamily="34" charset="0"/>
              <a:buChar char="•"/>
              <a:tabLst/>
              <a:defRPr/>
            </a:pPr>
            <a:r>
              <a:rPr kumimoji="0" lang="en-US" altLang="zh-TW" sz="16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Ajustez</a:t>
            </a:r>
            <a:r>
              <a:rPr kumimoji="0" lang="en-US" altLang="zh-TW" sz="16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le </a:t>
            </a:r>
            <a:r>
              <a:rPr kumimoji="0" lang="en-US" altLang="zh-TW" sz="16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nombre</a:t>
            </a:r>
            <a:r>
              <a:rPr kumimoji="0" lang="en-US" altLang="zh-TW" sz="16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a:t>
            </a:r>
            <a:r>
              <a:rPr kumimoji="0" lang="en-US" altLang="zh-TW" sz="16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d’utilisateurs</a:t>
            </a:r>
            <a:r>
              <a:rPr kumimoji="0" lang="en-US" altLang="zh-TW" sz="16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à tout moment</a:t>
            </a:r>
          </a:p>
          <a:p>
            <a:pPr marL="285750" marR="0" lvl="0" indent="-285750" algn="l" defTabSz="914400" rtl="0" eaLnBrk="1" fontAlgn="base" latinLnBrk="0" hangingPunct="0">
              <a:lnSpc>
                <a:spcPct val="150000"/>
              </a:lnSpc>
              <a:spcBef>
                <a:spcPts val="0"/>
              </a:spcBef>
              <a:spcAft>
                <a:spcPts val="0"/>
              </a:spcAft>
              <a:buClrTx/>
              <a:buSzPct val="100000"/>
              <a:buFont typeface="Arial" panose="020B0604020202020204" pitchFamily="34" charset="0"/>
              <a:buChar char="•"/>
              <a:tabLst/>
              <a:defRPr/>
            </a:pPr>
            <a:r>
              <a:rPr kumimoji="0" lang="en-US" altLang="zh-TW" sz="16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Compte &gt; </a:t>
            </a:r>
            <a:r>
              <a:rPr kumimoji="0" lang="en-US" altLang="zh-TW" sz="16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Historique</a:t>
            </a:r>
            <a:r>
              <a:rPr kumimoji="0" lang="en-US" altLang="zh-TW" sz="16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de </a:t>
            </a:r>
            <a:r>
              <a:rPr kumimoji="0" lang="en-US" altLang="zh-TW" sz="16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paiement</a:t>
            </a:r>
            <a:r>
              <a:rPr kumimoji="0" lang="en-US" altLang="zh-TW" sz="16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&gt; </a:t>
            </a:r>
            <a:r>
              <a:rPr kumimoji="0" lang="en-US" altLang="zh-TW" sz="16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Accédez</a:t>
            </a:r>
            <a:r>
              <a:rPr kumimoji="0" lang="en-US" altLang="zh-TW" sz="16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à </a:t>
            </a:r>
            <a:r>
              <a:rPr kumimoji="0" lang="en-US" altLang="zh-TW" sz="16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vos</a:t>
            </a:r>
            <a:r>
              <a:rPr kumimoji="0" lang="en-US" altLang="zh-TW" sz="16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factures</a:t>
            </a:r>
          </a:p>
          <a:p>
            <a:pPr marL="285750" marR="0" lvl="0" indent="-285750" algn="just" defTabSz="914400" rtl="0" eaLnBrk="1" fontAlgn="base" latinLnBrk="0" hangingPunct="0">
              <a:lnSpc>
                <a:spcPct val="150000"/>
              </a:lnSpc>
              <a:spcBef>
                <a:spcPts val="0"/>
              </a:spcBef>
              <a:spcAft>
                <a:spcPts val="0"/>
              </a:spcAft>
              <a:buClrTx/>
              <a:buSzPct val="100000"/>
              <a:buFont typeface="Arial" panose="020B0604020202020204" pitchFamily="34" charset="0"/>
              <a:buChar char="•"/>
              <a:tabLst/>
              <a:defRPr/>
            </a:pPr>
            <a:r>
              <a:rPr kumimoji="0" lang="en-US" altLang="zh-TW" sz="16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Pay</a:t>
            </a:r>
            <a:r>
              <a:rPr lang="en-US" altLang="zh-TW" sz="1600" b="1" dirty="0" err="1">
                <a:latin typeface="Open Sans Semibold" panose="020B0606030504020204" pitchFamily="34" charset="0"/>
                <a:ea typeface="Open Sans Semibold" panose="020B0606030504020204" pitchFamily="34" charset="0"/>
                <a:cs typeface="Open Sans Semibold" panose="020B0606030504020204" pitchFamily="34" charset="0"/>
              </a:rPr>
              <a:t>ez</a:t>
            </a:r>
            <a:r>
              <a:rPr lang="en-US" altLang="zh-TW" sz="1600" b="1" dirty="0">
                <a:latin typeface="Open Sans Semibold" panose="020B0606030504020204" pitchFamily="34" charset="0"/>
                <a:ea typeface="Open Sans Semibold" panose="020B0606030504020204" pitchFamily="34" charset="0"/>
                <a:cs typeface="Open Sans Semibold" panose="020B0606030504020204" pitchFamily="34" charset="0"/>
              </a:rPr>
              <a:t> </a:t>
            </a:r>
            <a:r>
              <a:rPr kumimoji="0" lang="en-US" altLang="zh-TW" sz="1600" b="1" i="0" u="none" strike="noStrike" kern="0" cap="none" spc="0" normalizeH="0" baseline="0" noProof="0" dirty="0" err="1">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mensuellement</a:t>
            </a:r>
            <a:r>
              <a:rPr kumimoji="0" lang="en-US" altLang="zh-TW" sz="16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a:t>
            </a:r>
            <a:r>
              <a:rPr kumimoji="0" lang="en-US" altLang="zh-TW" sz="16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ou</a:t>
            </a:r>
            <a:r>
              <a:rPr kumimoji="0" lang="en-US" altLang="zh-TW" sz="16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a:t>
            </a:r>
            <a:r>
              <a:rPr kumimoji="0" lang="en-US" altLang="zh-TW" sz="1600" b="1" i="0" u="none" strike="noStrike" kern="0" cap="none" spc="0" normalizeH="0" baseline="0" noProof="0" dirty="0" err="1">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annuelleme</a:t>
            </a:r>
            <a:r>
              <a:rPr lang="en-US" altLang="zh-TW" sz="1600" b="1" dirty="0" err="1">
                <a:solidFill>
                  <a:srgbClr val="F95D5D"/>
                </a:solidFill>
                <a:latin typeface="Open Sans Semibold" panose="020B0606030504020204" pitchFamily="34" charset="0"/>
                <a:ea typeface="Open Sans Semibold" panose="020B0606030504020204" pitchFamily="34" charset="0"/>
                <a:cs typeface="Open Sans Semibold" panose="020B0606030504020204" pitchFamily="34" charset="0"/>
              </a:rPr>
              <a:t>nt</a:t>
            </a:r>
            <a:r>
              <a:rPr kumimoji="0" lang="zh-TW" altLang="en-US" sz="1600" b="1" i="0" u="none" strike="noStrike" kern="0" cap="none" spc="0" normalizeH="0" baseline="0" noProof="0" dirty="0">
                <a:ln>
                  <a:noFill/>
                </a:ln>
                <a:solidFill>
                  <a:srgbClr val="393939"/>
                </a:solidFill>
                <a:effectLst/>
                <a:uLnTx/>
                <a:uFillTx/>
                <a:latin typeface="Open Sans Semibold" panose="020B0606030504020204" pitchFamily="34" charset="0"/>
                <a:cs typeface="Open Sans Semibold" panose="020B0606030504020204" pitchFamily="34" charset="0"/>
                <a:sym typeface="Source Han Sans TW Medium"/>
              </a:rPr>
              <a:t>                                    </a:t>
            </a:r>
            <a:endParaRPr kumimoji="0" lang="en-US" altLang="zh-TW" sz="16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a:p>
            <a:pPr marL="0" marR="0" lvl="0" indent="266700" algn="just" defTabSz="914400" rtl="0" eaLnBrk="1" fontAlgn="base" latinLnBrk="0" hangingPunct="0">
              <a:lnSpc>
                <a:spcPct val="150000"/>
              </a:lnSpc>
              <a:spcBef>
                <a:spcPts val="0"/>
              </a:spcBef>
              <a:spcAft>
                <a:spcPts val="0"/>
              </a:spcAft>
              <a:buClrTx/>
              <a:buSzPct val="100000"/>
              <a:buFontTx/>
              <a:buNone/>
              <a:tabLst/>
              <a:defRPr/>
            </a:pPr>
            <a:r>
              <a:rPr kumimoji="0" lang="fr-FR" altLang="zh-TW" sz="16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Un mois gratuit pour tout abonnement</a:t>
            </a:r>
          </a:p>
          <a:p>
            <a:pPr marL="0" marR="0" lvl="0" indent="266700" algn="just" defTabSz="914400" rtl="0" eaLnBrk="1" fontAlgn="base" latinLnBrk="0" hangingPunct="0">
              <a:lnSpc>
                <a:spcPct val="150000"/>
              </a:lnSpc>
              <a:spcBef>
                <a:spcPts val="0"/>
              </a:spcBef>
              <a:spcAft>
                <a:spcPts val="0"/>
              </a:spcAft>
              <a:buClrTx/>
              <a:buSzPct val="100000"/>
              <a:buFontTx/>
              <a:buNone/>
              <a:tabLst/>
              <a:defRPr/>
            </a:pPr>
            <a:r>
              <a:rPr kumimoji="0" lang="fr-FR" altLang="zh-TW" sz="16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annuel !</a:t>
            </a:r>
            <a:endParaRPr kumimoji="0" lang="en-US" altLang="zh-TW" sz="1600" b="0" i="0" u="none" strike="noStrike" kern="0" cap="none" spc="0" normalizeH="0" baseline="0" noProof="0" dirty="0">
              <a:ln>
                <a:noFill/>
              </a:ln>
              <a:solidFill>
                <a:srgbClr val="000000"/>
              </a:solidFill>
              <a:effectLst/>
              <a:uLnTx/>
              <a:uFillTx/>
              <a:latin typeface="Helvetica Neue" panose="02000503000000020004" pitchFamily="2" charset="0"/>
              <a:sym typeface="Source Han Sans TW Medium"/>
            </a:endParaRPr>
          </a:p>
          <a:p>
            <a:pPr marL="0" marR="0" lvl="0" indent="0" algn="l" defTabSz="914400" rtl="0" eaLnBrk="1" fontAlgn="base" latinLnBrk="0" hangingPunct="0">
              <a:lnSpc>
                <a:spcPct val="150000"/>
              </a:lnSpc>
              <a:spcBef>
                <a:spcPts val="0"/>
              </a:spcBef>
              <a:spcAft>
                <a:spcPts val="0"/>
              </a:spcAft>
              <a:buClrTx/>
              <a:buSzPct val="100000"/>
              <a:buFontTx/>
              <a:buNone/>
              <a:tabLst/>
              <a:defRPr/>
            </a:pPr>
            <a:endParaRPr kumimoji="0" lang="en-US" altLang="zh-TW" sz="1800" b="0" i="0" u="none" strike="noStrike" kern="0" cap="none" spc="0" normalizeH="0" baseline="0" noProof="0" dirty="0">
              <a:ln>
                <a:noFill/>
              </a:ln>
              <a:solidFill>
                <a:srgbClr val="000000"/>
              </a:solidFill>
              <a:effectLst/>
              <a:uLnTx/>
              <a:uFillTx/>
              <a:latin typeface="Helvetica Neue" panose="02000503000000020004" pitchFamily="2" charset="0"/>
              <a:sym typeface="Source Han Sans TW Medium"/>
            </a:endParaRPr>
          </a:p>
        </p:txBody>
      </p:sp>
      <p:sp>
        <p:nvSpPr>
          <p:cNvPr id="4" name="簡潔介面">
            <a:extLst>
              <a:ext uri="{FF2B5EF4-FFF2-40B4-BE49-F238E27FC236}">
                <a16:creationId xmlns:a16="http://schemas.microsoft.com/office/drawing/2014/main" id="{2B445721-93FC-9100-F96E-FFF928B1FF85}"/>
              </a:ext>
            </a:extLst>
          </p:cNvPr>
          <p:cNvSpPr txBox="1"/>
          <p:nvPr/>
        </p:nvSpPr>
        <p:spPr>
          <a:xfrm>
            <a:off x="7085517" y="863464"/>
            <a:ext cx="5178201" cy="597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lang="fr-FR" sz="2400" b="1" dirty="0">
                <a:latin typeface="Open Sans" panose="020B0606030504020204" pitchFamily="34" charset="0"/>
                <a:ea typeface="Open Sans" panose="020B0606030504020204" pitchFamily="34" charset="0"/>
                <a:cs typeface="Open Sans" panose="020B0606030504020204" pitchFamily="34" charset="0"/>
              </a:rPr>
              <a:t>V</a:t>
            </a:r>
            <a:r>
              <a:rPr lang="en-US" sz="2400" b="1" dirty="0" err="1">
                <a:latin typeface="Open Sans" panose="020B0606030504020204" pitchFamily="34" charset="0"/>
                <a:ea typeface="Open Sans" panose="020B0606030504020204" pitchFamily="34" charset="0"/>
                <a:cs typeface="Open Sans" panose="020B0606030504020204" pitchFamily="34" charset="0"/>
              </a:rPr>
              <a:t>irement</a:t>
            </a:r>
            <a:r>
              <a:rPr lang="en-US" sz="2400" b="1" dirty="0">
                <a:latin typeface="Open Sans" panose="020B0606030504020204" pitchFamily="34" charset="0"/>
                <a:ea typeface="Open Sans" panose="020B0606030504020204" pitchFamily="34" charset="0"/>
                <a:cs typeface="Open Sans" panose="020B0606030504020204" pitchFamily="34" charset="0"/>
              </a:rPr>
              <a:t> </a:t>
            </a:r>
            <a:r>
              <a:rPr lang="en-US" sz="2400" b="1" dirty="0" err="1">
                <a:latin typeface="Open Sans" panose="020B0606030504020204" pitchFamily="34" charset="0"/>
                <a:ea typeface="Open Sans" panose="020B0606030504020204" pitchFamily="34" charset="0"/>
                <a:cs typeface="Open Sans" panose="020B0606030504020204" pitchFamily="34" charset="0"/>
              </a:rPr>
              <a:t>bancaire</a:t>
            </a:r>
            <a:endParaRPr kumimoji="0" sz="24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5" name="像 Excel簡潔易懂的介面，一個畫面就能看到所有資訊">
            <a:extLst>
              <a:ext uri="{FF2B5EF4-FFF2-40B4-BE49-F238E27FC236}">
                <a16:creationId xmlns:a16="http://schemas.microsoft.com/office/drawing/2014/main" id="{E6BDC90C-7945-50DA-2CD7-A460C1154E38}"/>
              </a:ext>
            </a:extLst>
          </p:cNvPr>
          <p:cNvSpPr txBox="1"/>
          <p:nvPr/>
        </p:nvSpPr>
        <p:spPr>
          <a:xfrm>
            <a:off x="7085517" y="1460551"/>
            <a:ext cx="5684552" cy="227927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marR="0" lvl="0" indent="-285750" algn="l" defTabSz="914400" rtl="0" eaLnBrk="1" fontAlgn="base" latinLnBrk="0" hangingPunct="0">
              <a:lnSpc>
                <a:spcPct val="150000"/>
              </a:lnSpc>
              <a:spcBef>
                <a:spcPts val="0"/>
              </a:spcBef>
              <a:spcAft>
                <a:spcPts val="0"/>
              </a:spcAft>
              <a:buClrTx/>
              <a:buSzTx/>
              <a:buFont typeface="Arial" panose="020B0604020202020204" pitchFamily="34" charset="0"/>
              <a:buChar char="•"/>
              <a:tabLst/>
              <a:defRPr/>
            </a:pPr>
            <a:r>
              <a:rPr kumimoji="0" lang="fr-FR" altLang="zh-TW" sz="16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Paiement annuel en un seul versement</a:t>
            </a:r>
          </a:p>
          <a:p>
            <a:pPr marL="285750" marR="0" lvl="0" indent="-285750" algn="l" defTabSz="914400" rtl="0" eaLnBrk="1" fontAlgn="base" latinLnBrk="0" hangingPunct="0">
              <a:lnSpc>
                <a:spcPct val="150000"/>
              </a:lnSpc>
              <a:spcBef>
                <a:spcPts val="0"/>
              </a:spcBef>
              <a:spcAft>
                <a:spcPts val="0"/>
              </a:spcAft>
              <a:buClrTx/>
              <a:buSzTx/>
              <a:buFont typeface="Arial" panose="020B0604020202020204" pitchFamily="34" charset="0"/>
              <a:buChar char="•"/>
              <a:tabLst/>
              <a:defRPr/>
            </a:pPr>
            <a:r>
              <a:rPr kumimoji="0" lang="fr-FR" altLang="zh-TW" sz="16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Aucun remboursement en cas de réduction du nombre d’utilisateurs, de rétrogradation ou d’annulation pendant la période d’abonnement</a:t>
            </a:r>
          </a:p>
          <a:p>
            <a:pPr marL="285750" marR="0" lvl="0" indent="-285750" algn="l" defTabSz="914400" rtl="0" eaLnBrk="1" fontAlgn="base" latinLnBrk="0" hangingPunct="0">
              <a:lnSpc>
                <a:spcPct val="150000"/>
              </a:lnSpc>
              <a:spcBef>
                <a:spcPts val="0"/>
              </a:spcBef>
              <a:spcAft>
                <a:spcPts val="0"/>
              </a:spcAft>
              <a:buClrTx/>
              <a:buSzTx/>
              <a:buFont typeface="Arial" panose="020B0604020202020204" pitchFamily="34" charset="0"/>
              <a:buChar char="•"/>
              <a:tabLst/>
              <a:defRPr/>
            </a:pPr>
            <a:r>
              <a:rPr kumimoji="0" lang="fr-FR" altLang="zh-TW" sz="16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Demandez un devis en nous envoyant un e-mail avec votre demande </a:t>
            </a:r>
            <a:r>
              <a:rPr kumimoji="0" lang="en-US" altLang="zh-TW" sz="16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(instructions de </a:t>
            </a:r>
            <a:r>
              <a:rPr kumimoji="0" lang="en-US" altLang="zh-TW" sz="1600" b="1" i="0" u="none" strike="noStrike" kern="0" cap="none" spc="0" normalizeH="0" baseline="0" noProof="0" dirty="0" err="1">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paiement</a:t>
            </a:r>
            <a:r>
              <a:rPr kumimoji="0" lang="en-US" altLang="zh-TW" sz="16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a:t>
            </a:r>
          </a:p>
        </p:txBody>
      </p:sp>
      <p:sp>
        <p:nvSpPr>
          <p:cNvPr id="16" name="文字方塊 15">
            <a:extLst>
              <a:ext uri="{FF2B5EF4-FFF2-40B4-BE49-F238E27FC236}">
                <a16:creationId xmlns:a16="http://schemas.microsoft.com/office/drawing/2014/main" id="{FA130593-68A8-317C-2562-6CA868DDD96A}"/>
              </a:ext>
            </a:extLst>
          </p:cNvPr>
          <p:cNvSpPr txBox="1"/>
          <p:nvPr/>
        </p:nvSpPr>
        <p:spPr>
          <a:xfrm>
            <a:off x="7085517" y="6246043"/>
            <a:ext cx="4948840" cy="13878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50000"/>
              </a:lnSpc>
              <a:spcBef>
                <a:spcPts val="0"/>
              </a:spcBef>
              <a:spcAft>
                <a:spcPts val="0"/>
              </a:spcAft>
              <a:buClrTx/>
              <a:buSzTx/>
              <a:buFontTx/>
              <a:buNone/>
              <a:tabLst/>
              <a:defRPr/>
            </a:pPr>
            <a:r>
              <a:rPr kumimoji="0" lang="en-US" altLang="zh-TW"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2. </a:t>
            </a:r>
            <a:r>
              <a:rPr lang="en-US" altLang="zh-TW" sz="2000" b="1" dirty="0">
                <a:latin typeface="Open Sans" panose="020B0606030504020204" pitchFamily="34" charset="0"/>
                <a:ea typeface="Open Sans" panose="020B0606030504020204" pitchFamily="34" charset="0"/>
                <a:cs typeface="Open Sans" panose="020B0606030504020204" pitchFamily="34" charset="0"/>
              </a:rPr>
              <a:t>Virement </a:t>
            </a:r>
            <a:r>
              <a:rPr lang="en-US" altLang="zh-TW" sz="2000" b="1" dirty="0" err="1">
                <a:latin typeface="Open Sans" panose="020B0606030504020204" pitchFamily="34" charset="0"/>
                <a:ea typeface="Open Sans" panose="020B0606030504020204" pitchFamily="34" charset="0"/>
                <a:cs typeface="Open Sans" panose="020B0606030504020204" pitchFamily="34" charset="0"/>
              </a:rPr>
              <a:t>bancaire</a:t>
            </a:r>
            <a:endParaRPr kumimoji="0" lang="en-US" altLang="zh-TW"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a:p>
            <a:pPr marL="0" marR="0" lvl="0" indent="0" algn="l" defTabSz="584200" rtl="0" eaLnBrk="1" fontAlgn="auto" latinLnBrk="0" hangingPunct="0">
              <a:lnSpc>
                <a:spcPct val="150000"/>
              </a:lnSpc>
              <a:spcBef>
                <a:spcPts val="0"/>
              </a:spcBef>
              <a:spcAft>
                <a:spcPts val="0"/>
              </a:spcAft>
              <a:buClrTx/>
              <a:buSzTx/>
              <a:buFontTx/>
              <a:buNone/>
              <a:tabLst/>
              <a:defRPr/>
            </a:pP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$19 </a:t>
            </a:r>
            <a:r>
              <a:rPr kumimoji="0" lang="en"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USD </a:t>
            </a:r>
            <a:r>
              <a:rPr kumimoji="0" lang="en" altLang="zh-TW"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a:t>
            </a:r>
            <a:r>
              <a:rPr kumimoji="0" lang="en"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5 </a:t>
            </a:r>
            <a:r>
              <a:rPr kumimoji="0" lang="en-US" altLang="zh-TW" sz="1800" b="0"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utilisateurs</a:t>
            </a:r>
            <a:r>
              <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 </a:t>
            </a:r>
            <a:r>
              <a:rPr kumimoji="0" lang="zh-TW" altLang="en-US" sz="16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a:t>
            </a:r>
            <a:r>
              <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 </a:t>
            </a: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12 </a:t>
            </a:r>
            <a:r>
              <a:rPr kumimoji="0" lang="en-US" altLang="zh-TW" sz="1800" b="0"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mois</a:t>
            </a:r>
            <a:endPar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a:p>
            <a:pPr marL="0" marR="0" lvl="0" indent="0" algn="l" defTabSz="584200" rtl="0" eaLnBrk="1" fontAlgn="auto" latinLnBrk="0" hangingPunct="0">
              <a:lnSpc>
                <a:spcPct val="150000"/>
              </a:lnSpc>
              <a:spcBef>
                <a:spcPts val="0"/>
              </a:spcBef>
              <a:spcAft>
                <a:spcPts val="0"/>
              </a:spcAft>
              <a:buClrTx/>
              <a:buSzTx/>
              <a:buFontTx/>
              <a:buNone/>
              <a:tabLst/>
              <a:defRPr/>
            </a:pPr>
            <a:r>
              <a:rPr kumimoji="0" lang="en-US" altLang="zh-TW"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a:t>
            </a:r>
            <a:r>
              <a:rPr kumimoji="0" lang="en-US" altLang="zh-TW"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$1,140 </a:t>
            </a:r>
            <a:r>
              <a:rPr kumimoji="0" lang="en" altLang="zh-TW"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USD</a:t>
            </a:r>
            <a:endParaRPr kumimoji="0" lang="zh-TW" altLang="en-US" sz="1600" b="1"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18" name="文字方塊 17">
            <a:extLst>
              <a:ext uri="{FF2B5EF4-FFF2-40B4-BE49-F238E27FC236}">
                <a16:creationId xmlns:a16="http://schemas.microsoft.com/office/drawing/2014/main" id="{6E811193-98C1-2F31-2DCD-A63568DC8CC6}"/>
              </a:ext>
            </a:extLst>
          </p:cNvPr>
          <p:cNvSpPr txBox="1"/>
          <p:nvPr/>
        </p:nvSpPr>
        <p:spPr>
          <a:xfrm>
            <a:off x="1330208" y="6246043"/>
            <a:ext cx="4948840" cy="179748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50000"/>
              </a:lnSpc>
              <a:spcBef>
                <a:spcPts val="0"/>
              </a:spcBef>
              <a:spcAft>
                <a:spcPts val="0"/>
              </a:spcAft>
              <a:buClrTx/>
              <a:buSzTx/>
              <a:buFontTx/>
              <a:buNone/>
              <a:tabLst/>
              <a:defRPr/>
            </a:pPr>
            <a:r>
              <a:rPr kumimoji="0" lang="en-US" altLang="zh-TW"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 Carte </a:t>
            </a:r>
            <a:r>
              <a:rPr kumimoji="0" lang="en-US" altLang="zh-TW" sz="20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bancaire</a:t>
            </a:r>
            <a:endParaRPr kumimoji="0" lang="en-US" altLang="zh-TW"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a:p>
            <a:pPr marL="0" marR="0" lvl="0" indent="0" algn="l" defTabSz="584200" rtl="0" eaLnBrk="1" fontAlgn="auto" latinLnBrk="0" hangingPunct="0">
              <a:lnSpc>
                <a:spcPct val="150000"/>
              </a:lnSpc>
              <a:spcBef>
                <a:spcPts val="0"/>
              </a:spcBef>
              <a:spcAft>
                <a:spcPts val="0"/>
              </a:spcAft>
              <a:buClrTx/>
              <a:buSzTx/>
              <a:buFontTx/>
              <a:buNone/>
              <a:tabLst/>
              <a:defRPr/>
            </a:pP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$19 </a:t>
            </a:r>
            <a:r>
              <a:rPr kumimoji="0" lang="en"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USD </a:t>
            </a:r>
            <a:r>
              <a:rPr kumimoji="0" lang="en" altLang="zh-TW"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a:t>
            </a:r>
            <a:r>
              <a:rPr kumimoji="0" lang="en"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5 </a:t>
            </a:r>
            <a:r>
              <a:rPr kumimoji="0" lang="en-US" altLang="zh-TW" sz="1800" b="0"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utilisateurs</a:t>
            </a:r>
            <a:r>
              <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 </a:t>
            </a:r>
            <a:r>
              <a:rPr kumimoji="0" lang="zh-TW" altLang="en-US" sz="16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a:t>
            </a:r>
            <a:r>
              <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 </a:t>
            </a: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12 </a:t>
            </a:r>
            <a:r>
              <a:rPr lang="en-US" altLang="zh-TW" sz="1800" dirty="0" err="1">
                <a:latin typeface="Open Sans" panose="020B0606030504020204" pitchFamily="34" charset="0"/>
                <a:ea typeface="Open Sans" panose="020B0606030504020204" pitchFamily="34" charset="0"/>
                <a:cs typeface="Open Sans" panose="020B0606030504020204" pitchFamily="34" charset="0"/>
              </a:rPr>
              <a:t>mois</a:t>
            </a:r>
            <a:endPar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a:p>
            <a:pPr marL="0" marR="0" lvl="0" indent="0" algn="l" defTabSz="584200" rtl="0" eaLnBrk="1" fontAlgn="auto" latinLnBrk="0" hangingPunct="0">
              <a:lnSpc>
                <a:spcPct val="150000"/>
              </a:lnSpc>
              <a:spcBef>
                <a:spcPts val="0"/>
              </a:spcBef>
              <a:spcAft>
                <a:spcPts val="0"/>
              </a:spcAft>
              <a:buClrTx/>
              <a:buSzTx/>
              <a:buFontTx/>
              <a:buNone/>
              <a:tabLst/>
              <a:defRPr/>
            </a:pPr>
            <a:r>
              <a:rPr kumimoji="0" lang="en-US" altLang="zh-TW"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a:t>
            </a:r>
            <a:r>
              <a:rPr kumimoji="0" lang="zh-TW" altLang="en-US" sz="1100" b="0" i="0" u="none" strike="noStrike" kern="0" cap="none" spc="0" normalizeH="0" baseline="0" noProof="0" dirty="0">
                <a:ln>
                  <a:noFill/>
                </a:ln>
                <a:solidFill>
                  <a:srgbClr val="F95D5D"/>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rPr>
              <a:t> </a:t>
            </a:r>
            <a:r>
              <a:rPr kumimoji="0" lang="en-US" altLang="zh-TW"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1 </a:t>
            </a:r>
            <a:r>
              <a:rPr lang="en-US" altLang="zh-TW" sz="1800" dirty="0" err="1">
                <a:solidFill>
                  <a:srgbClr val="F95D5D"/>
                </a:solidFill>
                <a:latin typeface="Open Sans" panose="020B0606030504020204" pitchFamily="34" charset="0"/>
                <a:ea typeface="Open Sans" panose="020B0606030504020204" pitchFamily="34" charset="0"/>
                <a:cs typeface="Open Sans" panose="020B0606030504020204" pitchFamily="34" charset="0"/>
              </a:rPr>
              <a:t>mois</a:t>
            </a:r>
            <a:r>
              <a:rPr lang="en-US" altLang="zh-TW" sz="1800" dirty="0">
                <a:solidFill>
                  <a:srgbClr val="F95D5D"/>
                </a:solidFill>
                <a:latin typeface="Open Sans" panose="020B0606030504020204" pitchFamily="34" charset="0"/>
                <a:ea typeface="Open Sans" panose="020B0606030504020204" pitchFamily="34" charset="0"/>
                <a:cs typeface="Open Sans" panose="020B0606030504020204" pitchFamily="34" charset="0"/>
              </a:rPr>
              <a:t> </a:t>
            </a:r>
            <a:r>
              <a:rPr lang="en-US" altLang="zh-TW" sz="1800" dirty="0" err="1">
                <a:solidFill>
                  <a:srgbClr val="F95D5D"/>
                </a:solidFill>
                <a:latin typeface="Open Sans" panose="020B0606030504020204" pitchFamily="34" charset="0"/>
                <a:ea typeface="Open Sans" panose="020B0606030504020204" pitchFamily="34" charset="0"/>
                <a:cs typeface="Open Sans" panose="020B0606030504020204" pitchFamily="34" charset="0"/>
              </a:rPr>
              <a:t>d’offert</a:t>
            </a:r>
            <a:r>
              <a:rPr lang="en-US" altLang="zh-TW" sz="1800" dirty="0">
                <a:solidFill>
                  <a:srgbClr val="F95D5D"/>
                </a:solidFill>
                <a:latin typeface="Open Sans" panose="020B0606030504020204" pitchFamily="34" charset="0"/>
                <a:ea typeface="Open Sans" panose="020B0606030504020204" pitchFamily="34" charset="0"/>
                <a:cs typeface="Open Sans" panose="020B0606030504020204" pitchFamily="34" charset="0"/>
              </a:rPr>
              <a:t> avec un abonnement d’1 an</a:t>
            </a:r>
            <a:endParaRPr kumimoji="0" lang="en-US" altLang="zh-TW" sz="1800" b="0"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a:p>
            <a:pPr marL="0" marR="0" lvl="0" indent="0" algn="l" defTabSz="584200" rtl="0" eaLnBrk="1" fontAlgn="auto" latinLnBrk="0" hangingPunct="0">
              <a:lnSpc>
                <a:spcPct val="150000"/>
              </a:lnSpc>
              <a:spcBef>
                <a:spcPts val="0"/>
              </a:spcBef>
              <a:spcAft>
                <a:spcPts val="0"/>
              </a:spcAft>
              <a:buClrTx/>
              <a:buSzTx/>
              <a:buFontTx/>
              <a:buNone/>
              <a:tabLst/>
              <a:defRPr/>
            </a:pPr>
            <a:r>
              <a:rPr kumimoji="0" lang="en-US" altLang="zh-TW"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 $1,045 </a:t>
            </a:r>
            <a:r>
              <a:rPr kumimoji="0" lang="en" altLang="zh-TW" sz="2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USD</a:t>
            </a:r>
            <a:endParaRPr kumimoji="0" lang="zh-TW" altLang="en-US" sz="1600" b="1" i="0" u="none" strike="noStrike" kern="0" cap="none" spc="0" normalizeH="0" baseline="0" noProof="0" dirty="0">
              <a:ln>
                <a:noFill/>
              </a:ln>
              <a:solidFill>
                <a:srgbClr val="000000"/>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Helvetica Neue Medium"/>
            </a:endParaRPr>
          </a:p>
        </p:txBody>
      </p:sp>
      <p:sp>
        <p:nvSpPr>
          <p:cNvPr id="6" name="矩形 5">
            <a:extLst>
              <a:ext uri="{FF2B5EF4-FFF2-40B4-BE49-F238E27FC236}">
                <a16:creationId xmlns:a16="http://schemas.microsoft.com/office/drawing/2014/main" id="{CAC4B9A6-6830-9EC1-1DA6-776D08155352}"/>
              </a:ext>
            </a:extLst>
          </p:cNvPr>
          <p:cNvSpPr/>
          <p:nvPr/>
        </p:nvSpPr>
        <p:spPr>
          <a:xfrm>
            <a:off x="1263623" y="5306517"/>
            <a:ext cx="9569327" cy="468000"/>
          </a:xfrm>
          <a:prstGeom prst="rect">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12" name="文字方塊 11">
            <a:extLst>
              <a:ext uri="{FF2B5EF4-FFF2-40B4-BE49-F238E27FC236}">
                <a16:creationId xmlns:a16="http://schemas.microsoft.com/office/drawing/2014/main" id="{7170C024-2FAB-A2C1-1906-ECE2EC1DF722}"/>
              </a:ext>
            </a:extLst>
          </p:cNvPr>
          <p:cNvSpPr txBox="1"/>
          <p:nvPr/>
        </p:nvSpPr>
        <p:spPr>
          <a:xfrm>
            <a:off x="1483605" y="5274293"/>
            <a:ext cx="9569327" cy="4671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584200" rtl="0" eaLnBrk="1" fontAlgn="auto" latinLnBrk="0" hangingPunct="0">
              <a:lnSpc>
                <a:spcPct val="150000"/>
              </a:lnSpc>
              <a:spcBef>
                <a:spcPts val="0"/>
              </a:spcBef>
              <a:spcAft>
                <a:spcPts val="0"/>
              </a:spcAft>
              <a:buClrTx/>
              <a:buSzTx/>
              <a:buFontTx/>
              <a:buNone/>
              <a:tabLst/>
              <a:defRPr/>
            </a:pPr>
            <a:r>
              <a:rPr kumimoji="0" lang="en-US" altLang="zh-TW" sz="1800" b="1" i="0" u="none" strike="noStrike" kern="0" cap="none" spc="0" normalizeH="0" baseline="0" noProof="0" dirty="0" err="1">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Calcul</a:t>
            </a:r>
            <a:r>
              <a:rPr kumimoji="0" lang="zh-TW" altLang="en-US" sz="1800" b="1" i="0" u="none" strike="noStrike" kern="0" cap="none" spc="0" normalizeH="0" baseline="0" noProof="0" dirty="0">
                <a:ln>
                  <a:noFill/>
                </a:ln>
                <a:solidFill>
                  <a:srgbClr val="F95D5D"/>
                </a:solidFill>
                <a:effectLst/>
                <a:uLnTx/>
                <a:uFillTx/>
                <a:latin typeface="Open Sans" panose="020B0606030504020204" pitchFamily="34" charset="0"/>
                <a:ea typeface="Noto Sans CJK SC Bold" panose="020B0500000000000000" pitchFamily="34" charset="-128"/>
                <a:cs typeface="Open Sans" panose="020B0606030504020204" pitchFamily="34" charset="0"/>
                <a:sym typeface="Helvetica Neue Medium"/>
              </a:rPr>
              <a:t>：</a:t>
            </a:r>
            <a:r>
              <a:rPr kumimoji="0" lang="en-US" altLang="zh-TW"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2025/06/19~2026/06/19 </a:t>
            </a:r>
            <a:r>
              <a:rPr kumimoji="0" lang="en-US" altLang="zh-TW" sz="1800" b="1" i="0" u="none" strike="noStrike" kern="0" cap="none" spc="0" normalizeH="0" baseline="0" noProof="0" dirty="0" err="1">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Forfait</a:t>
            </a:r>
            <a:r>
              <a:rPr kumimoji="0" lang="en-US" altLang="zh-TW"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a:t>
            </a:r>
            <a:r>
              <a:rPr kumimoji="0" lang="en-US" altLang="zh-TW"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PROF </a:t>
            </a:r>
            <a:r>
              <a:rPr lang="en-US" altLang="zh-TW" sz="1800" b="1" dirty="0">
                <a:solidFill>
                  <a:srgbClr val="F95D5D"/>
                </a:solidFill>
                <a:latin typeface="Open Sans Semibold" panose="020B0606030504020204" pitchFamily="34" charset="0"/>
                <a:ea typeface="Open Sans Semibold" panose="020B0606030504020204" pitchFamily="34" charset="0"/>
                <a:cs typeface="Open Sans Semibold" panose="020B0606030504020204" pitchFamily="34" charset="0"/>
              </a:rPr>
              <a:t> </a:t>
            </a:r>
            <a:r>
              <a:rPr kumimoji="0" lang="en-US" altLang="zh-TW"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a:t>
            </a:r>
            <a:r>
              <a:rPr kumimoji="0" lang="en-US" altLang="zh-TW"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5 </a:t>
            </a:r>
            <a:r>
              <a:rPr kumimoji="0" lang="en-US" altLang="zh-TW" sz="1800" b="1" i="0" u="none" strike="noStrike" kern="0" cap="none" spc="0" normalizeH="0" baseline="0" noProof="0" dirty="0" err="1">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utilisateurs</a:t>
            </a:r>
            <a:r>
              <a:rPr kumimoji="0" lang="en-US" altLang="zh-TW"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a:t>
            </a:r>
            <a:r>
              <a:rPr kumimoji="0" lang="en-US" altLang="zh-TW"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 </a:t>
            </a:r>
            <a:r>
              <a:rPr kumimoji="0" lang="en-US" altLang="zh-TW" sz="1800" b="1" i="0" u="none" strike="noStrike" kern="0" cap="none" spc="0" normalizeH="0" baseline="0" noProof="0" dirty="0">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1 an </a:t>
            </a:r>
            <a:r>
              <a:rPr kumimoji="0" lang="en-US" altLang="zh-TW" sz="1800" b="1" i="0" u="none" strike="noStrike" kern="0" cap="none" spc="0" normalizeH="0" baseline="0" noProof="0" dirty="0" err="1">
                <a:ln>
                  <a:noFill/>
                </a:ln>
                <a:solidFill>
                  <a:srgbClr val="F95D5D"/>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d’abonnement</a:t>
            </a:r>
            <a:endParaRPr kumimoji="0" lang="zh-TW" altLang="en-US" sz="1800" b="1" i="0" u="none" strike="noStrike" kern="0" cap="none" spc="0" normalizeH="0" baseline="0" noProof="0" dirty="0">
              <a:ln>
                <a:noFill/>
              </a:ln>
              <a:solidFill>
                <a:srgbClr val="F95D5D"/>
              </a:solidFill>
              <a:effectLst/>
              <a:uLnTx/>
              <a:uFillTx/>
              <a:latin typeface="Open Sans Semibold" panose="020B0606030504020204" pitchFamily="34" charset="0"/>
              <a:ea typeface="Noto Sans CJK SC Regular" panose="020B0500000000000000" pitchFamily="34" charset="-128"/>
              <a:cs typeface="Open Sans Semibold" panose="020B0606030504020204" pitchFamily="34" charset="0"/>
              <a:sym typeface="Helvetica Neue Medium"/>
            </a:endParaRPr>
          </a:p>
        </p:txBody>
      </p:sp>
    </p:spTree>
    <p:extLst>
      <p:ext uri="{BB962C8B-B14F-4D97-AF65-F5344CB8AC3E}">
        <p14:creationId xmlns:p14="http://schemas.microsoft.com/office/powerpoint/2010/main" val="580976865"/>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a:extLst>
            <a:ext uri="{FF2B5EF4-FFF2-40B4-BE49-F238E27FC236}">
              <a16:creationId xmlns:a16="http://schemas.microsoft.com/office/drawing/2014/main" id="{73EBC558-1805-F7B2-79E0-E3279659870F}"/>
            </a:ext>
          </a:extLst>
        </p:cNvPr>
        <p:cNvGrpSpPr/>
        <p:nvPr/>
      </p:nvGrpSpPr>
      <p:grpSpPr>
        <a:xfrm>
          <a:off x="0" y="0"/>
          <a:ext cx="0" cy="0"/>
          <a:chOff x="0" y="0"/>
          <a:chExt cx="0" cy="0"/>
        </a:xfrm>
      </p:grpSpPr>
      <p:sp>
        <p:nvSpPr>
          <p:cNvPr id="3" name="矩形">
            <a:extLst>
              <a:ext uri="{FF2B5EF4-FFF2-40B4-BE49-F238E27FC236}">
                <a16:creationId xmlns:a16="http://schemas.microsoft.com/office/drawing/2014/main" id="{026EC669-7E3B-EE45-97A1-044A15234C79}"/>
              </a:ext>
            </a:extLst>
          </p:cNvPr>
          <p:cNvSpPr/>
          <p:nvPr/>
        </p:nvSpPr>
        <p:spPr>
          <a:xfrm>
            <a:off x="1102400" y="3976800"/>
            <a:ext cx="10800000" cy="180000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4" name="群組 3">
            <a:extLst>
              <a:ext uri="{FF2B5EF4-FFF2-40B4-BE49-F238E27FC236}">
                <a16:creationId xmlns:a16="http://schemas.microsoft.com/office/drawing/2014/main" id="{DDBADA54-9B3A-0449-FBB6-9232AB077B55}"/>
              </a:ext>
            </a:extLst>
          </p:cNvPr>
          <p:cNvGrpSpPr/>
          <p:nvPr/>
        </p:nvGrpSpPr>
        <p:grpSpPr>
          <a:xfrm>
            <a:off x="3965413" y="4237741"/>
            <a:ext cx="5793442" cy="1151862"/>
            <a:chOff x="2769253" y="4207761"/>
            <a:chExt cx="5793442" cy="1151862"/>
          </a:xfrm>
        </p:grpSpPr>
        <p:sp>
          <p:nvSpPr>
            <p:cNvPr id="5" name="哪裡不一樣？">
              <a:extLst>
                <a:ext uri="{FF2B5EF4-FFF2-40B4-BE49-F238E27FC236}">
                  <a16:creationId xmlns:a16="http://schemas.microsoft.com/office/drawing/2014/main" id="{056EDB56-A2DF-A13A-0AFC-DC181B4255E4}"/>
                </a:ext>
              </a:extLst>
            </p:cNvPr>
            <p:cNvSpPr txBox="1"/>
            <p:nvPr/>
          </p:nvSpPr>
          <p:spPr>
            <a:xfrm>
              <a:off x="5212653" y="4207761"/>
              <a:ext cx="3350042" cy="10925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algn="l" defTabSz="914400">
                <a:lnSpc>
                  <a:spcPct val="150000"/>
                </a:lnSpc>
                <a:defRPr sz="60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48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Sécurité</a:t>
              </a:r>
              <a:endParaRPr kumimoji="0"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6" name="ragic logo.png" descr="ragic logo.png">
              <a:extLst>
                <a:ext uri="{FF2B5EF4-FFF2-40B4-BE49-F238E27FC236}">
                  <a16:creationId xmlns:a16="http://schemas.microsoft.com/office/drawing/2014/main" id="{28FCA363-52D1-631B-5D19-98090AE5EE95}"/>
                </a:ext>
              </a:extLst>
            </p:cNvPr>
            <p:cNvPicPr>
              <a:picLocks noChangeAspect="1"/>
            </p:cNvPicPr>
            <p:nvPr/>
          </p:nvPicPr>
          <p:blipFill>
            <a:blip r:embed="rId3"/>
            <a:srcRect l="11250" t="22753" r="6319" b="18667"/>
            <a:stretch/>
          </p:blipFill>
          <p:spPr>
            <a:xfrm>
              <a:off x="2769253" y="4400859"/>
              <a:ext cx="2398428" cy="958764"/>
            </a:xfrm>
            <a:prstGeom prst="rect">
              <a:avLst/>
            </a:prstGeom>
            <a:ln w="12700">
              <a:miter lim="400000"/>
            </a:ln>
          </p:spPr>
        </p:pic>
      </p:grpSp>
    </p:spTree>
    <p:extLst>
      <p:ext uri="{BB962C8B-B14F-4D97-AF65-F5344CB8AC3E}">
        <p14:creationId xmlns:p14="http://schemas.microsoft.com/office/powerpoint/2010/main" val="1061305160"/>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670A5B11-9EC8-BD67-4E8F-69919992C1EA}"/>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B7E0E61E-14C3-3196-8EC8-1DB4EF46AEF3}"/>
              </a:ext>
            </a:extLst>
          </p:cNvPr>
          <p:cNvSpPr/>
          <p:nvPr/>
        </p:nvSpPr>
        <p:spPr>
          <a:xfrm>
            <a:off x="-386523" y="-168035"/>
            <a:ext cx="13777846" cy="348666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 name="充分整合">
            <a:extLst>
              <a:ext uri="{FF2B5EF4-FFF2-40B4-BE49-F238E27FC236}">
                <a16:creationId xmlns:a16="http://schemas.microsoft.com/office/drawing/2014/main" id="{B0CDDAA2-6ECA-90E8-F8DE-A5C833BBFEF7}"/>
              </a:ext>
            </a:extLst>
          </p:cNvPr>
          <p:cNvSpPr txBox="1"/>
          <p:nvPr/>
        </p:nvSpPr>
        <p:spPr>
          <a:xfrm>
            <a:off x="1665504" y="957111"/>
            <a:ext cx="9673803"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 altLang="zh-TW" sz="45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Mesures de sécurité des données</a:t>
            </a:r>
            <a:endPar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grpSp>
        <p:nvGrpSpPr>
          <p:cNvPr id="5" name="群組 4">
            <a:extLst>
              <a:ext uri="{FF2B5EF4-FFF2-40B4-BE49-F238E27FC236}">
                <a16:creationId xmlns:a16="http://schemas.microsoft.com/office/drawing/2014/main" id="{01B50274-6D8D-777B-4DEE-ED207A4940FE}"/>
              </a:ext>
            </a:extLst>
          </p:cNvPr>
          <p:cNvGrpSpPr/>
          <p:nvPr/>
        </p:nvGrpSpPr>
        <p:grpSpPr>
          <a:xfrm>
            <a:off x="1165209" y="4518146"/>
            <a:ext cx="4246153" cy="540000"/>
            <a:chOff x="1533473" y="3968593"/>
            <a:chExt cx="4246153" cy="540000"/>
          </a:xfrm>
        </p:grpSpPr>
        <p:pic>
          <p:nvPicPr>
            <p:cNvPr id="6" name="Picture 2" descr="影像">
              <a:extLst>
                <a:ext uri="{FF2B5EF4-FFF2-40B4-BE49-F238E27FC236}">
                  <a16:creationId xmlns:a16="http://schemas.microsoft.com/office/drawing/2014/main" id="{D2FBC691-1888-048A-631A-41F5BBD99E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7" name="簡潔介面">
              <a:extLst>
                <a:ext uri="{FF2B5EF4-FFF2-40B4-BE49-F238E27FC236}">
                  <a16:creationId xmlns:a16="http://schemas.microsoft.com/office/drawing/2014/main" id="{F825EE6E-A6DB-8AE2-BA0D-FEFC3217CAF7}"/>
                </a:ext>
              </a:extLst>
            </p:cNvPr>
            <p:cNvSpPr txBox="1"/>
            <p:nvPr/>
          </p:nvSpPr>
          <p:spPr>
            <a:xfrm>
              <a:off x="2196817" y="4052930"/>
              <a:ext cx="3582809" cy="4103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endParaRPr>
            </a:p>
          </p:txBody>
        </p:sp>
      </p:grpSp>
      <p:grpSp>
        <p:nvGrpSpPr>
          <p:cNvPr id="8" name="群組 7">
            <a:extLst>
              <a:ext uri="{FF2B5EF4-FFF2-40B4-BE49-F238E27FC236}">
                <a16:creationId xmlns:a16="http://schemas.microsoft.com/office/drawing/2014/main" id="{118BFC78-A13B-A06F-C910-090B8473103C}"/>
              </a:ext>
            </a:extLst>
          </p:cNvPr>
          <p:cNvGrpSpPr/>
          <p:nvPr/>
        </p:nvGrpSpPr>
        <p:grpSpPr>
          <a:xfrm>
            <a:off x="1165209" y="5683870"/>
            <a:ext cx="3967917" cy="540000"/>
            <a:chOff x="1533473" y="3968593"/>
            <a:chExt cx="3967917" cy="540000"/>
          </a:xfrm>
        </p:grpSpPr>
        <p:pic>
          <p:nvPicPr>
            <p:cNvPr id="9" name="Picture 2" descr="影像">
              <a:extLst>
                <a:ext uri="{FF2B5EF4-FFF2-40B4-BE49-F238E27FC236}">
                  <a16:creationId xmlns:a16="http://schemas.microsoft.com/office/drawing/2014/main" id="{1A3EF6CD-0992-8BA4-5B51-297F891A93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10" name="簡潔介面">
              <a:extLst>
                <a:ext uri="{FF2B5EF4-FFF2-40B4-BE49-F238E27FC236}">
                  <a16:creationId xmlns:a16="http://schemas.microsoft.com/office/drawing/2014/main" id="{FBC14C1A-70B0-99AD-2FF1-89D871628CB7}"/>
                </a:ext>
              </a:extLst>
            </p:cNvPr>
            <p:cNvSpPr txBox="1"/>
            <p:nvPr/>
          </p:nvSpPr>
          <p:spPr>
            <a:xfrm>
              <a:off x="2196818" y="4049450"/>
              <a:ext cx="3304572" cy="4103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TW" sz="2000" b="1" i="0" u="none" strike="noStrike" kern="0" cap="none" spc="0" normalizeH="0" baseline="0" noProof="0" dirty="0" err="1">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Sécurité</a:t>
              </a:r>
              <a:r>
                <a:rPr kumimoji="0" lang="en-US"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 physique</a:t>
              </a:r>
              <a:endParaRPr kumimoji="0" lang="en"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endParaRPr>
            </a:p>
          </p:txBody>
        </p:sp>
      </p:grpSp>
      <p:grpSp>
        <p:nvGrpSpPr>
          <p:cNvPr id="11" name="群組 10">
            <a:extLst>
              <a:ext uri="{FF2B5EF4-FFF2-40B4-BE49-F238E27FC236}">
                <a16:creationId xmlns:a16="http://schemas.microsoft.com/office/drawing/2014/main" id="{5508026E-54E0-71EF-E874-E88C8F925D55}"/>
              </a:ext>
            </a:extLst>
          </p:cNvPr>
          <p:cNvGrpSpPr/>
          <p:nvPr/>
        </p:nvGrpSpPr>
        <p:grpSpPr>
          <a:xfrm>
            <a:off x="1165209" y="6849594"/>
            <a:ext cx="5213846" cy="540000"/>
            <a:chOff x="1533473" y="3968593"/>
            <a:chExt cx="5213846" cy="540000"/>
          </a:xfrm>
        </p:grpSpPr>
        <p:pic>
          <p:nvPicPr>
            <p:cNvPr id="12" name="Picture 2" descr="影像">
              <a:extLst>
                <a:ext uri="{FF2B5EF4-FFF2-40B4-BE49-F238E27FC236}">
                  <a16:creationId xmlns:a16="http://schemas.microsoft.com/office/drawing/2014/main" id="{7BA312B7-3F69-C4EA-7D1B-05AFCFBB6D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13" name="簡潔介面">
              <a:extLst>
                <a:ext uri="{FF2B5EF4-FFF2-40B4-BE49-F238E27FC236}">
                  <a16:creationId xmlns:a16="http://schemas.microsoft.com/office/drawing/2014/main" id="{03CFA303-0E88-4745-257D-9F02807D5EE4}"/>
                </a:ext>
              </a:extLst>
            </p:cNvPr>
            <p:cNvSpPr txBox="1"/>
            <p:nvPr/>
          </p:nvSpPr>
          <p:spPr>
            <a:xfrm>
              <a:off x="2196818" y="4059799"/>
              <a:ext cx="4550501" cy="4103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fr-FR"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Sécurité du réseau et des systèmes</a:t>
              </a:r>
              <a:endParaRPr kumimoji="0" lang="en"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endParaRPr>
            </a:p>
          </p:txBody>
        </p:sp>
      </p:grpSp>
      <p:grpSp>
        <p:nvGrpSpPr>
          <p:cNvPr id="14" name="群組 13">
            <a:extLst>
              <a:ext uri="{FF2B5EF4-FFF2-40B4-BE49-F238E27FC236}">
                <a16:creationId xmlns:a16="http://schemas.microsoft.com/office/drawing/2014/main" id="{81B49DE4-5470-A2A7-890C-6A6047FC8624}"/>
              </a:ext>
            </a:extLst>
          </p:cNvPr>
          <p:cNvGrpSpPr/>
          <p:nvPr/>
        </p:nvGrpSpPr>
        <p:grpSpPr>
          <a:xfrm>
            <a:off x="1165209" y="8015318"/>
            <a:ext cx="3967917" cy="540000"/>
            <a:chOff x="1533473" y="3968593"/>
            <a:chExt cx="3967917" cy="540000"/>
          </a:xfrm>
        </p:grpSpPr>
        <p:pic>
          <p:nvPicPr>
            <p:cNvPr id="15" name="Picture 2" descr="影像">
              <a:extLst>
                <a:ext uri="{FF2B5EF4-FFF2-40B4-BE49-F238E27FC236}">
                  <a16:creationId xmlns:a16="http://schemas.microsoft.com/office/drawing/2014/main" id="{BF0B13B4-83C7-4629-C42A-B0B4FA597C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16" name="簡潔介面">
              <a:extLst>
                <a:ext uri="{FF2B5EF4-FFF2-40B4-BE49-F238E27FC236}">
                  <a16:creationId xmlns:a16="http://schemas.microsoft.com/office/drawing/2014/main" id="{D678C5EC-E42D-6F8C-0D30-6C8F17AA2CC8}"/>
                </a:ext>
              </a:extLst>
            </p:cNvPr>
            <p:cNvSpPr txBox="1"/>
            <p:nvPr/>
          </p:nvSpPr>
          <p:spPr>
            <a:xfrm>
              <a:off x="2196818" y="4066140"/>
              <a:ext cx="3304572" cy="4103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TW" sz="2000" b="1" i="0" u="none" strike="noStrike" kern="0" cap="none" spc="0" normalizeH="0" baseline="0" noProof="0" dirty="0" err="1">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Sécurité</a:t>
              </a:r>
              <a:r>
                <a:rPr kumimoji="0" lang="en-US"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 du stockage</a:t>
              </a:r>
              <a:endParaRPr kumimoji="0" lang="en"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endParaRPr>
            </a:p>
          </p:txBody>
        </p:sp>
      </p:grpSp>
      <p:grpSp>
        <p:nvGrpSpPr>
          <p:cNvPr id="17" name="群組 16">
            <a:extLst>
              <a:ext uri="{FF2B5EF4-FFF2-40B4-BE49-F238E27FC236}">
                <a16:creationId xmlns:a16="http://schemas.microsoft.com/office/drawing/2014/main" id="{99099A10-E181-1318-B6E0-9B58CE8C116D}"/>
              </a:ext>
            </a:extLst>
          </p:cNvPr>
          <p:cNvGrpSpPr/>
          <p:nvPr/>
        </p:nvGrpSpPr>
        <p:grpSpPr>
          <a:xfrm>
            <a:off x="6630992" y="4518146"/>
            <a:ext cx="5407911" cy="540000"/>
            <a:chOff x="1533473" y="3968593"/>
            <a:chExt cx="5407911" cy="540000"/>
          </a:xfrm>
        </p:grpSpPr>
        <p:pic>
          <p:nvPicPr>
            <p:cNvPr id="18" name="Picture 2" descr="影像">
              <a:extLst>
                <a:ext uri="{FF2B5EF4-FFF2-40B4-BE49-F238E27FC236}">
                  <a16:creationId xmlns:a16="http://schemas.microsoft.com/office/drawing/2014/main" id="{38F01035-D1AE-EE95-8B3A-7DFDAD271E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19" name="簡潔介面">
              <a:extLst>
                <a:ext uri="{FF2B5EF4-FFF2-40B4-BE49-F238E27FC236}">
                  <a16:creationId xmlns:a16="http://schemas.microsoft.com/office/drawing/2014/main" id="{1409F733-814A-C535-A58C-34F7F1768533}"/>
                </a:ext>
              </a:extLst>
            </p:cNvPr>
            <p:cNvSpPr txBox="1"/>
            <p:nvPr/>
          </p:nvSpPr>
          <p:spPr>
            <a:xfrm>
              <a:off x="2196818" y="4051247"/>
              <a:ext cx="4744566" cy="4103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TW" sz="2000" b="1" i="0" u="none" strike="noStrike" kern="0" cap="none" spc="0" normalizeH="0" baseline="0" noProof="0" dirty="0" err="1">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Sécurité</a:t>
              </a:r>
              <a:r>
                <a:rPr kumimoji="0" lang="en-US"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 de </a:t>
              </a:r>
              <a:r>
                <a:rPr kumimoji="0" lang="en-US" altLang="zh-TW" sz="2000" b="1" i="0" u="none" strike="noStrike" kern="0" cap="none" spc="0" normalizeH="0" baseline="0" noProof="0" dirty="0" err="1">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l’architecture</a:t>
              </a:r>
              <a:r>
                <a:rPr kumimoji="0" lang="en-US"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 applicative</a:t>
              </a:r>
            </a:p>
          </p:txBody>
        </p:sp>
      </p:grpSp>
      <p:grpSp>
        <p:nvGrpSpPr>
          <p:cNvPr id="20" name="群組 19">
            <a:extLst>
              <a:ext uri="{FF2B5EF4-FFF2-40B4-BE49-F238E27FC236}">
                <a16:creationId xmlns:a16="http://schemas.microsoft.com/office/drawing/2014/main" id="{C2387342-EC86-91CF-677B-7BEC11CCB3C0}"/>
              </a:ext>
            </a:extLst>
          </p:cNvPr>
          <p:cNvGrpSpPr/>
          <p:nvPr/>
        </p:nvGrpSpPr>
        <p:grpSpPr>
          <a:xfrm>
            <a:off x="6630992" y="5683870"/>
            <a:ext cx="3967917" cy="540000"/>
            <a:chOff x="1533473" y="3968593"/>
            <a:chExt cx="3967917" cy="540000"/>
          </a:xfrm>
        </p:grpSpPr>
        <p:pic>
          <p:nvPicPr>
            <p:cNvPr id="21" name="Picture 2" descr="影像">
              <a:extLst>
                <a:ext uri="{FF2B5EF4-FFF2-40B4-BE49-F238E27FC236}">
                  <a16:creationId xmlns:a16="http://schemas.microsoft.com/office/drawing/2014/main" id="{DF489F21-D550-6E9C-9FAD-1D532730E8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22" name="簡潔介面">
              <a:extLst>
                <a:ext uri="{FF2B5EF4-FFF2-40B4-BE49-F238E27FC236}">
                  <a16:creationId xmlns:a16="http://schemas.microsoft.com/office/drawing/2014/main" id="{CE3C5363-C863-2090-D075-F2C8E3C4A10C}"/>
                </a:ext>
              </a:extLst>
            </p:cNvPr>
            <p:cNvSpPr txBox="1"/>
            <p:nvPr/>
          </p:nvSpPr>
          <p:spPr>
            <a:xfrm>
              <a:off x="2196818" y="4049965"/>
              <a:ext cx="3304572" cy="4103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Processus et </a:t>
              </a:r>
              <a:r>
                <a:rPr kumimoji="0" lang="en-US" altLang="zh-TW" sz="2000" b="1" i="0" u="none" strike="noStrike" kern="0" cap="none" spc="0" normalizeH="0" baseline="0" noProof="0" dirty="0" err="1">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personnes</a:t>
              </a:r>
              <a:endParaRPr kumimoji="0" lang="en"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endParaRPr>
            </a:p>
          </p:txBody>
        </p:sp>
      </p:grpSp>
      <p:grpSp>
        <p:nvGrpSpPr>
          <p:cNvPr id="23" name="群組 22">
            <a:extLst>
              <a:ext uri="{FF2B5EF4-FFF2-40B4-BE49-F238E27FC236}">
                <a16:creationId xmlns:a16="http://schemas.microsoft.com/office/drawing/2014/main" id="{C418F677-F447-622B-2F8E-3449047BF4BC}"/>
              </a:ext>
            </a:extLst>
          </p:cNvPr>
          <p:cNvGrpSpPr/>
          <p:nvPr/>
        </p:nvGrpSpPr>
        <p:grpSpPr>
          <a:xfrm>
            <a:off x="6630992" y="6849594"/>
            <a:ext cx="5337191" cy="540000"/>
            <a:chOff x="1533473" y="3968593"/>
            <a:chExt cx="5337191" cy="540000"/>
          </a:xfrm>
        </p:grpSpPr>
        <p:pic>
          <p:nvPicPr>
            <p:cNvPr id="24" name="Picture 2" descr="影像">
              <a:extLst>
                <a:ext uri="{FF2B5EF4-FFF2-40B4-BE49-F238E27FC236}">
                  <a16:creationId xmlns:a16="http://schemas.microsoft.com/office/drawing/2014/main" id="{9398BEFE-D368-E23B-BBDA-6EE7A09C43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25" name="簡潔介面">
              <a:extLst>
                <a:ext uri="{FF2B5EF4-FFF2-40B4-BE49-F238E27FC236}">
                  <a16:creationId xmlns:a16="http://schemas.microsoft.com/office/drawing/2014/main" id="{EF5E35CA-87AB-1D29-7758-137374E8ABC2}"/>
                </a:ext>
              </a:extLst>
            </p:cNvPr>
            <p:cNvSpPr txBox="1"/>
            <p:nvPr/>
          </p:nvSpPr>
          <p:spPr>
            <a:xfrm>
              <a:off x="2196818" y="4061351"/>
              <a:ext cx="4673846" cy="4103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Sauvegardes &amp; R</a:t>
              </a:r>
              <a:r>
                <a:rPr kumimoji="0" lang="en-US" altLang="zh-TW" sz="2000" b="1" i="0" u="none" strike="noStrike" kern="0" cap="none" spc="0" normalizeH="0" baseline="0" noProof="0" dirty="0" err="1">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eprise</a:t>
              </a:r>
              <a:r>
                <a:rPr kumimoji="0" lang="en-US"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 après </a:t>
              </a:r>
              <a:r>
                <a:rPr kumimoji="0" lang="en-US" altLang="zh-TW" sz="2000" b="1" i="0" u="none" strike="noStrike" kern="0" cap="none" spc="0" normalizeH="0" baseline="0" noProof="0" dirty="0" err="1">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sinistre</a:t>
              </a:r>
              <a:endParaRPr kumimoji="0" lang="en"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endParaRPr>
            </a:p>
          </p:txBody>
        </p:sp>
      </p:grpSp>
      <p:grpSp>
        <p:nvGrpSpPr>
          <p:cNvPr id="26" name="群組 25">
            <a:extLst>
              <a:ext uri="{FF2B5EF4-FFF2-40B4-BE49-F238E27FC236}">
                <a16:creationId xmlns:a16="http://schemas.microsoft.com/office/drawing/2014/main" id="{846B3D76-D24B-E20C-7C12-B21B93ECDE6B}"/>
              </a:ext>
            </a:extLst>
          </p:cNvPr>
          <p:cNvGrpSpPr/>
          <p:nvPr/>
        </p:nvGrpSpPr>
        <p:grpSpPr>
          <a:xfrm>
            <a:off x="6630992" y="8015318"/>
            <a:ext cx="3967917" cy="540000"/>
            <a:chOff x="1533473" y="3968593"/>
            <a:chExt cx="3967917" cy="540000"/>
          </a:xfrm>
        </p:grpSpPr>
        <p:pic>
          <p:nvPicPr>
            <p:cNvPr id="27" name="Picture 2" descr="影像">
              <a:extLst>
                <a:ext uri="{FF2B5EF4-FFF2-40B4-BE49-F238E27FC236}">
                  <a16:creationId xmlns:a16="http://schemas.microsoft.com/office/drawing/2014/main" id="{DD44E739-8320-0248-FE92-178E81B706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28" name="簡潔介面">
              <a:extLst>
                <a:ext uri="{FF2B5EF4-FFF2-40B4-BE49-F238E27FC236}">
                  <a16:creationId xmlns:a16="http://schemas.microsoft.com/office/drawing/2014/main" id="{3E2C4E2C-ADE0-95D0-2B48-019A579E68B1}"/>
                </a:ext>
              </a:extLst>
            </p:cNvPr>
            <p:cNvSpPr txBox="1"/>
            <p:nvPr/>
          </p:nvSpPr>
          <p:spPr>
            <a:xfrm>
              <a:off x="2196818" y="4066140"/>
              <a:ext cx="3304572" cy="4103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a:rPr>
                <a:t>Serveurs sur-site</a:t>
              </a:r>
            </a:p>
          </p:txBody>
        </p:sp>
      </p:grpSp>
      <p:sp>
        <p:nvSpPr>
          <p:cNvPr id="29" name="ZoneTexte 28">
            <a:extLst>
              <a:ext uri="{FF2B5EF4-FFF2-40B4-BE49-F238E27FC236}">
                <a16:creationId xmlns:a16="http://schemas.microsoft.com/office/drawing/2014/main" id="{44162B5A-36D2-6605-AAC5-29DA5F0032FB}"/>
              </a:ext>
            </a:extLst>
          </p:cNvPr>
          <p:cNvSpPr txBox="1"/>
          <p:nvPr/>
        </p:nvSpPr>
        <p:spPr>
          <a:xfrm>
            <a:off x="-274785" y="4608878"/>
            <a:ext cx="6889530"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dirty="0">
                <a:latin typeface="Open Sans" panose="020B0606030504020204" pitchFamily="34" charset="0"/>
                <a:ea typeface="Open Sans" panose="020B0606030504020204" pitchFamily="34" charset="0"/>
                <a:cs typeface="Open Sans" panose="020B0606030504020204" pitchFamily="34" charset="0"/>
              </a:rPr>
              <a:t>  </a:t>
            </a:r>
            <a:r>
              <a:rPr lang="en-US" sz="2000" dirty="0" err="1">
                <a:latin typeface="Open Sans Semibold" panose="020B0706030804020204" pitchFamily="34" charset="0"/>
                <a:ea typeface="Open Sans Semibold" panose="020B0706030804020204" pitchFamily="34" charset="0"/>
                <a:cs typeface="Open Sans Semibold" panose="020B0706030804020204" pitchFamily="34" charset="0"/>
              </a:rPr>
              <a:t>Conformité</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dirty="0">
                <a:latin typeface="Open Sans Semibold" panose="020B0706030804020204" pitchFamily="34" charset="0"/>
                <a:ea typeface="Open Sans Semibold" panose="020B0706030804020204" pitchFamily="34" charset="0"/>
                <a:cs typeface="Open Sans Semibold" panose="020B0706030804020204" pitchFamily="34" charset="0"/>
              </a:rPr>
              <a:t>ISO 27001</a:t>
            </a:r>
          </a:p>
        </p:txBody>
      </p:sp>
    </p:spTree>
    <p:extLst>
      <p:ext uri="{BB962C8B-B14F-4D97-AF65-F5344CB8AC3E}">
        <p14:creationId xmlns:p14="http://schemas.microsoft.com/office/powerpoint/2010/main" val="3198778419"/>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02E3A21B-8476-17A3-C535-8BE3409F986F}"/>
            </a:ext>
          </a:extLst>
        </p:cNvPr>
        <p:cNvGrpSpPr/>
        <p:nvPr/>
      </p:nvGrpSpPr>
      <p:grpSpPr>
        <a:xfrm>
          <a:off x="0" y="0"/>
          <a:ext cx="0" cy="0"/>
          <a:chOff x="0" y="0"/>
          <a:chExt cx="0" cy="0"/>
        </a:xfrm>
      </p:grpSpPr>
      <p:sp>
        <p:nvSpPr>
          <p:cNvPr id="2" name="矩形">
            <a:extLst>
              <a:ext uri="{FF2B5EF4-FFF2-40B4-BE49-F238E27FC236}">
                <a16:creationId xmlns:a16="http://schemas.microsoft.com/office/drawing/2014/main" id="{3F1AF817-039B-9E50-E493-ACE32D08D3C9}"/>
              </a:ext>
            </a:extLst>
          </p:cNvPr>
          <p:cNvSpPr/>
          <p:nvPr/>
        </p:nvSpPr>
        <p:spPr>
          <a:xfrm>
            <a:off x="-386524" y="-212390"/>
            <a:ext cx="13777846" cy="3368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4" name="充分整合">
            <a:extLst>
              <a:ext uri="{FF2B5EF4-FFF2-40B4-BE49-F238E27FC236}">
                <a16:creationId xmlns:a16="http://schemas.microsoft.com/office/drawing/2014/main" id="{84F80CBF-15F9-091E-B3D6-B197369AB536}"/>
              </a:ext>
            </a:extLst>
          </p:cNvPr>
          <p:cNvSpPr txBox="1"/>
          <p:nvPr/>
        </p:nvSpPr>
        <p:spPr>
          <a:xfrm>
            <a:off x="712877" y="750862"/>
            <a:ext cx="11579047" cy="1030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lang="en-US" altLang="zh-TW" b="1" dirty="0" err="1">
                <a:latin typeface="Open Sans" panose="020B0606030504020204" pitchFamily="34" charset="0"/>
                <a:ea typeface="Open Sans" panose="020B0606030504020204" pitchFamily="34" charset="0"/>
                <a:cs typeface="Open Sans" panose="020B0606030504020204" pitchFamily="34" charset="0"/>
              </a:rPr>
              <a:t>Sauvegardes</a:t>
            </a: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&amp; Reprises après </a:t>
            </a: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sinistre</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grpSp>
        <p:nvGrpSpPr>
          <p:cNvPr id="5" name="群組 4">
            <a:extLst>
              <a:ext uri="{FF2B5EF4-FFF2-40B4-BE49-F238E27FC236}">
                <a16:creationId xmlns:a16="http://schemas.microsoft.com/office/drawing/2014/main" id="{CB837A98-AC03-803B-5675-C138E484E6C4}"/>
              </a:ext>
            </a:extLst>
          </p:cNvPr>
          <p:cNvGrpSpPr/>
          <p:nvPr/>
        </p:nvGrpSpPr>
        <p:grpSpPr>
          <a:xfrm>
            <a:off x="1446770" y="3582150"/>
            <a:ext cx="6618725" cy="618751"/>
            <a:chOff x="1533473" y="3889842"/>
            <a:chExt cx="6618725" cy="618751"/>
          </a:xfrm>
        </p:grpSpPr>
        <p:pic>
          <p:nvPicPr>
            <p:cNvPr id="6" name="Picture 2" descr="影像">
              <a:extLst>
                <a:ext uri="{FF2B5EF4-FFF2-40B4-BE49-F238E27FC236}">
                  <a16:creationId xmlns:a16="http://schemas.microsoft.com/office/drawing/2014/main" id="{59D41B0F-D530-49C1-392A-7E52AAA669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7" name="簡潔介面">
              <a:extLst>
                <a:ext uri="{FF2B5EF4-FFF2-40B4-BE49-F238E27FC236}">
                  <a16:creationId xmlns:a16="http://schemas.microsoft.com/office/drawing/2014/main" id="{6EFA9855-ED06-5884-B602-D12AD5E5DBD1}"/>
                </a:ext>
              </a:extLst>
            </p:cNvPr>
            <p:cNvSpPr txBox="1"/>
            <p:nvPr/>
          </p:nvSpPr>
          <p:spPr>
            <a:xfrm>
              <a:off x="2196818" y="3889842"/>
              <a:ext cx="5955380" cy="597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24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Bold"/>
                </a:rPr>
                <a:t>Sauvegardes</a:t>
              </a:r>
              <a:r>
                <a:rPr kumimoji="0" lang="en-US" altLang="zh-TW" sz="2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Bold"/>
                </a:rPr>
                <a:t> du </a:t>
              </a:r>
              <a:r>
                <a:rPr kumimoji="0" lang="en-US" altLang="zh-TW" sz="24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Bold"/>
                </a:rPr>
                <a:t>système</a:t>
              </a:r>
              <a:r>
                <a:rPr kumimoji="0" lang="en-US" altLang="zh-TW" sz="2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Bold"/>
                </a:rPr>
                <a:t> </a:t>
              </a:r>
              <a:r>
                <a:rPr kumimoji="0" lang="en-US" altLang="zh-TW" sz="24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Bold"/>
                </a:rPr>
                <a:t>entier</a:t>
              </a:r>
              <a:endParaRPr kumimoji="0" lang="zh-TW" altLang="en-US" sz="2400" b="1" i="0" u="none" strike="noStrike" kern="0" cap="none" spc="0" normalizeH="0" baseline="0" noProof="0" dirty="0">
                <a:ln>
                  <a:noFill/>
                </a:ln>
                <a:solidFill>
                  <a:srgbClr val="393939"/>
                </a:solidFill>
                <a:effectLst/>
                <a:uLnTx/>
                <a:uFillTx/>
                <a:latin typeface="Open Sans Semibold" panose="020B0606030504020204" pitchFamily="34" charset="0"/>
                <a:ea typeface="Noto Sans CJK SC Medium" panose="020B0500000000000000" pitchFamily="34" charset="-128"/>
                <a:cs typeface="Open Sans Semibold" panose="020B0606030504020204" pitchFamily="34" charset="0"/>
                <a:sym typeface="Source Han Sans TW Bold"/>
              </a:endParaRPr>
            </a:p>
          </p:txBody>
        </p:sp>
      </p:grpSp>
      <p:sp>
        <p:nvSpPr>
          <p:cNvPr id="3" name="Ragic 一 個  系 統 便 能 管 理 您  所 有 的 作 業 流  程">
            <a:extLst>
              <a:ext uri="{FF2B5EF4-FFF2-40B4-BE49-F238E27FC236}">
                <a16:creationId xmlns:a16="http://schemas.microsoft.com/office/drawing/2014/main" id="{AE2BC884-9C48-82A3-D557-689F13B3ABDD}"/>
              </a:ext>
            </a:extLst>
          </p:cNvPr>
          <p:cNvSpPr txBox="1"/>
          <p:nvPr/>
        </p:nvSpPr>
        <p:spPr>
          <a:xfrm>
            <a:off x="558600" y="1857600"/>
            <a:ext cx="11887601" cy="4411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fr-FR"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rPr>
              <a:t>Plusieurs couches de sauvegardes pour éviter toute perte de données</a:t>
            </a:r>
            <a:endPar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Neue Medium"/>
            </a:endParaRPr>
          </a:p>
        </p:txBody>
      </p:sp>
      <p:sp>
        <p:nvSpPr>
          <p:cNvPr id="29" name="像 Excel簡潔易懂的介面，一個畫面就能看到所有資訊">
            <a:extLst>
              <a:ext uri="{FF2B5EF4-FFF2-40B4-BE49-F238E27FC236}">
                <a16:creationId xmlns:a16="http://schemas.microsoft.com/office/drawing/2014/main" id="{750D7E66-B5DB-931E-CF49-8712C6BB769F}"/>
              </a:ext>
            </a:extLst>
          </p:cNvPr>
          <p:cNvSpPr txBox="1"/>
          <p:nvPr/>
        </p:nvSpPr>
        <p:spPr>
          <a:xfrm>
            <a:off x="2110115" y="4200901"/>
            <a:ext cx="9477048" cy="5950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marR="0" lvl="0" indent="-285750" algn="just" defTabSz="9144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fr-FR" altLang="zh-TW" sz="1600" b="0" i="0" u="none" strike="noStrike" kern="0" cap="none" spc="0" normalizeH="0" baseline="0" noProof="0" dirty="0">
                <a:ln>
                  <a:noFill/>
                </a:ln>
                <a:solidFill>
                  <a:srgbClr val="222222"/>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Tous les serveurs </a:t>
            </a:r>
            <a:r>
              <a:rPr kumimoji="0" lang="fr-FR" altLang="zh-TW" sz="1600" b="0" i="0" u="none" strike="noStrike" kern="0" cap="none" spc="0" normalizeH="0" baseline="0" noProof="0" dirty="0" err="1">
                <a:ln>
                  <a:noFill/>
                </a:ln>
                <a:solidFill>
                  <a:srgbClr val="222222"/>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a:t>
            </a:r>
            <a:r>
              <a:rPr kumimoji="0" lang="fr-FR" altLang="zh-TW" sz="1600" b="0" i="0" u="none" strike="noStrike" kern="0" cap="none" spc="0" normalizeH="0" baseline="0" noProof="0" dirty="0">
                <a:ln>
                  <a:noFill/>
                </a:ln>
                <a:solidFill>
                  <a:srgbClr val="222222"/>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sont entièrement sauvegardés quotidiennement afin d’assurer une restauration rapide du service en cas de problème</a:t>
            </a:r>
            <a:r>
              <a:rPr kumimoji="0" lang="en-US" altLang="zh-TW" sz="1600" b="0" i="0" u="none" strike="noStrike" kern="0" cap="none" spc="0" normalizeH="0" baseline="0" noProof="0" dirty="0">
                <a:ln>
                  <a:noFill/>
                </a:ln>
                <a:solidFill>
                  <a:srgbClr val="222222"/>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endParaRPr kumimoji="0" lang="zh-TW" altLang="en-US" sz="1600" b="0" i="0" u="none" strike="noStrike" kern="0" cap="none" spc="0" normalizeH="0" baseline="0" noProof="0" dirty="0">
              <a:ln>
                <a:noFill/>
              </a:ln>
              <a:solidFill>
                <a:srgbClr val="393939"/>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grpSp>
        <p:nvGrpSpPr>
          <p:cNvPr id="30" name="群組 29">
            <a:extLst>
              <a:ext uri="{FF2B5EF4-FFF2-40B4-BE49-F238E27FC236}">
                <a16:creationId xmlns:a16="http://schemas.microsoft.com/office/drawing/2014/main" id="{30293E4D-EF8B-5E79-7FB5-B644743B8106}"/>
              </a:ext>
            </a:extLst>
          </p:cNvPr>
          <p:cNvGrpSpPr/>
          <p:nvPr/>
        </p:nvGrpSpPr>
        <p:grpSpPr>
          <a:xfrm>
            <a:off x="1446770" y="5012049"/>
            <a:ext cx="8447525" cy="618751"/>
            <a:chOff x="1533473" y="3889842"/>
            <a:chExt cx="8447525" cy="618751"/>
          </a:xfrm>
        </p:grpSpPr>
        <p:pic>
          <p:nvPicPr>
            <p:cNvPr id="31" name="Picture 2" descr="影像">
              <a:extLst>
                <a:ext uri="{FF2B5EF4-FFF2-40B4-BE49-F238E27FC236}">
                  <a16:creationId xmlns:a16="http://schemas.microsoft.com/office/drawing/2014/main" id="{4800C8C8-06BC-1D37-A5C0-D62762D53A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32" name="簡潔介面">
              <a:extLst>
                <a:ext uri="{FF2B5EF4-FFF2-40B4-BE49-F238E27FC236}">
                  <a16:creationId xmlns:a16="http://schemas.microsoft.com/office/drawing/2014/main" id="{423A4918-FD70-D64D-143E-102A278CA9DA}"/>
                </a:ext>
              </a:extLst>
            </p:cNvPr>
            <p:cNvSpPr txBox="1"/>
            <p:nvPr/>
          </p:nvSpPr>
          <p:spPr>
            <a:xfrm>
              <a:off x="2196817" y="3889842"/>
              <a:ext cx="7784181" cy="597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fr-FR" altLang="zh-TW" sz="2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Bold"/>
                </a:rPr>
                <a:t>Sauvegardes des bases de données des comptes</a:t>
              </a:r>
              <a:endParaRPr kumimoji="0" lang="zh-TW" altLang="en-US" sz="2400" b="1" i="0" u="none" strike="noStrike" kern="0" cap="none" spc="0" normalizeH="0" baseline="0" noProof="0" dirty="0">
                <a:ln>
                  <a:noFill/>
                </a:ln>
                <a:solidFill>
                  <a:srgbClr val="393939"/>
                </a:solidFill>
                <a:effectLst/>
                <a:uLnTx/>
                <a:uFillTx/>
                <a:latin typeface="Open Sans Semibold" panose="020B0606030504020204" pitchFamily="34" charset="0"/>
                <a:ea typeface="Noto Sans CJK SC Medium" panose="020B0500000000000000" pitchFamily="34" charset="-128"/>
                <a:cs typeface="Open Sans Semibold" panose="020B0606030504020204" pitchFamily="34" charset="0"/>
                <a:sym typeface="Source Han Sans TW Bold"/>
              </a:endParaRPr>
            </a:p>
          </p:txBody>
        </p:sp>
      </p:grpSp>
      <p:sp>
        <p:nvSpPr>
          <p:cNvPr id="33" name="像 Excel簡潔易懂的介面，一個畫面就能看到所有資訊">
            <a:extLst>
              <a:ext uri="{FF2B5EF4-FFF2-40B4-BE49-F238E27FC236}">
                <a16:creationId xmlns:a16="http://schemas.microsoft.com/office/drawing/2014/main" id="{F539D44F-664A-FE59-4163-3DDA38F245C2}"/>
              </a:ext>
            </a:extLst>
          </p:cNvPr>
          <p:cNvSpPr txBox="1"/>
          <p:nvPr/>
        </p:nvSpPr>
        <p:spPr>
          <a:xfrm>
            <a:off x="2110114" y="5630800"/>
            <a:ext cx="9477049" cy="17869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marR="0" lvl="0" indent="-285750" algn="just" defTabSz="9144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fr-FR" altLang="zh-TW" sz="1600" b="0" i="0" u="none" strike="noStrike" kern="0" cap="none" spc="0" normalizeH="0" baseline="0" noProof="0" dirty="0">
                <a:ln>
                  <a:noFill/>
                </a:ln>
                <a:solidFill>
                  <a:srgbClr val="222222"/>
                </a:solidFill>
                <a:effectLst/>
                <a:uLnTx/>
                <a:uFillTx/>
                <a:latin typeface="Open Sans" panose="020B0606030504020204" pitchFamily="34" charset="0"/>
                <a:sym typeface="Source Han Sans TW Medium"/>
              </a:rPr>
              <a:t>Pour les forfaits professionnels et supérieurs, chaque compte dispose de ses propres sauvegardes complètes quotidiennes, hebdomadaires et bihebdomadaires, stockées sur un autre emplacement et gérées par un fournisseur différent, afin de garantir que vos données puissent être restaurées en toute situation</a:t>
            </a:r>
            <a:r>
              <a:rPr kumimoji="0" lang="en-US" altLang="zh-TW" sz="1600" b="0" i="0" u="none" strike="noStrike" kern="0" cap="none" spc="0" normalizeH="0" baseline="0" noProof="0" dirty="0">
                <a:ln>
                  <a:noFill/>
                </a:ln>
                <a:solidFill>
                  <a:srgbClr val="222222"/>
                </a:solidFill>
                <a:effectLst/>
                <a:uLnTx/>
                <a:uFillTx/>
                <a:latin typeface="Open Sans" panose="020B0606030504020204" pitchFamily="34" charset="0"/>
                <a:sym typeface="Source Han Sans TW Medium"/>
              </a:rPr>
              <a:t>. </a:t>
            </a:r>
          </a:p>
          <a:p>
            <a:pPr marL="285750" marR="0" lvl="0" indent="-285750" algn="just" defTabSz="914400" rtl="0" eaLnBrk="1" fontAlgn="auto" latinLnBrk="0" hangingPunct="0">
              <a:lnSpc>
                <a:spcPct val="150000"/>
              </a:lnSpc>
              <a:spcBef>
                <a:spcPts val="0"/>
              </a:spcBef>
              <a:spcAft>
                <a:spcPts val="0"/>
              </a:spcAft>
              <a:buClrTx/>
              <a:buSzTx/>
              <a:buFont typeface="Arial" panose="020B0604020202020204" pitchFamily="34" charset="0"/>
              <a:buChar char="•"/>
              <a:tabLst/>
              <a:defRPr/>
            </a:pPr>
            <a:r>
              <a:rPr kumimoji="0" lang="fr-FR" altLang="zh-TW" sz="1600" b="0" i="0" u="none" strike="noStrike" kern="0" cap="none" spc="0" normalizeH="0" baseline="0" noProof="0" dirty="0">
                <a:ln>
                  <a:noFill/>
                </a:ln>
                <a:solidFill>
                  <a:srgbClr val="222222"/>
                </a:solidFill>
                <a:effectLst/>
                <a:uLnTx/>
                <a:uFillTx/>
                <a:latin typeface="Open Sans" panose="020B0606030504020204" pitchFamily="34" charset="0"/>
                <a:sym typeface="Source Han Sans TW Medium"/>
              </a:rPr>
              <a:t>Vous pouvez également effectuer des sauvegardes manuelles, prendre des instantanés ou restaurer votre base de données de compte à partir de vos propres sauvegardes.</a:t>
            </a:r>
            <a:endParaRPr kumimoji="0" lang="zh-TW" altLang="en-US" sz="1600" b="0" i="0" u="none" strike="noStrike" kern="0" cap="none" spc="0" normalizeH="0" baseline="0" noProof="0" dirty="0">
              <a:ln>
                <a:noFill/>
              </a:ln>
              <a:solidFill>
                <a:srgbClr val="393939"/>
              </a:solidFill>
              <a:effectLst/>
              <a:uLnTx/>
              <a:uFillTx/>
              <a:latin typeface="Noto Sans CJK SC Regular" panose="020B0500000000000000" pitchFamily="34" charset="-128"/>
              <a:ea typeface="Noto Sans CJK SC Regular" panose="020B0500000000000000" pitchFamily="34" charset="-128"/>
              <a:sym typeface="Source Han Sans TW Medium"/>
            </a:endParaRPr>
          </a:p>
        </p:txBody>
      </p:sp>
      <p:grpSp>
        <p:nvGrpSpPr>
          <p:cNvPr id="38" name="群組 37">
            <a:extLst>
              <a:ext uri="{FF2B5EF4-FFF2-40B4-BE49-F238E27FC236}">
                <a16:creationId xmlns:a16="http://schemas.microsoft.com/office/drawing/2014/main" id="{79FB6B5C-7516-0539-6628-42698338C370}"/>
              </a:ext>
            </a:extLst>
          </p:cNvPr>
          <p:cNvGrpSpPr/>
          <p:nvPr/>
        </p:nvGrpSpPr>
        <p:grpSpPr>
          <a:xfrm>
            <a:off x="1446770" y="7649480"/>
            <a:ext cx="4931815" cy="618751"/>
            <a:chOff x="1533473" y="3889842"/>
            <a:chExt cx="4931815" cy="618751"/>
          </a:xfrm>
        </p:grpSpPr>
        <p:pic>
          <p:nvPicPr>
            <p:cNvPr id="39" name="Picture 2" descr="影像">
              <a:extLst>
                <a:ext uri="{FF2B5EF4-FFF2-40B4-BE49-F238E27FC236}">
                  <a16:creationId xmlns:a16="http://schemas.microsoft.com/office/drawing/2014/main" id="{71810EFF-50F7-C68E-C0FD-F9B2B41159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473" y="3968593"/>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40" name="簡潔介面">
              <a:extLst>
                <a:ext uri="{FF2B5EF4-FFF2-40B4-BE49-F238E27FC236}">
                  <a16:creationId xmlns:a16="http://schemas.microsoft.com/office/drawing/2014/main" id="{1C1E8358-B640-9479-5599-5E5CADFBAB46}"/>
                </a:ext>
              </a:extLst>
            </p:cNvPr>
            <p:cNvSpPr txBox="1"/>
            <p:nvPr/>
          </p:nvSpPr>
          <p:spPr>
            <a:xfrm>
              <a:off x="2196818" y="3889842"/>
              <a:ext cx="4268470" cy="597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24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Bold"/>
                </a:rPr>
                <a:t>Sauvegardes</a:t>
              </a:r>
              <a:r>
                <a:rPr kumimoji="0" lang="en-US" altLang="zh-TW" sz="24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Bold"/>
                </a:rPr>
                <a:t> </a:t>
              </a:r>
              <a:r>
                <a:rPr kumimoji="0" lang="en-US" altLang="zh-TW" sz="24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Bold"/>
                </a:rPr>
                <a:t>manuelles</a:t>
              </a:r>
              <a:endParaRPr kumimoji="0" lang="zh-TW" altLang="en-US" sz="2400" b="1" i="0" u="none" strike="noStrike" kern="0" cap="none" spc="0" normalizeH="0" baseline="0" noProof="0" dirty="0">
                <a:ln>
                  <a:noFill/>
                </a:ln>
                <a:solidFill>
                  <a:srgbClr val="393939"/>
                </a:solidFill>
                <a:effectLst/>
                <a:uLnTx/>
                <a:uFillTx/>
                <a:latin typeface="Open Sans Semibold" panose="020B0606030504020204" pitchFamily="34" charset="0"/>
                <a:ea typeface="Noto Sans CJK SC Medium" panose="020B0500000000000000" pitchFamily="34" charset="-128"/>
                <a:cs typeface="Open Sans Semibold" panose="020B0606030504020204" pitchFamily="34" charset="0"/>
                <a:sym typeface="Source Han Sans TW Bold"/>
              </a:endParaRPr>
            </a:p>
          </p:txBody>
        </p:sp>
      </p:grpSp>
      <p:sp>
        <p:nvSpPr>
          <p:cNvPr id="41" name="像 Excel簡潔易懂的介面，一個畫面就能看到所有資訊">
            <a:extLst>
              <a:ext uri="{FF2B5EF4-FFF2-40B4-BE49-F238E27FC236}">
                <a16:creationId xmlns:a16="http://schemas.microsoft.com/office/drawing/2014/main" id="{1032A47F-B144-EB62-6554-B2826C626D30}"/>
              </a:ext>
            </a:extLst>
          </p:cNvPr>
          <p:cNvSpPr txBox="1"/>
          <p:nvPr/>
        </p:nvSpPr>
        <p:spPr>
          <a:xfrm>
            <a:off x="2110114" y="8344611"/>
            <a:ext cx="9477048" cy="8412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285750" marR="0" lvl="0" indent="-285750" algn="just" defTabSz="9144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fr-FR" altLang="zh-TW" sz="1600" b="0" i="0" u="none" strike="noStrike" kern="0" cap="none" spc="0" normalizeH="0" baseline="0" noProof="0" dirty="0" err="1">
                <a:ln>
                  <a:noFill/>
                </a:ln>
                <a:solidFill>
                  <a:srgbClr val="222222"/>
                </a:solidFill>
                <a:effectLst/>
                <a:uLnTx/>
                <a:uFillTx/>
                <a:latin typeface="Open Sans" panose="020B0606030504020204" pitchFamily="34" charset="0"/>
                <a:sym typeface="Source Han Sans TW Medium"/>
              </a:rPr>
              <a:t>Ragic</a:t>
            </a:r>
            <a:r>
              <a:rPr kumimoji="0" lang="fr-FR" altLang="zh-TW" sz="1600" b="0" i="0" u="none" strike="noStrike" kern="0" cap="none" spc="0" normalizeH="0" baseline="0" noProof="0" dirty="0">
                <a:ln>
                  <a:noFill/>
                </a:ln>
                <a:solidFill>
                  <a:srgbClr val="222222"/>
                </a:solidFill>
                <a:effectLst/>
                <a:uLnTx/>
                <a:uFillTx/>
                <a:latin typeface="Open Sans" panose="020B0606030504020204" pitchFamily="34" charset="0"/>
                <a:sym typeface="Source Han Sans TW Medium"/>
              </a:rPr>
              <a:t> permet aussi aux utilisateurs d’effectuer eux-mêmes des sauvegardes manuelles et de télécharger leurs données pour gérer leurs propres sauvegardes (disponible pour les forfaits Professionnel, Utilisateurs simultanés et Entreprise).</a:t>
            </a:r>
            <a:endParaRPr kumimoji="0" lang="en-US" altLang="zh-TW" sz="1600" b="0" i="0" u="none" strike="noStrike" kern="0" cap="none" spc="0" normalizeH="0" baseline="0" noProof="0" dirty="0">
              <a:ln>
                <a:noFill/>
              </a:ln>
              <a:solidFill>
                <a:srgbClr val="222222"/>
              </a:solidFill>
              <a:effectLst/>
              <a:uLnTx/>
              <a:uFillTx/>
              <a:latin typeface="Open Sans" panose="020B0606030504020204" pitchFamily="34" charset="0"/>
              <a:sym typeface="Source Han Sans TW Medium"/>
            </a:endParaRPr>
          </a:p>
        </p:txBody>
      </p:sp>
    </p:spTree>
    <p:extLst>
      <p:ext uri="{BB962C8B-B14F-4D97-AF65-F5344CB8AC3E}">
        <p14:creationId xmlns:p14="http://schemas.microsoft.com/office/powerpoint/2010/main" val="371892409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2B5CBF4-86CD-1045-11C7-0120FE562D65}"/>
            </a:ext>
          </a:extLst>
        </p:cNvPr>
        <p:cNvGrpSpPr/>
        <p:nvPr/>
      </p:nvGrpSpPr>
      <p:grpSpPr>
        <a:xfrm>
          <a:off x="0" y="0"/>
          <a:ext cx="0" cy="0"/>
          <a:chOff x="0" y="0"/>
          <a:chExt cx="0" cy="0"/>
        </a:xfrm>
      </p:grpSpPr>
      <p:sp>
        <p:nvSpPr>
          <p:cNvPr id="3" name="耗時">
            <a:extLst>
              <a:ext uri="{FF2B5EF4-FFF2-40B4-BE49-F238E27FC236}">
                <a16:creationId xmlns:a16="http://schemas.microsoft.com/office/drawing/2014/main" id="{ED6C0AD4-FDBE-6E99-A736-B886EBBA0274}"/>
              </a:ext>
            </a:extLst>
          </p:cNvPr>
          <p:cNvSpPr txBox="1"/>
          <p:nvPr/>
        </p:nvSpPr>
        <p:spPr>
          <a:xfrm>
            <a:off x="3306366" y="1419212"/>
            <a:ext cx="7193467" cy="1030667"/>
          </a:xfrm>
          <a:prstGeom prst="rect">
            <a:avLst/>
          </a:prstGeom>
          <a:noFill/>
          <a:ln w="12700">
            <a:noFill/>
            <a:miter lim="400000"/>
          </a:ln>
          <a:effectLst>
            <a:reflection endPos="0" dir="5400000" sy="-100000" algn="bl" rotWithShape="0"/>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algn="l"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err="1">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Logiciel</a:t>
            </a:r>
            <a:r>
              <a:rPr kumimoji="0" lang="en-US" altLang="zh-TW" sz="45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prêt à </a:t>
            </a:r>
            <a:r>
              <a:rPr kumimoji="0" lang="en-US" altLang="zh-TW" sz="4500" b="1" i="0" u="none" strike="noStrike" kern="0" cap="none" spc="0" normalizeH="0" baseline="0" noProof="0" dirty="0" err="1">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l’emploi</a:t>
            </a:r>
            <a:r>
              <a:rPr kumimoji="0" lang="en-US" altLang="zh-TW" sz="4500" b="1" i="0" u="none" strike="noStrike" kern="0" cap="none" spc="0" normalizeH="0" baseline="0" noProof="0" dirty="0">
                <a:ln>
                  <a:noFill/>
                </a:ln>
                <a:solidFill>
                  <a:srgbClr val="F95D5D"/>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a:t>
            </a:r>
          </a:p>
        </p:txBody>
      </p:sp>
      <p:sp>
        <p:nvSpPr>
          <p:cNvPr id="2" name="員工有高達 90% 的時間在和 Excel 搏鬥">
            <a:extLst>
              <a:ext uri="{FF2B5EF4-FFF2-40B4-BE49-F238E27FC236}">
                <a16:creationId xmlns:a16="http://schemas.microsoft.com/office/drawing/2014/main" id="{31C8A496-6FC8-36C3-F398-2349234C7D7E}"/>
              </a:ext>
            </a:extLst>
          </p:cNvPr>
          <p:cNvSpPr txBox="1"/>
          <p:nvPr/>
        </p:nvSpPr>
        <p:spPr>
          <a:xfrm>
            <a:off x="1556312" y="3387397"/>
            <a:ext cx="3815945" cy="471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lang="fr-FR" altLang="zh-TW" b="1" dirty="0">
                <a:latin typeface="Open Sans" panose="020B0606030504020204" pitchFamily="34" charset="0"/>
                <a:ea typeface="Open Sans" panose="020B0606030504020204" pitchFamily="34" charset="0"/>
                <a:cs typeface="Open Sans" panose="020B0606030504020204" pitchFamily="34" charset="0"/>
              </a:rPr>
              <a:t>B</a:t>
            </a:r>
            <a:r>
              <a:rPr lang="en-US" altLang="zh-TW" b="1" dirty="0" err="1">
                <a:latin typeface="Open Sans" panose="020B0606030504020204" pitchFamily="34" charset="0"/>
                <a:ea typeface="Open Sans" panose="020B0606030504020204" pitchFamily="34" charset="0"/>
                <a:cs typeface="Open Sans" panose="020B0606030504020204" pitchFamily="34" charset="0"/>
              </a:rPr>
              <a:t>ien</a:t>
            </a:r>
            <a:r>
              <a:rPr lang="en-US" altLang="zh-TW" b="1" dirty="0">
                <a:latin typeface="Open Sans" panose="020B0606030504020204" pitchFamily="34" charset="0"/>
                <a:ea typeface="Open Sans" panose="020B0606030504020204" pitchFamily="34" charset="0"/>
                <a:cs typeface="Open Sans" panose="020B0606030504020204" pitchFamily="34" charset="0"/>
              </a:rPr>
              <a:t> trop </a:t>
            </a:r>
            <a:r>
              <a:rPr lang="en-US" altLang="zh-TW" b="1" dirty="0" err="1">
                <a:latin typeface="Open Sans" panose="020B0606030504020204" pitchFamily="34" charset="0"/>
                <a:ea typeface="Open Sans" panose="020B0606030504020204" pitchFamily="34" charset="0"/>
                <a:cs typeface="Open Sans" panose="020B0606030504020204" pitchFamily="34" charset="0"/>
              </a:rPr>
              <a:t>volumineux</a:t>
            </a:r>
            <a:endPar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p:txBody>
      </p:sp>
      <p:sp>
        <p:nvSpPr>
          <p:cNvPr id="4" name="員工有高達 90% 的時間在和 Excel 搏鬥">
            <a:extLst>
              <a:ext uri="{FF2B5EF4-FFF2-40B4-BE49-F238E27FC236}">
                <a16:creationId xmlns:a16="http://schemas.microsoft.com/office/drawing/2014/main" id="{38BD8D52-39BA-1386-E550-2B53715A9B8A}"/>
              </a:ext>
            </a:extLst>
          </p:cNvPr>
          <p:cNvSpPr txBox="1"/>
          <p:nvPr/>
        </p:nvSpPr>
        <p:spPr>
          <a:xfrm>
            <a:off x="7280106" y="3282368"/>
            <a:ext cx="4711239" cy="5769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23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Des </a:t>
            </a:r>
            <a:r>
              <a:rPr kumimoji="0" lang="en-US" altLang="zh-TW" sz="23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coûts</a:t>
            </a:r>
            <a:r>
              <a:rPr kumimoji="0" lang="en-US" altLang="zh-TW" sz="23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a:t>
            </a:r>
            <a:r>
              <a:rPr kumimoji="0" lang="en-US" altLang="zh-TW" sz="23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cachés</a:t>
            </a:r>
            <a:r>
              <a:rPr kumimoji="0" lang="en-US" altLang="zh-TW" sz="23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a:t>
            </a:r>
            <a:r>
              <a:rPr kumimoji="0" lang="en-US" altLang="zh-TW" sz="23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importants</a:t>
            </a:r>
            <a:endParaRPr kumimoji="0" lang="zh-TW" altLang="en-US" sz="23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Medium"/>
            </a:endParaRPr>
          </a:p>
        </p:txBody>
      </p:sp>
      <p:sp>
        <p:nvSpPr>
          <p:cNvPr id="13" name="員工有高達 90% 的時間在和 Excel 搏鬥">
            <a:extLst>
              <a:ext uri="{FF2B5EF4-FFF2-40B4-BE49-F238E27FC236}">
                <a16:creationId xmlns:a16="http://schemas.microsoft.com/office/drawing/2014/main" id="{86030E8F-356A-188E-9838-0EB137D27A5C}"/>
              </a:ext>
            </a:extLst>
          </p:cNvPr>
          <p:cNvSpPr txBox="1"/>
          <p:nvPr/>
        </p:nvSpPr>
        <p:spPr>
          <a:xfrm>
            <a:off x="1774363" y="4029890"/>
            <a:ext cx="4320000" cy="12105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0" algn="just" defTabSz="584200" rtl="0" eaLnBrk="1" fontAlgn="auto" latinLnBrk="0" hangingPunct="0">
              <a:lnSpc>
                <a:spcPct val="100000"/>
              </a:lnSpc>
              <a:spcBef>
                <a:spcPts val="0"/>
              </a:spcBef>
              <a:spcAft>
                <a:spcPts val="0"/>
              </a:spcAft>
              <a:buClrTx/>
              <a:buSzTx/>
              <a:buFontTx/>
              <a:buNone/>
              <a:tabLst/>
              <a:defRPr/>
            </a:pPr>
            <a:r>
              <a:rPr kumimoji="0" lang="fr-FR" altLang="zh-TW" sz="18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Un logiciel prêt à l’emploi offre de nombreuses fonctions, mais ne répond pas vraiment à vos besoins réels.</a:t>
            </a:r>
            <a:br>
              <a:rPr kumimoji="0" lang="zh-TW" altLang="en-US" sz="1400" b="0"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Helvetica Neue Medium"/>
              </a:rPr>
            </a:br>
            <a:endParaRPr kumimoji="0"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p:txBody>
      </p:sp>
      <p:sp>
        <p:nvSpPr>
          <p:cNvPr id="14" name="員工有高達 90% 的時間在和 Excel 搏鬥">
            <a:extLst>
              <a:ext uri="{FF2B5EF4-FFF2-40B4-BE49-F238E27FC236}">
                <a16:creationId xmlns:a16="http://schemas.microsoft.com/office/drawing/2014/main" id="{54ABCDC8-4B1F-5502-DA96-8CC7BE663F0B}"/>
              </a:ext>
            </a:extLst>
          </p:cNvPr>
          <p:cNvSpPr txBox="1"/>
          <p:nvPr/>
        </p:nvSpPr>
        <p:spPr>
          <a:xfrm>
            <a:off x="7475725" y="4029890"/>
            <a:ext cx="4320000" cy="12105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indent="39675" algn="l">
              <a:defRPr sz="1800">
                <a:solidFill>
                  <a:srgbClr val="393939"/>
                </a:solidFill>
                <a:latin typeface="Arial" panose="020B0604020202020204" pitchFamily="34" charset="0"/>
              </a:defRPr>
            </a:lvl1pPr>
          </a:lstStyle>
          <a:p>
            <a:pPr marL="0" marR="0" lvl="0" indent="0" algn="just" defTabSz="584200" rtl="0" eaLnBrk="1" fontAlgn="auto" latinLnBrk="0" hangingPunct="0">
              <a:lnSpc>
                <a:spcPct val="100000"/>
              </a:lnSpc>
              <a:spcBef>
                <a:spcPts val="0"/>
              </a:spcBef>
              <a:spcAft>
                <a:spcPts val="0"/>
              </a:spcAft>
              <a:buClrTx/>
              <a:buSzTx/>
              <a:buFontTx/>
              <a:buNone/>
              <a:tabLst/>
              <a:defRPr/>
            </a:pPr>
            <a:r>
              <a:rPr kumimoji="0" lang="fr-FR" altLang="zh-TW" sz="18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rPr>
              <a:t>Des personnalisations supplémentaires sont nécessaires pour répondre aux besoins de l’entreprise, ce qui finit par coûter bien plus que prévu.</a:t>
            </a:r>
            <a:endParaRPr kumimoji="0" lang="zh-TW" altLang="en-US" sz="1800" b="0"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Helvetica Neue Medium"/>
            </a:endParaRPr>
          </a:p>
        </p:txBody>
      </p:sp>
      <p:pic>
        <p:nvPicPr>
          <p:cNvPr id="6" name="圖片 5">
            <a:extLst>
              <a:ext uri="{FF2B5EF4-FFF2-40B4-BE49-F238E27FC236}">
                <a16:creationId xmlns:a16="http://schemas.microsoft.com/office/drawing/2014/main" id="{3C2E8C01-CEB4-5495-9E69-E124C0EC7EE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530196" y="5590996"/>
            <a:ext cx="4211060" cy="2572273"/>
          </a:xfrm>
          <a:prstGeom prst="rect">
            <a:avLst/>
          </a:prstGeom>
        </p:spPr>
      </p:pic>
      <p:pic>
        <p:nvPicPr>
          <p:cNvPr id="9" name="圖片 8">
            <a:extLst>
              <a:ext uri="{FF2B5EF4-FFF2-40B4-BE49-F238E27FC236}">
                <a16:creationId xmlns:a16="http://schemas.microsoft.com/office/drawing/2014/main" id="{8E556566-7CCD-29D0-1934-3F28585961A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627752" y="5192836"/>
            <a:ext cx="4367854" cy="2970433"/>
          </a:xfrm>
          <a:prstGeom prst="rect">
            <a:avLst/>
          </a:prstGeom>
        </p:spPr>
      </p:pic>
      <p:pic>
        <p:nvPicPr>
          <p:cNvPr id="5" name="ragic logo.png" descr="ragic logo.png">
            <a:hlinkClick r:id="rId5" action="ppaction://hlinksldjump"/>
            <a:extLst>
              <a:ext uri="{FF2B5EF4-FFF2-40B4-BE49-F238E27FC236}">
                <a16:creationId xmlns:a16="http://schemas.microsoft.com/office/drawing/2014/main" id="{CEF39978-67DC-443E-C053-C707ACC010CF}"/>
              </a:ext>
            </a:extLst>
          </p:cNvPr>
          <p:cNvPicPr>
            <a:picLocks noChangeAspect="1"/>
          </p:cNvPicPr>
          <p:nvPr/>
        </p:nvPicPr>
        <p:blipFill>
          <a:blip r:embed="rId6"/>
          <a:stretch>
            <a:fillRect/>
          </a:stretch>
        </p:blipFill>
        <p:spPr>
          <a:xfrm>
            <a:off x="11170581" y="8752944"/>
            <a:ext cx="1778944" cy="1000656"/>
          </a:xfrm>
          <a:prstGeom prst="rect">
            <a:avLst/>
          </a:prstGeom>
          <a:ln w="12700">
            <a:miter lim="400000"/>
          </a:ln>
        </p:spPr>
      </p:pic>
    </p:spTree>
    <p:extLst>
      <p:ext uri="{BB962C8B-B14F-4D97-AF65-F5344CB8AC3E}">
        <p14:creationId xmlns:p14="http://schemas.microsoft.com/office/powerpoint/2010/main" val="1002039636"/>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A3980CCF-2910-86BB-7F13-42F226CC9123}"/>
            </a:ext>
          </a:extLst>
        </p:cNvPr>
        <p:cNvGrpSpPr/>
        <p:nvPr/>
      </p:nvGrpSpPr>
      <p:grpSpPr>
        <a:xfrm>
          <a:off x="0" y="0"/>
          <a:ext cx="0" cy="0"/>
          <a:chOff x="0" y="0"/>
          <a:chExt cx="0" cy="0"/>
        </a:xfrm>
      </p:grpSpPr>
      <p:sp>
        <p:nvSpPr>
          <p:cNvPr id="2" name="簡潔介面">
            <a:extLst>
              <a:ext uri="{FF2B5EF4-FFF2-40B4-BE49-F238E27FC236}">
                <a16:creationId xmlns:a16="http://schemas.microsoft.com/office/drawing/2014/main" id="{CBE3E729-2660-6179-075E-190494748F98}"/>
              </a:ext>
            </a:extLst>
          </p:cNvPr>
          <p:cNvSpPr txBox="1"/>
          <p:nvPr/>
        </p:nvSpPr>
        <p:spPr>
          <a:xfrm>
            <a:off x="1094317" y="5179993"/>
            <a:ext cx="5653324" cy="597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fr-FR"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ISO 27001 Sécurité de l’information</a:t>
            </a:r>
            <a:endParaRPr kumimoji="0" lang="zh-TW" altLang="en-US" sz="2400" b="1"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Source Han Sans TW Bold"/>
            </a:endParaRPr>
          </a:p>
        </p:txBody>
      </p:sp>
      <p:sp>
        <p:nvSpPr>
          <p:cNvPr id="3" name="像 Excel簡潔易懂的介面，一個畫面就能看到所有資訊">
            <a:extLst>
              <a:ext uri="{FF2B5EF4-FFF2-40B4-BE49-F238E27FC236}">
                <a16:creationId xmlns:a16="http://schemas.microsoft.com/office/drawing/2014/main" id="{0C9A46CA-A741-2F38-CE8E-64462F3928C9}"/>
              </a:ext>
            </a:extLst>
          </p:cNvPr>
          <p:cNvSpPr txBox="1"/>
          <p:nvPr/>
        </p:nvSpPr>
        <p:spPr>
          <a:xfrm>
            <a:off x="1094318" y="5777080"/>
            <a:ext cx="4925482" cy="26879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0" algn="just" defTabSz="914400" rtl="0" eaLnBrk="1" fontAlgn="auto" latinLnBrk="0" hangingPunct="0">
              <a:lnSpc>
                <a:spcPct val="100000"/>
              </a:lnSpc>
              <a:spcBef>
                <a:spcPts val="0"/>
              </a:spcBef>
              <a:spcAft>
                <a:spcPts val="0"/>
              </a:spcAft>
              <a:buClrTx/>
              <a:buSzTx/>
              <a:buFontTx/>
              <a:buNone/>
              <a:tabLst/>
              <a:defRPr/>
            </a:pPr>
            <a:r>
              <a:rPr kumimoji="0" lang="fr-FR"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ISO/IEC 27001 est une norme internationale de gestion de la sécurité de l’information, introduite par l’ISO et l’IEC en 2005 et mise à jour en 2013 et 2022. Elle fournit des lignes directrices pour la création et l’amélioration continue d’un Système de Management de la Sécurité de l’Information (SMSI) afin de renforcer la sécurité des actifs informationnels des organisations.</a:t>
            </a:r>
          </a:p>
          <a:p>
            <a:pPr marL="0" marR="0" lvl="0" indent="0" algn="just" defTabSz="914400" rtl="0" eaLnBrk="1" fontAlgn="auto" latinLnBrk="0" hangingPunct="0">
              <a:lnSpc>
                <a:spcPct val="100000"/>
              </a:lnSpc>
              <a:spcBef>
                <a:spcPts val="0"/>
              </a:spcBef>
              <a:spcAft>
                <a:spcPts val="0"/>
              </a:spcAft>
              <a:buClrTx/>
              <a:buSzTx/>
              <a:buFontTx/>
              <a:buNone/>
              <a:tabLst/>
              <a:defRPr/>
            </a:pPr>
            <a:endParaRPr kumimoji="0" lang="fr-FR"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0" algn="just" defTabSz="914400" rtl="0" eaLnBrk="1" fontAlgn="auto" latinLnBrk="0" hangingPunct="0">
              <a:lnSpc>
                <a:spcPct val="100000"/>
              </a:lnSpc>
              <a:spcBef>
                <a:spcPts val="0"/>
              </a:spcBef>
              <a:spcAft>
                <a:spcPts val="0"/>
              </a:spcAft>
              <a:buClrTx/>
              <a:buSzTx/>
              <a:buFontTx/>
              <a:buNone/>
              <a:tabLst/>
              <a:defRPr/>
            </a:pPr>
            <a:r>
              <a:rPr kumimoji="0" lang="fr-FR" altLang="zh-TW" sz="1400" b="0"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a:t>
            </a:r>
            <a:r>
              <a:rPr kumimoji="0" lang="fr-FR"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est certifié conforme à la norme ISO/IEC 27001:2022. Nous appliquons des mesures de protection et de prévention de la sécurité de l’information en suivant les méthodes de gouvernance pertinentes.</a:t>
            </a:r>
            <a:endParaRPr kumimoji="0" lang="zh-TW" altLang="en-US" sz="1400" b="0" i="0" u="none" strike="noStrike" kern="0" cap="none" spc="0" normalizeH="0" baseline="0" noProof="0" dirty="0">
              <a:ln>
                <a:noFill/>
              </a:ln>
              <a:solidFill>
                <a:srgbClr val="393939"/>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4" name="矩形">
            <a:extLst>
              <a:ext uri="{FF2B5EF4-FFF2-40B4-BE49-F238E27FC236}">
                <a16:creationId xmlns:a16="http://schemas.microsoft.com/office/drawing/2014/main" id="{6F728B96-046B-38C1-FD28-40C45BDD5110}"/>
              </a:ext>
            </a:extLst>
          </p:cNvPr>
          <p:cNvSpPr/>
          <p:nvPr/>
        </p:nvSpPr>
        <p:spPr>
          <a:xfrm>
            <a:off x="-386523" y="-168035"/>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183AAF3D-C8B6-511E-3F6A-2FE5B4D72D23}"/>
              </a:ext>
            </a:extLst>
          </p:cNvPr>
          <p:cNvSpPr txBox="1"/>
          <p:nvPr/>
        </p:nvSpPr>
        <p:spPr>
          <a:xfrm>
            <a:off x="2683297" y="730234"/>
            <a:ext cx="7638207" cy="1034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ISO 27001 &amp; </a:t>
            </a: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Conformité</a:t>
            </a:r>
            <a:endPar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sp>
        <p:nvSpPr>
          <p:cNvPr id="9" name="簡潔介面">
            <a:extLst>
              <a:ext uri="{FF2B5EF4-FFF2-40B4-BE49-F238E27FC236}">
                <a16:creationId xmlns:a16="http://schemas.microsoft.com/office/drawing/2014/main" id="{C543FE41-0B97-594E-2DF8-353BD6415478}"/>
              </a:ext>
            </a:extLst>
          </p:cNvPr>
          <p:cNvSpPr txBox="1"/>
          <p:nvPr/>
        </p:nvSpPr>
        <p:spPr>
          <a:xfrm>
            <a:off x="6985000" y="5174286"/>
            <a:ext cx="5422462" cy="597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lvl="0" indent="39687" algn="l" defTabSz="914400" eaLnBrk="1">
              <a:lnSpc>
                <a:spcPct val="150000"/>
              </a:lnSpc>
              <a:defRPr b="1" kern="0">
                <a:uLnTx/>
                <a:latin typeface="Source Han Sans TW Bold"/>
                <a:ea typeface="Noto Sans CJK SC Bold" panose="020B0500000000000000" pitchFamily="34" charset="-128"/>
                <a:cs typeface="Source Han Sans TW Bold"/>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fr-FR"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Cadre de protection des données</a:t>
            </a:r>
            <a:endParaRPr kumimoji="0" lang="zh-TW" altLang="en-US" sz="2400" b="1"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Source Han Sans TW Bold"/>
            </a:endParaRPr>
          </a:p>
        </p:txBody>
      </p:sp>
      <p:sp>
        <p:nvSpPr>
          <p:cNvPr id="10" name="像 Excel簡潔易懂的介面，一個畫面就能看到所有資訊">
            <a:extLst>
              <a:ext uri="{FF2B5EF4-FFF2-40B4-BE49-F238E27FC236}">
                <a16:creationId xmlns:a16="http://schemas.microsoft.com/office/drawing/2014/main" id="{17DA05DD-4611-FE1A-BF1F-C8534F504D24}"/>
              </a:ext>
            </a:extLst>
          </p:cNvPr>
          <p:cNvSpPr txBox="1"/>
          <p:nvPr/>
        </p:nvSpPr>
        <p:spPr>
          <a:xfrm>
            <a:off x="7004266" y="5777080"/>
            <a:ext cx="5422462" cy="24724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0" algn="just" defTabSz="914400" rtl="0" eaLnBrk="1" fontAlgn="auto" latinLnBrk="0" hangingPunct="0">
              <a:lnSpc>
                <a:spcPct val="100000"/>
              </a:lnSpc>
              <a:spcBef>
                <a:spcPts val="0"/>
              </a:spcBef>
              <a:spcAft>
                <a:spcPts val="0"/>
              </a:spcAft>
              <a:buClrTx/>
              <a:buSzTx/>
              <a:buFontTx/>
              <a:buNone/>
              <a:tabLst/>
              <a:defRPr/>
            </a:pPr>
            <a:r>
              <a:rPr kumimoji="0" lang="fr-FR"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Le EU-U.S. Data </a:t>
            </a:r>
            <a:r>
              <a:rPr kumimoji="0" lang="fr-FR" altLang="zh-TW" sz="1400" b="0"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Privacy</a:t>
            </a:r>
            <a:r>
              <a:rPr kumimoji="0" lang="fr-FR"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Framework et le </a:t>
            </a:r>
            <a:r>
              <a:rPr kumimoji="0" lang="fr-FR" altLang="zh-TW" sz="1400" b="0"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Swiss</a:t>
            </a:r>
            <a:r>
              <a:rPr kumimoji="0" lang="fr-FR"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-U.S. Data </a:t>
            </a:r>
            <a:r>
              <a:rPr kumimoji="0" lang="fr-FR" altLang="zh-TW" sz="1400" b="0"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Privacy</a:t>
            </a:r>
            <a:r>
              <a:rPr kumimoji="0" lang="fr-FR"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Framework (« Cadre de protection des données ») fournissent aux entreprises européennes et américaines un mécanisme pour répondre aux exigences en matière de protection des données. </a:t>
            </a:r>
          </a:p>
          <a:p>
            <a:pPr marL="0" marR="0" lvl="0" indent="0" algn="just" defTabSz="914400" rtl="0" eaLnBrk="1" fontAlgn="auto" latinLnBrk="0" hangingPunct="0">
              <a:lnSpc>
                <a:spcPct val="100000"/>
              </a:lnSpc>
              <a:spcBef>
                <a:spcPts val="0"/>
              </a:spcBef>
              <a:spcAft>
                <a:spcPts val="0"/>
              </a:spcAft>
              <a:buClrTx/>
              <a:buSzTx/>
              <a:buFontTx/>
              <a:buNone/>
              <a:tabLst/>
              <a:defRPr/>
            </a:pPr>
            <a:endParaRPr lang="fr-FR" altLang="zh-TW" sz="14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914400" rtl="0" eaLnBrk="1" fontAlgn="auto" latinLnBrk="0" hangingPunct="0">
              <a:lnSpc>
                <a:spcPct val="100000"/>
              </a:lnSpc>
              <a:spcBef>
                <a:spcPts val="0"/>
              </a:spcBef>
              <a:spcAft>
                <a:spcPts val="0"/>
              </a:spcAft>
              <a:buClrTx/>
              <a:buSzTx/>
              <a:buFontTx/>
              <a:buNone/>
              <a:tabLst/>
              <a:defRPr/>
            </a:pPr>
            <a:r>
              <a:rPr kumimoji="0" lang="fr-FR" altLang="zh-TW" sz="1400" b="0"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a:t>
            </a:r>
            <a:r>
              <a:rPr kumimoji="0" lang="fr-FR"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est certifié conforme à ce cadre, tel que défini par le Département du commerce des États-Unis, concernant la collecte, l’utilisation et la conservation des données personnelles transférées depuis l’EEE, le Royaume-Uni et la Suisse vers les États-Unis.</a:t>
            </a:r>
            <a:endParaRPr kumimoji="0" lang="zh-TW" altLang="en-US" sz="1400" b="0" i="0" u="none" strike="noStrike" kern="0" cap="none" spc="0" normalizeH="0" baseline="0" noProof="0" dirty="0">
              <a:ln>
                <a:noFill/>
              </a:ln>
              <a:solidFill>
                <a:srgbClr val="393939"/>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pic>
        <p:nvPicPr>
          <p:cNvPr id="6" name="圖片 5">
            <a:extLst>
              <a:ext uri="{FF2B5EF4-FFF2-40B4-BE49-F238E27FC236}">
                <a16:creationId xmlns:a16="http://schemas.microsoft.com/office/drawing/2014/main" id="{FB05AE4A-3731-9ECD-9FCC-5D98C631EB00}"/>
              </a:ext>
            </a:extLst>
          </p:cNvPr>
          <p:cNvPicPr>
            <a:picLocks noChangeAspect="1"/>
          </p:cNvPicPr>
          <p:nvPr/>
        </p:nvPicPr>
        <p:blipFill>
          <a:blip r:embed="rId3"/>
          <a:srcRect b="45124"/>
          <a:stretch/>
        </p:blipFill>
        <p:spPr>
          <a:xfrm>
            <a:off x="3230036" y="3162442"/>
            <a:ext cx="2984500" cy="1832933"/>
          </a:xfrm>
          <a:prstGeom prst="rect">
            <a:avLst/>
          </a:prstGeom>
        </p:spPr>
      </p:pic>
      <p:pic>
        <p:nvPicPr>
          <p:cNvPr id="7" name="圖片 6">
            <a:extLst>
              <a:ext uri="{FF2B5EF4-FFF2-40B4-BE49-F238E27FC236}">
                <a16:creationId xmlns:a16="http://schemas.microsoft.com/office/drawing/2014/main" id="{3F673549-864A-5049-130C-0892CB20654F}"/>
              </a:ext>
            </a:extLst>
          </p:cNvPr>
          <p:cNvPicPr>
            <a:picLocks noChangeAspect="1"/>
          </p:cNvPicPr>
          <p:nvPr/>
        </p:nvPicPr>
        <p:blipFill>
          <a:blip r:embed="rId4"/>
          <a:stretch>
            <a:fillRect/>
          </a:stretch>
        </p:blipFill>
        <p:spPr>
          <a:xfrm>
            <a:off x="7062984" y="3395315"/>
            <a:ext cx="4620584" cy="1485674"/>
          </a:xfrm>
          <a:prstGeom prst="rect">
            <a:avLst/>
          </a:prstGeom>
        </p:spPr>
      </p:pic>
      <p:pic>
        <p:nvPicPr>
          <p:cNvPr id="11" name="圖片 10">
            <a:extLst>
              <a:ext uri="{FF2B5EF4-FFF2-40B4-BE49-F238E27FC236}">
                <a16:creationId xmlns:a16="http://schemas.microsoft.com/office/drawing/2014/main" id="{BA052C1C-AE27-9732-2E24-938D277FF8ED}"/>
              </a:ext>
            </a:extLst>
          </p:cNvPr>
          <p:cNvPicPr>
            <a:picLocks noChangeAspect="1"/>
          </p:cNvPicPr>
          <p:nvPr/>
        </p:nvPicPr>
        <p:blipFill>
          <a:blip r:embed="rId3"/>
          <a:srcRect l="6778" t="59932" r="14924"/>
          <a:stretch/>
        </p:blipFill>
        <p:spPr>
          <a:xfrm>
            <a:off x="762002" y="3395315"/>
            <a:ext cx="2336800" cy="1338319"/>
          </a:xfrm>
          <a:prstGeom prst="rect">
            <a:avLst/>
          </a:prstGeom>
        </p:spPr>
      </p:pic>
    </p:spTree>
    <p:extLst>
      <p:ext uri="{BB962C8B-B14F-4D97-AF65-F5344CB8AC3E}">
        <p14:creationId xmlns:p14="http://schemas.microsoft.com/office/powerpoint/2010/main" val="309697070"/>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853AAE9D-F49E-9ABE-99A0-D951E3B00EF9}"/>
            </a:ext>
          </a:extLst>
        </p:cNvPr>
        <p:cNvGrpSpPr/>
        <p:nvPr/>
      </p:nvGrpSpPr>
      <p:grpSpPr>
        <a:xfrm>
          <a:off x="0" y="0"/>
          <a:ext cx="0" cy="0"/>
          <a:chOff x="0" y="0"/>
          <a:chExt cx="0" cy="0"/>
        </a:xfrm>
      </p:grpSpPr>
      <p:sp>
        <p:nvSpPr>
          <p:cNvPr id="2" name="簡潔介面">
            <a:extLst>
              <a:ext uri="{FF2B5EF4-FFF2-40B4-BE49-F238E27FC236}">
                <a16:creationId xmlns:a16="http://schemas.microsoft.com/office/drawing/2014/main" id="{F2EBE779-E06C-07EC-7E93-0EBA7A0C09DB}"/>
              </a:ext>
            </a:extLst>
          </p:cNvPr>
          <p:cNvSpPr txBox="1"/>
          <p:nvPr/>
        </p:nvSpPr>
        <p:spPr>
          <a:xfrm>
            <a:off x="1094317" y="4478600"/>
            <a:ext cx="5207422" cy="10259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TW" sz="2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Conformité</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RGPD</a:t>
            </a:r>
          </a:p>
          <a:p>
            <a:pPr marL="0" marR="0" lvl="0" indent="0" algn="just" defTabSz="914400" rtl="0" eaLnBrk="1" fontAlgn="auto" latinLnBrk="0" hangingPunct="0">
              <a:lnSpc>
                <a:spcPct val="100000"/>
              </a:lnSpc>
              <a:spcBef>
                <a:spcPts val="0"/>
              </a:spcBef>
              <a:spcAft>
                <a:spcPts val="0"/>
              </a:spcAft>
              <a:buClrTx/>
              <a:buSzTx/>
              <a:buFontTx/>
              <a:buNone/>
              <a:tabLst/>
              <a:defRPr/>
            </a:pPr>
            <a:r>
              <a:rPr kumimoji="0" lang="fr-FR" altLang="zh-TW" sz="1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Bold"/>
              </a:rPr>
              <a:t>(Règlement général sur la protection des données</a:t>
            </a:r>
            <a:r>
              <a:rPr kumimoji="0" lang="zh-TW" altLang="en" sz="18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Source Han Sans TW Bold"/>
              </a:rPr>
              <a:t>）</a:t>
            </a:r>
            <a:endParaRPr kumimoji="0" lang="zh-TW" altLang="en-US" sz="18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Source Han Sans TW Bold"/>
            </a:endParaRPr>
          </a:p>
        </p:txBody>
      </p:sp>
      <p:sp>
        <p:nvSpPr>
          <p:cNvPr id="3" name="像 Excel簡潔易懂的介面，一個畫面就能看到所有資訊">
            <a:extLst>
              <a:ext uri="{FF2B5EF4-FFF2-40B4-BE49-F238E27FC236}">
                <a16:creationId xmlns:a16="http://schemas.microsoft.com/office/drawing/2014/main" id="{51DA9551-2F66-1C71-686E-00D87703693D}"/>
              </a:ext>
            </a:extLst>
          </p:cNvPr>
          <p:cNvSpPr txBox="1"/>
          <p:nvPr/>
        </p:nvSpPr>
        <p:spPr>
          <a:xfrm>
            <a:off x="1094317" y="5504522"/>
            <a:ext cx="5207422" cy="29033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0" algn="just" defTabSz="914400" rtl="0" eaLnBrk="1" fontAlgn="auto" latinLnBrk="0" hangingPunct="0">
              <a:lnSpc>
                <a:spcPct val="100000"/>
              </a:lnSpc>
              <a:spcBef>
                <a:spcPts val="0"/>
              </a:spcBef>
              <a:spcAft>
                <a:spcPts val="0"/>
              </a:spcAft>
              <a:buClrTx/>
              <a:buSzTx/>
              <a:buFontTx/>
              <a:buNone/>
              <a:tabLst/>
              <a:defRPr/>
            </a:pPr>
            <a:r>
              <a:rPr kumimoji="0" lang="fr-FR" altLang="zh-TW" sz="1400" b="0"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a:t>
            </a:r>
            <a:r>
              <a:rPr kumimoji="0" lang="fr-FR"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est conforme au Règlement général sur la protection des données (RGPD), avec des procédures pour l’effacement des données, la protection des informations personnelles et les transferts de données.</a:t>
            </a:r>
          </a:p>
          <a:p>
            <a:pPr marL="0" marR="0" lvl="0" indent="0" algn="just" defTabSz="914400" rtl="0" eaLnBrk="1" fontAlgn="auto" latinLnBrk="0" hangingPunct="0">
              <a:lnSpc>
                <a:spcPct val="100000"/>
              </a:lnSpc>
              <a:spcBef>
                <a:spcPts val="0"/>
              </a:spcBef>
              <a:spcAft>
                <a:spcPts val="0"/>
              </a:spcAft>
              <a:buClrTx/>
              <a:buSzTx/>
              <a:buFontTx/>
              <a:buNone/>
              <a:tabLst/>
              <a:defRPr/>
            </a:pPr>
            <a:endParaRPr kumimoji="0" lang="en-US"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39687" algn="just" defTabSz="914400" rtl="0" eaLnBrk="1" fontAlgn="auto" latinLnBrk="0" hangingPunct="0">
              <a:lnSpc>
                <a:spcPct val="100000"/>
              </a:lnSpc>
              <a:spcBef>
                <a:spcPts val="0"/>
              </a:spcBef>
              <a:spcAft>
                <a:spcPts val="0"/>
              </a:spcAft>
              <a:buClrTx/>
              <a:buSzTx/>
              <a:buFontTx/>
              <a:buNone/>
              <a:tabLst/>
              <a:defRPr/>
            </a:pPr>
            <a:r>
              <a:rPr kumimoji="0" lang="fr-FR"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Nous évaluons régulièrement les risques, renforçons la sécurité et détaillons nos pratiques dans notre politique de confidentialité.</a:t>
            </a:r>
          </a:p>
          <a:p>
            <a:pPr marL="0" marR="0" lvl="0" indent="39687" algn="just" defTabSz="914400" rtl="0" eaLnBrk="1" fontAlgn="auto" latinLnBrk="0" hangingPunct="0">
              <a:lnSpc>
                <a:spcPct val="100000"/>
              </a:lnSpc>
              <a:spcBef>
                <a:spcPts val="0"/>
              </a:spcBef>
              <a:spcAft>
                <a:spcPts val="0"/>
              </a:spcAft>
              <a:buClrTx/>
              <a:buSzTx/>
              <a:buFontTx/>
              <a:buNone/>
              <a:tabLst/>
              <a:defRPr/>
            </a:pPr>
            <a:endParaRPr kumimoji="0" lang="en-US"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a:p>
            <a:pPr marL="0" marR="0" lvl="0" indent="39687" algn="just" defTabSz="914400" rtl="0" eaLnBrk="1" fontAlgn="auto" latinLnBrk="0" hangingPunct="0">
              <a:lnSpc>
                <a:spcPct val="100000"/>
              </a:lnSpc>
              <a:spcBef>
                <a:spcPts val="0"/>
              </a:spcBef>
              <a:spcAft>
                <a:spcPts val="0"/>
              </a:spcAft>
              <a:buClrTx/>
              <a:buSzTx/>
              <a:buFontTx/>
              <a:buNone/>
              <a:tabLst/>
              <a:defRPr/>
            </a:pPr>
            <a:r>
              <a:rPr kumimoji="0" lang="fr-FR"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Nous disposons de serveurs européens situés en Belgique et en Irlande. Les utilisateurs d’autres régions peuvent également demander à déplacer leurs bases de données vers des serveurs européens.</a:t>
            </a:r>
            <a:endParaRPr kumimoji="0" lang="zh-TW" altLang="en-US" sz="1400" b="0" i="0" u="none" strike="noStrike" kern="0" cap="none" spc="0" normalizeH="0" baseline="0" noProof="0" dirty="0">
              <a:ln>
                <a:noFill/>
              </a:ln>
              <a:solidFill>
                <a:srgbClr val="393939"/>
              </a:solidFill>
              <a:effectLst/>
              <a:uLnTx/>
              <a:uFillTx/>
              <a:latin typeface="Open Sans" panose="020B0606030504020204" pitchFamily="34" charset="0"/>
              <a:ea typeface="Noto Sans CJK SC Regular" panose="020B0500000000000000" pitchFamily="34" charset="-128"/>
              <a:cs typeface="Open Sans" panose="020B0606030504020204" pitchFamily="34" charset="0"/>
              <a:sym typeface="Source Han Sans TW Medium"/>
            </a:endParaRPr>
          </a:p>
        </p:txBody>
      </p:sp>
      <p:sp>
        <p:nvSpPr>
          <p:cNvPr id="9" name="簡潔介面">
            <a:extLst>
              <a:ext uri="{FF2B5EF4-FFF2-40B4-BE49-F238E27FC236}">
                <a16:creationId xmlns:a16="http://schemas.microsoft.com/office/drawing/2014/main" id="{4646E196-F85C-44D6-1A4E-F31A018F4286}"/>
              </a:ext>
            </a:extLst>
          </p:cNvPr>
          <p:cNvSpPr txBox="1"/>
          <p:nvPr/>
        </p:nvSpPr>
        <p:spPr>
          <a:xfrm>
            <a:off x="6985001" y="4692793"/>
            <a:ext cx="4925482" cy="5975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kumimoji="0" lang="en-US" altLang="zh-TW" sz="2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Conformité</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HIPAA</a:t>
            </a:r>
            <a:endParaRPr kumimoji="0" lang="zh-TW" altLang="en-US" sz="2400" b="1"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Source Han Sans TW Bold"/>
            </a:endParaRPr>
          </a:p>
        </p:txBody>
      </p:sp>
      <p:sp>
        <p:nvSpPr>
          <p:cNvPr id="10" name="像 Excel簡潔易懂的介面，一個畫面就能看到所有資訊">
            <a:extLst>
              <a:ext uri="{FF2B5EF4-FFF2-40B4-BE49-F238E27FC236}">
                <a16:creationId xmlns:a16="http://schemas.microsoft.com/office/drawing/2014/main" id="{F36D5856-1C81-E293-9C3A-ECA13500E737}"/>
              </a:ext>
            </a:extLst>
          </p:cNvPr>
          <p:cNvSpPr txBox="1"/>
          <p:nvPr/>
        </p:nvSpPr>
        <p:spPr>
          <a:xfrm>
            <a:off x="6915379" y="5504522"/>
            <a:ext cx="4925482" cy="18261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0" algn="just" defTabSz="914400" rtl="0" eaLnBrk="1" fontAlgn="auto" latinLnBrk="0" hangingPunct="0">
              <a:lnSpc>
                <a:spcPct val="100000"/>
              </a:lnSpc>
              <a:spcBef>
                <a:spcPts val="0"/>
              </a:spcBef>
              <a:spcAft>
                <a:spcPts val="0"/>
              </a:spcAft>
              <a:buClrTx/>
              <a:buSzTx/>
              <a:buFontTx/>
              <a:buNone/>
              <a:tabLst/>
              <a:defRPr/>
            </a:pPr>
            <a:r>
              <a:rPr kumimoji="0" lang="fr-FR" altLang="zh-TW" sz="1400" b="0"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Ragic</a:t>
            </a:r>
            <a:r>
              <a:rPr kumimoji="0" lang="fr-FR"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est conforme au </a:t>
            </a:r>
            <a:r>
              <a:rPr kumimoji="0" lang="fr-FR" altLang="zh-TW" sz="1400" b="0"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Health</a:t>
            </a:r>
            <a:r>
              <a:rPr kumimoji="0" lang="fr-FR"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a:t>
            </a:r>
            <a:r>
              <a:rPr kumimoji="0" lang="fr-FR" altLang="zh-TW" sz="1400" b="0"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Insurance</a:t>
            </a:r>
            <a:r>
              <a:rPr kumimoji="0" lang="fr-FR"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a:t>
            </a:r>
            <a:r>
              <a:rPr kumimoji="0" lang="fr-FR" altLang="zh-TW" sz="1400" b="0"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Portability</a:t>
            </a:r>
            <a:r>
              <a:rPr kumimoji="0" lang="fr-FR"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and </a:t>
            </a:r>
            <a:r>
              <a:rPr kumimoji="0" lang="fr-FR" altLang="zh-TW" sz="1400" b="0"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Accountability</a:t>
            </a:r>
            <a:r>
              <a:rPr kumimoji="0" lang="fr-FR"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a:t>
            </a:r>
            <a:r>
              <a:rPr kumimoji="0" lang="fr-FR" altLang="zh-TW" sz="1400" b="0"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Act</a:t>
            </a:r>
            <a:r>
              <a:rPr kumimoji="0" lang="fr-FR"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 (HIPAA), garantissant la protection des processus de gestion, de stockage et de transmission des informations de santé protégées (PHI).</a:t>
            </a:r>
          </a:p>
          <a:p>
            <a:pPr marL="0" marR="0" lvl="0" indent="39687" algn="just" defTabSz="914400" rtl="0" eaLnBrk="1" fontAlgn="auto" latinLnBrk="0" hangingPunct="0">
              <a:lnSpc>
                <a:spcPct val="100000"/>
              </a:lnSpc>
              <a:spcBef>
                <a:spcPts val="0"/>
              </a:spcBef>
              <a:spcAft>
                <a:spcPts val="0"/>
              </a:spcAft>
              <a:buClrTx/>
              <a:buSzTx/>
              <a:buFontTx/>
              <a:buNone/>
              <a:tabLst/>
              <a:defRPr/>
            </a:pPr>
            <a:endParaRPr lang="en-US" altLang="zh-TW" sz="14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0" marR="0" lvl="0" indent="39687" algn="just" defTabSz="914400" rtl="0" eaLnBrk="1" fontAlgn="auto" latinLnBrk="0" hangingPunct="0">
              <a:lnSpc>
                <a:spcPct val="100000"/>
              </a:lnSpc>
              <a:spcBef>
                <a:spcPts val="0"/>
              </a:spcBef>
              <a:spcAft>
                <a:spcPts val="0"/>
              </a:spcAft>
              <a:buClrTx/>
              <a:buSzTx/>
              <a:buFontTx/>
              <a:buNone/>
              <a:tabLst/>
              <a:defRPr/>
            </a:pPr>
            <a:r>
              <a:rPr kumimoji="0" lang="fr-FR" altLang="zh-TW" sz="1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Nos prestataires d’hébergement, AWS et GCP, respectent également ces normes et peuvent signer un Business Associate Agreement (BAA) lorsque cela est nécessaire.</a:t>
            </a:r>
            <a:endParaRPr kumimoji="0" lang="en" altLang="zh-TW" sz="1400" b="0"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5" name="Image 4" descr="Une image contenant symbole, logo, Emblème, Graphique&#10;&#10;Le contenu généré par l’IA peut être incorrect.">
            <a:extLst>
              <a:ext uri="{FF2B5EF4-FFF2-40B4-BE49-F238E27FC236}">
                <a16:creationId xmlns:a16="http://schemas.microsoft.com/office/drawing/2014/main" id="{DB747FBA-E40A-7A8E-386A-86EEB33267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4336" y="724778"/>
            <a:ext cx="7559337" cy="3646726"/>
          </a:xfrm>
          <a:prstGeom prst="rect">
            <a:avLst/>
          </a:prstGeom>
        </p:spPr>
      </p:pic>
      <p:pic>
        <p:nvPicPr>
          <p:cNvPr id="15" name="Image 14">
            <a:extLst>
              <a:ext uri="{FF2B5EF4-FFF2-40B4-BE49-F238E27FC236}">
                <a16:creationId xmlns:a16="http://schemas.microsoft.com/office/drawing/2014/main" id="{DEAC10AD-3C42-F33A-366C-7F4CA95981DA}"/>
              </a:ext>
            </a:extLst>
          </p:cNvPr>
          <p:cNvPicPr>
            <a:picLocks noChangeAspect="1"/>
          </p:cNvPicPr>
          <p:nvPr/>
        </p:nvPicPr>
        <p:blipFill>
          <a:blip r:embed="rId4"/>
          <a:stretch>
            <a:fillRect/>
          </a:stretch>
        </p:blipFill>
        <p:spPr>
          <a:xfrm>
            <a:off x="6780049" y="1765738"/>
            <a:ext cx="4807606" cy="1643215"/>
          </a:xfrm>
          <a:prstGeom prst="rect">
            <a:avLst/>
          </a:prstGeom>
        </p:spPr>
      </p:pic>
    </p:spTree>
    <p:extLst>
      <p:ext uri="{BB962C8B-B14F-4D97-AF65-F5344CB8AC3E}">
        <p14:creationId xmlns:p14="http://schemas.microsoft.com/office/powerpoint/2010/main" val="1895782001"/>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9A66DEA9-5554-1D86-D4B2-C603C92B8E34}"/>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544868EA-4AC2-D47C-94BE-001E00F81146}"/>
              </a:ext>
            </a:extLst>
          </p:cNvPr>
          <p:cNvSpPr/>
          <p:nvPr/>
        </p:nvSpPr>
        <p:spPr>
          <a:xfrm>
            <a:off x="-386523" y="-121254"/>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28ED4193-5383-2B19-93CE-AEE8A1F44937}"/>
              </a:ext>
            </a:extLst>
          </p:cNvPr>
          <p:cNvSpPr txBox="1"/>
          <p:nvPr/>
        </p:nvSpPr>
        <p:spPr>
          <a:xfrm>
            <a:off x="3137530" y="729733"/>
            <a:ext cx="6729739"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Sécurité</a:t>
            </a:r>
            <a:r>
              <a:rPr kumimoji="0" lang="en-US" altLang="zh-TW" sz="45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du stockage</a:t>
            </a:r>
            <a:endParaRPr kumimoji="0" lang="zh-TW" altLang="en-US" sz="4500" b="1"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Source Han Sans TW Bold"/>
            </a:endParaRPr>
          </a:p>
        </p:txBody>
      </p:sp>
      <p:sp>
        <p:nvSpPr>
          <p:cNvPr id="8" name="TextBox 2">
            <a:extLst>
              <a:ext uri="{FF2B5EF4-FFF2-40B4-BE49-F238E27FC236}">
                <a16:creationId xmlns:a16="http://schemas.microsoft.com/office/drawing/2014/main" id="{B89F7F84-4CC8-F556-F889-4B3597B5BAB0}"/>
              </a:ext>
            </a:extLst>
          </p:cNvPr>
          <p:cNvSpPr txBox="1"/>
          <p:nvPr/>
        </p:nvSpPr>
        <p:spPr>
          <a:xfrm>
            <a:off x="2197768" y="1760400"/>
            <a:ext cx="8264492"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5023" rIns="65023">
            <a:spAutoFit/>
          </a:bodyPr>
          <a:lstStyle>
            <a:lvl1pPr>
              <a:defRPr sz="2000">
                <a:solidFill>
                  <a:srgbClr val="7F7F7F"/>
                </a:solidFill>
                <a:latin typeface="Source Han Sans TW"/>
                <a:ea typeface="Source Han Sans TW"/>
                <a:cs typeface="Source Han Sans TW"/>
                <a:sym typeface="Source Han Sans TW"/>
              </a:defRPr>
            </a:lvl1pPr>
          </a:lstStyle>
          <a:p>
            <a:pPr marL="0" marR="0" lvl="0" indent="0" algn="ctr" defTabSz="1300460" rtl="0" eaLnBrk="1" fontAlgn="auto" latinLnBrk="0" hangingPunct="0">
              <a:lnSpc>
                <a:spcPct val="100000"/>
              </a:lnSpc>
              <a:spcBef>
                <a:spcPts val="0"/>
              </a:spcBef>
              <a:spcAft>
                <a:spcPts val="0"/>
              </a:spcAft>
              <a:buClrTx/>
              <a:buSzTx/>
              <a:buFontTx/>
              <a:buNone/>
              <a:tabLst/>
              <a:defRPr/>
            </a:pPr>
            <a:r>
              <a:rPr kumimoji="0" lang="fr-FR"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Chiffrement des disques, stockage RAID et sauvegardes</a:t>
            </a:r>
            <a:endParaRPr kumimoji="0" lang="en-US"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p:txBody>
      </p:sp>
      <p:sp>
        <p:nvSpPr>
          <p:cNvPr id="13" name="Content Placeholder 2">
            <a:extLst>
              <a:ext uri="{FF2B5EF4-FFF2-40B4-BE49-F238E27FC236}">
                <a16:creationId xmlns:a16="http://schemas.microsoft.com/office/drawing/2014/main" id="{698A5571-6AF7-9C6D-D028-109DFAF884E9}"/>
              </a:ext>
            </a:extLst>
          </p:cNvPr>
          <p:cNvSpPr txBox="1">
            <a:spLocks/>
          </p:cNvSpPr>
          <p:nvPr/>
        </p:nvSpPr>
        <p:spPr>
          <a:xfrm>
            <a:off x="1204133" y="3769848"/>
            <a:ext cx="10767990" cy="51595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19" rIns="45719" bIns="45719">
            <a:noAutofit/>
          </a:bodyPr>
          <a:lstStyle>
            <a:lvl1pPr marL="487672" marR="0" indent="-487672"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1pPr>
            <a:lvl2pPr marL="1114679" marR="0" indent="-464449"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2pPr>
            <a:lvl3pPr marL="1733946" marR="0" indent="-433487"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3pPr>
            <a:lvl4pPr marL="247087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4pPr>
            <a:lvl5pPr marL="312110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5pPr>
            <a:lvl6pPr marL="3755530"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6pPr>
            <a:lvl7pPr marL="4405759"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7pPr>
            <a:lvl8pPr marL="505598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8pPr>
            <a:lvl9pPr marL="570621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9pPr>
          </a:lstStyle>
          <a:p>
            <a:pPr marL="487672" marR="0" lvl="0" indent="-487672" algn="l" defTabSz="1300460" rtl="0" eaLnBrk="1" fontAlgn="auto" latinLnBrk="0" hangingPunct="1">
              <a:lnSpc>
                <a:spcPct val="100000"/>
              </a:lnSpc>
              <a:spcBef>
                <a:spcPts val="996"/>
              </a:spcBef>
              <a:spcAft>
                <a:spcPts val="427"/>
              </a:spcAft>
              <a:buClrTx/>
              <a:buSzPct val="100000"/>
              <a:buFontTx/>
              <a:buChar char="•"/>
              <a:tabLst/>
              <a:defRPr/>
            </a:pPr>
            <a:r>
              <a:rPr kumimoji="0" lang="en-US" altLang="zh-TW" sz="2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Chiffrement</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des </a:t>
            </a:r>
            <a:r>
              <a:rPr kumimoji="0" lang="en-US" altLang="zh-TW" sz="2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disques</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 </a:t>
            </a:r>
          </a:p>
          <a:p>
            <a:pPr marL="627007" marR="0" lvl="1" indent="0" algn="just" defTabSz="1300460" rtl="0" eaLnBrk="1" fontAlgn="auto" latinLnBrk="0" hangingPunct="1">
              <a:lnSpc>
                <a:spcPct val="100000"/>
              </a:lnSpc>
              <a:spcBef>
                <a:spcPts val="996"/>
              </a:spcBef>
              <a:spcAft>
                <a:spcPts val="427"/>
              </a:spcAft>
              <a:buClrTx/>
              <a:buSzPct val="100000"/>
              <a:buFontTx/>
              <a:buNone/>
              <a:tabLst/>
              <a:defRPr/>
            </a:pPr>
            <a:r>
              <a:rPr kumimoji="0" lang="fr-FR"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Toutes les données écrites sur disque sont chiffrées à la volée puis transmises et stockées sous forme chiffrée. Conforme aux certifications ISO 27001, SSAE-16, SOC 1, SOC 2 et SOC 3</a:t>
            </a: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t>
            </a:r>
            <a:endParaRPr kumimoji="0" lang="en-US" altLang="zh-TW"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427"/>
              </a:spcAft>
              <a:buClrTx/>
              <a:buSzPct val="100000"/>
              <a:buFontTx/>
              <a:buChar char="•"/>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Stockage RAID : </a:t>
            </a:r>
          </a:p>
          <a:p>
            <a:pPr marL="627007" marR="0" lvl="1" indent="0" algn="l" defTabSz="1300460" rtl="0" eaLnBrk="1" fontAlgn="auto" latinLnBrk="0" hangingPunct="1">
              <a:lnSpc>
                <a:spcPct val="100000"/>
              </a:lnSpc>
              <a:spcBef>
                <a:spcPts val="996"/>
              </a:spcBef>
              <a:spcAft>
                <a:spcPts val="427"/>
              </a:spcAft>
              <a:buClrTx/>
              <a:buSzPct val="100000"/>
              <a:buFontTx/>
              <a:buNone/>
              <a:tabLst/>
              <a:defRPr/>
            </a:pPr>
            <a:r>
              <a:rPr kumimoji="0" lang="fr-FR"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Toutes les données sont répliquées sur plusieurs disques durs RAID, garantissant leur sécurité en cas de panne de disque</a:t>
            </a: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t>
            </a:r>
            <a:endParaRPr kumimoji="0" lang="en-US" altLang="zh-TW"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427"/>
              </a:spcAft>
              <a:buClrTx/>
              <a:buSzPct val="100000"/>
              <a:buFontTx/>
              <a:buChar char="•"/>
              <a:tabLst/>
              <a:defRPr/>
            </a:pPr>
            <a:r>
              <a:rPr kumimoji="0" lang="en-US" altLang="zh-TW" sz="2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Sauvegarde</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des </a:t>
            </a:r>
            <a:r>
              <a:rPr kumimoji="0" lang="en-US" altLang="zh-TW" sz="2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serveurs</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 </a:t>
            </a:r>
          </a:p>
          <a:p>
            <a:pPr marL="627007" marR="0" lvl="1" indent="0" algn="l" defTabSz="1300460" rtl="0" eaLnBrk="1" fontAlgn="auto" latinLnBrk="0" hangingPunct="1">
              <a:lnSpc>
                <a:spcPct val="100000"/>
              </a:lnSpc>
              <a:spcBef>
                <a:spcPts val="996"/>
              </a:spcBef>
              <a:spcAft>
                <a:spcPts val="427"/>
              </a:spcAft>
              <a:buClrTx/>
              <a:buSzPct val="100000"/>
              <a:buFontTx/>
              <a:buNone/>
              <a:tabLst/>
              <a:defRPr/>
            </a:pPr>
            <a:r>
              <a:rPr kumimoji="0" lang="fr-FR"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Tous les serveurs sont sauvegardés quotidiennement sur un autre ensemble de stockages persistants</a:t>
            </a: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t>
            </a:r>
            <a:endParaRPr kumimoji="0" lang="en-US" altLang="zh-TW" sz="18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427"/>
              </a:spcAft>
              <a:buClrTx/>
              <a:buSzPct val="100000"/>
              <a:buFontTx/>
              <a:buChar char="•"/>
              <a:tabLst/>
              <a:defRPr/>
            </a:pPr>
            <a:r>
              <a:rPr kumimoji="0" lang="fr-FR"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Sauvegarde des bases de données </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p>
          <a:p>
            <a:pPr marL="627007" marR="0" lvl="1" indent="0" algn="l" defTabSz="1300460" rtl="0" eaLnBrk="1" fontAlgn="auto" latinLnBrk="0" hangingPunct="1">
              <a:lnSpc>
                <a:spcPct val="100000"/>
              </a:lnSpc>
              <a:spcBef>
                <a:spcPts val="996"/>
              </a:spcBef>
              <a:spcAft>
                <a:spcPts val="427"/>
              </a:spcAft>
              <a:buClrTx/>
              <a:buSzPct val="100000"/>
              <a:buFontTx/>
              <a:buNone/>
              <a:tabLst/>
              <a:defRPr/>
            </a:pPr>
            <a:r>
              <a:rPr kumimoji="0" lang="fr-FR"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Toutes les bases de données clients sont sauvegardées vers un autre emplacement pour la reprise après sinistre</a:t>
            </a: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t>
            </a:r>
            <a:endPar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Helvetica LT Std"/>
            </a:endParaRPr>
          </a:p>
        </p:txBody>
      </p:sp>
    </p:spTree>
    <p:extLst>
      <p:ext uri="{BB962C8B-B14F-4D97-AF65-F5344CB8AC3E}">
        <p14:creationId xmlns:p14="http://schemas.microsoft.com/office/powerpoint/2010/main" val="1423569680"/>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A801D1CC-0DD9-5C77-70A2-5C1C7F8FE769}"/>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2EB45563-B015-1D8D-5059-A905CB296287}"/>
              </a:ext>
            </a:extLst>
          </p:cNvPr>
          <p:cNvSpPr/>
          <p:nvPr/>
        </p:nvSpPr>
        <p:spPr>
          <a:xfrm>
            <a:off x="-386523" y="-168035"/>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42FE2F71-731C-9A96-085E-B08572E7FEA0}"/>
              </a:ext>
            </a:extLst>
          </p:cNvPr>
          <p:cNvSpPr txBox="1"/>
          <p:nvPr/>
        </p:nvSpPr>
        <p:spPr>
          <a:xfrm>
            <a:off x="2095160" y="753348"/>
            <a:ext cx="8814480" cy="1034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Sécurité</a:t>
            </a: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réseau et </a:t>
            </a: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système</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sp>
        <p:nvSpPr>
          <p:cNvPr id="8" name="TextBox 2">
            <a:extLst>
              <a:ext uri="{FF2B5EF4-FFF2-40B4-BE49-F238E27FC236}">
                <a16:creationId xmlns:a16="http://schemas.microsoft.com/office/drawing/2014/main" id="{8A6D711C-F7F3-CEF0-C80F-B141467CA110}"/>
              </a:ext>
            </a:extLst>
          </p:cNvPr>
          <p:cNvSpPr txBox="1"/>
          <p:nvPr/>
        </p:nvSpPr>
        <p:spPr>
          <a:xfrm>
            <a:off x="1491916" y="1761348"/>
            <a:ext cx="9419924"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5023" rIns="65023">
            <a:spAutoFit/>
          </a:bodyPr>
          <a:lstStyle>
            <a:lvl1pPr>
              <a:defRPr sz="2000">
                <a:solidFill>
                  <a:srgbClr val="7F7F7F"/>
                </a:solidFill>
                <a:latin typeface="Source Han Sans TW"/>
                <a:ea typeface="Source Han Sans TW"/>
                <a:cs typeface="Source Han Sans TW"/>
                <a:sym typeface="Source Han Sans TW"/>
              </a:defRPr>
            </a:lvl1pPr>
          </a:lstStyle>
          <a:p>
            <a:pPr marL="0" marR="0" lvl="0" indent="0" algn="ctr" defTabSz="1300460" rtl="0" eaLnBrk="1" fontAlgn="auto" latinLnBrk="0" hangingPunct="0">
              <a:lnSpc>
                <a:spcPct val="100000"/>
              </a:lnSpc>
              <a:spcBef>
                <a:spcPts val="0"/>
              </a:spcBef>
              <a:spcAft>
                <a:spcPts val="0"/>
              </a:spcAft>
              <a:buClrTx/>
              <a:buSzTx/>
              <a:buFontTx/>
              <a:buNone/>
              <a:tabLst/>
              <a:defRPr/>
            </a:pPr>
            <a:r>
              <a:rPr kumimoji="0" lang="fr-FR"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Chiffrement, détection d’intrusion et journaux d’audit</a:t>
            </a:r>
            <a:endPar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p:txBody>
      </p:sp>
      <p:sp>
        <p:nvSpPr>
          <p:cNvPr id="3" name="Content Placeholder 2">
            <a:extLst>
              <a:ext uri="{FF2B5EF4-FFF2-40B4-BE49-F238E27FC236}">
                <a16:creationId xmlns:a16="http://schemas.microsoft.com/office/drawing/2014/main" id="{8E828B89-986D-FA1E-EFAB-AB340FCBC159}"/>
              </a:ext>
            </a:extLst>
          </p:cNvPr>
          <p:cNvSpPr txBox="1">
            <a:spLocks/>
          </p:cNvSpPr>
          <p:nvPr/>
        </p:nvSpPr>
        <p:spPr>
          <a:xfrm>
            <a:off x="1255330" y="3577656"/>
            <a:ext cx="10494141" cy="51652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19" rIns="45719" bIns="45719">
            <a:noAutofit/>
          </a:bodyPr>
          <a:lstStyle>
            <a:lvl1pPr marL="487672" marR="0" indent="-487672"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1pPr>
            <a:lvl2pPr marL="1114679" marR="0" indent="-464449"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2pPr>
            <a:lvl3pPr marL="1733946" marR="0" indent="-433487"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3pPr>
            <a:lvl4pPr marL="247087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4pPr>
            <a:lvl5pPr marL="312110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5pPr>
            <a:lvl6pPr marL="3755530"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6pPr>
            <a:lvl7pPr marL="4405759"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7pPr>
            <a:lvl8pPr marL="505598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8pPr>
            <a:lvl9pPr marL="570621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9pPr>
          </a:lstStyle>
          <a:p>
            <a:pPr marL="487672" marR="0" lvl="0" indent="-487672" algn="just" defTabSz="1300460" rtl="0" eaLnBrk="1" fontAlgn="auto" latinLnBrk="0" hangingPunct="1">
              <a:lnSpc>
                <a:spcPct val="100000"/>
              </a:lnSpc>
              <a:spcBef>
                <a:spcPts val="996"/>
              </a:spcBef>
              <a:spcAft>
                <a:spcPts val="853"/>
              </a:spcAft>
              <a:buClrTx/>
              <a:buSzPct val="100000"/>
              <a:buFontTx/>
              <a:buChar char="•"/>
              <a:tabLst/>
              <a:defRPr/>
            </a:pPr>
            <a:r>
              <a:rPr kumimoji="0" lang="en-US" altLang="zh-TW" sz="2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Chiffrement</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SSL : </a:t>
            </a:r>
          </a:p>
          <a:p>
            <a:pPr marL="627007" marR="0" lvl="1" indent="0" algn="just" defTabSz="1300460" rtl="0" eaLnBrk="1" fontAlgn="auto" latinLnBrk="0" hangingPunct="1">
              <a:lnSpc>
                <a:spcPct val="100000"/>
              </a:lnSpc>
              <a:spcBef>
                <a:spcPts val="996"/>
              </a:spcBef>
              <a:spcAft>
                <a:spcPts val="853"/>
              </a:spcAft>
              <a:buClrTx/>
              <a:buSzPct val="100000"/>
              <a:buFontTx/>
              <a:buNone/>
              <a:tabLst/>
              <a:defRPr/>
            </a:pPr>
            <a:r>
              <a:rPr kumimoji="0" lang="fr-FR"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Toutes les transmissions de données prennent en charge un chiffrement HTTPS/SSL de niveau bancaire. Le chiffrement SSL est toujours appliqué lors de l’envoi d’informations sensibles</a:t>
            </a: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t>
            </a:r>
            <a:endParaRPr kumimoji="0" lang="en-US" altLang="zh-TW" sz="1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just" defTabSz="1300460" rtl="0" eaLnBrk="1" fontAlgn="auto" latinLnBrk="0" hangingPunct="1">
              <a:lnSpc>
                <a:spcPct val="100000"/>
              </a:lnSpc>
              <a:spcBef>
                <a:spcPts val="996"/>
              </a:spcBef>
              <a:spcAft>
                <a:spcPts val="853"/>
              </a:spcAft>
              <a:buClrTx/>
              <a:buSzPct val="100000"/>
              <a:buFontTx/>
              <a:buChar char="•"/>
              <a:tabLst/>
              <a:defRPr/>
            </a:pPr>
            <a:r>
              <a:rPr kumimoji="0" lang="en-US" altLang="zh-TW" sz="2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Détection</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r>
              <a:rPr kumimoji="0" lang="en-US" altLang="zh-TW" sz="2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d’intrusion</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 </a:t>
            </a:r>
          </a:p>
          <a:p>
            <a:pPr marL="627007" marR="0" lvl="1" indent="0" algn="just" defTabSz="1300460" rtl="0" eaLnBrk="1" fontAlgn="auto" latinLnBrk="0" hangingPunct="1">
              <a:lnSpc>
                <a:spcPct val="100000"/>
              </a:lnSpc>
              <a:spcBef>
                <a:spcPts val="996"/>
              </a:spcBef>
              <a:spcAft>
                <a:spcPts val="853"/>
              </a:spcAft>
              <a:buClrTx/>
              <a:buSzPct val="100000"/>
              <a:buFontTx/>
              <a:buNone/>
              <a:tabLst/>
              <a:defRPr/>
            </a:pPr>
            <a:r>
              <a:rPr kumimoji="0" lang="fr-FR"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Les paquets envoyés aux serveurs passent par une série de règles strictes de pare-feu et des programmes de détection et de blocage d’intrusion au niveau applicatif afin d’arrêter en temps réel les requêtes et adresses IP malveillantes.</a:t>
            </a:r>
            <a:endParaRPr kumimoji="0" lang="en-US" altLang="zh-TW" sz="10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just" defTabSz="1300460" rtl="0" eaLnBrk="1" fontAlgn="auto" latinLnBrk="0" hangingPunct="1">
              <a:lnSpc>
                <a:spcPct val="100000"/>
              </a:lnSpc>
              <a:spcBef>
                <a:spcPts val="996"/>
              </a:spcBef>
              <a:spcAft>
                <a:spcPts val="853"/>
              </a:spcAft>
              <a:buClrTx/>
              <a:buSzPct val="100000"/>
              <a:buFontTx/>
              <a:buChar char="•"/>
              <a:tabLst/>
              <a:defRPr/>
            </a:pPr>
            <a:r>
              <a:rPr kumimoji="0" lang="en-US" altLang="zh-TW" sz="2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Journaux</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r>
              <a:rPr kumimoji="0" lang="en-US" altLang="zh-TW" sz="2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d’audit</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r>
              <a:rPr kumimoji="0" lang="en-US" altLang="zh-TW" sz="2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complets</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 </a:t>
            </a:r>
          </a:p>
          <a:p>
            <a:pPr marL="627007" marR="0" lvl="1" indent="0" algn="just" defTabSz="1300460" rtl="0" eaLnBrk="1" fontAlgn="auto" latinLnBrk="0" hangingPunct="1">
              <a:lnSpc>
                <a:spcPct val="100000"/>
              </a:lnSpc>
              <a:spcBef>
                <a:spcPts val="996"/>
              </a:spcBef>
              <a:spcAft>
                <a:spcPts val="853"/>
              </a:spcAft>
              <a:buClrTx/>
              <a:buSzPct val="100000"/>
              <a:buFontTx/>
              <a:buNone/>
              <a:tabLst/>
              <a:defRPr/>
            </a:pPr>
            <a:r>
              <a:rPr kumimoji="0" lang="fr-FR"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Toutes les requêtes, événements système, événements applicatifs et événements de base de données sont enregistrés et prêts pour une analyse approfondie par des experts. Un examen périodique de l’ensemble des journaux est effectué afin d’ajuster les politiques de défense.</a:t>
            </a:r>
            <a:endPar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Helvetica LT Std"/>
            </a:endParaRPr>
          </a:p>
        </p:txBody>
      </p:sp>
    </p:spTree>
    <p:extLst>
      <p:ext uri="{BB962C8B-B14F-4D97-AF65-F5344CB8AC3E}">
        <p14:creationId xmlns:p14="http://schemas.microsoft.com/office/powerpoint/2010/main" val="4070261967"/>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4C61EE32-8E4D-1DD1-B5B7-1BF517BC2FE3}"/>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30BEEF52-FD13-B948-5C10-D7B09FBCB968}"/>
              </a:ext>
            </a:extLst>
          </p:cNvPr>
          <p:cNvSpPr/>
          <p:nvPr/>
        </p:nvSpPr>
        <p:spPr>
          <a:xfrm>
            <a:off x="-386523" y="-168035"/>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82F090EC-D59C-D290-4F44-DB3805E8AA35}"/>
              </a:ext>
            </a:extLst>
          </p:cNvPr>
          <p:cNvSpPr txBox="1"/>
          <p:nvPr/>
        </p:nvSpPr>
        <p:spPr>
          <a:xfrm>
            <a:off x="1164686" y="535405"/>
            <a:ext cx="10675428"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Securité</a:t>
            </a: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de </a:t>
            </a: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l’architecture</a:t>
            </a: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applicative</a:t>
            </a:r>
            <a:endPar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sp>
        <p:nvSpPr>
          <p:cNvPr id="8" name="TextBox 2">
            <a:extLst>
              <a:ext uri="{FF2B5EF4-FFF2-40B4-BE49-F238E27FC236}">
                <a16:creationId xmlns:a16="http://schemas.microsoft.com/office/drawing/2014/main" id="{606C8390-0F2D-5109-3F82-C1B0104A7B59}"/>
              </a:ext>
            </a:extLst>
          </p:cNvPr>
          <p:cNvSpPr txBox="1"/>
          <p:nvPr/>
        </p:nvSpPr>
        <p:spPr>
          <a:xfrm>
            <a:off x="2318951" y="1567896"/>
            <a:ext cx="8734060" cy="769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5023" rIns="65023">
            <a:spAutoFit/>
          </a:bodyPr>
          <a:lstStyle>
            <a:lvl1pPr>
              <a:defRPr sz="2000">
                <a:solidFill>
                  <a:srgbClr val="7F7F7F"/>
                </a:solidFill>
                <a:latin typeface="Source Han Sans TW"/>
                <a:ea typeface="Source Han Sans TW"/>
                <a:cs typeface="Source Han Sans TW"/>
                <a:sym typeface="Source Han Sans TW"/>
              </a:defRPr>
            </a:lvl1pPr>
          </a:lstStyle>
          <a:p>
            <a:pPr lvl="0" defTabSz="1300460">
              <a:defRPr/>
            </a:pPr>
            <a:r>
              <a:rPr kumimoji="0" lang="fr-FR"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Une architecture applicative robuste constitue la ligne de défense la plus importante pour vos données.</a:t>
            </a:r>
            <a:endPar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p:txBody>
      </p:sp>
      <p:sp>
        <p:nvSpPr>
          <p:cNvPr id="3" name="Content Placeholder 2">
            <a:extLst>
              <a:ext uri="{FF2B5EF4-FFF2-40B4-BE49-F238E27FC236}">
                <a16:creationId xmlns:a16="http://schemas.microsoft.com/office/drawing/2014/main" id="{AE77AC7C-D15F-CB9D-6983-E3EBED9FAB90}"/>
              </a:ext>
            </a:extLst>
          </p:cNvPr>
          <p:cNvSpPr txBox="1">
            <a:spLocks/>
          </p:cNvSpPr>
          <p:nvPr/>
        </p:nvSpPr>
        <p:spPr>
          <a:xfrm>
            <a:off x="1105345" y="3652274"/>
            <a:ext cx="10794110" cy="52539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19" rIns="45719" bIns="45719">
            <a:normAutofit/>
          </a:bodyPr>
          <a:lstStyle>
            <a:lvl1pPr marL="487672" marR="0" indent="-487672"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1pPr>
            <a:lvl2pPr marL="1114679" marR="0" indent="-464449"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2pPr>
            <a:lvl3pPr marL="1733946" marR="0" indent="-433487"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3pPr>
            <a:lvl4pPr marL="247087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4pPr>
            <a:lvl5pPr marL="312110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5pPr>
            <a:lvl6pPr marL="3755530"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6pPr>
            <a:lvl7pPr marL="4405759"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7pPr>
            <a:lvl8pPr marL="505598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8pPr>
            <a:lvl9pPr marL="570621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9pPr>
          </a:lstStyle>
          <a:p>
            <a:pPr marL="487672" marR="0" lvl="0" indent="-487672" algn="l" defTabSz="1300460" rtl="0" eaLnBrk="1" fontAlgn="auto" latinLnBrk="0" hangingPunct="1">
              <a:lnSpc>
                <a:spcPct val="100000"/>
              </a:lnSpc>
              <a:spcBef>
                <a:spcPts val="996"/>
              </a:spcBef>
              <a:spcAft>
                <a:spcPts val="284"/>
              </a:spcAft>
              <a:buClrTx/>
              <a:buSzPct val="100000"/>
              <a:buFontTx/>
              <a:buChar char="•"/>
              <a:tabLst/>
              <a:defRPr/>
            </a:pPr>
            <a:r>
              <a:rPr kumimoji="0" lang="en-US" altLang="zh-TW" sz="2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Sécurité</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de </a:t>
            </a:r>
            <a:r>
              <a:rPr kumimoji="0" lang="en-US" altLang="zh-TW" sz="2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l’architecture</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applicative : </a:t>
            </a:r>
          </a:p>
          <a:p>
            <a:pPr marL="627007" marR="0" lvl="1" indent="0" algn="just" defTabSz="1300460" rtl="0" eaLnBrk="1" fontAlgn="auto" latinLnBrk="0" hangingPunct="1">
              <a:lnSpc>
                <a:spcPct val="100000"/>
              </a:lnSpc>
              <a:spcBef>
                <a:spcPts val="996"/>
              </a:spcBef>
              <a:spcAft>
                <a:spcPts val="284"/>
              </a:spcAft>
              <a:buClrTx/>
              <a:buSzPct val="100000"/>
              <a:buFontTx/>
              <a:buNone/>
              <a:tabLst/>
              <a:defRPr/>
            </a:pPr>
            <a:r>
              <a:rPr kumimoji="0" lang="fr-FR"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La base de données de </a:t>
            </a:r>
            <a:r>
              <a:rPr kumimoji="0" lang="fr-FR" altLang="zh-TW" sz="1800" b="0"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Ragic</a:t>
            </a:r>
            <a:r>
              <a:rPr kumimoji="0" lang="fr-FR"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repose sur une conception unique qui ne prend pas en charge SQL ni aucun autre langage de requête. Le risque d’injection SQL ou de script est nul. Les bases de données des différents locataires sont stockées dans des fichiers physiques distincts, garantissant l’absence totale de risque d’exploitation liée au partage applicatif entre comptes.</a:t>
            </a:r>
          </a:p>
          <a:p>
            <a:pPr marL="627007" marR="0" lvl="1" indent="0" algn="just" defTabSz="1300460" rtl="0" eaLnBrk="1" fontAlgn="auto" latinLnBrk="0" hangingPunct="1">
              <a:lnSpc>
                <a:spcPct val="100000"/>
              </a:lnSpc>
              <a:spcBef>
                <a:spcPts val="996"/>
              </a:spcBef>
              <a:spcAft>
                <a:spcPts val="284"/>
              </a:spcAft>
              <a:buClrTx/>
              <a:buSzPct val="100000"/>
              <a:buFontTx/>
              <a:buNone/>
              <a:tabLst/>
              <a:defRPr/>
            </a:pPr>
            <a:endParaRPr kumimoji="0" lang="en-US" altLang="zh-TW"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284"/>
              </a:spcAft>
              <a:buClrTx/>
              <a:buSzPct val="100000"/>
              <a:buFontTx/>
              <a:buChar char="•"/>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Analyses de </a:t>
            </a:r>
            <a:r>
              <a:rPr kumimoji="0" lang="en-US" altLang="zh-TW" sz="2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sécurité</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r>
              <a:rPr kumimoji="0" lang="en-US" altLang="zh-TW" sz="2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périodiques</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p>
          <a:p>
            <a:pPr marL="627007" marR="0" lvl="1" indent="0" algn="l" defTabSz="1300460" rtl="0" eaLnBrk="1" fontAlgn="auto" latinLnBrk="0" hangingPunct="1">
              <a:lnSpc>
                <a:spcPct val="100000"/>
              </a:lnSpc>
              <a:spcBef>
                <a:spcPts val="996"/>
              </a:spcBef>
              <a:spcAft>
                <a:spcPts val="284"/>
              </a:spcAft>
              <a:buClrTx/>
              <a:buSzPct val="100000"/>
              <a:buFontTx/>
              <a:buNone/>
              <a:tabLst/>
              <a:defRPr/>
            </a:pPr>
            <a:r>
              <a:rPr kumimoji="0" lang="fr-FR"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Nous collaborons avec des prestataires de premier plan pour effectuer des analyses de sécurité régulières visant à identifier toute vulnérabilité potentielle et garantir la sécurité de vos données</a:t>
            </a: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t>
            </a:r>
          </a:p>
          <a:p>
            <a:pPr marL="627007" marR="0" lvl="1" indent="0" algn="l" defTabSz="1300460" rtl="0" eaLnBrk="1" fontAlgn="auto" latinLnBrk="0" hangingPunct="1">
              <a:lnSpc>
                <a:spcPct val="100000"/>
              </a:lnSpc>
              <a:spcBef>
                <a:spcPts val="996"/>
              </a:spcBef>
              <a:spcAft>
                <a:spcPts val="284"/>
              </a:spcAft>
              <a:buClrTx/>
              <a:buSzPct val="100000"/>
              <a:buFontTx/>
              <a:buNone/>
              <a:tabLst/>
              <a:defRPr/>
            </a:pPr>
            <a:endParaRPr kumimoji="0" lang="en-US" altLang="zh-TW" sz="1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284"/>
              </a:spcAft>
              <a:buClrTx/>
              <a:buSzPct val="100000"/>
              <a:buFontTx/>
              <a:buChar char="•"/>
              <a:tabLst/>
              <a:defRPr/>
            </a:pPr>
            <a:r>
              <a:rPr kumimoji="0" lang="fr-FR"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Mises à jour de sécurité régulières </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p>
          <a:p>
            <a:pPr marL="627007" marR="0" lvl="1" indent="0" algn="l" defTabSz="1300460" rtl="0" eaLnBrk="1" fontAlgn="auto" latinLnBrk="0" hangingPunct="1">
              <a:lnSpc>
                <a:spcPct val="100000"/>
              </a:lnSpc>
              <a:spcBef>
                <a:spcPts val="996"/>
              </a:spcBef>
              <a:spcAft>
                <a:spcPts val="284"/>
              </a:spcAft>
              <a:buClrTx/>
              <a:buSzPct val="100000"/>
              <a:buFontTx/>
              <a:buNone/>
              <a:tabLst/>
              <a:defRPr/>
            </a:pPr>
            <a:r>
              <a:rPr kumimoji="0" lang="fr-FR"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Nos administrateurs système surveillent de très près les mises à jour de sécurité et appliquent les correctifs nécessaires pour se protéger contre les attaques de type </a:t>
            </a:r>
            <a:r>
              <a:rPr kumimoji="0" lang="fr-FR" altLang="zh-TW" sz="1800" b="0"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zero-day</a:t>
            </a:r>
            <a:endPar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Helvetica LT Std"/>
            </a:endParaRPr>
          </a:p>
        </p:txBody>
      </p:sp>
    </p:spTree>
    <p:extLst>
      <p:ext uri="{BB962C8B-B14F-4D97-AF65-F5344CB8AC3E}">
        <p14:creationId xmlns:p14="http://schemas.microsoft.com/office/powerpoint/2010/main" val="122619314"/>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95A1A2A9-2853-86A8-24F6-78B75A634955}"/>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7460359F-7BD3-F948-0EF5-BEF04AD9ACDA}"/>
              </a:ext>
            </a:extLst>
          </p:cNvPr>
          <p:cNvSpPr/>
          <p:nvPr/>
        </p:nvSpPr>
        <p:spPr>
          <a:xfrm>
            <a:off x="-386523" y="-182984"/>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5E5306CE-DD7D-CD84-D063-7D43DBF85316}"/>
              </a:ext>
            </a:extLst>
          </p:cNvPr>
          <p:cNvSpPr txBox="1"/>
          <p:nvPr/>
        </p:nvSpPr>
        <p:spPr>
          <a:xfrm>
            <a:off x="1638088" y="733568"/>
            <a:ext cx="9186145"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Processus </a:t>
            </a: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liés</a:t>
            </a: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aux </a:t>
            </a: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personnes</a:t>
            </a:r>
            <a:endPar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sp>
        <p:nvSpPr>
          <p:cNvPr id="8" name="TextBox 2">
            <a:extLst>
              <a:ext uri="{FF2B5EF4-FFF2-40B4-BE49-F238E27FC236}">
                <a16:creationId xmlns:a16="http://schemas.microsoft.com/office/drawing/2014/main" id="{8054CBE4-E890-C37E-00F3-3B6A75450775}"/>
              </a:ext>
            </a:extLst>
          </p:cNvPr>
          <p:cNvSpPr txBox="1"/>
          <p:nvPr/>
        </p:nvSpPr>
        <p:spPr>
          <a:xfrm>
            <a:off x="1909328" y="1764235"/>
            <a:ext cx="9186145"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5023" rIns="65023">
            <a:spAutoFit/>
          </a:bodyPr>
          <a:lstStyle>
            <a:lvl1pPr>
              <a:defRPr sz="2000">
                <a:solidFill>
                  <a:srgbClr val="7F7F7F"/>
                </a:solidFill>
                <a:latin typeface="Source Han Sans TW"/>
                <a:ea typeface="Source Han Sans TW"/>
                <a:cs typeface="Source Han Sans TW"/>
                <a:sym typeface="Source Han Sans TW"/>
              </a:defRPr>
            </a:lvl1pPr>
          </a:lstStyle>
          <a:p>
            <a:pPr marL="0" marR="0" lvl="0" indent="0" algn="ctr" defTabSz="1300460" rtl="0" eaLnBrk="1" fontAlgn="auto" latinLnBrk="0" hangingPunct="0">
              <a:lnSpc>
                <a:spcPct val="100000"/>
              </a:lnSpc>
              <a:spcBef>
                <a:spcPts val="0"/>
              </a:spcBef>
              <a:spcAft>
                <a:spcPts val="0"/>
              </a:spcAft>
              <a:buClrTx/>
              <a:buSzTx/>
              <a:buFontTx/>
              <a:buNone/>
              <a:tabLst/>
              <a:defRPr/>
            </a:pPr>
            <a:r>
              <a:rPr kumimoji="0" lang="fr-FR"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Personne ne peut accéder à vos données sans votre autorisation</a:t>
            </a:r>
            <a:endPar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p:txBody>
      </p:sp>
      <p:sp>
        <p:nvSpPr>
          <p:cNvPr id="3" name="Content Placeholder 2">
            <a:extLst>
              <a:ext uri="{FF2B5EF4-FFF2-40B4-BE49-F238E27FC236}">
                <a16:creationId xmlns:a16="http://schemas.microsoft.com/office/drawing/2014/main" id="{9AEC6358-B7A6-1478-7198-02AF3CAB5EF6}"/>
              </a:ext>
            </a:extLst>
          </p:cNvPr>
          <p:cNvSpPr txBox="1">
            <a:spLocks/>
          </p:cNvSpPr>
          <p:nvPr/>
        </p:nvSpPr>
        <p:spPr>
          <a:xfrm>
            <a:off x="1195147" y="3398010"/>
            <a:ext cx="10614505" cy="56220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19" rIns="45719" bIns="45719">
            <a:noAutofit/>
          </a:bodyPr>
          <a:lstStyle>
            <a:lvl1pPr marL="487672" marR="0" indent="-487672"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1pPr>
            <a:lvl2pPr marL="1114679" marR="0" indent="-464449"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2pPr>
            <a:lvl3pPr marL="1733946" marR="0" indent="-433487"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3pPr>
            <a:lvl4pPr marL="247087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4pPr>
            <a:lvl5pPr marL="312110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5pPr>
            <a:lvl6pPr marL="3755530"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6pPr>
            <a:lvl7pPr marL="4405759"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7pPr>
            <a:lvl8pPr marL="505598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8pPr>
            <a:lvl9pPr marL="570621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9pPr>
          </a:lstStyle>
          <a:p>
            <a:pPr marL="487672" marR="0" lvl="0" indent="-487672" algn="l" defTabSz="1300460" rtl="0" eaLnBrk="1" fontAlgn="auto" latinLnBrk="0" hangingPunct="1">
              <a:lnSpc>
                <a:spcPct val="100000"/>
              </a:lnSpc>
              <a:spcBef>
                <a:spcPts val="996"/>
              </a:spcBef>
              <a:spcAft>
                <a:spcPts val="284"/>
              </a:spcAft>
              <a:buClrTx/>
              <a:buSzPct val="100000"/>
              <a:buFontTx/>
              <a:buChar char="•"/>
              <a:tabLst/>
              <a:defRPr/>
            </a:pPr>
            <a:r>
              <a:rPr kumimoji="0" lang="en-US" altLang="zh-TW" sz="2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Contrôle</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r>
              <a:rPr kumimoji="0" lang="en-US" altLang="zh-TW" sz="2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d’accès</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aux données : </a:t>
            </a:r>
          </a:p>
          <a:p>
            <a:pPr marL="627007" marR="0" lvl="1" indent="0" algn="just" defTabSz="1300460" rtl="0" eaLnBrk="1" fontAlgn="auto" latinLnBrk="0" hangingPunct="1">
              <a:lnSpc>
                <a:spcPct val="100000"/>
              </a:lnSpc>
              <a:spcBef>
                <a:spcPts val="996"/>
              </a:spcBef>
              <a:spcAft>
                <a:spcPts val="284"/>
              </a:spcAft>
              <a:buClrTx/>
              <a:buSzPct val="100000"/>
              <a:buFontTx/>
              <a:buNone/>
              <a:tabLst/>
              <a:defRPr/>
            </a:pPr>
            <a:r>
              <a:rPr kumimoji="0" lang="fr-FR"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Personne, y compris les administrateurs système de </a:t>
            </a:r>
            <a:r>
              <a:rPr kumimoji="0" lang="fr-FR" altLang="zh-TW" sz="1800" b="0"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Ragic</a:t>
            </a:r>
            <a:r>
              <a:rPr lang="fr-FR" altLang="zh-TW" sz="1800" dirty="0">
                <a:latin typeface="Open Sans" panose="020B0606030504020204" pitchFamily="34" charset="0"/>
                <a:ea typeface="Open Sans" panose="020B0606030504020204" pitchFamily="34" charset="0"/>
                <a:cs typeface="Open Sans" panose="020B0606030504020204" pitchFamily="34" charset="0"/>
              </a:rPr>
              <a:t>,</a:t>
            </a:r>
            <a:r>
              <a:rPr kumimoji="0" lang="fr-FR"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ne peut accéder à vos données sans votre autorisation. Lors d’une assistance technique, nous pouvons uniquement voir la structure de votre base de données, mais pas vos données par défaut.</a:t>
            </a:r>
            <a:endPar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just" defTabSz="1300460" rtl="0" eaLnBrk="1" fontAlgn="auto" latinLnBrk="0" hangingPunct="1">
              <a:lnSpc>
                <a:spcPct val="100000"/>
              </a:lnSpc>
              <a:spcBef>
                <a:spcPts val="996"/>
              </a:spcBef>
              <a:spcAft>
                <a:spcPts val="284"/>
              </a:spcAft>
              <a:buClrTx/>
              <a:buSzPct val="100000"/>
              <a:buFontTx/>
              <a:buChar char="•"/>
              <a:tabLst/>
              <a:defRPr/>
            </a:pPr>
            <a:endParaRPr kumimoji="0" lang="en-US" altLang="zh-TW" sz="2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just" defTabSz="1300460" rtl="0" eaLnBrk="1" fontAlgn="auto" latinLnBrk="0" hangingPunct="1">
              <a:lnSpc>
                <a:spcPct val="100000"/>
              </a:lnSpc>
              <a:spcBef>
                <a:spcPts val="996"/>
              </a:spcBef>
              <a:spcAft>
                <a:spcPts val="284"/>
              </a:spcAft>
              <a:buClrTx/>
              <a:buSzPct val="100000"/>
              <a:buFontTx/>
              <a:buChar char="•"/>
              <a:tabLst/>
              <a:defRPr/>
            </a:pPr>
            <a:r>
              <a:rPr kumimoji="0" lang="fr-FR"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Aucune interface de gestion de base de données </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p>
          <a:p>
            <a:pPr marL="627007" marR="0" lvl="1" indent="0" algn="just" defTabSz="1300460" rtl="0" eaLnBrk="1" fontAlgn="auto" latinLnBrk="0" hangingPunct="1">
              <a:lnSpc>
                <a:spcPct val="100000"/>
              </a:lnSpc>
              <a:spcBef>
                <a:spcPts val="996"/>
              </a:spcBef>
              <a:spcAft>
                <a:spcPts val="284"/>
              </a:spcAft>
              <a:buClrTx/>
              <a:buSzPct val="100000"/>
              <a:buFontTx/>
              <a:buNone/>
              <a:tabLst/>
              <a:defRPr/>
            </a:pPr>
            <a:r>
              <a:rPr kumimoji="0" lang="fr-FR"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Contrairement à la plupart des autres bases, il n’existe aucune interface permettant de gérer directement les bases de données ou de manipuler vos données. Sans cette fonctionnalité, vos données sont protégées contre tout accès non autorisé via des consoles ou interfaces de gestion</a:t>
            </a:r>
            <a:r>
              <a:rPr kumimoji="0" lang="en-US"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a:t>
            </a:r>
          </a:p>
          <a:p>
            <a:pPr marL="487672" marR="0" lvl="0" indent="-487672" algn="l" defTabSz="1300460" rtl="0" eaLnBrk="1" fontAlgn="auto" latinLnBrk="0" hangingPunct="1">
              <a:lnSpc>
                <a:spcPct val="100000"/>
              </a:lnSpc>
              <a:spcBef>
                <a:spcPts val="996"/>
              </a:spcBef>
              <a:spcAft>
                <a:spcPts val="284"/>
              </a:spcAft>
              <a:buClrTx/>
              <a:buSzPct val="100000"/>
              <a:buFontTx/>
              <a:buChar char="•"/>
              <a:tabLst/>
              <a:defRPr/>
            </a:pPr>
            <a:endParaRPr kumimoji="0" lang="en-US" altLang="zh-TW" sz="24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endParaRPr>
          </a:p>
          <a:p>
            <a:pPr marL="487672" marR="0" lvl="0" indent="-487672" algn="l" defTabSz="1300460" rtl="0" eaLnBrk="1" fontAlgn="auto" latinLnBrk="0" hangingPunct="1">
              <a:lnSpc>
                <a:spcPct val="100000"/>
              </a:lnSpc>
              <a:spcBef>
                <a:spcPts val="996"/>
              </a:spcBef>
              <a:spcAft>
                <a:spcPts val="284"/>
              </a:spcAft>
              <a:buClrTx/>
              <a:buSzPct val="100000"/>
              <a:buFontTx/>
              <a:buChar char="•"/>
              <a:tabLst/>
              <a:defRPr/>
            </a:pP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Journal </a:t>
            </a:r>
            <a:r>
              <a:rPr kumimoji="0" lang="en-US" altLang="zh-TW" sz="2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d’accès</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a:t>
            </a:r>
            <a:r>
              <a:rPr kumimoji="0" lang="en-US" altLang="zh-TW" sz="2400" b="1" i="0" u="none" strike="noStrike" kern="0" cap="none" spc="0" normalizeH="0" baseline="0" noProof="0" dirty="0" err="1">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complet</a:t>
            </a:r>
            <a:r>
              <a:rPr kumimoji="0" lang="en-US" altLang="zh-TW" sz="24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 : </a:t>
            </a:r>
          </a:p>
          <a:p>
            <a:pPr marL="627007" marR="0" lvl="1" indent="0" algn="l" defTabSz="1300460" rtl="0" eaLnBrk="1" fontAlgn="auto" latinLnBrk="0" hangingPunct="1">
              <a:lnSpc>
                <a:spcPct val="100000"/>
              </a:lnSpc>
              <a:spcBef>
                <a:spcPts val="996"/>
              </a:spcBef>
              <a:spcAft>
                <a:spcPts val="284"/>
              </a:spcAft>
              <a:buClrTx/>
              <a:buSzPct val="100000"/>
              <a:buFontTx/>
              <a:buNone/>
              <a:tabLst/>
              <a:defRPr/>
            </a:pPr>
            <a:r>
              <a:rPr kumimoji="0" lang="fr-FR" altLang="zh-TW" sz="18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LT Std"/>
              </a:rPr>
              <a:t>Tous les accès aux données sont enregistrés, et les événements particuliers font l’objet d’examens réguliers.</a:t>
            </a:r>
            <a:endParaRPr kumimoji="0" lang="zh-TW" altLang="en-US" sz="1800" b="0" i="0" u="none" strike="noStrike" kern="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sym typeface="Helvetica LT Std"/>
            </a:endParaRPr>
          </a:p>
        </p:txBody>
      </p:sp>
    </p:spTree>
    <p:extLst>
      <p:ext uri="{BB962C8B-B14F-4D97-AF65-F5344CB8AC3E}">
        <p14:creationId xmlns:p14="http://schemas.microsoft.com/office/powerpoint/2010/main" val="2103882307"/>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a:extLst>
            <a:ext uri="{FF2B5EF4-FFF2-40B4-BE49-F238E27FC236}">
              <a16:creationId xmlns:a16="http://schemas.microsoft.com/office/drawing/2014/main" id="{5385E002-8119-B395-0B9A-97A41F5ED77E}"/>
            </a:ext>
          </a:extLst>
        </p:cNvPr>
        <p:cNvGrpSpPr/>
        <p:nvPr/>
      </p:nvGrpSpPr>
      <p:grpSpPr>
        <a:xfrm>
          <a:off x="0" y="0"/>
          <a:ext cx="0" cy="0"/>
          <a:chOff x="0" y="0"/>
          <a:chExt cx="0" cy="0"/>
        </a:xfrm>
      </p:grpSpPr>
      <p:sp>
        <p:nvSpPr>
          <p:cNvPr id="4" name="矩形">
            <a:extLst>
              <a:ext uri="{FF2B5EF4-FFF2-40B4-BE49-F238E27FC236}">
                <a16:creationId xmlns:a16="http://schemas.microsoft.com/office/drawing/2014/main" id="{5344ECF9-F5D7-DB45-A6A8-C835A6CF4529}"/>
              </a:ext>
            </a:extLst>
          </p:cNvPr>
          <p:cNvSpPr/>
          <p:nvPr/>
        </p:nvSpPr>
        <p:spPr>
          <a:xfrm>
            <a:off x="-386523" y="-168035"/>
            <a:ext cx="13777846" cy="2860435"/>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充分整合">
            <a:extLst>
              <a:ext uri="{FF2B5EF4-FFF2-40B4-BE49-F238E27FC236}">
                <a16:creationId xmlns:a16="http://schemas.microsoft.com/office/drawing/2014/main" id="{B86529DA-5B21-49CC-C7AA-84BBE0D7F9F4}"/>
              </a:ext>
            </a:extLst>
          </p:cNvPr>
          <p:cNvSpPr txBox="1"/>
          <p:nvPr/>
        </p:nvSpPr>
        <p:spPr>
          <a:xfrm>
            <a:off x="1846399" y="397297"/>
            <a:ext cx="9312001"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Sécurité</a:t>
            </a:r>
            <a:r>
              <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physique des </a:t>
            </a: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serveurs</a:t>
            </a:r>
            <a:endParaRPr kumimoji="0" lang="zh-TW" altLang="en-US" sz="45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endParaRPr>
          </a:p>
        </p:txBody>
      </p:sp>
      <p:sp>
        <p:nvSpPr>
          <p:cNvPr id="8" name="TextBox 2">
            <a:extLst>
              <a:ext uri="{FF2B5EF4-FFF2-40B4-BE49-F238E27FC236}">
                <a16:creationId xmlns:a16="http://schemas.microsoft.com/office/drawing/2014/main" id="{58A312CF-CFA1-7FCE-2E43-ED19F99CFD0D}"/>
              </a:ext>
            </a:extLst>
          </p:cNvPr>
          <p:cNvSpPr txBox="1"/>
          <p:nvPr/>
        </p:nvSpPr>
        <p:spPr>
          <a:xfrm>
            <a:off x="1523206" y="1490208"/>
            <a:ext cx="9958388" cy="769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5023" rIns="65023" anchor="t">
            <a:spAutoFit/>
          </a:bodyPr>
          <a:lstStyle>
            <a:lvl1pPr>
              <a:defRPr sz="2000">
                <a:solidFill>
                  <a:srgbClr val="7F7F7F"/>
                </a:solidFill>
                <a:latin typeface="Source Han Sans TW"/>
                <a:ea typeface="Source Han Sans TW"/>
                <a:cs typeface="Source Han Sans TW"/>
                <a:sym typeface="Source Han Sans TW"/>
              </a:defRPr>
            </a:lvl1pPr>
          </a:lstStyle>
          <a:p>
            <a:pPr marL="0" marR="0" lvl="0" indent="0" algn="ctr" defTabSz="1300460" rtl="0" eaLnBrk="1" fontAlgn="auto" latinLnBrk="0" hangingPunct="0">
              <a:lnSpc>
                <a:spcPct val="100000"/>
              </a:lnSpc>
              <a:spcBef>
                <a:spcPts val="0"/>
              </a:spcBef>
              <a:spcAft>
                <a:spcPts val="0"/>
              </a:spcAft>
              <a:buClrTx/>
              <a:buSzTx/>
              <a:buFontTx/>
              <a:buNone/>
              <a:tabLst/>
              <a:defRPr sz="2000">
                <a:solidFill>
                  <a:srgbClr val="7F7F7F"/>
                </a:solidFill>
                <a:latin typeface="Source Han Sans TW"/>
                <a:ea typeface="Source Han Sans TW"/>
                <a:cs typeface="Source Han Sans TW"/>
                <a:sym typeface="Source Han Sans TW"/>
              </a:defRPr>
            </a:pPr>
            <a:r>
              <a:rPr kumimoji="0" lang="fr-FR"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rPr>
              <a:t>Des fournisseurs de services cloud de classe mondiale garantissent la sécurité physique de nos serveurs.</a:t>
            </a:r>
            <a:endPar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a:endParaRPr>
          </a:p>
        </p:txBody>
      </p:sp>
      <p:sp>
        <p:nvSpPr>
          <p:cNvPr id="6" name="Content Placeholder 2">
            <a:extLst>
              <a:ext uri="{FF2B5EF4-FFF2-40B4-BE49-F238E27FC236}">
                <a16:creationId xmlns:a16="http://schemas.microsoft.com/office/drawing/2014/main" id="{1F7DAE9B-347C-5070-264C-F2946F2F445F}"/>
              </a:ext>
            </a:extLst>
          </p:cNvPr>
          <p:cNvSpPr txBox="1">
            <a:spLocks/>
          </p:cNvSpPr>
          <p:nvPr/>
        </p:nvSpPr>
        <p:spPr>
          <a:xfrm>
            <a:off x="1462400" y="4392226"/>
            <a:ext cx="10393269" cy="334042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2722" y="0"/>
                </a:lnTo>
                <a:lnTo>
                  <a:pt x="12744" y="5296"/>
                </a:lnTo>
                <a:lnTo>
                  <a:pt x="21600" y="5306"/>
                </a:lnTo>
                <a:lnTo>
                  <a:pt x="21600" y="21600"/>
                </a:lnTo>
                <a:lnTo>
                  <a:pt x="0" y="21600"/>
                </a:lnTo>
                <a:lnTo>
                  <a:pt x="0" y="0"/>
                </a:lnTo>
                <a:close/>
              </a:path>
            </a:pathLst>
          </a:cu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19" rIns="45719" bIns="45719">
            <a:normAutofit lnSpcReduction="10000"/>
          </a:bodyPr>
          <a:lstStyle>
            <a:lvl1pPr marL="487672" marR="0" indent="-487672"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1pPr>
            <a:lvl2pPr marL="1114679" marR="0" indent="-464449"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2pPr>
            <a:lvl3pPr marL="1733946" marR="0" indent="-433487"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3pPr>
            <a:lvl4pPr marL="247087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4pPr>
            <a:lvl5pPr marL="3121103" marR="0" indent="-520184" algn="l" defTabSz="1300460" rtl="0" latinLnBrk="0">
              <a:lnSpc>
                <a:spcPct val="100000"/>
              </a:lnSpc>
              <a:spcBef>
                <a:spcPts val="996"/>
              </a:spcBef>
              <a:spcAft>
                <a:spcPts val="0"/>
              </a:spcAft>
              <a:buClrTx/>
              <a:buSzPct val="100000"/>
              <a:buFontTx/>
              <a:buChar char="»"/>
              <a:tabLst/>
              <a:defRPr sz="4551" b="0" i="0" u="none" strike="noStrike" cap="none" spc="0" baseline="0">
                <a:solidFill>
                  <a:srgbClr val="000000"/>
                </a:solidFill>
                <a:uFillTx/>
                <a:latin typeface="Helvetica LT Std"/>
                <a:ea typeface="Helvetica LT Std"/>
                <a:cs typeface="Helvetica LT Std"/>
                <a:sym typeface="Helvetica LT Std"/>
              </a:defRPr>
            </a:lvl5pPr>
            <a:lvl6pPr marL="3755530"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6pPr>
            <a:lvl7pPr marL="4405759" marR="0" indent="-520184"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7pPr>
            <a:lvl8pPr marL="505598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8pPr>
            <a:lvl9pPr marL="5706218" marR="0" indent="-520182" algn="l" defTabSz="1300460" rtl="0" latinLnBrk="0">
              <a:lnSpc>
                <a:spcPct val="100000"/>
              </a:lnSpc>
              <a:spcBef>
                <a:spcPts val="1138"/>
              </a:spcBef>
              <a:spcAft>
                <a:spcPts val="0"/>
              </a:spcAft>
              <a:buClrTx/>
              <a:buSzPct val="100000"/>
              <a:buFont typeface="Helvetica Neue"/>
              <a:buChar char="»"/>
              <a:tabLst/>
              <a:defRPr sz="4551" b="1" i="0" u="none" strike="noStrike" cap="none" spc="0" baseline="0">
                <a:solidFill>
                  <a:srgbClr val="000000"/>
                </a:solidFill>
                <a:uFillTx/>
                <a:latin typeface="Helvetica Neue"/>
                <a:ea typeface="Helvetica Neue"/>
                <a:cs typeface="Helvetica Neue"/>
                <a:sym typeface="Helvetica Neue"/>
              </a:defRPr>
            </a:lvl9pPr>
          </a:lstStyle>
          <a:p>
            <a:pPr marL="0" marR="0" lvl="0" indent="0" algn="just" defTabSz="1300460" rtl="0" eaLnBrk="1" fontAlgn="auto" latinLnBrk="0" hangingPunct="1">
              <a:lnSpc>
                <a:spcPct val="150000"/>
              </a:lnSpc>
              <a:spcBef>
                <a:spcPts val="996"/>
              </a:spcBef>
              <a:spcAft>
                <a:spcPts val="0"/>
              </a:spcAft>
              <a:buClrTx/>
              <a:buSzPct val="100000"/>
              <a:buFontTx/>
              <a:buNone/>
              <a:tabLst/>
              <a:defRPr/>
            </a:pPr>
            <a:r>
              <a:rPr kumimoji="0" lang="en-US"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1. </a:t>
            </a:r>
            <a:r>
              <a:rPr kumimoji="0" lang="fr-FR"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Des audits annuels selon les normes suivantes </a:t>
            </a:r>
            <a:r>
              <a:rPr kumimoji="0" lang="en-US"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 ISO 27001, SOC1, SSAE16 / ISAE 3402 Type II: SOC 2, SOC 3, PCI DSS v3.0</a:t>
            </a:r>
          </a:p>
          <a:p>
            <a:pPr marL="0" marR="0" lvl="0" indent="0" algn="just" defTabSz="1300460" rtl="0" eaLnBrk="1" fontAlgn="auto" latinLnBrk="0" hangingPunct="1">
              <a:lnSpc>
                <a:spcPct val="150000"/>
              </a:lnSpc>
              <a:spcBef>
                <a:spcPts val="996"/>
              </a:spcBef>
              <a:spcAft>
                <a:spcPts val="0"/>
              </a:spcAft>
              <a:buClrTx/>
              <a:buSzPct val="100000"/>
              <a:buFontTx/>
              <a:buNone/>
              <a:tabLst/>
              <a:defRPr/>
            </a:pPr>
            <a:r>
              <a:rPr kumimoji="0" lang="en-US"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2. </a:t>
            </a:r>
            <a:r>
              <a:rPr kumimoji="0" lang="fr-FR"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Une équipe de sécurité de l’information composée de plus de 500 experts de premier plan</a:t>
            </a:r>
            <a:r>
              <a:rPr kumimoji="0" lang="en-US"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a:t>
            </a:r>
          </a:p>
          <a:p>
            <a:pPr marL="0" marR="0" lvl="0" indent="0" algn="just" defTabSz="1300460" rtl="0" eaLnBrk="1" fontAlgn="auto" latinLnBrk="0" hangingPunct="1">
              <a:lnSpc>
                <a:spcPct val="150000"/>
              </a:lnSpc>
              <a:spcBef>
                <a:spcPts val="996"/>
              </a:spcBef>
              <a:spcAft>
                <a:spcPts val="0"/>
              </a:spcAft>
              <a:buClrTx/>
              <a:buSzPct val="100000"/>
              <a:buFontTx/>
              <a:buNone/>
              <a:tabLst/>
              <a:defRPr/>
            </a:pPr>
            <a:r>
              <a:rPr kumimoji="0" lang="en-US"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3. </a:t>
            </a:r>
            <a:r>
              <a:rPr kumimoji="0" lang="fr-FR" altLang="zh-TW" sz="20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Helvetica LT Std"/>
              </a:rPr>
              <a:t>Des systèmes de sécurité personnalisés : cartes d’accès électroniques, alarmes, barrières pour véhicules, clôtures périmétriques, détecteurs de métaux et dispositifs biométriques</a:t>
            </a:r>
            <a:endParaRPr kumimoji="0" lang="zh-TW" altLang="en-US" sz="2000" b="1" i="0" u="none" strike="noStrike" kern="0" cap="none" spc="0" normalizeH="0" baseline="0" noProof="0" dirty="0">
              <a:ln>
                <a:noFill/>
              </a:ln>
              <a:solidFill>
                <a:srgbClr val="000000"/>
              </a:solidFill>
              <a:effectLst/>
              <a:uLnTx/>
              <a:uFillTx/>
              <a:latin typeface="Open Sans Semibold" panose="020B0606030504020204" pitchFamily="34" charset="0"/>
              <a:cs typeface="Open Sans Semibold" panose="020B0606030504020204" pitchFamily="34" charset="0"/>
              <a:sym typeface="Helvetica LT Std"/>
            </a:endParaRPr>
          </a:p>
        </p:txBody>
      </p:sp>
      <p:sp>
        <p:nvSpPr>
          <p:cNvPr id="7" name="Content Placeholder 2">
            <a:extLst>
              <a:ext uri="{FF2B5EF4-FFF2-40B4-BE49-F238E27FC236}">
                <a16:creationId xmlns:a16="http://schemas.microsoft.com/office/drawing/2014/main" id="{65B3B55E-21C6-1E47-8226-D5293914A194}"/>
              </a:ext>
            </a:extLst>
          </p:cNvPr>
          <p:cNvSpPr txBox="1">
            <a:spLocks/>
          </p:cNvSpPr>
          <p:nvPr/>
        </p:nvSpPr>
        <p:spPr>
          <a:xfrm>
            <a:off x="1462400" y="3166006"/>
            <a:ext cx="10080000" cy="99309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2722" y="0"/>
                </a:lnTo>
                <a:lnTo>
                  <a:pt x="12744" y="5296"/>
                </a:lnTo>
                <a:lnTo>
                  <a:pt x="21600" y="5306"/>
                </a:lnTo>
                <a:lnTo>
                  <a:pt x="21600" y="21600"/>
                </a:lnTo>
                <a:lnTo>
                  <a:pt x="0" y="21600"/>
                </a:lnTo>
                <a:lnTo>
                  <a:pt x="0" y="0"/>
                </a:lnTo>
                <a:close/>
              </a:path>
            </a:pathLst>
          </a:cu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5023" tIns="65023" rIns="65023" bIns="65023">
            <a:spAutoFit/>
          </a:bodyPr>
          <a:lstStyle>
            <a:lvl1pPr marL="342900" marR="0" indent="-342900" algn="l" defTabSz="914400" rtl="0" latinLnBrk="0">
              <a:lnSpc>
                <a:spcPct val="100000"/>
              </a:lnSpc>
              <a:spcBef>
                <a:spcPts val="700"/>
              </a:spcBef>
              <a:spcAft>
                <a:spcPts val="0"/>
              </a:spcAft>
              <a:buClrTx/>
              <a:buSzPct val="100000"/>
              <a:buFontTx/>
              <a:buChar char="•"/>
              <a:tabLst/>
              <a:defRPr sz="1800" b="0" i="0" u="none" strike="noStrike" cap="none" spc="0" baseline="0">
                <a:solidFill>
                  <a:srgbClr val="000000"/>
                </a:solidFill>
                <a:uFillTx/>
                <a:latin typeface="Source Han Sans TW Medium"/>
                <a:ea typeface="Source Han Sans TW Medium"/>
                <a:cs typeface="Source Han Sans TW Medium"/>
                <a:sym typeface="Source Han Sans TW Medium"/>
              </a:defRPr>
            </a:lvl1pPr>
            <a:lvl2pPr marL="783771" marR="0" indent="-326571" algn="l" defTabSz="914400" rtl="0" latinLnBrk="0">
              <a:lnSpc>
                <a:spcPct val="100000"/>
              </a:lnSpc>
              <a:spcBef>
                <a:spcPts val="700"/>
              </a:spcBef>
              <a:spcAft>
                <a:spcPts val="0"/>
              </a:spcAft>
              <a:buClrTx/>
              <a:buSzPct val="100000"/>
              <a:buFontTx/>
              <a:buChar char="–"/>
              <a:tabLst/>
              <a:defRPr sz="1600" b="0" i="0" u="none" strike="noStrike" cap="none" spc="0" baseline="0">
                <a:solidFill>
                  <a:srgbClr val="000000"/>
                </a:solidFill>
                <a:uFillTx/>
                <a:latin typeface="Source Han Sans TW Medium"/>
                <a:ea typeface="Source Han Sans TW Medium"/>
                <a:cs typeface="Source Han Sans TW Medium"/>
                <a:sym typeface="Source Han Sans TW Medium"/>
              </a:defRPr>
            </a:lvl2pPr>
            <a:lvl3pPr marL="1219200" marR="0" indent="-304800" algn="l" defTabSz="914400" rtl="0" latinLnBrk="0">
              <a:lnSpc>
                <a:spcPct val="100000"/>
              </a:lnSpc>
              <a:spcBef>
                <a:spcPts val="700"/>
              </a:spcBef>
              <a:spcAft>
                <a:spcPts val="0"/>
              </a:spcAft>
              <a:buClrTx/>
              <a:buSzPct val="100000"/>
              <a:buFontTx/>
              <a:buChar char="•"/>
              <a:tabLst/>
              <a:defRPr sz="1400" b="0" i="0" u="none" strike="noStrike" cap="none" spc="0" baseline="0">
                <a:solidFill>
                  <a:srgbClr val="000000"/>
                </a:solidFill>
                <a:uFillTx/>
                <a:latin typeface="Source Han Sans TW Medium"/>
                <a:ea typeface="Source Han Sans TW Medium"/>
                <a:cs typeface="Source Han Sans TW Medium"/>
                <a:sym typeface="Source Han Sans TW Medium"/>
              </a:defRPr>
            </a:lvl3pPr>
            <a:lvl4pPr marL="1737360" marR="0" indent="-365760" algn="l" defTabSz="914400" rtl="0" latinLnBrk="0">
              <a:lnSpc>
                <a:spcPct val="100000"/>
              </a:lnSpc>
              <a:spcBef>
                <a:spcPts val="700"/>
              </a:spcBef>
              <a:spcAft>
                <a:spcPts val="0"/>
              </a:spcAft>
              <a:buClrTx/>
              <a:buSzPct val="100000"/>
              <a:buFontTx/>
              <a:buChar char="–"/>
              <a:tabLst/>
              <a:defRPr sz="1200" b="0" i="0" u="none" strike="noStrike" cap="none" spc="0" baseline="0">
                <a:solidFill>
                  <a:srgbClr val="000000"/>
                </a:solidFill>
                <a:uFillTx/>
                <a:latin typeface="Source Han Sans TW Medium"/>
                <a:ea typeface="Source Han Sans TW Medium"/>
                <a:cs typeface="Source Han Sans TW Medium"/>
                <a:sym typeface="Source Han Sans TW Medium"/>
              </a:defRPr>
            </a:lvl4pPr>
            <a:lvl5pPr marL="2194560" marR="0" indent="-365760" algn="l" defTabSz="914400" rtl="0" latinLnBrk="0">
              <a:lnSpc>
                <a:spcPct val="100000"/>
              </a:lnSpc>
              <a:spcBef>
                <a:spcPts val="700"/>
              </a:spcBef>
              <a:spcAft>
                <a:spcPts val="0"/>
              </a:spcAft>
              <a:buClrTx/>
              <a:buSzPct val="100000"/>
              <a:buFontTx/>
              <a:buChar char="»"/>
              <a:tabLst/>
              <a:defRPr sz="1000" b="0" i="0" u="none" strike="noStrike" cap="none" spc="0" baseline="0">
                <a:solidFill>
                  <a:srgbClr val="000000"/>
                </a:solidFill>
                <a:uFillTx/>
                <a:latin typeface="Source Han Sans TW Normal"/>
                <a:ea typeface="Source Han Sans TW Normal"/>
                <a:cs typeface="Source Han Sans TW Normal"/>
                <a:sym typeface="Source Han Sans TW Normal"/>
              </a:defRPr>
            </a:lvl5pPr>
            <a:lvl6pPr marL="2640648" marR="0" indent="-365760" algn="l" defTabSz="914400" rtl="0" latinLnBrk="0">
              <a:lnSpc>
                <a:spcPct val="100000"/>
              </a:lnSpc>
              <a:spcBef>
                <a:spcPts val="800"/>
              </a:spcBef>
              <a:spcAft>
                <a:spcPts val="0"/>
              </a:spcAft>
              <a:buClrTx/>
              <a:buSzPct val="100000"/>
              <a:buFont typeface="Helvetica Neue"/>
              <a:buChar char="»"/>
              <a:tabLst/>
              <a:defRPr sz="3200" b="1" i="0" u="none" strike="noStrike" cap="none" spc="0" baseline="0">
                <a:solidFill>
                  <a:srgbClr val="000000"/>
                </a:solidFill>
                <a:uFillTx/>
                <a:latin typeface="Helvetica Neue"/>
                <a:ea typeface="Helvetica Neue"/>
                <a:cs typeface="Helvetica Neue"/>
                <a:sym typeface="Helvetica Neue"/>
              </a:defRPr>
            </a:lvl6pPr>
            <a:lvl7pPr marL="3097848" marR="0" indent="-365760" algn="l" defTabSz="914400" rtl="0" latinLnBrk="0">
              <a:lnSpc>
                <a:spcPct val="100000"/>
              </a:lnSpc>
              <a:spcBef>
                <a:spcPts val="800"/>
              </a:spcBef>
              <a:spcAft>
                <a:spcPts val="0"/>
              </a:spcAft>
              <a:buClrTx/>
              <a:buSzPct val="100000"/>
              <a:buFont typeface="Helvetica Neue"/>
              <a:buChar char="»"/>
              <a:tabLst/>
              <a:defRPr sz="3200" b="1" i="0" u="none" strike="noStrike" cap="none" spc="0" baseline="0">
                <a:solidFill>
                  <a:srgbClr val="000000"/>
                </a:solidFill>
                <a:uFillTx/>
                <a:latin typeface="Helvetica Neue"/>
                <a:ea typeface="Helvetica Neue"/>
                <a:cs typeface="Helvetica Neue"/>
                <a:sym typeface="Helvetica Neue"/>
              </a:defRPr>
            </a:lvl7pPr>
            <a:lvl8pPr marL="3555047" marR="0" indent="-365759" algn="l" defTabSz="914400" rtl="0" latinLnBrk="0">
              <a:lnSpc>
                <a:spcPct val="100000"/>
              </a:lnSpc>
              <a:spcBef>
                <a:spcPts val="800"/>
              </a:spcBef>
              <a:spcAft>
                <a:spcPts val="0"/>
              </a:spcAft>
              <a:buClrTx/>
              <a:buSzPct val="100000"/>
              <a:buFont typeface="Helvetica Neue"/>
              <a:buChar char="»"/>
              <a:tabLst/>
              <a:defRPr sz="3200" b="1" i="0" u="none" strike="noStrike" cap="none" spc="0" baseline="0">
                <a:solidFill>
                  <a:srgbClr val="000000"/>
                </a:solidFill>
                <a:uFillTx/>
                <a:latin typeface="Helvetica Neue"/>
                <a:ea typeface="Helvetica Neue"/>
                <a:cs typeface="Helvetica Neue"/>
                <a:sym typeface="Helvetica Neue"/>
              </a:defRPr>
            </a:lvl8pPr>
            <a:lvl9pPr marL="4012247" marR="0" indent="-365759" algn="l" defTabSz="914400" rtl="0" latinLnBrk="0">
              <a:lnSpc>
                <a:spcPct val="100000"/>
              </a:lnSpc>
              <a:spcBef>
                <a:spcPts val="800"/>
              </a:spcBef>
              <a:spcAft>
                <a:spcPts val="0"/>
              </a:spcAft>
              <a:buClrTx/>
              <a:buSzPct val="100000"/>
              <a:buFont typeface="Helvetica Neue"/>
              <a:buChar char="»"/>
              <a:tabLst/>
              <a:defRPr sz="3200" b="1" i="0" u="none" strike="noStrike" cap="none" spc="0" baseline="0">
                <a:solidFill>
                  <a:srgbClr val="000000"/>
                </a:solidFill>
                <a:uFillTx/>
                <a:latin typeface="Helvetica Neue"/>
                <a:ea typeface="Helvetica Neue"/>
                <a:cs typeface="Helvetica Neue"/>
                <a:sym typeface="Helvetica Neue"/>
              </a:defRPr>
            </a:lvl9pPr>
          </a:lstStyle>
          <a:p>
            <a:pPr marL="0" marR="0" lvl="0" indent="0" algn="l" defTabSz="914400" rtl="0" eaLnBrk="1" fontAlgn="auto" latinLnBrk="0" hangingPunct="0">
              <a:lnSpc>
                <a:spcPct val="100000"/>
              </a:lnSpc>
              <a:spcBef>
                <a:spcPts val="700"/>
              </a:spcBef>
              <a:spcAft>
                <a:spcPts val="600"/>
              </a:spcAft>
              <a:buClrTx/>
              <a:buSzTx/>
              <a:buFontTx/>
              <a:buNone/>
              <a:tabLst/>
              <a:defRPr sz="1800"/>
            </a:pPr>
            <a:r>
              <a:rPr kumimoji="0" lang="fr-FR" altLang="zh-TW" sz="2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Nos serveurs sont hébergés par des fournisseurs cloud publics renommés (Google, AWS), offrant notamment </a:t>
            </a:r>
            <a:r>
              <a:rPr kumimoji="0" lang="en-US" altLang="zh-TW" sz="2800" b="1" i="0" u="none" strike="noStrike" kern="0" cap="none" spc="0" normalizeH="0" baseline="0" noProof="0" dirty="0">
                <a:ln>
                  <a:noFill/>
                </a:ln>
                <a:solidFill>
                  <a:srgbClr val="00000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a:t>
            </a:r>
          </a:p>
        </p:txBody>
      </p:sp>
      <p:pic>
        <p:nvPicPr>
          <p:cNvPr id="9" name="AICPC-SOC-051216-a.png" descr="AICPC-SOC-051216-a.png">
            <a:extLst>
              <a:ext uri="{FF2B5EF4-FFF2-40B4-BE49-F238E27FC236}">
                <a16:creationId xmlns:a16="http://schemas.microsoft.com/office/drawing/2014/main" id="{E9F81278-F474-12D9-78A0-D613A57E91C0}"/>
              </a:ext>
            </a:extLst>
          </p:cNvPr>
          <p:cNvPicPr>
            <a:picLocks noChangeAspect="1"/>
          </p:cNvPicPr>
          <p:nvPr/>
        </p:nvPicPr>
        <p:blipFill>
          <a:blip r:embed="rId3"/>
          <a:stretch>
            <a:fillRect/>
          </a:stretch>
        </p:blipFill>
        <p:spPr>
          <a:xfrm>
            <a:off x="5878221" y="7721847"/>
            <a:ext cx="1440555" cy="1433352"/>
          </a:xfrm>
          <a:prstGeom prst="rect">
            <a:avLst/>
          </a:prstGeom>
          <a:ln w="12700">
            <a:miter lim="400000"/>
          </a:ln>
        </p:spPr>
      </p:pic>
      <p:pic>
        <p:nvPicPr>
          <p:cNvPr id="10" name="ISO-logo.png" descr="ISO-logo.png">
            <a:extLst>
              <a:ext uri="{FF2B5EF4-FFF2-40B4-BE49-F238E27FC236}">
                <a16:creationId xmlns:a16="http://schemas.microsoft.com/office/drawing/2014/main" id="{A3EF25CE-2009-DA32-508A-6B5F9B279F1C}"/>
              </a:ext>
            </a:extLst>
          </p:cNvPr>
          <p:cNvPicPr>
            <a:picLocks noChangeAspect="1"/>
          </p:cNvPicPr>
          <p:nvPr/>
        </p:nvPicPr>
        <p:blipFill>
          <a:blip r:embed="rId4"/>
          <a:srcRect l="21113" t="3643" r="21113" b="1860"/>
          <a:stretch>
            <a:fillRect/>
          </a:stretch>
        </p:blipFill>
        <p:spPr>
          <a:xfrm>
            <a:off x="11003569" y="7674935"/>
            <a:ext cx="1459908" cy="1469459"/>
          </a:xfrm>
          <a:prstGeom prst="rect">
            <a:avLst/>
          </a:prstGeom>
          <a:ln w="12700">
            <a:miter lim="400000"/>
          </a:ln>
        </p:spPr>
      </p:pic>
      <p:pic>
        <p:nvPicPr>
          <p:cNvPr id="11" name="SOC-3-Graphic.jpeg" descr="SOC-3-Graphic.jpeg">
            <a:extLst>
              <a:ext uri="{FF2B5EF4-FFF2-40B4-BE49-F238E27FC236}">
                <a16:creationId xmlns:a16="http://schemas.microsoft.com/office/drawing/2014/main" id="{242336A2-2E22-5455-2935-7D026752F82E}"/>
              </a:ext>
            </a:extLst>
          </p:cNvPr>
          <p:cNvPicPr>
            <a:picLocks noChangeAspect="1"/>
          </p:cNvPicPr>
          <p:nvPr/>
        </p:nvPicPr>
        <p:blipFill>
          <a:blip r:embed="rId5"/>
          <a:stretch>
            <a:fillRect/>
          </a:stretch>
        </p:blipFill>
        <p:spPr>
          <a:xfrm>
            <a:off x="7466669" y="7732651"/>
            <a:ext cx="1405910" cy="1411743"/>
          </a:xfrm>
          <a:prstGeom prst="rect">
            <a:avLst/>
          </a:prstGeom>
          <a:ln w="12700">
            <a:miter lim="400000"/>
          </a:ln>
        </p:spPr>
      </p:pic>
      <p:pic>
        <p:nvPicPr>
          <p:cNvPr id="12" name="pci-dss-1.png" descr="pci-dss-1.png">
            <a:extLst>
              <a:ext uri="{FF2B5EF4-FFF2-40B4-BE49-F238E27FC236}">
                <a16:creationId xmlns:a16="http://schemas.microsoft.com/office/drawing/2014/main" id="{FF0EDBF1-5FD3-8062-831D-3C73065F7494}"/>
              </a:ext>
            </a:extLst>
          </p:cNvPr>
          <p:cNvPicPr>
            <a:picLocks noChangeAspect="1"/>
          </p:cNvPicPr>
          <p:nvPr/>
        </p:nvPicPr>
        <p:blipFill>
          <a:blip r:embed="rId6"/>
          <a:stretch>
            <a:fillRect/>
          </a:stretch>
        </p:blipFill>
        <p:spPr>
          <a:xfrm>
            <a:off x="9163407" y="7732651"/>
            <a:ext cx="1549334" cy="1231060"/>
          </a:xfrm>
          <a:prstGeom prst="rect">
            <a:avLst/>
          </a:prstGeom>
          <a:ln w="12700">
            <a:miter lim="400000"/>
          </a:ln>
        </p:spPr>
      </p:pic>
    </p:spTree>
    <p:extLst>
      <p:ext uri="{BB962C8B-B14F-4D97-AF65-F5344CB8AC3E}">
        <p14:creationId xmlns:p14="http://schemas.microsoft.com/office/powerpoint/2010/main" val="309027468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9059AB-86C2-805C-B7D8-9E6EFA06E0B6}"/>
            </a:ext>
          </a:extLst>
        </p:cNvPr>
        <p:cNvGrpSpPr/>
        <p:nvPr/>
      </p:nvGrpSpPr>
      <p:grpSpPr>
        <a:xfrm>
          <a:off x="0" y="0"/>
          <a:ext cx="0" cy="0"/>
          <a:chOff x="0" y="0"/>
          <a:chExt cx="0" cy="0"/>
        </a:xfrm>
      </p:grpSpPr>
      <p:sp>
        <p:nvSpPr>
          <p:cNvPr id="2" name="員工有高達 90% 的時間在和 Excel 搏鬥">
            <a:extLst>
              <a:ext uri="{FF2B5EF4-FFF2-40B4-BE49-F238E27FC236}">
                <a16:creationId xmlns:a16="http://schemas.microsoft.com/office/drawing/2014/main" id="{4DC77FC9-A6CC-A8E9-230E-F3659642E224}"/>
              </a:ext>
            </a:extLst>
          </p:cNvPr>
          <p:cNvSpPr txBox="1"/>
          <p:nvPr/>
        </p:nvSpPr>
        <p:spPr>
          <a:xfrm>
            <a:off x="881155" y="3472383"/>
            <a:ext cx="5259600" cy="718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ctr" defTabSz="914400" rtl="0" eaLnBrk="1" fontAlgn="auto" latinLnBrk="0" hangingPunct="0">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fr-FR" altLang="zh-TW" sz="20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Développement traditionnel de bases de données :</a:t>
            </a:r>
            <a:endParaRPr kumimoji="0" sz="20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11" name="圖片 10">
            <a:extLst>
              <a:ext uri="{FF2B5EF4-FFF2-40B4-BE49-F238E27FC236}">
                <a16:creationId xmlns:a16="http://schemas.microsoft.com/office/drawing/2014/main" id="{0814CAA3-18F6-AD3F-1762-AFBF6E41B5FF}"/>
              </a:ext>
            </a:extLst>
          </p:cNvPr>
          <p:cNvPicPr>
            <a:picLocks noChangeAspect="1"/>
          </p:cNvPicPr>
          <p:nvPr/>
        </p:nvPicPr>
        <p:blipFill>
          <a:blip r:embed="rId3"/>
          <a:stretch>
            <a:fillRect/>
          </a:stretch>
        </p:blipFill>
        <p:spPr>
          <a:xfrm>
            <a:off x="903323" y="4572081"/>
            <a:ext cx="3467100" cy="3454400"/>
          </a:xfrm>
          <a:prstGeom prst="rect">
            <a:avLst/>
          </a:prstGeom>
        </p:spPr>
      </p:pic>
      <p:pic>
        <p:nvPicPr>
          <p:cNvPr id="15" name="圖形 14">
            <a:extLst>
              <a:ext uri="{FF2B5EF4-FFF2-40B4-BE49-F238E27FC236}">
                <a16:creationId xmlns:a16="http://schemas.microsoft.com/office/drawing/2014/main" id="{B4206430-A8DC-8435-D42E-5E0A7ECF619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72031" y="6320237"/>
            <a:ext cx="2196784" cy="2196784"/>
          </a:xfrm>
          <a:prstGeom prst="rect">
            <a:avLst/>
          </a:prstGeom>
        </p:spPr>
      </p:pic>
      <p:pic>
        <p:nvPicPr>
          <p:cNvPr id="12" name="圖片 11">
            <a:extLst>
              <a:ext uri="{FF2B5EF4-FFF2-40B4-BE49-F238E27FC236}">
                <a16:creationId xmlns:a16="http://schemas.microsoft.com/office/drawing/2014/main" id="{1B2BE7CA-E69D-B00B-1D3B-DFED8A4860F8}"/>
              </a:ext>
            </a:extLst>
          </p:cNvPr>
          <p:cNvPicPr>
            <a:picLocks noChangeAspect="1"/>
          </p:cNvPicPr>
          <p:nvPr/>
        </p:nvPicPr>
        <p:blipFill>
          <a:blip r:embed="rId6"/>
          <a:srcRect b="5534"/>
          <a:stretch/>
        </p:blipFill>
        <p:spPr>
          <a:xfrm>
            <a:off x="6934446" y="4572081"/>
            <a:ext cx="5355862" cy="2982962"/>
          </a:xfrm>
          <a:prstGeom prst="rect">
            <a:avLst/>
          </a:prstGeom>
        </p:spPr>
      </p:pic>
      <p:grpSp>
        <p:nvGrpSpPr>
          <p:cNvPr id="5" name="群組 4">
            <a:extLst>
              <a:ext uri="{FF2B5EF4-FFF2-40B4-BE49-F238E27FC236}">
                <a16:creationId xmlns:a16="http://schemas.microsoft.com/office/drawing/2014/main" id="{9B25361B-D208-57CC-B21B-F14976794557}"/>
              </a:ext>
            </a:extLst>
          </p:cNvPr>
          <p:cNvGrpSpPr/>
          <p:nvPr/>
        </p:nvGrpSpPr>
        <p:grpSpPr>
          <a:xfrm>
            <a:off x="2448938" y="1363725"/>
            <a:ext cx="8824241" cy="1371532"/>
            <a:chOff x="2920739" y="1363725"/>
            <a:chExt cx="8824241" cy="1371532"/>
          </a:xfrm>
        </p:grpSpPr>
        <p:sp>
          <p:nvSpPr>
            <p:cNvPr id="3" name="耗時">
              <a:extLst>
                <a:ext uri="{FF2B5EF4-FFF2-40B4-BE49-F238E27FC236}">
                  <a16:creationId xmlns:a16="http://schemas.microsoft.com/office/drawing/2014/main" id="{282F4907-464D-9885-9A2E-C97490710F72}"/>
                </a:ext>
              </a:extLst>
            </p:cNvPr>
            <p:cNvSpPr txBox="1"/>
            <p:nvPr/>
          </p:nvSpPr>
          <p:spPr>
            <a:xfrm>
              <a:off x="5212118" y="1392649"/>
              <a:ext cx="6532862" cy="1030667"/>
            </a:xfrm>
            <a:prstGeom prst="rect">
              <a:avLst/>
            </a:prstGeom>
            <a:noFill/>
            <a:ln w="12700">
              <a:noFill/>
              <a:miter lim="400000"/>
            </a:ln>
            <a:effectLst>
              <a:reflection endPos="0" dir="5400000" sy="-100000" algn="bl" rotWithShape="0"/>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algn="l"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lang="fr-FR" b="1" dirty="0">
                  <a:latin typeface="Open Sans" panose="020B0606030504020204" pitchFamily="34" charset="0"/>
                  <a:ea typeface="Open Sans" panose="020B0606030504020204" pitchFamily="34" charset="0"/>
                  <a:cs typeface="Open Sans" panose="020B0606030504020204" pitchFamily="34" charset="0"/>
                </a:rPr>
                <a:t>e</a:t>
              </a:r>
              <a:r>
                <a:rPr lang="en-US" b="1" dirty="0" err="1">
                  <a:latin typeface="Open Sans" panose="020B0606030504020204" pitchFamily="34" charset="0"/>
                  <a:ea typeface="Open Sans" panose="020B0606030504020204" pitchFamily="34" charset="0"/>
                  <a:cs typeface="Open Sans" panose="020B0606030504020204" pitchFamily="34" charset="0"/>
                </a:rPr>
                <a:t>st</a:t>
              </a:r>
              <a:r>
                <a:rPr lang="en-US" b="1" dirty="0">
                  <a:latin typeface="Open Sans" panose="020B0606030504020204" pitchFamily="34" charset="0"/>
                  <a:ea typeface="Open Sans" panose="020B0606030504020204" pitchFamily="34" charset="0"/>
                  <a:cs typeface="Open Sans" panose="020B0606030504020204" pitchFamily="34" charset="0"/>
                </a:rPr>
                <a:t> </a:t>
              </a:r>
              <a:r>
                <a:rPr lang="en-US" b="1" dirty="0" err="1">
                  <a:latin typeface="Open Sans" panose="020B0606030504020204" pitchFamily="34" charset="0"/>
                  <a:ea typeface="Open Sans" panose="020B0606030504020204" pitchFamily="34" charset="0"/>
                  <a:cs typeface="Open Sans" panose="020B0606030504020204" pitchFamily="34" charset="0"/>
                </a:rPr>
                <a:t>là</a:t>
              </a:r>
              <a:r>
                <a:rPr lang="en-US" b="1" dirty="0">
                  <a:latin typeface="Open Sans" panose="020B0606030504020204" pitchFamily="34" charset="0"/>
                  <a:ea typeface="Open Sans" panose="020B0606030504020204" pitchFamily="34" charset="0"/>
                  <a:cs typeface="Open Sans" panose="020B0606030504020204" pitchFamily="34" charset="0"/>
                </a:rPr>
                <a:t> pour </a:t>
              </a:r>
              <a:r>
                <a:rPr lang="en-US" b="1" dirty="0" err="1">
                  <a:latin typeface="Open Sans" panose="020B0606030504020204" pitchFamily="34" charset="0"/>
                  <a:ea typeface="Open Sans" panose="020B0606030504020204" pitchFamily="34" charset="0"/>
                  <a:cs typeface="Open Sans" panose="020B0606030504020204" pitchFamily="34" charset="0"/>
                </a:rPr>
                <a:t>vous</a:t>
              </a:r>
              <a:r>
                <a:rPr lang="en-US" b="1" dirty="0">
                  <a:latin typeface="Open Sans" panose="020B0606030504020204" pitchFamily="34" charset="0"/>
                  <a:ea typeface="Open Sans" panose="020B0606030504020204" pitchFamily="34" charset="0"/>
                  <a:cs typeface="Open Sans" panose="020B0606030504020204" pitchFamily="34" charset="0"/>
                </a:rPr>
                <a:t> aider</a:t>
              </a:r>
              <a:endParaRPr kumimoji="0" sz="45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6" name="ragic logo.png" descr="ragic logo.png">
              <a:extLst>
                <a:ext uri="{FF2B5EF4-FFF2-40B4-BE49-F238E27FC236}">
                  <a16:creationId xmlns:a16="http://schemas.microsoft.com/office/drawing/2014/main" id="{A985D9FA-3941-FD5C-A163-646DDB06E063}"/>
                </a:ext>
              </a:extLst>
            </p:cNvPr>
            <p:cNvPicPr>
              <a:picLocks noChangeAspect="1"/>
            </p:cNvPicPr>
            <p:nvPr/>
          </p:nvPicPr>
          <p:blipFill>
            <a:blip r:embed="rId7"/>
            <a:stretch>
              <a:fillRect/>
            </a:stretch>
          </p:blipFill>
          <p:spPr>
            <a:xfrm>
              <a:off x="2920739" y="1363725"/>
              <a:ext cx="2438279" cy="1371532"/>
            </a:xfrm>
            <a:prstGeom prst="rect">
              <a:avLst/>
            </a:prstGeom>
            <a:ln w="12700">
              <a:miter lim="400000"/>
            </a:ln>
          </p:spPr>
        </p:pic>
      </p:grpSp>
      <p:pic>
        <p:nvPicPr>
          <p:cNvPr id="9" name="ragic logo.png" descr="ragic logo.png">
            <a:extLst>
              <a:ext uri="{FF2B5EF4-FFF2-40B4-BE49-F238E27FC236}">
                <a16:creationId xmlns:a16="http://schemas.microsoft.com/office/drawing/2014/main" id="{D31FC138-95C3-FBC6-40A2-36F1ED3F1DE6}"/>
              </a:ext>
            </a:extLst>
          </p:cNvPr>
          <p:cNvPicPr>
            <a:picLocks noChangeAspect="1"/>
          </p:cNvPicPr>
          <p:nvPr/>
        </p:nvPicPr>
        <p:blipFill>
          <a:blip r:embed="rId7"/>
          <a:stretch>
            <a:fillRect/>
          </a:stretch>
        </p:blipFill>
        <p:spPr>
          <a:xfrm>
            <a:off x="7374450" y="3244313"/>
            <a:ext cx="1631657" cy="917807"/>
          </a:xfrm>
          <a:prstGeom prst="rect">
            <a:avLst/>
          </a:prstGeom>
          <a:ln w="12700">
            <a:miter lim="400000"/>
          </a:ln>
        </p:spPr>
      </p:pic>
      <p:sp>
        <p:nvSpPr>
          <p:cNvPr id="7" name="員工有高達 90% 的時間在和 Excel 搏鬥">
            <a:extLst>
              <a:ext uri="{FF2B5EF4-FFF2-40B4-BE49-F238E27FC236}">
                <a16:creationId xmlns:a16="http://schemas.microsoft.com/office/drawing/2014/main" id="{B9DD6D66-B3AD-064B-5814-ED1EBB9A8E2B}"/>
              </a:ext>
            </a:extLst>
          </p:cNvPr>
          <p:cNvSpPr txBox="1"/>
          <p:nvPr/>
        </p:nvSpPr>
        <p:spPr>
          <a:xfrm>
            <a:off x="8930735" y="3445677"/>
            <a:ext cx="3566577" cy="515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39687" algn="l" defTabSz="914400" rtl="0" eaLnBrk="1" fontAlgn="auto" latinLnBrk="0" hangingPunct="0">
              <a:lnSpc>
                <a:spcPct val="15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lang="en-US" altLang="zh-TW" sz="2000" b="1" dirty="0">
                <a:solidFill>
                  <a:srgbClr val="393939"/>
                </a:solidFill>
                <a:latin typeface="Open Sans" panose="020B0606030504020204" pitchFamily="34" charset="0"/>
                <a:ea typeface="Open Sans" panose="020B0606030504020204" pitchFamily="34" charset="0"/>
                <a:cs typeface="Open Sans" panose="020B0606030504020204" pitchFamily="34" charset="0"/>
                <a:sym typeface="Source Han Sans TW Medium"/>
              </a:rPr>
              <a:t>base de données no-code </a:t>
            </a:r>
            <a:r>
              <a:rPr kumimoji="0" lang="en-US" altLang="zh-TW" sz="20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rPr>
              <a:t>:</a:t>
            </a:r>
            <a:endParaRPr kumimoji="0" sz="20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Medium"/>
            </a:endParaRPr>
          </a:p>
        </p:txBody>
      </p:sp>
      <p:pic>
        <p:nvPicPr>
          <p:cNvPr id="8" name="Image 7">
            <a:extLst>
              <a:ext uri="{FF2B5EF4-FFF2-40B4-BE49-F238E27FC236}">
                <a16:creationId xmlns:a16="http://schemas.microsoft.com/office/drawing/2014/main" id="{39516301-F829-165E-CADF-4BB5D7F3D247}"/>
              </a:ext>
            </a:extLst>
          </p:cNvPr>
          <p:cNvPicPr>
            <a:picLocks noChangeAspect="1"/>
          </p:cNvPicPr>
          <p:nvPr/>
        </p:nvPicPr>
        <p:blipFill>
          <a:blip r:embed="rId8"/>
          <a:stretch>
            <a:fillRect/>
          </a:stretch>
        </p:blipFill>
        <p:spPr>
          <a:xfrm>
            <a:off x="6934446" y="4572081"/>
            <a:ext cx="5355862" cy="2982962"/>
          </a:xfrm>
          <a:prstGeom prst="rect">
            <a:avLst/>
          </a:prstGeom>
        </p:spPr>
      </p:pic>
      <p:pic>
        <p:nvPicPr>
          <p:cNvPr id="10" name="Image 9">
            <a:extLst>
              <a:ext uri="{FF2B5EF4-FFF2-40B4-BE49-F238E27FC236}">
                <a16:creationId xmlns:a16="http://schemas.microsoft.com/office/drawing/2014/main" id="{33790596-9380-6EC7-D325-F5236931960F}"/>
              </a:ext>
            </a:extLst>
          </p:cNvPr>
          <p:cNvPicPr>
            <a:picLocks noChangeAspect="1"/>
          </p:cNvPicPr>
          <p:nvPr/>
        </p:nvPicPr>
        <p:blipFill>
          <a:blip r:embed="rId9"/>
          <a:stretch>
            <a:fillRect/>
          </a:stretch>
        </p:blipFill>
        <p:spPr>
          <a:xfrm>
            <a:off x="8516279" y="6035734"/>
            <a:ext cx="3774029" cy="2481287"/>
          </a:xfrm>
          <a:prstGeom prst="rect">
            <a:avLst/>
          </a:prstGeom>
        </p:spPr>
      </p:pic>
    </p:spTree>
    <p:extLst>
      <p:ext uri="{BB962C8B-B14F-4D97-AF65-F5344CB8AC3E}">
        <p14:creationId xmlns:p14="http://schemas.microsoft.com/office/powerpoint/2010/main" val="306825771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0E6FF">
            <a:alpha val="50000"/>
          </a:srgbClr>
        </a:solidFill>
        <a:effectLst/>
      </p:bgPr>
    </p:bg>
    <p:spTree>
      <p:nvGrpSpPr>
        <p:cNvPr id="1" name=""/>
        <p:cNvGrpSpPr/>
        <p:nvPr/>
      </p:nvGrpSpPr>
      <p:grpSpPr>
        <a:xfrm>
          <a:off x="0" y="0"/>
          <a:ext cx="0" cy="0"/>
          <a:chOff x="0" y="0"/>
          <a:chExt cx="0" cy="0"/>
        </a:xfrm>
      </p:grpSpPr>
      <p:sp>
        <p:nvSpPr>
          <p:cNvPr id="231" name="矩形"/>
          <p:cNvSpPr/>
          <p:nvPr/>
        </p:nvSpPr>
        <p:spPr>
          <a:xfrm>
            <a:off x="1102400" y="3976800"/>
            <a:ext cx="10800000" cy="1800000"/>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grpSp>
        <p:nvGrpSpPr>
          <p:cNvPr id="2" name="群組 1">
            <a:extLst>
              <a:ext uri="{FF2B5EF4-FFF2-40B4-BE49-F238E27FC236}">
                <a16:creationId xmlns:a16="http://schemas.microsoft.com/office/drawing/2014/main" id="{5AF3B63C-556F-E240-4FBA-33BA9848B93D}"/>
              </a:ext>
            </a:extLst>
          </p:cNvPr>
          <p:cNvGrpSpPr/>
          <p:nvPr/>
        </p:nvGrpSpPr>
        <p:grpSpPr>
          <a:xfrm>
            <a:off x="1882623" y="4058469"/>
            <a:ext cx="9668181" cy="1636662"/>
            <a:chOff x="2215302" y="4028489"/>
            <a:chExt cx="9668181" cy="1636662"/>
          </a:xfrm>
        </p:grpSpPr>
        <p:sp>
          <p:nvSpPr>
            <p:cNvPr id="232" name="哪裡不一樣？"/>
            <p:cNvSpPr txBox="1"/>
            <p:nvPr/>
          </p:nvSpPr>
          <p:spPr>
            <a:xfrm>
              <a:off x="2215302" y="4189675"/>
              <a:ext cx="9668181" cy="10925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algn="l" defTabSz="914400">
                <a:lnSpc>
                  <a:spcPct val="150000"/>
                </a:lnSpc>
                <a:defRPr sz="6000">
                  <a:solidFill>
                    <a:srgbClr val="393939"/>
                  </a:solidFill>
                  <a:latin typeface="Source Han Sans TW Bold"/>
                  <a:ea typeface="Source Han Sans TW Bold"/>
                  <a:cs typeface="Source Han Sans TW Bold"/>
                  <a:sym typeface="Source Han Sans TW Bold"/>
                </a:defRPr>
              </a:lvl1pPr>
            </a:lstStyle>
            <a:p>
              <a:pPr marL="0" marR="0" lvl="0" indent="39687" algn="l" defTabSz="914400" rtl="0" eaLnBrk="1" fontAlgn="auto" latinLnBrk="0" hangingPunct="0">
                <a:lnSpc>
                  <a:spcPct val="150000"/>
                </a:lnSpc>
                <a:spcBef>
                  <a:spcPts val="0"/>
                </a:spcBef>
                <a:spcAft>
                  <a:spcPts val="0"/>
                </a:spcAft>
                <a:buClrTx/>
                <a:buSzTx/>
                <a:buFontTx/>
                <a:buNone/>
                <a:tabLst/>
                <a:defRPr/>
              </a:pPr>
              <a:r>
                <a:rPr lang="en-US" altLang="zh-TW" sz="4800" b="1" dirty="0">
                  <a:latin typeface="Open Sans" panose="020B0606030504020204" pitchFamily="34" charset="0"/>
                  <a:ea typeface="Open Sans" panose="020B0606030504020204" pitchFamily="34" charset="0"/>
                  <a:cs typeface="Open Sans" panose="020B0606030504020204" pitchFamily="34" charset="0"/>
                </a:rPr>
                <a:t>En quoi </a:t>
              </a:r>
              <a:r>
                <a:rPr kumimoji="0" lang="zh-TW" altLang="en-US" sz="48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rPr>
                <a:t>                 </a:t>
              </a:r>
              <a:r>
                <a:rPr kumimoji="0" lang="fr-FR" altLang="zh-TW" sz="4800" b="1" i="0" u="none" strike="noStrike" kern="0" cap="none" spc="0" normalizeH="0" baseline="0" noProof="0" dirty="0">
                  <a:ln>
                    <a:noFill/>
                  </a:ln>
                  <a:solidFill>
                    <a:srgbClr val="393939"/>
                  </a:solidFill>
                  <a:effectLst/>
                  <a:uLnTx/>
                  <a:uFillTx/>
                  <a:latin typeface="Open Sans" panose="020B0606030504020204" pitchFamily="34" charset="0"/>
                  <a:cs typeface="Open Sans" panose="020B0606030504020204" pitchFamily="34" charset="0"/>
                  <a:sym typeface="Source Han Sans TW Bold"/>
                </a:rPr>
                <a:t>est </a:t>
              </a:r>
              <a:r>
                <a:rPr kumimoji="0" lang="en-US" altLang="zh-TW" sz="48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différent</a:t>
              </a:r>
              <a:r>
                <a:rPr kumimoji="0" lang="en-US" altLang="zh-TW"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 ?</a:t>
              </a:r>
              <a:endParaRPr kumimoji="0" sz="48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233" name="ragic logo.png" descr="ragic logo.png"/>
            <p:cNvPicPr>
              <a:picLocks noChangeAspect="1"/>
            </p:cNvPicPr>
            <p:nvPr/>
          </p:nvPicPr>
          <p:blipFill>
            <a:blip r:embed="rId3"/>
            <a:stretch>
              <a:fillRect/>
            </a:stretch>
          </p:blipFill>
          <p:spPr>
            <a:xfrm>
              <a:off x="4538867" y="4028489"/>
              <a:ext cx="2909621" cy="1636662"/>
            </a:xfrm>
            <a:prstGeom prst="rect">
              <a:avLst/>
            </a:prstGeom>
            <a:ln w="12700">
              <a:miter lim="400000"/>
            </a:ln>
          </p:spPr>
        </p:pic>
      </p:gr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grpSp>
        <p:nvGrpSpPr>
          <p:cNvPr id="16" name="群組 15">
            <a:extLst>
              <a:ext uri="{FF2B5EF4-FFF2-40B4-BE49-F238E27FC236}">
                <a16:creationId xmlns:a16="http://schemas.microsoft.com/office/drawing/2014/main" id="{D3FA4282-25A5-6B4A-B013-65B2B4FDCF30}"/>
              </a:ext>
            </a:extLst>
          </p:cNvPr>
          <p:cNvGrpSpPr/>
          <p:nvPr/>
        </p:nvGrpSpPr>
        <p:grpSpPr>
          <a:xfrm>
            <a:off x="896253" y="4087775"/>
            <a:ext cx="6974983" cy="4531569"/>
            <a:chOff x="896253" y="4087775"/>
            <a:chExt cx="6974983" cy="4531569"/>
          </a:xfrm>
        </p:grpSpPr>
        <p:pic>
          <p:nvPicPr>
            <p:cNvPr id="17" name="視窗框">
              <a:extLst>
                <a:ext uri="{FF2B5EF4-FFF2-40B4-BE49-F238E27FC236}">
                  <a16:creationId xmlns:a16="http://schemas.microsoft.com/office/drawing/2014/main" id="{56A20F5C-69E9-A178-4D70-5AA185579F7C}"/>
                </a:ext>
              </a:extLst>
            </p:cNvPr>
            <p:cNvPicPr>
              <a:picLocks noChangeAspect="1"/>
            </p:cNvPicPr>
            <p:nvPr/>
          </p:nvPicPr>
          <p:blipFill>
            <a:blip r:embed="rId5"/>
            <a:srcRect t="-1" r="26424" b="-2630"/>
            <a:stretch/>
          </p:blipFill>
          <p:spPr>
            <a:xfrm>
              <a:off x="896253" y="4087775"/>
              <a:ext cx="4994882" cy="4531569"/>
            </a:xfrm>
            <a:prstGeom prst="rect">
              <a:avLst/>
            </a:prstGeom>
          </p:spPr>
        </p:pic>
        <p:pic>
          <p:nvPicPr>
            <p:cNvPr id="18" name="視窗框">
              <a:extLst>
                <a:ext uri="{FF2B5EF4-FFF2-40B4-BE49-F238E27FC236}">
                  <a16:creationId xmlns:a16="http://schemas.microsoft.com/office/drawing/2014/main" id="{080AD8D3-F9A1-8E01-1F97-26300C5F5C1C}"/>
                </a:ext>
              </a:extLst>
            </p:cNvPr>
            <p:cNvPicPr>
              <a:picLocks noChangeAspect="1"/>
            </p:cNvPicPr>
            <p:nvPr/>
          </p:nvPicPr>
          <p:blipFill>
            <a:blip r:embed="rId5"/>
            <a:srcRect l="50322" t="-1" r="-535" b="-2630"/>
            <a:stretch/>
          </p:blipFill>
          <p:spPr>
            <a:xfrm>
              <a:off x="4462433" y="4087775"/>
              <a:ext cx="3408803" cy="4531569"/>
            </a:xfrm>
            <a:prstGeom prst="rect">
              <a:avLst/>
            </a:prstGeom>
          </p:spPr>
        </p:pic>
      </p:grpSp>
      <p:sp>
        <p:nvSpPr>
          <p:cNvPr id="235" name="矩形"/>
          <p:cNvSpPr/>
          <p:nvPr/>
        </p:nvSpPr>
        <p:spPr>
          <a:xfrm>
            <a:off x="-247976" y="33790"/>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dirty="0">
              <a:ln>
                <a:noFill/>
              </a:ln>
              <a:solidFill>
                <a:srgbClr val="FFFFFF"/>
              </a:solidFill>
              <a:effectLst/>
              <a:uLnTx/>
              <a:uFillTx/>
              <a:latin typeface="Helvetica Neue Medium"/>
              <a:sym typeface="Helvetica Neue Medium"/>
            </a:endParaRPr>
          </a:p>
        </p:txBody>
      </p:sp>
      <p:sp>
        <p:nvSpPr>
          <p:cNvPr id="240" name="新增、調整資料庫功能"/>
          <p:cNvSpPr txBox="1"/>
          <p:nvPr/>
        </p:nvSpPr>
        <p:spPr>
          <a:xfrm>
            <a:off x="9007734" y="6882434"/>
            <a:ext cx="4128014" cy="5997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algn="l" defTabSz="914400">
              <a:lnSpc>
                <a:spcPct val="80000"/>
              </a:lnSpc>
              <a:defRPr sz="2300">
                <a:solidFill>
                  <a:srgbClr val="393939"/>
                </a:solidFill>
                <a:latin typeface="Source Han Sans TW Medium"/>
                <a:ea typeface="Source Han Sans TW Medium"/>
                <a:cs typeface="Source Han Sans TW Medium"/>
                <a:sym typeface="Source Han Sans TW Medium"/>
              </a:defRPr>
            </a:lvl1pPr>
          </a:lstStyle>
          <a:p>
            <a:r>
              <a:rPr lang="fr-FR" altLang="zh-TW" sz="2000" dirty="0">
                <a:latin typeface="Open Sans Semibold" panose="020B0706030804020204" pitchFamily="34" charset="0"/>
                <a:ea typeface="Open Sans Semibold" panose="020B0706030804020204" pitchFamily="34" charset="0"/>
                <a:cs typeface="Open Sans Semibold" panose="020B0706030804020204" pitchFamily="34" charset="0"/>
              </a:rPr>
              <a:t>Ajout et modification de fonctionnalités</a:t>
            </a:r>
            <a:endParaRPr lang="en-US" altLang="zh-TW" sz="20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43" name="修改資料庫樣式"/>
          <p:cNvSpPr txBox="1"/>
          <p:nvPr/>
        </p:nvSpPr>
        <p:spPr>
          <a:xfrm>
            <a:off x="9007734" y="5962725"/>
            <a:ext cx="3677695" cy="5997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algn="l" defTabSz="914400">
              <a:lnSpc>
                <a:spcPct val="80000"/>
              </a:lnSpc>
              <a:defRPr sz="2300">
                <a:solidFill>
                  <a:srgbClr val="393939"/>
                </a:solidFill>
                <a:latin typeface="Source Han Sans TW Medium"/>
                <a:ea typeface="Source Han Sans TW Medium"/>
                <a:cs typeface="Source Han Sans TW Medium"/>
                <a:sym typeface="Source Han Sans TW Medium"/>
              </a:defRPr>
            </a:lvl1pPr>
          </a:lstStyle>
          <a:p>
            <a:pPr>
              <a:defRPr/>
            </a:pPr>
            <a:r>
              <a:rPr lang="en-US" altLang="zh-TW" sz="2000" dirty="0" err="1">
                <a:latin typeface="Open Sans Semibold" panose="020B0706030804020204" pitchFamily="34" charset="0"/>
                <a:ea typeface="Open Sans Semibold" panose="020B0706030804020204" pitchFamily="34" charset="0"/>
                <a:cs typeface="Open Sans Semibold" panose="020B0706030804020204" pitchFamily="34" charset="0"/>
              </a:rPr>
              <a:t>Ajustements</a:t>
            </a:r>
            <a:r>
              <a:rPr lang="fr-FR" altLang="zh-TW" sz="2000" dirty="0">
                <a:latin typeface="Open Sans Semibold" panose="020B0706030804020204" pitchFamily="34" charset="0"/>
                <a:ea typeface="Open Sans Semibold" panose="020B0706030804020204" pitchFamily="34" charset="0"/>
                <a:cs typeface="Open Sans Semibold" panose="020B0706030804020204" pitchFamily="34" charset="0"/>
              </a:rPr>
              <a:t> instantanés du design</a:t>
            </a:r>
            <a:endParaRPr lang="en-US" altLang="zh-TW" sz="20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46" name="建立表單間的關聯性"/>
          <p:cNvSpPr txBox="1"/>
          <p:nvPr/>
        </p:nvSpPr>
        <p:spPr>
          <a:xfrm>
            <a:off x="9007734" y="5074597"/>
            <a:ext cx="3881967" cy="3534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indent="39687" algn="l" defTabSz="914400">
              <a:lnSpc>
                <a:spcPct val="80000"/>
              </a:lnSpc>
              <a:defRPr sz="2300">
                <a:solidFill>
                  <a:srgbClr val="393939"/>
                </a:solidFill>
                <a:latin typeface="Source Han Sans TW Medium"/>
                <a:ea typeface="Source Han Sans TW Medium"/>
                <a:cs typeface="Source Han Sans TW Medium"/>
                <a:sym typeface="Source Han Sans TW Medium"/>
              </a:defRPr>
            </a:lvl1pPr>
          </a:lstStyle>
          <a:p>
            <a:r>
              <a:rPr lang="en-US" altLang="zh-TW" sz="2000" dirty="0">
                <a:latin typeface="Open Sans Semibold" panose="020B0706030804020204" pitchFamily="34" charset="0"/>
                <a:ea typeface="Open Sans Semibold" panose="020B0706030804020204" pitchFamily="34" charset="0"/>
                <a:cs typeface="Open Sans Semibold" panose="020B0706030804020204" pitchFamily="34" charset="0"/>
              </a:rPr>
              <a:t>Relations entre les </a:t>
            </a:r>
            <a:r>
              <a:rPr lang="en-US" altLang="zh-TW" sz="2000" dirty="0" err="1">
                <a:latin typeface="Open Sans Semibold" panose="020B0706030804020204" pitchFamily="34" charset="0"/>
                <a:ea typeface="Open Sans Semibold" panose="020B0706030804020204" pitchFamily="34" charset="0"/>
                <a:cs typeface="Open Sans Semibold" panose="020B0706030804020204" pitchFamily="34" charset="0"/>
              </a:rPr>
              <a:t>feuilles</a:t>
            </a:r>
            <a:endParaRPr lang="en-US" altLang="zh-TW" sz="20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nvGrpSpPr>
          <p:cNvPr id="3" name="群組 2">
            <a:extLst>
              <a:ext uri="{FF2B5EF4-FFF2-40B4-BE49-F238E27FC236}">
                <a16:creationId xmlns:a16="http://schemas.microsoft.com/office/drawing/2014/main" id="{4EB00B31-D464-0699-4B71-ECCA0618961F}"/>
              </a:ext>
            </a:extLst>
          </p:cNvPr>
          <p:cNvGrpSpPr/>
          <p:nvPr/>
        </p:nvGrpSpPr>
        <p:grpSpPr>
          <a:xfrm>
            <a:off x="8351073" y="4965385"/>
            <a:ext cx="464683" cy="464682"/>
            <a:chOff x="6730589" y="-1103051"/>
            <a:chExt cx="464683" cy="464682"/>
          </a:xfrm>
        </p:grpSpPr>
        <p:sp>
          <p:nvSpPr>
            <p:cNvPr id="4" name="圓角矩形">
              <a:extLst>
                <a:ext uri="{FF2B5EF4-FFF2-40B4-BE49-F238E27FC236}">
                  <a16:creationId xmlns:a16="http://schemas.microsoft.com/office/drawing/2014/main" id="{66FE7242-EAD9-53B7-A41F-E9FAD74469E4}"/>
                </a:ext>
              </a:extLst>
            </p:cNvPr>
            <p:cNvSpPr/>
            <p:nvPr/>
          </p:nvSpPr>
          <p:spPr>
            <a:xfrm>
              <a:off x="6730589" y="-1103051"/>
              <a:ext cx="464683" cy="464682"/>
            </a:xfrm>
            <a:prstGeom prst="roundRect">
              <a:avLst>
                <a:gd name="adj" fmla="val 15000"/>
              </a:avLst>
            </a:prstGeom>
            <a:solidFill>
              <a:srgbClr val="8BBE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5" name="✓">
              <a:extLst>
                <a:ext uri="{FF2B5EF4-FFF2-40B4-BE49-F238E27FC236}">
                  <a16:creationId xmlns:a16="http://schemas.microsoft.com/office/drawing/2014/main" id="{6DA18C5A-C663-D56A-A40E-663F56AFACA0}"/>
                </a:ext>
              </a:extLst>
            </p:cNvPr>
            <p:cNvSpPr txBox="1"/>
            <p:nvPr/>
          </p:nvSpPr>
          <p:spPr>
            <a:xfrm>
              <a:off x="6776622" y="-1099312"/>
              <a:ext cx="347217" cy="457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b="1">
                  <a:solidFill>
                    <a:srgbClr val="FFFFFF"/>
                  </a:solidFill>
                  <a:latin typeface="+mn-lt"/>
                  <a:ea typeface="+mn-ea"/>
                  <a:cs typeface="+mn-cs"/>
                  <a:sym typeface="Helvetica Neue"/>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sz="2400" b="1" i="0" u="none" strike="noStrike" kern="0" cap="none" spc="0" normalizeH="0" baseline="0" noProof="0" dirty="0">
                  <a:ln>
                    <a:noFill/>
                  </a:ln>
                  <a:solidFill>
                    <a:srgbClr val="FFFFFF"/>
                  </a:solidFill>
                  <a:effectLst/>
                  <a:uLnTx/>
                  <a:uFillTx/>
                  <a:latin typeface="Helvetica Neue"/>
                  <a:sym typeface="Helvetica Neue"/>
                </a:rPr>
                <a:t>✓</a:t>
              </a:r>
            </a:p>
          </p:txBody>
        </p:sp>
      </p:grpSp>
      <p:grpSp>
        <p:nvGrpSpPr>
          <p:cNvPr id="6" name="群組 5">
            <a:extLst>
              <a:ext uri="{FF2B5EF4-FFF2-40B4-BE49-F238E27FC236}">
                <a16:creationId xmlns:a16="http://schemas.microsoft.com/office/drawing/2014/main" id="{2F897D99-8172-ABD8-051E-32158927BEFF}"/>
              </a:ext>
            </a:extLst>
          </p:cNvPr>
          <p:cNvGrpSpPr/>
          <p:nvPr/>
        </p:nvGrpSpPr>
        <p:grpSpPr>
          <a:xfrm>
            <a:off x="8351073" y="5943851"/>
            <a:ext cx="464683" cy="464682"/>
            <a:chOff x="6730589" y="-1103051"/>
            <a:chExt cx="464683" cy="464682"/>
          </a:xfrm>
        </p:grpSpPr>
        <p:sp>
          <p:nvSpPr>
            <p:cNvPr id="7" name="圓角矩形">
              <a:extLst>
                <a:ext uri="{FF2B5EF4-FFF2-40B4-BE49-F238E27FC236}">
                  <a16:creationId xmlns:a16="http://schemas.microsoft.com/office/drawing/2014/main" id="{75187183-9F0A-1FB6-B32D-B9318F77490B}"/>
                </a:ext>
              </a:extLst>
            </p:cNvPr>
            <p:cNvSpPr/>
            <p:nvPr/>
          </p:nvSpPr>
          <p:spPr>
            <a:xfrm>
              <a:off x="6730589" y="-1103051"/>
              <a:ext cx="464683" cy="464682"/>
            </a:xfrm>
            <a:prstGeom prst="roundRect">
              <a:avLst>
                <a:gd name="adj" fmla="val 15000"/>
              </a:avLst>
            </a:prstGeom>
            <a:solidFill>
              <a:srgbClr val="8BBE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8" name="✓">
              <a:extLst>
                <a:ext uri="{FF2B5EF4-FFF2-40B4-BE49-F238E27FC236}">
                  <a16:creationId xmlns:a16="http://schemas.microsoft.com/office/drawing/2014/main" id="{7F6DEC51-CC0D-6767-189D-9177D9D0AAAD}"/>
                </a:ext>
              </a:extLst>
            </p:cNvPr>
            <p:cNvSpPr txBox="1"/>
            <p:nvPr/>
          </p:nvSpPr>
          <p:spPr>
            <a:xfrm>
              <a:off x="6776622" y="-1099312"/>
              <a:ext cx="347217" cy="457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b="1">
                  <a:solidFill>
                    <a:srgbClr val="FFFFFF"/>
                  </a:solidFill>
                  <a:latin typeface="+mn-lt"/>
                  <a:ea typeface="+mn-ea"/>
                  <a:cs typeface="+mn-cs"/>
                  <a:sym typeface="Helvetica Neue"/>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sz="2400" b="1" i="0" u="none" strike="noStrike" kern="0" cap="none" spc="0" normalizeH="0" baseline="0" noProof="0" dirty="0">
                  <a:ln>
                    <a:noFill/>
                  </a:ln>
                  <a:solidFill>
                    <a:srgbClr val="FFFFFF"/>
                  </a:solidFill>
                  <a:effectLst/>
                  <a:uLnTx/>
                  <a:uFillTx/>
                  <a:latin typeface="Helvetica Neue"/>
                  <a:sym typeface="Helvetica Neue"/>
                </a:rPr>
                <a:t>✓</a:t>
              </a:r>
            </a:p>
          </p:txBody>
        </p:sp>
      </p:grpSp>
      <p:grpSp>
        <p:nvGrpSpPr>
          <p:cNvPr id="9" name="群組 8">
            <a:extLst>
              <a:ext uri="{FF2B5EF4-FFF2-40B4-BE49-F238E27FC236}">
                <a16:creationId xmlns:a16="http://schemas.microsoft.com/office/drawing/2014/main" id="{4C22F0A9-ADE3-20EF-859E-BA7F5AF6D876}"/>
              </a:ext>
            </a:extLst>
          </p:cNvPr>
          <p:cNvGrpSpPr/>
          <p:nvPr/>
        </p:nvGrpSpPr>
        <p:grpSpPr>
          <a:xfrm>
            <a:off x="8356493" y="6896783"/>
            <a:ext cx="464683" cy="464682"/>
            <a:chOff x="6730589" y="-1103051"/>
            <a:chExt cx="464683" cy="464682"/>
          </a:xfrm>
        </p:grpSpPr>
        <p:sp>
          <p:nvSpPr>
            <p:cNvPr id="10" name="圓角矩形">
              <a:extLst>
                <a:ext uri="{FF2B5EF4-FFF2-40B4-BE49-F238E27FC236}">
                  <a16:creationId xmlns:a16="http://schemas.microsoft.com/office/drawing/2014/main" id="{4923572A-7F78-6EB5-EE02-6FAB3CCBC1A7}"/>
                </a:ext>
              </a:extLst>
            </p:cNvPr>
            <p:cNvSpPr/>
            <p:nvPr/>
          </p:nvSpPr>
          <p:spPr>
            <a:xfrm>
              <a:off x="6730589" y="-1103051"/>
              <a:ext cx="464683" cy="464682"/>
            </a:xfrm>
            <a:prstGeom prst="roundRect">
              <a:avLst>
                <a:gd name="adj" fmla="val 15000"/>
              </a:avLst>
            </a:prstGeom>
            <a:solidFill>
              <a:srgbClr val="8BBE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11" name="✓">
              <a:extLst>
                <a:ext uri="{FF2B5EF4-FFF2-40B4-BE49-F238E27FC236}">
                  <a16:creationId xmlns:a16="http://schemas.microsoft.com/office/drawing/2014/main" id="{86DDE6B7-083E-A1B2-550D-186E71733411}"/>
                </a:ext>
              </a:extLst>
            </p:cNvPr>
            <p:cNvSpPr txBox="1"/>
            <p:nvPr/>
          </p:nvSpPr>
          <p:spPr>
            <a:xfrm>
              <a:off x="6776622" y="-1099312"/>
              <a:ext cx="347217" cy="457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b="1">
                  <a:solidFill>
                    <a:srgbClr val="FFFFFF"/>
                  </a:solidFill>
                  <a:latin typeface="+mn-lt"/>
                  <a:ea typeface="+mn-ea"/>
                  <a:cs typeface="+mn-cs"/>
                  <a:sym typeface="Helvetica Neue"/>
                </a:defRPr>
              </a:lvl1p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sz="2400" b="1" i="0" u="none" strike="noStrike" kern="0" cap="none" spc="0" normalizeH="0" baseline="0" noProof="0" dirty="0">
                  <a:ln>
                    <a:noFill/>
                  </a:ln>
                  <a:solidFill>
                    <a:srgbClr val="FFFFFF"/>
                  </a:solidFill>
                  <a:effectLst/>
                  <a:uLnTx/>
                  <a:uFillTx/>
                  <a:latin typeface="Helvetica Neue"/>
                  <a:sym typeface="Helvetica Neue"/>
                </a:rPr>
                <a:t>✓</a:t>
              </a:r>
            </a:p>
          </p:txBody>
        </p:sp>
      </p:grpSp>
      <p:sp>
        <p:nvSpPr>
          <p:cNvPr id="14" name="即時調整、不用寫任何程式">
            <a:extLst>
              <a:ext uri="{FF2B5EF4-FFF2-40B4-BE49-F238E27FC236}">
                <a16:creationId xmlns:a16="http://schemas.microsoft.com/office/drawing/2014/main" id="{D69E9C77-250A-7DED-28D2-B407B4D1E025}"/>
              </a:ext>
            </a:extLst>
          </p:cNvPr>
          <p:cNvSpPr txBox="1"/>
          <p:nvPr/>
        </p:nvSpPr>
        <p:spPr>
          <a:xfrm>
            <a:off x="2423379" y="1858447"/>
            <a:ext cx="8158043" cy="5563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lvl="0">
              <a:defRPr/>
            </a:pPr>
            <a:r>
              <a:rPr lang="fr-FR" altLang="zh-TW" sz="2200" b="1" dirty="0">
                <a:latin typeface="Open Sans Semibold" panose="020B0606030504020204" pitchFamily="34" charset="0"/>
                <a:ea typeface="Open Sans Semibold" panose="020B0606030504020204" pitchFamily="34" charset="0"/>
                <a:cs typeface="Open Sans Semibold" panose="020B0606030504020204" pitchFamily="34" charset="0"/>
              </a:rPr>
              <a:t>Ajustements instantanés du design, sans une ligne de code</a:t>
            </a:r>
            <a:endParaRPr kumimoji="0" sz="2200" b="1"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15" name="客製化">
            <a:extLst>
              <a:ext uri="{FF2B5EF4-FFF2-40B4-BE49-F238E27FC236}">
                <a16:creationId xmlns:a16="http://schemas.microsoft.com/office/drawing/2014/main" id="{0D06E2E3-201D-5A92-733C-AF1EDF6D0490}"/>
              </a:ext>
            </a:extLst>
          </p:cNvPr>
          <p:cNvSpPr txBox="1"/>
          <p:nvPr/>
        </p:nvSpPr>
        <p:spPr>
          <a:xfrm>
            <a:off x="3997067" y="850431"/>
            <a:ext cx="5010667"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Personnalisation</a:t>
            </a:r>
            <a:endParaRPr kumimoji="0" sz="4500" b="1"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13" name="FR_design mode">
            <a:hlinkClick r:id="" action="ppaction://media"/>
            <a:extLst>
              <a:ext uri="{FF2B5EF4-FFF2-40B4-BE49-F238E27FC236}">
                <a16:creationId xmlns:a16="http://schemas.microsoft.com/office/drawing/2014/main" id="{17662EED-4D9F-E177-1982-D4C7B4ED6BC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96253" y="4530367"/>
            <a:ext cx="6913909" cy="3934759"/>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728"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0E6FF">
            <a:alpha val="30000"/>
          </a:srgbClr>
        </a:solidFill>
        <a:effectLst/>
      </p:bgPr>
    </p:bg>
    <p:spTree>
      <p:nvGrpSpPr>
        <p:cNvPr id="1" name=""/>
        <p:cNvGrpSpPr/>
        <p:nvPr/>
      </p:nvGrpSpPr>
      <p:grpSpPr>
        <a:xfrm>
          <a:off x="0" y="0"/>
          <a:ext cx="0" cy="0"/>
          <a:chOff x="0" y="0"/>
          <a:chExt cx="0" cy="0"/>
        </a:xfrm>
      </p:grpSpPr>
      <p:sp>
        <p:nvSpPr>
          <p:cNvPr id="13" name="矩形">
            <a:extLst>
              <a:ext uri="{FF2B5EF4-FFF2-40B4-BE49-F238E27FC236}">
                <a16:creationId xmlns:a16="http://schemas.microsoft.com/office/drawing/2014/main" id="{F0B525D4-A24C-870D-69F6-1BD2CC72EFE8}"/>
              </a:ext>
            </a:extLst>
          </p:cNvPr>
          <p:cNvSpPr/>
          <p:nvPr/>
        </p:nvSpPr>
        <p:spPr>
          <a:xfrm>
            <a:off x="-386523" y="-148570"/>
            <a:ext cx="13777846" cy="3416002"/>
          </a:xfrm>
          <a:prstGeom prst="rect">
            <a:avLst/>
          </a:prstGeom>
          <a:solidFill>
            <a:srgbClr val="FFFFFF"/>
          </a:solidFill>
          <a:ln w="12700">
            <a:miter lim="400000"/>
          </a:ln>
        </p:spPr>
        <p:txBody>
          <a:bodyPr lIns="50800" tIns="50800" rIns="50800" bIns="50800" anchor="ctr"/>
          <a:lstStyle/>
          <a:p>
            <a:pPr marL="0" marR="0" lvl="0" indent="0" algn="ctr" defTabSz="584200" rtl="0" eaLnBrk="1" fontAlgn="auto" latinLnBrk="0" hangingPunct="0">
              <a:lnSpc>
                <a:spcPct val="100000"/>
              </a:lnSpc>
              <a:spcBef>
                <a:spcPts val="0"/>
              </a:spcBef>
              <a:spcAft>
                <a:spcPts val="0"/>
              </a:spcAft>
              <a:buClrTx/>
              <a:buSzTx/>
              <a:buFontTx/>
              <a:buNone/>
              <a:tabLst/>
              <a:defRPr sz="2200">
                <a:solidFill>
                  <a:srgbClr val="FFFFFF"/>
                </a:solidFill>
              </a:defRPr>
            </a:pPr>
            <a:endParaRPr kumimoji="0" sz="2200" b="0" i="0" u="none" strike="noStrike" kern="0" cap="none" spc="0" normalizeH="0" baseline="0" noProof="0">
              <a:ln>
                <a:noFill/>
              </a:ln>
              <a:solidFill>
                <a:srgbClr val="FFFFFF"/>
              </a:solidFill>
              <a:effectLst/>
              <a:uLnTx/>
              <a:uFillTx/>
              <a:latin typeface="Helvetica Neue Medium"/>
              <a:sym typeface="Helvetica Neue Medium"/>
            </a:endParaRPr>
          </a:p>
        </p:txBody>
      </p:sp>
      <p:sp>
        <p:nvSpPr>
          <p:cNvPr id="255" name="充分整合"/>
          <p:cNvSpPr txBox="1"/>
          <p:nvPr/>
        </p:nvSpPr>
        <p:spPr>
          <a:xfrm>
            <a:off x="4800973" y="850431"/>
            <a:ext cx="3402856" cy="1030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t">
            <a:spAutoFit/>
          </a:bodyPr>
          <a:lstStyle>
            <a:lvl1pPr indent="39687" defTabSz="914400">
              <a:lnSpc>
                <a:spcPct val="150000"/>
              </a:lnSpc>
              <a:defRPr sz="4500">
                <a:solidFill>
                  <a:srgbClr val="393939"/>
                </a:solidFill>
                <a:latin typeface="Source Han Sans TW Bold"/>
                <a:ea typeface="Source Han Sans TW Bold"/>
                <a:cs typeface="Source Han Sans TW Bold"/>
                <a:sym typeface="Source Han Sans TW Bold"/>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en-US" altLang="zh-TW" sz="4500" b="1" i="0" u="none" strike="noStrike" kern="0" cap="none" spc="0" normalizeH="0" baseline="0" noProof="0" dirty="0" err="1">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rPr>
              <a:t>Intégration</a:t>
            </a:r>
            <a:endParaRPr kumimoji="0" lang="en-US" altLang="zh-TW" sz="4500" b="1" i="0" u="none" strike="noStrike" kern="0" cap="none" spc="0" normalizeH="0" baseline="0" noProof="0" dirty="0">
              <a:ln>
                <a:noFill/>
              </a:ln>
              <a:solidFill>
                <a:srgbClr val="393939"/>
              </a:solidFill>
              <a:effectLst/>
              <a:uLnTx/>
              <a:uFillTx/>
              <a:latin typeface="Open Sans" panose="020B0606030504020204" pitchFamily="34" charset="0"/>
              <a:ea typeface="Open Sans" panose="020B0606030504020204" pitchFamily="34" charset="0"/>
              <a:cs typeface="Open Sans" panose="020B0606030504020204" pitchFamily="34" charset="0"/>
              <a:sym typeface="Source Han Sans TW Bold"/>
            </a:endParaRPr>
          </a:p>
        </p:txBody>
      </p:sp>
      <p:pic>
        <p:nvPicPr>
          <p:cNvPr id="3" name="圖片 2">
            <a:extLst>
              <a:ext uri="{FF2B5EF4-FFF2-40B4-BE49-F238E27FC236}">
                <a16:creationId xmlns:a16="http://schemas.microsoft.com/office/drawing/2014/main" id="{53358161-8E33-9E90-03E5-04865B7FA542}"/>
              </a:ext>
            </a:extLst>
          </p:cNvPr>
          <p:cNvPicPr>
            <a:picLocks noChangeAspect="1"/>
          </p:cNvPicPr>
          <p:nvPr/>
        </p:nvPicPr>
        <p:blipFill>
          <a:blip r:embed="rId3"/>
          <a:stretch>
            <a:fillRect/>
          </a:stretch>
        </p:blipFill>
        <p:spPr>
          <a:xfrm>
            <a:off x="851843" y="4252043"/>
            <a:ext cx="1719254" cy="1650177"/>
          </a:xfrm>
          <a:prstGeom prst="rect">
            <a:avLst/>
          </a:prstGeom>
        </p:spPr>
      </p:pic>
      <p:pic>
        <p:nvPicPr>
          <p:cNvPr id="4" name="圖片 3">
            <a:extLst>
              <a:ext uri="{FF2B5EF4-FFF2-40B4-BE49-F238E27FC236}">
                <a16:creationId xmlns:a16="http://schemas.microsoft.com/office/drawing/2014/main" id="{17FCB427-C85A-3DF0-F0DD-A26915601FAF}"/>
              </a:ext>
            </a:extLst>
          </p:cNvPr>
          <p:cNvPicPr>
            <a:picLocks noChangeAspect="1"/>
          </p:cNvPicPr>
          <p:nvPr/>
        </p:nvPicPr>
        <p:blipFill>
          <a:blip r:embed="rId4"/>
          <a:stretch>
            <a:fillRect/>
          </a:stretch>
        </p:blipFill>
        <p:spPr>
          <a:xfrm>
            <a:off x="3247308" y="4252043"/>
            <a:ext cx="1719254" cy="1650177"/>
          </a:xfrm>
          <a:prstGeom prst="rect">
            <a:avLst/>
          </a:prstGeom>
        </p:spPr>
      </p:pic>
      <p:pic>
        <p:nvPicPr>
          <p:cNvPr id="5" name="圖片 4">
            <a:extLst>
              <a:ext uri="{FF2B5EF4-FFF2-40B4-BE49-F238E27FC236}">
                <a16:creationId xmlns:a16="http://schemas.microsoft.com/office/drawing/2014/main" id="{06C4419F-AF7F-4F2E-D94C-36C9E785AFF3}"/>
              </a:ext>
            </a:extLst>
          </p:cNvPr>
          <p:cNvPicPr>
            <a:picLocks noChangeAspect="1"/>
          </p:cNvPicPr>
          <p:nvPr/>
        </p:nvPicPr>
        <p:blipFill>
          <a:blip r:embed="rId5"/>
          <a:stretch>
            <a:fillRect/>
          </a:stretch>
        </p:blipFill>
        <p:spPr>
          <a:xfrm>
            <a:off x="5642773" y="4252043"/>
            <a:ext cx="1719254" cy="1650177"/>
          </a:xfrm>
          <a:prstGeom prst="rect">
            <a:avLst/>
          </a:prstGeom>
        </p:spPr>
      </p:pic>
      <p:pic>
        <p:nvPicPr>
          <p:cNvPr id="6" name="圖片 5">
            <a:extLst>
              <a:ext uri="{FF2B5EF4-FFF2-40B4-BE49-F238E27FC236}">
                <a16:creationId xmlns:a16="http://schemas.microsoft.com/office/drawing/2014/main" id="{06F3AB89-F469-6F36-66AA-735CB8BE16BE}"/>
              </a:ext>
            </a:extLst>
          </p:cNvPr>
          <p:cNvPicPr>
            <a:picLocks noChangeAspect="1"/>
          </p:cNvPicPr>
          <p:nvPr/>
        </p:nvPicPr>
        <p:blipFill>
          <a:blip r:embed="rId6"/>
          <a:stretch>
            <a:fillRect/>
          </a:stretch>
        </p:blipFill>
        <p:spPr>
          <a:xfrm>
            <a:off x="8038238" y="4252043"/>
            <a:ext cx="1719254" cy="1650177"/>
          </a:xfrm>
          <a:prstGeom prst="rect">
            <a:avLst/>
          </a:prstGeom>
        </p:spPr>
      </p:pic>
      <p:pic>
        <p:nvPicPr>
          <p:cNvPr id="7" name="圖片 6">
            <a:extLst>
              <a:ext uri="{FF2B5EF4-FFF2-40B4-BE49-F238E27FC236}">
                <a16:creationId xmlns:a16="http://schemas.microsoft.com/office/drawing/2014/main" id="{BB7C66B9-CA16-D083-69EB-B6F3EA520C0D}"/>
              </a:ext>
            </a:extLst>
          </p:cNvPr>
          <p:cNvPicPr>
            <a:picLocks noChangeAspect="1"/>
          </p:cNvPicPr>
          <p:nvPr/>
        </p:nvPicPr>
        <p:blipFill>
          <a:blip r:embed="rId7"/>
          <a:stretch>
            <a:fillRect/>
          </a:stretch>
        </p:blipFill>
        <p:spPr>
          <a:xfrm>
            <a:off x="10433704" y="4252043"/>
            <a:ext cx="1719254" cy="1650177"/>
          </a:xfrm>
          <a:prstGeom prst="rect">
            <a:avLst/>
          </a:prstGeom>
        </p:spPr>
      </p:pic>
      <p:pic>
        <p:nvPicPr>
          <p:cNvPr id="8" name="圖片 7">
            <a:extLst>
              <a:ext uri="{FF2B5EF4-FFF2-40B4-BE49-F238E27FC236}">
                <a16:creationId xmlns:a16="http://schemas.microsoft.com/office/drawing/2014/main" id="{DE5BEFEA-D11A-BC98-8636-E1EC47B5AFC3}"/>
              </a:ext>
            </a:extLst>
          </p:cNvPr>
          <p:cNvPicPr>
            <a:picLocks noChangeAspect="1"/>
          </p:cNvPicPr>
          <p:nvPr/>
        </p:nvPicPr>
        <p:blipFill>
          <a:blip r:embed="rId8"/>
          <a:stretch>
            <a:fillRect/>
          </a:stretch>
        </p:blipFill>
        <p:spPr>
          <a:xfrm>
            <a:off x="851843" y="6771148"/>
            <a:ext cx="1719254" cy="1650177"/>
          </a:xfrm>
          <a:prstGeom prst="rect">
            <a:avLst/>
          </a:prstGeom>
        </p:spPr>
      </p:pic>
      <p:pic>
        <p:nvPicPr>
          <p:cNvPr id="9" name="圖片 8">
            <a:extLst>
              <a:ext uri="{FF2B5EF4-FFF2-40B4-BE49-F238E27FC236}">
                <a16:creationId xmlns:a16="http://schemas.microsoft.com/office/drawing/2014/main" id="{0AFAEBA0-F181-7197-17B5-59CDE2FCCB53}"/>
              </a:ext>
            </a:extLst>
          </p:cNvPr>
          <p:cNvPicPr>
            <a:picLocks noChangeAspect="1"/>
          </p:cNvPicPr>
          <p:nvPr/>
        </p:nvPicPr>
        <p:blipFill>
          <a:blip r:embed="rId9"/>
          <a:stretch>
            <a:fillRect/>
          </a:stretch>
        </p:blipFill>
        <p:spPr>
          <a:xfrm>
            <a:off x="3247308" y="6771148"/>
            <a:ext cx="1719254" cy="1650177"/>
          </a:xfrm>
          <a:prstGeom prst="rect">
            <a:avLst/>
          </a:prstGeom>
        </p:spPr>
      </p:pic>
      <p:pic>
        <p:nvPicPr>
          <p:cNvPr id="10" name="圖片 9">
            <a:extLst>
              <a:ext uri="{FF2B5EF4-FFF2-40B4-BE49-F238E27FC236}">
                <a16:creationId xmlns:a16="http://schemas.microsoft.com/office/drawing/2014/main" id="{D21420C1-4685-BDF9-6253-2DA0B6EC6F46}"/>
              </a:ext>
            </a:extLst>
          </p:cNvPr>
          <p:cNvPicPr>
            <a:picLocks noChangeAspect="1"/>
          </p:cNvPicPr>
          <p:nvPr/>
        </p:nvPicPr>
        <p:blipFill>
          <a:blip r:embed="rId10"/>
          <a:stretch>
            <a:fillRect/>
          </a:stretch>
        </p:blipFill>
        <p:spPr>
          <a:xfrm>
            <a:off x="5642773" y="6771148"/>
            <a:ext cx="1719254" cy="1650177"/>
          </a:xfrm>
          <a:prstGeom prst="rect">
            <a:avLst/>
          </a:prstGeom>
        </p:spPr>
      </p:pic>
      <p:pic>
        <p:nvPicPr>
          <p:cNvPr id="11" name="圖片 10">
            <a:extLst>
              <a:ext uri="{FF2B5EF4-FFF2-40B4-BE49-F238E27FC236}">
                <a16:creationId xmlns:a16="http://schemas.microsoft.com/office/drawing/2014/main" id="{37CD5F4D-3D9D-0591-1B00-AAD174280772}"/>
              </a:ext>
            </a:extLst>
          </p:cNvPr>
          <p:cNvPicPr>
            <a:picLocks noChangeAspect="1"/>
          </p:cNvPicPr>
          <p:nvPr/>
        </p:nvPicPr>
        <p:blipFill>
          <a:blip r:embed="rId11"/>
          <a:stretch>
            <a:fillRect/>
          </a:stretch>
        </p:blipFill>
        <p:spPr>
          <a:xfrm>
            <a:off x="8038238" y="6771148"/>
            <a:ext cx="1719254" cy="1650177"/>
          </a:xfrm>
          <a:prstGeom prst="rect">
            <a:avLst/>
          </a:prstGeom>
        </p:spPr>
      </p:pic>
      <p:pic>
        <p:nvPicPr>
          <p:cNvPr id="12" name="圖片 11">
            <a:extLst>
              <a:ext uri="{FF2B5EF4-FFF2-40B4-BE49-F238E27FC236}">
                <a16:creationId xmlns:a16="http://schemas.microsoft.com/office/drawing/2014/main" id="{741A6FF6-2158-CFF2-2002-F1DEAC837435}"/>
              </a:ext>
            </a:extLst>
          </p:cNvPr>
          <p:cNvPicPr>
            <a:picLocks noChangeAspect="1"/>
          </p:cNvPicPr>
          <p:nvPr/>
        </p:nvPicPr>
        <p:blipFill>
          <a:blip r:embed="rId12"/>
          <a:stretch>
            <a:fillRect/>
          </a:stretch>
        </p:blipFill>
        <p:spPr>
          <a:xfrm>
            <a:off x="10433704" y="6771148"/>
            <a:ext cx="1719254" cy="1650177"/>
          </a:xfrm>
          <a:prstGeom prst="rect">
            <a:avLst/>
          </a:prstGeom>
        </p:spPr>
      </p:pic>
      <p:sp>
        <p:nvSpPr>
          <p:cNvPr id="14" name="員工有高達 90% 的時間在和 Excel 搏鬥">
            <a:extLst>
              <a:ext uri="{FF2B5EF4-FFF2-40B4-BE49-F238E27FC236}">
                <a16:creationId xmlns:a16="http://schemas.microsoft.com/office/drawing/2014/main" id="{0B509498-48C9-59C7-FD98-A886DDDA9101}"/>
              </a:ext>
            </a:extLst>
          </p:cNvPr>
          <p:cNvSpPr txBox="1"/>
          <p:nvPr/>
        </p:nvSpPr>
        <p:spPr>
          <a:xfrm>
            <a:off x="851844" y="5977170"/>
            <a:ext cx="1719254" cy="656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lang="fr-FR" sz="1800" b="1" dirty="0">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C</a:t>
            </a:r>
            <a:r>
              <a:rPr lang="en-US" sz="1800" b="1" dirty="0" err="1">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ommandes</a:t>
            </a:r>
            <a:r>
              <a:rPr lang="en-US" sz="1800" b="1" dirty="0">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clients</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16" name="員工有高達 90% 的時間在和 Excel 搏鬥">
            <a:extLst>
              <a:ext uri="{FF2B5EF4-FFF2-40B4-BE49-F238E27FC236}">
                <a16:creationId xmlns:a16="http://schemas.microsoft.com/office/drawing/2014/main" id="{217FE1AA-4255-D2FD-69D6-2995C2038776}"/>
              </a:ext>
            </a:extLst>
          </p:cNvPr>
          <p:cNvSpPr txBox="1"/>
          <p:nvPr/>
        </p:nvSpPr>
        <p:spPr>
          <a:xfrm>
            <a:off x="3247307" y="5977170"/>
            <a:ext cx="1719254"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800" b="1" i="0" u="none" strike="noStrike" kern="0" cap="none" spc="0" normalizeH="0" baseline="0" noProof="0" dirty="0" err="1">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Inventaire</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17" name="員工有高達 90% 的時間在和 Excel 搏鬥">
            <a:extLst>
              <a:ext uri="{FF2B5EF4-FFF2-40B4-BE49-F238E27FC236}">
                <a16:creationId xmlns:a16="http://schemas.microsoft.com/office/drawing/2014/main" id="{C2F26040-A5B2-C72D-1309-1C6AC4FE97AD}"/>
              </a:ext>
            </a:extLst>
          </p:cNvPr>
          <p:cNvSpPr txBox="1"/>
          <p:nvPr/>
        </p:nvSpPr>
        <p:spPr>
          <a:xfrm>
            <a:off x="8038238" y="5977170"/>
            <a:ext cx="1719254"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Marketing</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18" name="員工有高達 90% 的時間在和 Excel 搏鬥">
            <a:extLst>
              <a:ext uri="{FF2B5EF4-FFF2-40B4-BE49-F238E27FC236}">
                <a16:creationId xmlns:a16="http://schemas.microsoft.com/office/drawing/2014/main" id="{5CC03E21-1BDF-D8ED-75CA-2C654D6DE0AF}"/>
              </a:ext>
            </a:extLst>
          </p:cNvPr>
          <p:cNvSpPr txBox="1"/>
          <p:nvPr/>
        </p:nvSpPr>
        <p:spPr>
          <a:xfrm>
            <a:off x="5642770" y="5977170"/>
            <a:ext cx="1719254"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CRM</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19" name="員工有高達 90% 的時間在和 Excel 搏鬥">
            <a:extLst>
              <a:ext uri="{FF2B5EF4-FFF2-40B4-BE49-F238E27FC236}">
                <a16:creationId xmlns:a16="http://schemas.microsoft.com/office/drawing/2014/main" id="{885A2E53-75AF-AD29-B615-F6942528AE94}"/>
              </a:ext>
            </a:extLst>
          </p:cNvPr>
          <p:cNvSpPr txBox="1"/>
          <p:nvPr/>
        </p:nvSpPr>
        <p:spPr>
          <a:xfrm>
            <a:off x="10433704" y="5977170"/>
            <a:ext cx="1719254"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Rapports</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0" name="員工有高達 90% 的時間在和 Excel 搏鬥">
            <a:extLst>
              <a:ext uri="{FF2B5EF4-FFF2-40B4-BE49-F238E27FC236}">
                <a16:creationId xmlns:a16="http://schemas.microsoft.com/office/drawing/2014/main" id="{93B8F43D-FB4E-9B7A-F8BD-4D1AE4CE6455}"/>
              </a:ext>
            </a:extLst>
          </p:cNvPr>
          <p:cNvSpPr txBox="1"/>
          <p:nvPr/>
        </p:nvSpPr>
        <p:spPr>
          <a:xfrm>
            <a:off x="851844" y="8496275"/>
            <a:ext cx="1719254"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RH</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1" name="員工有高達 90% 的時間在和 Excel 搏鬥">
            <a:extLst>
              <a:ext uri="{FF2B5EF4-FFF2-40B4-BE49-F238E27FC236}">
                <a16:creationId xmlns:a16="http://schemas.microsoft.com/office/drawing/2014/main" id="{47382960-D035-1FD5-A9FC-977E643BDE7C}"/>
              </a:ext>
            </a:extLst>
          </p:cNvPr>
          <p:cNvSpPr txBox="1"/>
          <p:nvPr/>
        </p:nvSpPr>
        <p:spPr>
          <a:xfrm>
            <a:off x="3247307" y="8496275"/>
            <a:ext cx="1719254"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lang="fr-FR" sz="1800" b="1" dirty="0">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V</a:t>
            </a:r>
            <a:r>
              <a:rPr lang="en-US" sz="1800" b="1" dirty="0" err="1">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alidation</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2" name="員工有高達 90% 的時間在和 Excel 搏鬥">
            <a:extLst>
              <a:ext uri="{FF2B5EF4-FFF2-40B4-BE49-F238E27FC236}">
                <a16:creationId xmlns:a16="http://schemas.microsoft.com/office/drawing/2014/main" id="{D7A43F61-8830-D230-432B-670ECA50B9EC}"/>
              </a:ext>
            </a:extLst>
          </p:cNvPr>
          <p:cNvSpPr txBox="1"/>
          <p:nvPr/>
        </p:nvSpPr>
        <p:spPr>
          <a:xfrm>
            <a:off x="7809890" y="8504656"/>
            <a:ext cx="2175949"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lang="fr-FR" sz="1800" b="1" dirty="0">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G</a:t>
            </a:r>
            <a:r>
              <a:rPr lang="en-US" sz="1800" b="1" dirty="0" err="1">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estion</a:t>
            </a:r>
            <a:r>
              <a:rPr lang="en-US" sz="1800" b="1" dirty="0">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de </a:t>
            </a:r>
            <a:r>
              <a:rPr lang="en-US" sz="1800" b="1" dirty="0" err="1">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projets</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3" name="員工有高達 90% 的時間在和 Excel 搏鬥">
            <a:extLst>
              <a:ext uri="{FF2B5EF4-FFF2-40B4-BE49-F238E27FC236}">
                <a16:creationId xmlns:a16="http://schemas.microsoft.com/office/drawing/2014/main" id="{4D9B3A1E-B94B-B8CC-2F09-B8B1FBD095CC}"/>
              </a:ext>
            </a:extLst>
          </p:cNvPr>
          <p:cNvSpPr txBox="1"/>
          <p:nvPr/>
        </p:nvSpPr>
        <p:spPr>
          <a:xfrm>
            <a:off x="5561195" y="8504656"/>
            <a:ext cx="1882403" cy="656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lang="fr-FR" sz="1800" b="1" dirty="0">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S</a:t>
            </a:r>
            <a:r>
              <a:rPr lang="en-US" sz="1800" b="1" dirty="0" err="1">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ervice</a:t>
            </a:r>
            <a:r>
              <a:rPr lang="en-US" sz="1800" b="1" dirty="0">
                <a:solidFill>
                  <a:srgbClr val="393939"/>
                </a:solidFill>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 clientèle</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4" name="員工有高達 90% 的時間在和 Excel 搏鬥">
            <a:extLst>
              <a:ext uri="{FF2B5EF4-FFF2-40B4-BE49-F238E27FC236}">
                <a16:creationId xmlns:a16="http://schemas.microsoft.com/office/drawing/2014/main" id="{D227E69E-399C-88A9-ED22-DF2CE1023546}"/>
              </a:ext>
            </a:extLst>
          </p:cNvPr>
          <p:cNvSpPr txBox="1"/>
          <p:nvPr/>
        </p:nvSpPr>
        <p:spPr>
          <a:xfrm>
            <a:off x="10312583" y="8496275"/>
            <a:ext cx="1961496" cy="656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39687" algn="ctr" defTabSz="914400" rtl="0" eaLnBrk="1" fontAlgn="auto" latinLnBrk="0" hangingPunct="0">
              <a:lnSpc>
                <a:spcPct val="100000"/>
              </a:lnSpc>
              <a:spcBef>
                <a:spcPts val="0"/>
              </a:spcBef>
              <a:spcAft>
                <a:spcPts val="0"/>
              </a:spcAft>
              <a:buClrTx/>
              <a:buSzTx/>
              <a:buFontTx/>
              <a:buNone/>
              <a:tabLst/>
              <a:defRPr sz="2300">
                <a:solidFill>
                  <a:srgbClr val="393939"/>
                </a:solidFill>
                <a:latin typeface="Source Han Sans TW Medium"/>
                <a:ea typeface="Source Han Sans TW Medium"/>
                <a:cs typeface="Source Han Sans TW Medium"/>
                <a:sym typeface="Source Han Sans TW Medium"/>
              </a:defRPr>
            </a:pPr>
            <a:r>
              <a:rPr kumimoji="0" lang="en-US" altLang="zh-TW"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Gestion de dossiers</a:t>
            </a:r>
            <a:endParaRPr kumimoji="0" sz="18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
        <p:nvSpPr>
          <p:cNvPr id="2" name="即時調整、不用寫任何程式">
            <a:extLst>
              <a:ext uri="{FF2B5EF4-FFF2-40B4-BE49-F238E27FC236}">
                <a16:creationId xmlns:a16="http://schemas.microsoft.com/office/drawing/2014/main" id="{D640E846-F0A8-CC81-A3C0-EB47822180B4}"/>
              </a:ext>
            </a:extLst>
          </p:cNvPr>
          <p:cNvSpPr txBox="1"/>
          <p:nvPr/>
        </p:nvSpPr>
        <p:spPr>
          <a:xfrm>
            <a:off x="1896609" y="1878420"/>
            <a:ext cx="9211573" cy="10641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lvl1pPr indent="39687" defTabSz="914400">
              <a:lnSpc>
                <a:spcPct val="150000"/>
              </a:lnSpc>
              <a:defRPr sz="2300">
                <a:solidFill>
                  <a:srgbClr val="393939"/>
                </a:solidFill>
                <a:latin typeface="Source Han Sans TW Medium"/>
                <a:ea typeface="Source Han Sans TW Medium"/>
                <a:cs typeface="Source Han Sans TW Medium"/>
                <a:sym typeface="Source Han Sans TW Medium"/>
              </a:defRPr>
            </a:lvl1pPr>
          </a:lstStyle>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fr-FR"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Un système de base de données unique qui gère </a:t>
            </a:r>
          </a:p>
          <a:p>
            <a:pPr marL="0" marR="0" lvl="0" indent="39687" algn="ctr" defTabSz="914400" rtl="0" eaLnBrk="1" fontAlgn="auto" latinLnBrk="0" hangingPunct="0">
              <a:lnSpc>
                <a:spcPct val="150000"/>
              </a:lnSpc>
              <a:spcBef>
                <a:spcPts val="0"/>
              </a:spcBef>
              <a:spcAft>
                <a:spcPts val="0"/>
              </a:spcAft>
              <a:buClrTx/>
              <a:buSzTx/>
              <a:buFontTx/>
              <a:buNone/>
              <a:tabLst/>
              <a:defRPr/>
            </a:pPr>
            <a:r>
              <a:rPr kumimoji="0" lang="fr-FR"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rPr>
              <a:t>l’ensemble de vos flux de travail</a:t>
            </a:r>
            <a:endParaRPr kumimoji="0" lang="en-US" altLang="zh-TW" sz="2200" b="1" i="0" u="none" strike="noStrike" kern="0" cap="none" spc="0" normalizeH="0" baseline="0" noProof="0" dirty="0">
              <a:ln>
                <a:noFill/>
              </a:ln>
              <a:solidFill>
                <a:srgbClr val="393939"/>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Source Han Sans TW Medium"/>
            </a:endParaRPr>
          </a:p>
        </p:txBody>
      </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Override1.xml><?xml version="1.0" encoding="utf-8"?>
<a:themeOverride xmlns:a="http://schemas.openxmlformats.org/drawingml/2006/main">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themeOverride>
</file>

<file path=docProps/app.xml><?xml version="1.0" encoding="utf-8"?>
<Properties xmlns="http://schemas.openxmlformats.org/officeDocument/2006/extended-properties" xmlns:vt="http://schemas.openxmlformats.org/officeDocument/2006/docPropsVTypes">
  <Template/>
  <TotalTime>3014</TotalTime>
  <Words>2724</Words>
  <Application>Microsoft Office PowerPoint</Application>
  <PresentationFormat>Personnalisé</PresentationFormat>
  <Paragraphs>312</Paragraphs>
  <Slides>56</Slides>
  <Notes>55</Notes>
  <HiddenSlides>0</HiddenSlides>
  <MMClips>8</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56</vt:i4>
      </vt:variant>
    </vt:vector>
  </HeadingPairs>
  <TitlesOfParts>
    <vt:vector size="69" baseType="lpstr">
      <vt:lpstr>Helvetica Light</vt:lpstr>
      <vt:lpstr>Helvetica Neue</vt:lpstr>
      <vt:lpstr>Helvetica Neue Light</vt:lpstr>
      <vt:lpstr>Helvetica Neue Medium</vt:lpstr>
      <vt:lpstr>Noto Sans CJK SC DemiLight</vt:lpstr>
      <vt:lpstr>Noto Sans CJK SC Regular</vt:lpstr>
      <vt:lpstr>Source Han Sans TW Bold</vt:lpstr>
      <vt:lpstr>Source Han Sans TW Medium</vt:lpstr>
      <vt:lpstr>Arial</vt:lpstr>
      <vt:lpstr>Open Sans</vt:lpstr>
      <vt:lpstr>Open Sans Extrabold</vt:lpstr>
      <vt:lpstr>Open Sans Semibold</vt:lpstr>
      <vt:lpstr>White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Vladimir Stolojan</dc:creator>
  <cp:lastModifiedBy>Vladimir Stolojan</cp:lastModifiedBy>
  <cp:revision>54</cp:revision>
  <dcterms:modified xsi:type="dcterms:W3CDTF">2026-02-10T07:11:54Z</dcterms:modified>
</cp:coreProperties>
</file>