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1.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8"/>
  </p:notesMasterIdLst>
  <p:sldIdLst>
    <p:sldId id="306" r:id="rId2"/>
    <p:sldId id="373" r:id="rId3"/>
    <p:sldId id="374" r:id="rId4"/>
    <p:sldId id="309" r:id="rId5"/>
    <p:sldId id="375" r:id="rId6"/>
    <p:sldId id="376" r:id="rId7"/>
    <p:sldId id="377" r:id="rId8"/>
    <p:sldId id="352" r:id="rId9"/>
    <p:sldId id="378" r:id="rId10"/>
    <p:sldId id="271" r:id="rId11"/>
    <p:sldId id="379" r:id="rId12"/>
    <p:sldId id="274" r:id="rId13"/>
    <p:sldId id="380" r:id="rId14"/>
    <p:sldId id="381" r:id="rId15"/>
    <p:sldId id="330" r:id="rId16"/>
    <p:sldId id="331" r:id="rId17"/>
    <p:sldId id="382" r:id="rId18"/>
    <p:sldId id="329" r:id="rId19"/>
    <p:sldId id="391" r:id="rId20"/>
    <p:sldId id="335" r:id="rId21"/>
    <p:sldId id="383" r:id="rId22"/>
    <p:sldId id="337" r:id="rId23"/>
    <p:sldId id="385" r:id="rId24"/>
    <p:sldId id="392" r:id="rId25"/>
    <p:sldId id="386" r:id="rId26"/>
    <p:sldId id="389" r:id="rId27"/>
    <p:sldId id="387" r:id="rId28"/>
    <p:sldId id="388" r:id="rId29"/>
    <p:sldId id="284" r:id="rId30"/>
    <p:sldId id="346" r:id="rId31"/>
    <p:sldId id="345" r:id="rId32"/>
    <p:sldId id="393" r:id="rId33"/>
    <p:sldId id="348" r:id="rId34"/>
    <p:sldId id="394" r:id="rId35"/>
    <p:sldId id="289" r:id="rId36"/>
    <p:sldId id="396" r:id="rId37"/>
    <p:sldId id="395" r:id="rId38"/>
    <p:sldId id="397" r:id="rId39"/>
    <p:sldId id="320" r:id="rId40"/>
    <p:sldId id="359" r:id="rId41"/>
    <p:sldId id="371" r:id="rId42"/>
    <p:sldId id="398" r:id="rId43"/>
    <p:sldId id="399" r:id="rId44"/>
    <p:sldId id="400" r:id="rId45"/>
    <p:sldId id="401" r:id="rId46"/>
    <p:sldId id="402" r:id="rId47"/>
    <p:sldId id="403" r:id="rId48"/>
    <p:sldId id="404" r:id="rId49"/>
    <p:sldId id="405" r:id="rId50"/>
    <p:sldId id="406" r:id="rId51"/>
    <p:sldId id="407" r:id="rId52"/>
    <p:sldId id="408" r:id="rId53"/>
    <p:sldId id="409" r:id="rId54"/>
    <p:sldId id="410" r:id="rId55"/>
    <p:sldId id="411" r:id="rId56"/>
    <p:sldId id="412" r:id="rId5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p:defaultTextStyle>
  <p:extLst>
    <p:ext uri="{EFAFB233-063F-42B5-8137-9DF3F51BA10A}">
      <p15:sldGuideLst xmlns:p15="http://schemas.microsoft.com/office/powerpoint/2012/main">
        <p15:guide id="1" orient="horz" pos="3072" userDrawn="1">
          <p15:clr>
            <a:srgbClr val="A4A3A4"/>
          </p15:clr>
        </p15:guide>
        <p15:guide id="2" pos="409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7FF"/>
    <a:srgbClr val="65A4F4"/>
    <a:srgbClr val="F95D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2" autoAdjust="0"/>
    <p:restoredTop sz="86731" autoAdjust="0"/>
  </p:normalViewPr>
  <p:slideViewPr>
    <p:cSldViewPr snapToGrid="0">
      <p:cViewPr varScale="1">
        <p:scale>
          <a:sx n="63" d="100"/>
          <a:sy n="63" d="100"/>
        </p:scale>
        <p:origin x="1212" y="56"/>
      </p:cViewPr>
      <p:guideLst>
        <p:guide orient="horz" pos="3072"/>
        <p:guide pos="4096"/>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4043210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084455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40C6B-C868-D858-917E-69D0BBB699B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352B7131-D6ED-0CD5-CADC-3D6AABBBBC37}"/>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B30A6CE2-F1A3-C44E-1D69-0AFEB1BA98D5}"/>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zh-TW" altLang="en-US" dirty="0"/>
          </a:p>
        </p:txBody>
      </p:sp>
    </p:spTree>
    <p:extLst>
      <p:ext uri="{BB962C8B-B14F-4D97-AF65-F5344CB8AC3E}">
        <p14:creationId xmlns:p14="http://schemas.microsoft.com/office/powerpoint/2010/main" val="2296885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1423524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B9D56-611D-6728-5DC6-558662307071}"/>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F20DB9E-4060-6079-8312-77A71D95E358}"/>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6B955833-4BA4-46C9-B884-6FD975162937}"/>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530522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984633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2506229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1846344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002848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8681A-D00F-DCAA-E08A-5DAD57CB4FB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289D8C43-CFD6-9DA2-268D-39A3F0073C71}"/>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08B7042F-0157-95A2-8973-61685138FE8B}"/>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905824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2F803-AFE6-FBC6-8830-8C46F6B4FB52}"/>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752F7201-5F35-09FD-7060-BEFCE4322633}"/>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8773DFC9-409A-303D-8B76-FD8113DA211E}"/>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248401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0772803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967332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9200601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9341033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416800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36383-4614-9EFE-342A-818059B9BE53}"/>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FE7ED32-B9F4-CE4F-B111-702532F0F51C}"/>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4CD2999D-323B-9E06-79FC-6032515EC344}"/>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4226036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15645454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4838376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1284201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7631240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498801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8681B-6079-ED6F-58D8-49754E8CFD06}"/>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2EFCFEB8-F9AD-C310-0DDE-9A572985399D}"/>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E9FAD9D9-1AA7-122A-B017-71C6C99A884C}"/>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5676297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2067058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0114543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8609269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84CAE-BA8E-0C56-210D-6043EC43C2A0}"/>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BF387DB9-C8EF-F96A-727F-C31444C603AC}"/>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69CEB017-204B-05CB-C820-A092F904E3DD}"/>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071959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C3CA4-D8CC-0CAF-D010-684A9CF8AF59}"/>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AD43B147-B365-F060-140E-BAF49758DAEF}"/>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5CAF3E1A-29BB-1C57-B3E8-602C802F594B}"/>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6029621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3780397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561254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8979020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545AA-820A-20C1-8A4C-B22AA2B800D5}"/>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E91FB0C0-0875-E92C-5946-6892FB8C1D31}"/>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DDDF693F-BB8E-B493-B0AD-207540C6934C}"/>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2540966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068742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CA903-23BB-7A02-CB57-E24CAF840B1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CAAF6537-4904-840C-0450-899CD874433C}"/>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FD7B33BB-DBF8-4BA3-96B6-BA31E5FBF646}"/>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8400874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6271324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00486-F670-3177-AD64-831447BAAF85}"/>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35BF3869-A730-B0F7-CABE-D77EB79CA511}"/>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A8F53FB6-07B2-1252-2F10-F68E531DEB16}"/>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026094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D3E28-B97B-2E9D-8FB0-D9C93CDDC13D}"/>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0D01430F-F0E2-2DBA-D31A-69081D8C9782}"/>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CFB42521-4B39-05AA-9B82-3861A16FA935}"/>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7561906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32B31-091D-B03B-B186-A30DC79AAA86}"/>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BED1F549-9D91-1EC8-AFC7-C8438195FDEB}"/>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65652BFE-DE20-A86F-6512-65366D03BF69}"/>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7273919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8717E-56B4-9FA2-0FB3-FBC60B3BFF81}"/>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BE13A27-6850-01DE-E1D4-378E3F7F8E74}"/>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BFDB081B-02F5-FEBD-44ED-B22BB9D7B98B}"/>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7586758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5E8D2-2B55-7146-2EBD-2E70B7C68622}"/>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B0CBDD7A-340B-DC0C-B2D9-E378F416F947}"/>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DFD348C1-E657-A8E0-A03B-08CF327293BC}"/>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2222551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6C6AB-ADE3-6006-717D-F8FA7EAE6908}"/>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DB2C6681-2E92-A60E-CDE2-4CA62E886971}"/>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E38823BB-BFE2-9CAB-F345-2FB37999B31C}"/>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3250296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0352604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4139796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AD472-F533-9B4C-1CCD-F091330497F3}"/>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DDED63B3-E44D-9423-E79B-4BE611995A83}"/>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4901A608-AB44-EAB3-3879-18E713F8FDC1}"/>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50644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F0EC5-3FB4-5D80-9237-F80E7C14485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AAEABCC4-5A16-0586-F13B-3198048756C7}"/>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14759367-0696-7E3F-0F2E-6EB32358A2A0}"/>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021320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B5F61-0EBA-E5D9-4EBC-D8503A0771FB}"/>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700D6C99-A3A9-31BF-54B1-0C5C0B9617BF}"/>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89EB7A31-46BA-84D1-69DD-3EA5C82261C8}"/>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4668183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F891B-F72E-6C8A-FB31-DFBF3D428A3E}"/>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78EEC215-8747-DF35-05FB-1A00286568B5}"/>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2A167255-2ED0-4ED1-E123-39EB94A9D938}"/>
              </a:ext>
            </a:extLst>
          </p:cNvPr>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6533273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0F8D2-B7C5-2014-FF52-5CEEF6BA8DD2}"/>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096631D2-95DB-E61E-21C6-2AA5545EBB77}"/>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B97393EE-5CE8-728C-55E2-2F8A237CBCAC}"/>
              </a:ext>
            </a:extLst>
          </p:cNvPr>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38356234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6D5CC-91ED-97AF-0801-18B4BF632F09}"/>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F9D74A8B-6D5C-3DE9-A411-BC94D8C25F46}"/>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BA01E796-8226-5097-5B6B-912A320A7AA0}"/>
              </a:ext>
            </a:extLst>
          </p:cNvPr>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4990271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C5794-DF8C-54DF-41FF-82206FDB608D}"/>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4A563B5-E7FE-7805-C381-74B1982B9D23}"/>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28634275-A542-9DCB-5FC9-BB64EF3506D3}"/>
              </a:ext>
            </a:extLst>
          </p:cNvPr>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42054027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13DA7-6B13-2F49-21A2-8327B6C8CB7F}"/>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F476469B-9747-6E01-B3E1-734BDE5C2CB1}"/>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957E5B3C-EF32-A5AD-9ECE-A0E15BB0C62D}"/>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791935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1FC43-F02B-DC1C-4100-D8F6C3D4B0DA}"/>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C33FE5B0-80A7-3116-7F57-21BC4DE468FC}"/>
              </a:ext>
            </a:extLst>
          </p:cNvPr>
          <p:cNvSpPr>
            <a:spLocks noGrp="1" noRot="1" noChangeAspect="1"/>
          </p:cNvSpPr>
          <p:nvPr>
            <p:ph type="sldImg"/>
          </p:nvPr>
        </p:nvSpPr>
        <p:spPr/>
        <p:txBody>
          <a:bodyPr/>
          <a:lstStyle/>
          <a:p>
            <a:endParaRPr lang="es-SV"/>
          </a:p>
        </p:txBody>
      </p:sp>
      <p:sp>
        <p:nvSpPr>
          <p:cNvPr id="3" name="備忘稿版面配置區 2">
            <a:extLst>
              <a:ext uri="{FF2B5EF4-FFF2-40B4-BE49-F238E27FC236}">
                <a16:creationId xmlns:a16="http://schemas.microsoft.com/office/drawing/2014/main" id="{F2D5765C-C75A-1DEC-4C0B-A02A36DCF034}"/>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030323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930383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521722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es-SV"/>
          </a:p>
        </p:txBody>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869564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照片 - 水平">
    <p:spTree>
      <p:nvGrpSpPr>
        <p:cNvPr id="1" name=""/>
        <p:cNvGrpSpPr/>
        <p:nvPr/>
      </p:nvGrpSpPr>
      <p:grpSpPr>
        <a:xfrm>
          <a:off x="0" y="0"/>
          <a:ext cx="0" cy="0"/>
          <a:chOff x="0" y="0"/>
          <a:chExt cx="0" cy="0"/>
        </a:xfrm>
      </p:grpSpPr>
      <p:sp>
        <p:nvSpPr>
          <p:cNvPr id="20" name="532241774_2880x1920.jpeg"/>
          <p:cNvSpPr>
            <a:spLocks noGrp="1"/>
          </p:cNvSpPr>
          <p:nvPr>
            <p:ph type="pic" idx="21"/>
          </p:nvPr>
        </p:nvSpPr>
        <p:spPr>
          <a:xfrm>
            <a:off x="1625600" y="374650"/>
            <a:ext cx="9753600" cy="6502400"/>
          </a:xfrm>
          <a:prstGeom prst="rect">
            <a:avLst/>
          </a:prstGeom>
        </p:spPr>
        <p:txBody>
          <a:bodyPr lIns="91439" tIns="45719" rIns="91439" bIns="45719" anchor="t">
            <a:noAutofit/>
          </a:bodyPr>
          <a:lstStyle/>
          <a:p>
            <a:endParaRPr/>
          </a:p>
        </p:txBody>
      </p:sp>
      <p:sp>
        <p:nvSpPr>
          <p:cNvPr id="21" name="大標題文字"/>
          <p:cNvSpPr txBox="1">
            <a:spLocks noGrp="1"/>
          </p:cNvSpPr>
          <p:nvPr>
            <p:ph type="title"/>
          </p:nvPr>
        </p:nvSpPr>
        <p:spPr>
          <a:xfrm>
            <a:off x="1270000" y="6718300"/>
            <a:ext cx="10464800" cy="1422400"/>
          </a:xfrm>
          <a:prstGeom prst="rect">
            <a:avLst/>
          </a:prstGeom>
        </p:spPr>
        <p:txBody>
          <a:bodyPr anchor="b"/>
          <a:lstStyle/>
          <a:p>
            <a:r>
              <a:t>大標題文字</a:t>
            </a:r>
          </a:p>
        </p:txBody>
      </p:sp>
      <p:sp>
        <p:nvSpPr>
          <p:cNvPr id="22" name="內文層級一…"/>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內文層級一</a:t>
            </a:r>
          </a:p>
          <a:p>
            <a:pPr lvl="1"/>
            <a:r>
              <a:t>內文層級二</a:t>
            </a:r>
          </a:p>
          <a:p>
            <a:pPr lvl="2"/>
            <a:r>
              <a:t>內文層級三</a:t>
            </a:r>
          </a:p>
          <a:p>
            <a:pPr lvl="3"/>
            <a:r>
              <a:t>內文層級四</a:t>
            </a:r>
          </a:p>
          <a:p>
            <a:pPr lvl="4"/>
            <a:r>
              <a:t>內文層級五</a:t>
            </a:r>
          </a:p>
        </p:txBody>
      </p:sp>
      <p:sp>
        <p:nvSpPr>
          <p:cNvPr id="23" name="幻燈片編號"/>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大標題 - 中央">
    <p:spTree>
      <p:nvGrpSpPr>
        <p:cNvPr id="1" name=""/>
        <p:cNvGrpSpPr/>
        <p:nvPr/>
      </p:nvGrpSpPr>
      <p:grpSpPr>
        <a:xfrm>
          <a:off x="0" y="0"/>
          <a:ext cx="0" cy="0"/>
          <a:chOff x="0" y="0"/>
          <a:chExt cx="0" cy="0"/>
        </a:xfrm>
      </p:grpSpPr>
      <p:sp>
        <p:nvSpPr>
          <p:cNvPr id="30" name="大標題文字"/>
          <p:cNvSpPr txBox="1">
            <a:spLocks noGrp="1"/>
          </p:cNvSpPr>
          <p:nvPr>
            <p:ph type="title"/>
          </p:nvPr>
        </p:nvSpPr>
        <p:spPr>
          <a:xfrm>
            <a:off x="1270000" y="3225800"/>
            <a:ext cx="10464800" cy="3302000"/>
          </a:xfrm>
          <a:prstGeom prst="rect">
            <a:avLst/>
          </a:prstGeom>
        </p:spPr>
        <p:txBody>
          <a:bodyPr/>
          <a:lstStyle/>
          <a:p>
            <a:r>
              <a:t>大標題文字</a:t>
            </a:r>
          </a:p>
        </p:txBody>
      </p:sp>
      <p:sp>
        <p:nvSpPr>
          <p:cNvPr id="31" name="幻燈片編號"/>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照片 - 直式">
    <p:spTree>
      <p:nvGrpSpPr>
        <p:cNvPr id="1" name=""/>
        <p:cNvGrpSpPr/>
        <p:nvPr/>
      </p:nvGrpSpPr>
      <p:grpSpPr>
        <a:xfrm>
          <a:off x="0" y="0"/>
          <a:ext cx="0" cy="0"/>
          <a:chOff x="0" y="0"/>
          <a:chExt cx="0" cy="0"/>
        </a:xfrm>
      </p:grpSpPr>
      <p:sp>
        <p:nvSpPr>
          <p:cNvPr id="38" name="532204087_1355x1355.jpeg"/>
          <p:cNvSpPr>
            <a:spLocks noGrp="1"/>
          </p:cNvSpPr>
          <p:nvPr>
            <p:ph type="pic" idx="21"/>
          </p:nvPr>
        </p:nvSpPr>
        <p:spPr>
          <a:xfrm>
            <a:off x="6375400" y="635000"/>
            <a:ext cx="8216900" cy="8216900"/>
          </a:xfrm>
          <a:prstGeom prst="rect">
            <a:avLst/>
          </a:prstGeom>
        </p:spPr>
        <p:txBody>
          <a:bodyPr lIns="91439" tIns="45719" rIns="91439" bIns="45719" anchor="t">
            <a:noAutofit/>
          </a:bodyPr>
          <a:lstStyle/>
          <a:p>
            <a:endParaRPr/>
          </a:p>
        </p:txBody>
      </p:sp>
      <p:sp>
        <p:nvSpPr>
          <p:cNvPr id="39" name="大標題文字"/>
          <p:cNvSpPr txBox="1">
            <a:spLocks noGrp="1"/>
          </p:cNvSpPr>
          <p:nvPr>
            <p:ph type="title"/>
          </p:nvPr>
        </p:nvSpPr>
        <p:spPr>
          <a:xfrm>
            <a:off x="952500" y="635000"/>
            <a:ext cx="5334000" cy="3987800"/>
          </a:xfrm>
          <a:prstGeom prst="rect">
            <a:avLst/>
          </a:prstGeom>
        </p:spPr>
        <p:txBody>
          <a:bodyPr anchor="b"/>
          <a:lstStyle>
            <a:lvl1pPr>
              <a:defRPr sz="6000"/>
            </a:lvl1pPr>
          </a:lstStyle>
          <a:p>
            <a:r>
              <a:t>大標題文字</a:t>
            </a:r>
          </a:p>
        </p:txBody>
      </p:sp>
      <p:sp>
        <p:nvSpPr>
          <p:cNvPr id="40" name="內文層級一…"/>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內文層級一</a:t>
            </a:r>
          </a:p>
          <a:p>
            <a:pPr lvl="1"/>
            <a:r>
              <a:t>內文層級二</a:t>
            </a:r>
          </a:p>
          <a:p>
            <a:pPr lvl="2"/>
            <a:r>
              <a:t>內文層級三</a:t>
            </a:r>
          </a:p>
          <a:p>
            <a:pPr lvl="3"/>
            <a:r>
              <a:t>內文層級四</a:t>
            </a:r>
          </a:p>
          <a:p>
            <a:pPr lvl="4"/>
            <a:r>
              <a:t>內文層級五</a:t>
            </a:r>
          </a:p>
        </p:txBody>
      </p:sp>
      <p:sp>
        <p:nvSpPr>
          <p:cNvPr id="41" name="幻燈片編號"/>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大標題、項目符號與照片">
    <p:spTree>
      <p:nvGrpSpPr>
        <p:cNvPr id="1" name=""/>
        <p:cNvGrpSpPr/>
        <p:nvPr/>
      </p:nvGrpSpPr>
      <p:grpSpPr>
        <a:xfrm>
          <a:off x="0" y="0"/>
          <a:ext cx="0" cy="0"/>
          <a:chOff x="0" y="0"/>
          <a:chExt cx="0" cy="0"/>
        </a:xfrm>
      </p:grpSpPr>
      <p:sp>
        <p:nvSpPr>
          <p:cNvPr id="65" name="532205080_1647x1098.jpeg"/>
          <p:cNvSpPr>
            <a:spLocks noGrp="1"/>
          </p:cNvSpPr>
          <p:nvPr>
            <p:ph type="pic" idx="21"/>
          </p:nvPr>
        </p:nvSpPr>
        <p:spPr>
          <a:xfrm>
            <a:off x="3810000" y="2590800"/>
            <a:ext cx="9429750" cy="6286500"/>
          </a:xfrm>
          <a:prstGeom prst="rect">
            <a:avLst/>
          </a:prstGeom>
        </p:spPr>
        <p:txBody>
          <a:bodyPr lIns="91439" tIns="45719" rIns="91439" bIns="45719" anchor="t">
            <a:noAutofit/>
          </a:bodyPr>
          <a:lstStyle/>
          <a:p>
            <a:endParaRPr/>
          </a:p>
        </p:txBody>
      </p:sp>
      <p:sp>
        <p:nvSpPr>
          <p:cNvPr id="66" name="大標題文字"/>
          <p:cNvSpPr txBox="1">
            <a:spLocks noGrp="1"/>
          </p:cNvSpPr>
          <p:nvPr>
            <p:ph type="title"/>
          </p:nvPr>
        </p:nvSpPr>
        <p:spPr>
          <a:prstGeom prst="rect">
            <a:avLst/>
          </a:prstGeom>
        </p:spPr>
        <p:txBody>
          <a:bodyPr/>
          <a:lstStyle/>
          <a:p>
            <a:r>
              <a:t>大標題文字</a:t>
            </a:r>
          </a:p>
        </p:txBody>
      </p:sp>
      <p:sp>
        <p:nvSpPr>
          <p:cNvPr id="67" name="內文層級一…"/>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內文層級一</a:t>
            </a:r>
          </a:p>
          <a:p>
            <a:pPr lvl="1"/>
            <a:r>
              <a:t>內文層級二</a:t>
            </a:r>
          </a:p>
          <a:p>
            <a:pPr lvl="2"/>
            <a:r>
              <a:t>內文層級三</a:t>
            </a:r>
          </a:p>
          <a:p>
            <a:pPr lvl="3"/>
            <a:r>
              <a:t>內文層級四</a:t>
            </a:r>
          </a:p>
          <a:p>
            <a:pPr lvl="4"/>
            <a:r>
              <a:t>內文層級五</a:t>
            </a:r>
          </a:p>
        </p:txBody>
      </p:sp>
      <p:sp>
        <p:nvSpPr>
          <p:cNvPr id="68" name="幻燈片編號"/>
          <p:cNvSpPr txBox="1">
            <a:spLocks noGrp="1"/>
          </p:cNvSpPr>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項目符號">
    <p:spTree>
      <p:nvGrpSpPr>
        <p:cNvPr id="1" name=""/>
        <p:cNvGrpSpPr/>
        <p:nvPr/>
      </p:nvGrpSpPr>
      <p:grpSpPr>
        <a:xfrm>
          <a:off x="0" y="0"/>
          <a:ext cx="0" cy="0"/>
          <a:chOff x="0" y="0"/>
          <a:chExt cx="0" cy="0"/>
        </a:xfrm>
      </p:grpSpPr>
      <p:sp>
        <p:nvSpPr>
          <p:cNvPr id="75" name="內文層級一…"/>
          <p:cNvSpPr txBox="1">
            <a:spLocks noGrp="1"/>
          </p:cNvSpPr>
          <p:nvPr>
            <p:ph type="body" idx="1"/>
          </p:nvPr>
        </p:nvSpPr>
        <p:spPr>
          <a:xfrm>
            <a:off x="952500" y="1270000"/>
            <a:ext cx="11099800" cy="7213600"/>
          </a:xfrm>
          <a:prstGeom prst="rect">
            <a:avLst/>
          </a:prstGeom>
        </p:spPr>
        <p:txBody>
          <a:bodyPr/>
          <a:lstStyle/>
          <a:p>
            <a:r>
              <a:t>內文層級一</a:t>
            </a:r>
          </a:p>
          <a:p>
            <a:pPr lvl="1"/>
            <a:r>
              <a:t>內文層級二</a:t>
            </a:r>
          </a:p>
          <a:p>
            <a:pPr lvl="2"/>
            <a:r>
              <a:t>內文層級三</a:t>
            </a:r>
          </a:p>
          <a:p>
            <a:pPr lvl="3"/>
            <a:r>
              <a:t>內文層級四</a:t>
            </a:r>
          </a:p>
          <a:p>
            <a:pPr lvl="4"/>
            <a:r>
              <a:t>內文層級五</a:t>
            </a:r>
          </a:p>
        </p:txBody>
      </p:sp>
      <p:sp>
        <p:nvSpPr>
          <p:cNvPr id="76" name="幻燈片編號"/>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照片 - 一頁三張">
    <p:spTree>
      <p:nvGrpSpPr>
        <p:cNvPr id="1" name=""/>
        <p:cNvGrpSpPr/>
        <p:nvPr/>
      </p:nvGrpSpPr>
      <p:grpSpPr>
        <a:xfrm>
          <a:off x="0" y="0"/>
          <a:ext cx="0" cy="0"/>
          <a:chOff x="0" y="0"/>
          <a:chExt cx="0" cy="0"/>
        </a:xfrm>
      </p:grpSpPr>
      <p:sp>
        <p:nvSpPr>
          <p:cNvPr id="83" name="532205080_1647x1098.jpeg"/>
          <p:cNvSpPr>
            <a:spLocks noGrp="1"/>
          </p:cNvSpPr>
          <p:nvPr>
            <p:ph type="pic" sz="quarter" idx="21"/>
          </p:nvPr>
        </p:nvSpPr>
        <p:spPr>
          <a:xfrm>
            <a:off x="6556375" y="5092700"/>
            <a:ext cx="5657850" cy="3771900"/>
          </a:xfrm>
          <a:prstGeom prst="rect">
            <a:avLst/>
          </a:prstGeom>
        </p:spPr>
        <p:txBody>
          <a:bodyPr lIns="91439" tIns="45719" rIns="91439" bIns="45719" anchor="t">
            <a:noAutofit/>
          </a:bodyPr>
          <a:lstStyle/>
          <a:p>
            <a:endParaRPr/>
          </a:p>
        </p:txBody>
      </p:sp>
      <p:sp>
        <p:nvSpPr>
          <p:cNvPr id="84" name="532204087_1355x1355.jpeg"/>
          <p:cNvSpPr>
            <a:spLocks noGrp="1"/>
          </p:cNvSpPr>
          <p:nvPr>
            <p:ph type="pic" sz="half" idx="22"/>
          </p:nvPr>
        </p:nvSpPr>
        <p:spPr>
          <a:xfrm>
            <a:off x="6718300" y="749300"/>
            <a:ext cx="5334000" cy="5334000"/>
          </a:xfrm>
          <a:prstGeom prst="rect">
            <a:avLst/>
          </a:prstGeom>
        </p:spPr>
        <p:txBody>
          <a:bodyPr lIns="91439" tIns="45719" rIns="91439" bIns="45719" anchor="t">
            <a:noAutofit/>
          </a:bodyPr>
          <a:lstStyle/>
          <a:p>
            <a:endParaRPr/>
          </a:p>
        </p:txBody>
      </p:sp>
      <p:sp>
        <p:nvSpPr>
          <p:cNvPr id="85" name="532241774_2880x1920.jpeg"/>
          <p:cNvSpPr>
            <a:spLocks noGrp="1"/>
          </p:cNvSpPr>
          <p:nvPr>
            <p:ph type="pic" idx="23"/>
          </p:nvPr>
        </p:nvSpPr>
        <p:spPr>
          <a:xfrm>
            <a:off x="-2832100" y="889000"/>
            <a:ext cx="11963400" cy="7975600"/>
          </a:xfrm>
          <a:prstGeom prst="rect">
            <a:avLst/>
          </a:prstGeom>
        </p:spPr>
        <p:txBody>
          <a:bodyPr lIns="91439" tIns="45719" rIns="91439" bIns="45719" anchor="t">
            <a:noAutofit/>
          </a:bodyPr>
          <a:lstStyle/>
          <a:p>
            <a:endParaRPr/>
          </a:p>
        </p:txBody>
      </p:sp>
      <p:sp>
        <p:nvSpPr>
          <p:cNvPr id="86" name="幻燈片編號"/>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名言語錄">
    <p:spTree>
      <p:nvGrpSpPr>
        <p:cNvPr id="1" name=""/>
        <p:cNvGrpSpPr/>
        <p:nvPr/>
      </p:nvGrpSpPr>
      <p:grpSpPr>
        <a:xfrm>
          <a:off x="0" y="0"/>
          <a:ext cx="0" cy="0"/>
          <a:chOff x="0" y="0"/>
          <a:chExt cx="0" cy="0"/>
        </a:xfrm>
      </p:grpSpPr>
      <p:sp>
        <p:nvSpPr>
          <p:cNvPr id="93" name="內文層級一…"/>
          <p:cNvSpPr txBox="1">
            <a:spLocks noGrp="1"/>
          </p:cNvSpPr>
          <p:nvPr>
            <p:ph type="body" sz="quarter" idx="1"/>
          </p:nvPr>
        </p:nvSpPr>
        <p:spPr>
          <a:xfrm>
            <a:off x="1270000" y="6362700"/>
            <a:ext cx="10464800" cy="520700"/>
          </a:xfrm>
          <a:prstGeom prst="rect">
            <a:avLst/>
          </a:prstGeom>
        </p:spPr>
        <p:txBody>
          <a:bodyPr anchor="t"/>
          <a:lstStyle>
            <a:lvl1pPr marL="0" indent="0" algn="ctr">
              <a:spcBef>
                <a:spcPts val="0"/>
              </a:spcBef>
              <a:buSzTx/>
              <a:buNone/>
              <a:defRPr sz="2400" i="1"/>
            </a:lvl1pPr>
            <a:lvl2pPr marL="777875" indent="-333375" algn="ctr">
              <a:spcBef>
                <a:spcPts val="0"/>
              </a:spcBef>
              <a:defRPr sz="2400" i="1"/>
            </a:lvl2pPr>
            <a:lvl3pPr marL="1222375" indent="-333375" algn="ctr">
              <a:spcBef>
                <a:spcPts val="0"/>
              </a:spcBef>
              <a:defRPr sz="2400" i="1"/>
            </a:lvl3pPr>
            <a:lvl4pPr marL="1666875" indent="-333375" algn="ctr">
              <a:spcBef>
                <a:spcPts val="0"/>
              </a:spcBef>
              <a:defRPr sz="2400" i="1"/>
            </a:lvl4pPr>
            <a:lvl5pPr marL="2111375" indent="-333375" algn="ctr">
              <a:spcBef>
                <a:spcPts val="0"/>
              </a:spcBef>
              <a:defRPr sz="2400" i="1"/>
            </a:lvl5pPr>
          </a:lstStyle>
          <a:p>
            <a:r>
              <a:t>內文層級一</a:t>
            </a:r>
          </a:p>
          <a:p>
            <a:pPr lvl="1"/>
            <a:r>
              <a:t>內文層級二</a:t>
            </a:r>
          </a:p>
          <a:p>
            <a:pPr lvl="2"/>
            <a:r>
              <a:t>內文層級三</a:t>
            </a:r>
          </a:p>
          <a:p>
            <a:pPr lvl="3"/>
            <a:r>
              <a:t>內文層級四</a:t>
            </a:r>
          </a:p>
          <a:p>
            <a:pPr lvl="4"/>
            <a:r>
              <a:t>內文層級五</a:t>
            </a:r>
          </a:p>
        </p:txBody>
      </p:sp>
      <p:sp>
        <p:nvSpPr>
          <p:cNvPr id="94" name="「在此輸入名言語錄。」"/>
          <p:cNvSpPr txBox="1">
            <a:spLocks noGrp="1"/>
          </p:cNvSpPr>
          <p:nvPr>
            <p:ph type="body" sz="quarter" idx="21"/>
          </p:nvPr>
        </p:nvSpPr>
        <p:spPr>
          <a:xfrm>
            <a:off x="1270000" y="4216399"/>
            <a:ext cx="10464800" cy="711203"/>
          </a:xfrm>
          <a:prstGeom prst="rect">
            <a:avLst/>
          </a:prstGeom>
        </p:spPr>
        <p:txBody>
          <a:bodyPr/>
          <a:lstStyle/>
          <a:p>
            <a:pPr marL="0" indent="0" algn="ctr">
              <a:spcBef>
                <a:spcPts val="0"/>
              </a:spcBef>
              <a:buSzTx/>
              <a:buNone/>
              <a:defRPr sz="3400">
                <a:latin typeface="Helvetica Neue Medium"/>
                <a:ea typeface="Helvetica Neue Medium"/>
                <a:cs typeface="Helvetica Neue Medium"/>
                <a:sym typeface="Helvetica Neue Medium"/>
              </a:defRPr>
            </a:pPr>
            <a:endParaRPr/>
          </a:p>
        </p:txBody>
      </p:sp>
      <p:sp>
        <p:nvSpPr>
          <p:cNvPr id="95" name="幻燈片編號"/>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照片">
    <p:spTree>
      <p:nvGrpSpPr>
        <p:cNvPr id="1" name=""/>
        <p:cNvGrpSpPr/>
        <p:nvPr/>
      </p:nvGrpSpPr>
      <p:grpSpPr>
        <a:xfrm>
          <a:off x="0" y="0"/>
          <a:ext cx="0" cy="0"/>
          <a:chOff x="0" y="0"/>
          <a:chExt cx="0" cy="0"/>
        </a:xfrm>
      </p:grpSpPr>
      <p:sp>
        <p:nvSpPr>
          <p:cNvPr id="102" name="532241774_2880x1920.jpeg"/>
          <p:cNvSpPr>
            <a:spLocks noGrp="1"/>
          </p:cNvSpPr>
          <p:nvPr>
            <p:ph type="pic" idx="21"/>
          </p:nvPr>
        </p:nvSpPr>
        <p:spPr>
          <a:xfrm>
            <a:off x="-1308100" y="-50800"/>
            <a:ext cx="14782800" cy="9855200"/>
          </a:xfrm>
          <a:prstGeom prst="rect">
            <a:avLst/>
          </a:prstGeom>
        </p:spPr>
        <p:txBody>
          <a:bodyPr lIns="91439" tIns="45719" rIns="91439" bIns="45719" anchor="t">
            <a:noAutofit/>
          </a:bodyPr>
          <a:lstStyle/>
          <a:p>
            <a:endParaRPr/>
          </a:p>
        </p:txBody>
      </p:sp>
      <p:sp>
        <p:nvSpPr>
          <p:cNvPr id="103" name="幻燈片編號"/>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空白">
    <p:bg>
      <p:bgPr>
        <a:solidFill>
          <a:srgbClr val="FFF8F8"/>
        </a:solidFill>
        <a:effectLst/>
      </p:bgPr>
    </p:bg>
    <p:spTree>
      <p:nvGrpSpPr>
        <p:cNvPr id="1" name=""/>
        <p:cNvGrpSpPr/>
        <p:nvPr/>
      </p:nvGrpSpPr>
      <p:grpSpPr>
        <a:xfrm>
          <a:off x="0" y="0"/>
          <a:ext cx="0" cy="0"/>
          <a:chOff x="0" y="0"/>
          <a:chExt cx="0" cy="0"/>
        </a:xfrm>
      </p:grpSpPr>
      <p:sp>
        <p:nvSpPr>
          <p:cNvPr id="110" name="幻燈片編號"/>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大標題文字"/>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大標題文字</a:t>
            </a:r>
          </a:p>
        </p:txBody>
      </p:sp>
      <p:sp>
        <p:nvSpPr>
          <p:cNvPr id="3" name="內文層級一…"/>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內文層級一</a:t>
            </a:r>
          </a:p>
          <a:p>
            <a:pPr lvl="1"/>
            <a:r>
              <a:t>內文層級二</a:t>
            </a:r>
          </a:p>
          <a:p>
            <a:pPr lvl="2"/>
            <a:r>
              <a:t>內文層級三</a:t>
            </a:r>
          </a:p>
          <a:p>
            <a:pPr lvl="3"/>
            <a:r>
              <a:t>內文層級四</a:t>
            </a:r>
          </a:p>
          <a:p>
            <a:pPr lvl="4"/>
            <a:r>
              <a:t>內文層級五</a:t>
            </a:r>
          </a:p>
        </p:txBody>
      </p:sp>
      <p:sp>
        <p:nvSpPr>
          <p:cNvPr id="4" name="幻燈片編號"/>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5" r:id="rId4"/>
    <p:sldLayoutId id="2147483656" r:id="rId5"/>
    <p:sldLayoutId id="2147483657" r:id="rId6"/>
    <p:sldLayoutId id="2147483658" r:id="rId7"/>
    <p:sldLayoutId id="2147483659" r:id="rId8"/>
    <p:sldLayoutId id="2147483660" r:id="rId9"/>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1pPr>
      <a:lvl2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2pPr>
      <a:lvl3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3pPr>
      <a:lvl4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4pPr>
      <a:lvl5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5pPr>
      <a:lvl6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6pPr>
      <a:lvl7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7pPr>
      <a:lvl8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8pPr>
      <a:lvl9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6.png"/><Relationship Id="rId5" Type="http://schemas.openxmlformats.org/officeDocument/2006/relationships/image" Target="../media/image35.emf"/><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7.png"/><Relationship Id="rId5" Type="http://schemas.openxmlformats.org/officeDocument/2006/relationships/image" Target="../media/image35.emf"/><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4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4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46.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45.png"/><Relationship Id="rId5" Type="http://schemas.openxmlformats.org/officeDocument/2006/relationships/image" Target="../media/image23.emf"/><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slide" Target="slide4.xml"/><Relationship Id="rId7"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3.jpg"/><Relationship Id="rId5" Type="http://schemas.openxmlformats.org/officeDocument/2006/relationships/slide" Target="slide5.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49.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54.png"/><Relationship Id="rId2" Type="http://schemas.openxmlformats.org/officeDocument/2006/relationships/slideLayout" Target="../slideLayouts/slideLayout9.xml"/><Relationship Id="rId1" Type="http://schemas.openxmlformats.org/officeDocument/2006/relationships/themeOverride" Target="../theme/themeOverride1.xml"/><Relationship Id="rId6" Type="http://schemas.openxmlformats.org/officeDocument/2006/relationships/image" Target="../media/image53.png"/><Relationship Id="rId5" Type="http://schemas.openxmlformats.org/officeDocument/2006/relationships/image" Target="../media/image50.png"/><Relationship Id="rId4" Type="http://schemas.openxmlformats.org/officeDocument/2006/relationships/image" Target="../media/image23.emf"/></Relationships>
</file>

<file path=ppt/slides/_rels/slide2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image" Target="../media/image56.png"/><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image" Target="../media/image58.png"/><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23.emf"/></Relationships>
</file>

<file path=ppt/slides/_rels/slide2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65.png"/></Relationships>
</file>

<file path=ppt/slides/_rels/slide2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8.xml"/><Relationship Id="rId1" Type="http://schemas.openxmlformats.org/officeDocument/2006/relationships/slideLayout" Target="../slideLayouts/slideLayout9.xml"/><Relationship Id="rId5" Type="http://schemas.openxmlformats.org/officeDocument/2006/relationships/image" Target="../media/image67.png"/><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3" Type="http://schemas.openxmlformats.org/officeDocument/2006/relationships/image" Target="../media/image68.tif"/><Relationship Id="rId7" Type="http://schemas.openxmlformats.org/officeDocument/2006/relationships/image" Target="../media/image71.png"/><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openxmlformats.org/officeDocument/2006/relationships/image" Target="../media/image70.emf"/><Relationship Id="rId5" Type="http://schemas.openxmlformats.org/officeDocument/2006/relationships/image" Target="../media/image69.emf"/><Relationship Id="rId4" Type="http://schemas.openxmlformats.org/officeDocument/2006/relationships/image" Target="../media/image23.emf"/></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emf"/><Relationship Id="rId7" Type="http://schemas.openxmlformats.org/officeDocument/2006/relationships/slide" Target="slide6.xml"/><Relationship Id="rId12"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8.emf"/><Relationship Id="rId11" Type="http://schemas.openxmlformats.org/officeDocument/2006/relationships/image" Target="../media/image12.jpg"/><Relationship Id="rId5" Type="http://schemas.openxmlformats.org/officeDocument/2006/relationships/image" Target="../media/image7.png"/><Relationship Id="rId10" Type="http://schemas.openxmlformats.org/officeDocument/2006/relationships/image" Target="../media/image11.png"/><Relationship Id="rId4" Type="http://schemas.openxmlformats.org/officeDocument/2006/relationships/image" Target="../media/image6.emf"/><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0.xml"/><Relationship Id="rId1" Type="http://schemas.openxmlformats.org/officeDocument/2006/relationships/slideLayout" Target="../slideLayouts/slideLayout9.xml"/><Relationship Id="rId5" Type="http://schemas.openxmlformats.org/officeDocument/2006/relationships/image" Target="../media/image74.png"/><Relationship Id="rId4" Type="http://schemas.openxmlformats.org/officeDocument/2006/relationships/image" Target="../media/image73.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75.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hyperlink" Target="https://www.ragic.com/intl/en/webinar" TargetMode="External"/><Relationship Id="rId7" Type="http://schemas.openxmlformats.org/officeDocument/2006/relationships/image" Target="../media/image79.png"/><Relationship Id="rId2" Type="http://schemas.openxmlformats.org/officeDocument/2006/relationships/notesSlide" Target="../notesSlides/notesSlide32.xml"/><Relationship Id="rId1" Type="http://schemas.openxmlformats.org/officeDocument/2006/relationships/slideLayout" Target="../slideLayouts/slideLayout9.xml"/><Relationship Id="rId6" Type="http://schemas.openxmlformats.org/officeDocument/2006/relationships/image" Target="../media/image78.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35.xml"/><Relationship Id="rId1" Type="http://schemas.openxmlformats.org/officeDocument/2006/relationships/slideLayout" Target="../slideLayouts/slideLayout9.xml"/><Relationship Id="rId5" Type="http://schemas.openxmlformats.org/officeDocument/2006/relationships/image" Target="../media/image85.png"/><Relationship Id="rId4" Type="http://schemas.openxmlformats.org/officeDocument/2006/relationships/image" Target="../media/image84.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6.png"/><Relationship Id="rId18" Type="http://schemas.openxmlformats.org/officeDocument/2006/relationships/image" Target="../media/image101.png"/><Relationship Id="rId26" Type="http://schemas.openxmlformats.org/officeDocument/2006/relationships/image" Target="../media/image109.png"/><Relationship Id="rId3" Type="http://schemas.openxmlformats.org/officeDocument/2006/relationships/image" Target="../media/image86.png"/><Relationship Id="rId21" Type="http://schemas.openxmlformats.org/officeDocument/2006/relationships/image" Target="../media/image104.png"/><Relationship Id="rId7" Type="http://schemas.openxmlformats.org/officeDocument/2006/relationships/image" Target="../media/image90.png"/><Relationship Id="rId12" Type="http://schemas.openxmlformats.org/officeDocument/2006/relationships/image" Target="../media/image95.png"/><Relationship Id="rId17" Type="http://schemas.openxmlformats.org/officeDocument/2006/relationships/image" Target="../media/image100.png"/><Relationship Id="rId25" Type="http://schemas.openxmlformats.org/officeDocument/2006/relationships/image" Target="../media/image108.svg"/><Relationship Id="rId2" Type="http://schemas.openxmlformats.org/officeDocument/2006/relationships/notesSlide" Target="../notesSlides/notesSlide39.xml"/><Relationship Id="rId16" Type="http://schemas.openxmlformats.org/officeDocument/2006/relationships/image" Target="../media/image99.png"/><Relationship Id="rId20" Type="http://schemas.openxmlformats.org/officeDocument/2006/relationships/image" Target="../media/image103.png"/><Relationship Id="rId1" Type="http://schemas.openxmlformats.org/officeDocument/2006/relationships/slideLayout" Target="../slideLayouts/slideLayout9.xml"/><Relationship Id="rId6" Type="http://schemas.openxmlformats.org/officeDocument/2006/relationships/image" Target="../media/image89.png"/><Relationship Id="rId11" Type="http://schemas.openxmlformats.org/officeDocument/2006/relationships/image" Target="../media/image94.png"/><Relationship Id="rId24" Type="http://schemas.openxmlformats.org/officeDocument/2006/relationships/image" Target="../media/image107.png"/><Relationship Id="rId5" Type="http://schemas.openxmlformats.org/officeDocument/2006/relationships/image" Target="../media/image88.png"/><Relationship Id="rId15" Type="http://schemas.openxmlformats.org/officeDocument/2006/relationships/image" Target="../media/image98.png"/><Relationship Id="rId23" Type="http://schemas.openxmlformats.org/officeDocument/2006/relationships/image" Target="../media/image106.svg"/><Relationship Id="rId10" Type="http://schemas.openxmlformats.org/officeDocument/2006/relationships/image" Target="../media/image93.png"/><Relationship Id="rId19" Type="http://schemas.openxmlformats.org/officeDocument/2006/relationships/image" Target="../media/image102.png"/><Relationship Id="rId4" Type="http://schemas.openxmlformats.org/officeDocument/2006/relationships/image" Target="../media/image87.png"/><Relationship Id="rId9" Type="http://schemas.openxmlformats.org/officeDocument/2006/relationships/image" Target="../media/image92.png"/><Relationship Id="rId14" Type="http://schemas.openxmlformats.org/officeDocument/2006/relationships/image" Target="../media/image97.png"/><Relationship Id="rId22" Type="http://schemas.openxmlformats.org/officeDocument/2006/relationships/image" Target="../media/image105.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slide" Target="slide6.xml"/><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8" Type="http://schemas.openxmlformats.org/officeDocument/2006/relationships/hyperlink" Target="https://www.ragic.com/intl/en/blog/479/no-code-system-for-racing-management" TargetMode="External"/><Relationship Id="rId13" Type="http://schemas.openxmlformats.org/officeDocument/2006/relationships/image" Target="../media/image114.png"/><Relationship Id="rId3" Type="http://schemas.openxmlformats.org/officeDocument/2006/relationships/hyperlink" Target="https://www.ragic.com/intl/zh-TW/product-microsoft-access-alternative" TargetMode="External"/><Relationship Id="rId7" Type="http://schemas.openxmlformats.org/officeDocument/2006/relationships/image" Target="../media/image111.png"/><Relationship Id="rId12" Type="http://schemas.openxmlformats.org/officeDocument/2006/relationships/hyperlink" Target="https://www.ragic.com/intl/en/blog/417/concert-management-4-person-team-success" TargetMode="External"/><Relationship Id="rId17" Type="http://schemas.openxmlformats.org/officeDocument/2006/relationships/image" Target="../media/image116.png"/><Relationship Id="rId2" Type="http://schemas.openxmlformats.org/officeDocument/2006/relationships/notesSlide" Target="../notesSlides/notesSlide40.xml"/><Relationship Id="rId16" Type="http://schemas.openxmlformats.org/officeDocument/2006/relationships/hyperlink" Target="https://www.ragic.com/intl/en/blog/549/CRM-production-automation-site-furnishing-business-revenue-growth" TargetMode="External"/><Relationship Id="rId1" Type="http://schemas.openxmlformats.org/officeDocument/2006/relationships/slideLayout" Target="../slideLayouts/slideLayout9.xml"/><Relationship Id="rId6" Type="http://schemas.openxmlformats.org/officeDocument/2006/relationships/hyperlink" Target="https://www.ragic.com/intl/en/blog/562/no-code-system-for-environmental-non-profit-organization#2" TargetMode="External"/><Relationship Id="rId11" Type="http://schemas.openxmlformats.org/officeDocument/2006/relationships/image" Target="../media/image113.png"/><Relationship Id="rId5" Type="http://schemas.openxmlformats.org/officeDocument/2006/relationships/image" Target="../media/image110.jpeg"/><Relationship Id="rId15" Type="http://schemas.openxmlformats.org/officeDocument/2006/relationships/image" Target="../media/image115.jpeg"/><Relationship Id="rId10" Type="http://schemas.openxmlformats.org/officeDocument/2006/relationships/hyperlink" Target="https://www.ragic.com/intl/en/blog/266/do-it-best-retail-project-management-ragic" TargetMode="External"/><Relationship Id="rId4" Type="http://schemas.openxmlformats.org/officeDocument/2006/relationships/hyperlink" Target="https://www.ragic.com/intl/zh-TW/blog/475/home-care-center-streamlines-case-management" TargetMode="External"/><Relationship Id="rId9" Type="http://schemas.openxmlformats.org/officeDocument/2006/relationships/image" Target="../media/image112.png"/><Relationship Id="rId14" Type="http://schemas.openxmlformats.org/officeDocument/2006/relationships/hyperlink" Target="https://www.ragic.com/intl/en/blog/559/ragic-partner-builds-custom-systems-for-you"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www.ragic.com/intl/en/blog/471/excel-to-ragic-experience" TargetMode="External"/><Relationship Id="rId13" Type="http://schemas.openxmlformats.org/officeDocument/2006/relationships/image" Target="../media/image120.jpeg"/><Relationship Id="rId3" Type="http://schemas.openxmlformats.org/officeDocument/2006/relationships/hyperlink" Target="https://www.ragic.com/intl/zh-TW/product-microsoft-access-alternative" TargetMode="External"/><Relationship Id="rId7" Type="http://schemas.openxmlformats.org/officeDocument/2006/relationships/image" Target="../media/image117.png"/><Relationship Id="rId12" Type="http://schemas.openxmlformats.org/officeDocument/2006/relationships/hyperlink" Target="https://www.ragic.com/intl/en/blog/357/trucking-data-management-system-southeast-asia" TargetMode="External"/><Relationship Id="rId17" Type="http://schemas.openxmlformats.org/officeDocument/2006/relationships/image" Target="../media/image122.jpeg"/><Relationship Id="rId2" Type="http://schemas.openxmlformats.org/officeDocument/2006/relationships/notesSlide" Target="../notesSlides/notesSlide41.xml"/><Relationship Id="rId16" Type="http://schemas.openxmlformats.org/officeDocument/2006/relationships/hyperlink" Target="https://www.ragic.com/intl/en/blog/364/resort-travel-management-case" TargetMode="External"/><Relationship Id="rId1" Type="http://schemas.openxmlformats.org/officeDocument/2006/relationships/slideLayout" Target="../slideLayouts/slideLayout9.xml"/><Relationship Id="rId6" Type="http://schemas.openxmlformats.org/officeDocument/2006/relationships/hyperlink" Target="https://www.ragic.com/intl/en/blog/568/ihg-hotel-reduces-overtime-cut-costs-ragic" TargetMode="External"/><Relationship Id="rId11" Type="http://schemas.openxmlformats.org/officeDocument/2006/relationships/image" Target="../media/image119.png"/><Relationship Id="rId5" Type="http://schemas.openxmlformats.org/officeDocument/2006/relationships/image" Target="../media/image110.jpeg"/><Relationship Id="rId15" Type="http://schemas.openxmlformats.org/officeDocument/2006/relationships/image" Target="../media/image121.jpeg"/><Relationship Id="rId10" Type="http://schemas.openxmlformats.org/officeDocument/2006/relationships/hyperlink" Target="https://www.ragic.com/intl/en/blog/467/construction-business-chooses-ragic-over-microsoft-access" TargetMode="External"/><Relationship Id="rId4" Type="http://schemas.openxmlformats.org/officeDocument/2006/relationships/hyperlink" Target="https://www.ragic.com/intl/zh-TW/blog/475/home-care-center-streamlines-case-management" TargetMode="External"/><Relationship Id="rId9" Type="http://schemas.openxmlformats.org/officeDocument/2006/relationships/image" Target="../media/image118.png"/><Relationship Id="rId14" Type="http://schemas.openxmlformats.org/officeDocument/2006/relationships/hyperlink" Target="https://www.ragic.com/intl/en/blog/348/RR-Industries-Custom-Database"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notesSlide" Target="../notesSlides/notesSlide42.xml"/><Relationship Id="rId1" Type="http://schemas.openxmlformats.org/officeDocument/2006/relationships/slideLayout" Target="../slideLayouts/slideLayout9.xml"/><Relationship Id="rId4" Type="http://schemas.openxmlformats.org/officeDocument/2006/relationships/image" Target="../media/image124.png"/></Relationships>
</file>

<file path=ppt/slides/_rels/slide43.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hyperlink" Target="https://www.ragic.com/intl/en/product-google-forms-alternative" TargetMode="External"/><Relationship Id="rId3" Type="http://schemas.openxmlformats.org/officeDocument/2006/relationships/hyperlink" Target="https://www.ragic.com/intl/en/product-microsoft-access-alternative" TargetMode="External"/><Relationship Id="rId7" Type="http://schemas.openxmlformats.org/officeDocument/2006/relationships/hyperlink" Target="https://www.ragic.com/intl/en/product-erp-system-alternative" TargetMode="External"/><Relationship Id="rId12" Type="http://schemas.openxmlformats.org/officeDocument/2006/relationships/image" Target="../media/image130.svg"/><Relationship Id="rId17" Type="http://schemas.openxmlformats.org/officeDocument/2006/relationships/image" Target="../media/image9.png"/><Relationship Id="rId2" Type="http://schemas.openxmlformats.org/officeDocument/2006/relationships/notesSlide" Target="../notesSlides/notesSlide43.xml"/><Relationship Id="rId16" Type="http://schemas.openxmlformats.org/officeDocument/2006/relationships/image" Target="../media/image132.png"/><Relationship Id="rId1" Type="http://schemas.openxmlformats.org/officeDocument/2006/relationships/slideLayout" Target="../slideLayouts/slideLayout9.xml"/><Relationship Id="rId6" Type="http://schemas.openxmlformats.org/officeDocument/2006/relationships/image" Target="../media/image126.png"/><Relationship Id="rId11" Type="http://schemas.openxmlformats.org/officeDocument/2006/relationships/image" Target="../media/image129.png"/><Relationship Id="rId5" Type="http://schemas.openxmlformats.org/officeDocument/2006/relationships/hyperlink" Target="https://www.ragic.com/intl/en/product-airtable-alternative" TargetMode="External"/><Relationship Id="rId15" Type="http://schemas.openxmlformats.org/officeDocument/2006/relationships/hyperlink" Target="https://www.ragic.com/intl/en/product-mondaycom-alternative" TargetMode="External"/><Relationship Id="rId10" Type="http://schemas.openxmlformats.org/officeDocument/2006/relationships/hyperlink" Target="https://www.ragic.com/intl/en/product-notion-alternative" TargetMode="External"/><Relationship Id="rId4" Type="http://schemas.openxmlformats.org/officeDocument/2006/relationships/image" Target="../media/image125.png"/><Relationship Id="rId9" Type="http://schemas.openxmlformats.org/officeDocument/2006/relationships/image" Target="../media/image128.svg"/><Relationship Id="rId14" Type="http://schemas.openxmlformats.org/officeDocument/2006/relationships/image" Target="../media/image131.pn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5.xml"/><Relationship Id="rId1" Type="http://schemas.openxmlformats.org/officeDocument/2006/relationships/slideLayout" Target="../slideLayouts/slideLayout9.xml"/><Relationship Id="rId5" Type="http://schemas.openxmlformats.org/officeDocument/2006/relationships/image" Target="../media/image135.png"/><Relationship Id="rId4" Type="http://schemas.openxmlformats.org/officeDocument/2006/relationships/image" Target="../media/image134.svg"/></Relationships>
</file>

<file path=ppt/slides/_rels/slide46.xml.rels><?xml version="1.0" encoding="UTF-8" standalone="yes"?>
<Relationships xmlns="http://schemas.openxmlformats.org/package/2006/relationships"><Relationship Id="rId2" Type="http://schemas.openxmlformats.org/officeDocument/2006/relationships/hyperlink" Target="https://www.ragic.com/intl/es/doc-kb/11/manual-payment-instructions-license-purchase" TargetMode="Externa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7.png"/><Relationship Id="rId5" Type="http://schemas.openxmlformats.org/officeDocument/2006/relationships/image" Target="../media/image9.png"/><Relationship Id="rId4" Type="http://schemas.openxmlformats.org/officeDocument/2006/relationships/slide" Target="slide6.xml"/></Relationships>
</file>

<file path=ppt/slides/_rels/slide5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49.xml"/><Relationship Id="rId1" Type="http://schemas.openxmlformats.org/officeDocument/2006/relationships/slideLayout" Target="../slideLayouts/slideLayout9.xml"/><Relationship Id="rId4" Type="http://schemas.openxmlformats.org/officeDocument/2006/relationships/image" Target="../media/image138.png"/></Relationships>
</file>

<file path=ppt/slides/_rels/slide51.xml.rels><?xml version="1.0" encoding="UTF-8" standalone="yes"?>
<Relationships xmlns="http://schemas.openxmlformats.org/package/2006/relationships"><Relationship Id="rId3" Type="http://schemas.openxmlformats.org/officeDocument/2006/relationships/image" Target="../media/image139.emf"/><Relationship Id="rId2" Type="http://schemas.openxmlformats.org/officeDocument/2006/relationships/notesSlide" Target="../notesSlides/notesSlide50.xml"/><Relationship Id="rId1" Type="http://schemas.openxmlformats.org/officeDocument/2006/relationships/slideLayout" Target="../slideLayouts/slideLayout9.xml"/><Relationship Id="rId4" Type="http://schemas.openxmlformats.org/officeDocument/2006/relationships/image" Target="../media/image140.em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55.xml"/><Relationship Id="rId1" Type="http://schemas.openxmlformats.org/officeDocument/2006/relationships/slideLayout" Target="../slideLayouts/slideLayout9.xml"/><Relationship Id="rId6" Type="http://schemas.openxmlformats.org/officeDocument/2006/relationships/image" Target="../media/image144.png"/><Relationship Id="rId5" Type="http://schemas.openxmlformats.org/officeDocument/2006/relationships/image" Target="../media/image143.jpeg"/><Relationship Id="rId4" Type="http://schemas.openxmlformats.org/officeDocument/2006/relationships/image" Target="../media/image142.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4.png"/><Relationship Id="rId5" Type="http://schemas.openxmlformats.org/officeDocument/2006/relationships/image" Target="../media/image23.emf"/><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25.emf"/><Relationship Id="rId7" Type="http://schemas.openxmlformats.org/officeDocument/2006/relationships/image" Target="../media/image29.emf"/><Relationship Id="rId12" Type="http://schemas.openxmlformats.org/officeDocument/2006/relationships/image" Target="../media/image34.emf"/><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28.emf"/><Relationship Id="rId11" Type="http://schemas.openxmlformats.org/officeDocument/2006/relationships/image" Target="../media/image33.emf"/><Relationship Id="rId5" Type="http://schemas.openxmlformats.org/officeDocument/2006/relationships/image" Target="../media/image27.emf"/><Relationship Id="rId10" Type="http://schemas.openxmlformats.org/officeDocument/2006/relationships/image" Target="../media/image32.emf"/><Relationship Id="rId4" Type="http://schemas.openxmlformats.org/officeDocument/2006/relationships/image" Target="../media/image26.emf"/><Relationship Id="rId9" Type="http://schemas.openxmlformats.org/officeDocument/2006/relationships/image" Target="../media/image31.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82BF307E-702C-1664-E2DA-00EC26CCB0B2}"/>
              </a:ext>
            </a:extLst>
          </p:cNvPr>
          <p:cNvPicPr>
            <a:picLocks noChangeAspect="1"/>
          </p:cNvPicPr>
          <p:nvPr/>
        </p:nvPicPr>
        <p:blipFill>
          <a:blip r:embed="rId3"/>
          <a:srcRect l="9849" t="11813" r="7279" b="11693"/>
          <a:stretch>
            <a:fillRect/>
          </a:stretch>
        </p:blipFill>
        <p:spPr>
          <a:xfrm>
            <a:off x="1666241" y="1346128"/>
            <a:ext cx="10119746" cy="6916062"/>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11" name="視窗框">
            <a:extLst>
              <a:ext uri="{FF2B5EF4-FFF2-40B4-BE49-F238E27FC236}">
                <a16:creationId xmlns:a16="http://schemas.microsoft.com/office/drawing/2014/main" id="{A78CC438-8657-0246-5845-1CF42CA0E6FC}"/>
              </a:ext>
            </a:extLst>
          </p:cNvPr>
          <p:cNvGrpSpPr/>
          <p:nvPr/>
        </p:nvGrpSpPr>
        <p:grpSpPr>
          <a:xfrm>
            <a:off x="2345559" y="3906152"/>
            <a:ext cx="8313683" cy="5216884"/>
            <a:chOff x="2345559" y="3906152"/>
            <a:chExt cx="8313683" cy="5216884"/>
          </a:xfrm>
        </p:grpSpPr>
        <p:pic>
          <p:nvPicPr>
            <p:cNvPr id="12" name="圖片 11">
              <a:extLst>
                <a:ext uri="{FF2B5EF4-FFF2-40B4-BE49-F238E27FC236}">
                  <a16:creationId xmlns:a16="http://schemas.microsoft.com/office/drawing/2014/main" id="{CC8F6F01-50B3-CD0D-B446-FF5CC9B12994}"/>
                </a:ext>
              </a:extLst>
            </p:cNvPr>
            <p:cNvPicPr>
              <a:picLocks noChangeAspect="1"/>
            </p:cNvPicPr>
            <p:nvPr/>
          </p:nvPicPr>
          <p:blipFill>
            <a:blip r:embed="rId5"/>
            <a:srcRect b="19805"/>
            <a:stretch/>
          </p:blipFill>
          <p:spPr>
            <a:xfrm>
              <a:off x="2345559" y="3906152"/>
              <a:ext cx="8313683" cy="4338438"/>
            </a:xfrm>
            <a:prstGeom prst="rect">
              <a:avLst/>
            </a:prstGeom>
          </p:spPr>
        </p:pic>
        <p:pic>
          <p:nvPicPr>
            <p:cNvPr id="13" name="圖片 12">
              <a:extLst>
                <a:ext uri="{FF2B5EF4-FFF2-40B4-BE49-F238E27FC236}">
                  <a16:creationId xmlns:a16="http://schemas.microsoft.com/office/drawing/2014/main" id="{1BE03E64-2A19-1C78-5E89-656148A3D039}"/>
                </a:ext>
              </a:extLst>
            </p:cNvPr>
            <p:cNvPicPr>
              <a:picLocks noChangeAspect="1"/>
            </p:cNvPicPr>
            <p:nvPr/>
          </p:nvPicPr>
          <p:blipFill>
            <a:blip r:embed="rId5"/>
            <a:srcRect t="51655" b="-146"/>
            <a:stretch/>
          </p:blipFill>
          <p:spPr>
            <a:xfrm>
              <a:off x="2345559" y="6499757"/>
              <a:ext cx="8313683" cy="2623279"/>
            </a:xfrm>
            <a:prstGeom prst="rect">
              <a:avLst/>
            </a:prstGeom>
          </p:spPr>
        </p:pic>
      </p:grpSp>
      <p:sp>
        <p:nvSpPr>
          <p:cNvPr id="267" name="矩形"/>
          <p:cNvSpPr>
            <a:spLocks noGrp="1" noRot="1" noMove="1" noResize="1" noEditPoints="1" noAdjustHandles="1" noChangeArrowheads="1" noChangeShapeType="1"/>
          </p:cNvSpPr>
          <p:nvPr/>
        </p:nvSpPr>
        <p:spPr>
          <a:xfrm>
            <a:off x="-386523" y="-124717"/>
            <a:ext cx="13777846" cy="3443347"/>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8" name="像 Excel簡潔易懂的介面，一個畫面就能看到所有資訊">
            <a:extLst>
              <a:ext uri="{FF2B5EF4-FFF2-40B4-BE49-F238E27FC236}">
                <a16:creationId xmlns:a16="http://schemas.microsoft.com/office/drawing/2014/main" id="{EC35F52D-9EAB-AC7A-B12D-90B76C6D2234}"/>
              </a:ext>
            </a:extLst>
          </p:cNvPr>
          <p:cNvSpPr txBox="1"/>
          <p:nvPr/>
        </p:nvSpPr>
        <p:spPr>
          <a:xfrm>
            <a:off x="556903" y="1830978"/>
            <a:ext cx="11887601" cy="1064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es-SV" sz="2200" b="1" dirty="0">
                <a:latin typeface="Open Sans Semibold" panose="020B0606030504020204" pitchFamily="34" charset="0"/>
                <a:ea typeface="Open Sans Semibold" panose="020B0606030504020204" pitchFamily="34" charset="0"/>
                <a:cs typeface="Open Sans Semibold" panose="020B0606030504020204" pitchFamily="34" charset="0"/>
              </a:rPr>
              <a:t>Mantenemos el diseño de bases de datos simple, haciéndolo tan fácil como crear un formulario en una hoja de cálculo</a:t>
            </a:r>
            <a:endParaRPr kumimoji="0" lang="es-419"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0" name="簡潔介面">
            <a:extLst>
              <a:ext uri="{FF2B5EF4-FFF2-40B4-BE49-F238E27FC236}">
                <a16:creationId xmlns:a16="http://schemas.microsoft.com/office/drawing/2014/main" id="{08343801-2AA6-3D3C-53BF-3312A6A9BDCF}"/>
              </a:ext>
            </a:extLst>
          </p:cNvPr>
          <p:cNvSpPr txBox="1"/>
          <p:nvPr/>
        </p:nvSpPr>
        <p:spPr>
          <a:xfrm>
            <a:off x="5459807" y="850431"/>
            <a:ext cx="2085187"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Simple</a:t>
            </a:r>
          </a:p>
        </p:txBody>
      </p:sp>
      <p:pic>
        <p:nvPicPr>
          <p:cNvPr id="2" name="listing and form">
            <a:hlinkClick r:id="" action="ppaction://media"/>
            <a:extLst>
              <a:ext uri="{FF2B5EF4-FFF2-40B4-BE49-F238E27FC236}">
                <a16:creationId xmlns:a16="http://schemas.microsoft.com/office/drawing/2014/main" id="{4BEBDCAB-C2EB-4651-44FB-8912189F330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345557" y="4373429"/>
            <a:ext cx="8282333" cy="4658811"/>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CF0C723E-38BE-F0C8-9405-E1F0124A63A3}"/>
            </a:ext>
          </a:extLst>
        </p:cNvPr>
        <p:cNvGrpSpPr/>
        <p:nvPr/>
      </p:nvGrpSpPr>
      <p:grpSpPr>
        <a:xfrm>
          <a:off x="0" y="0"/>
          <a:ext cx="0" cy="0"/>
          <a:chOff x="0" y="0"/>
          <a:chExt cx="0" cy="0"/>
        </a:xfrm>
      </p:grpSpPr>
      <p:sp>
        <p:nvSpPr>
          <p:cNvPr id="7" name="矩形">
            <a:extLst>
              <a:ext uri="{FF2B5EF4-FFF2-40B4-BE49-F238E27FC236}">
                <a16:creationId xmlns:a16="http://schemas.microsoft.com/office/drawing/2014/main" id="{E2D90952-9222-2C09-6137-16305ACFC1B7}"/>
              </a:ext>
            </a:extLst>
          </p:cNvPr>
          <p:cNvSpPr/>
          <p:nvPr/>
        </p:nvSpPr>
        <p:spPr>
          <a:xfrm>
            <a:off x="1010960" y="3897679"/>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3" name="Ragic 一 個  系 統 便 能 管 理 您  所 有 的 作 業 流  程">
            <a:extLst>
              <a:ext uri="{FF2B5EF4-FFF2-40B4-BE49-F238E27FC236}">
                <a16:creationId xmlns:a16="http://schemas.microsoft.com/office/drawing/2014/main" id="{58560F82-82E0-7BB8-2294-88037AF79289}"/>
              </a:ext>
            </a:extLst>
          </p:cNvPr>
          <p:cNvSpPr txBox="1"/>
          <p:nvPr/>
        </p:nvSpPr>
        <p:spPr>
          <a:xfrm>
            <a:off x="1470818" y="5919305"/>
            <a:ext cx="10063165" cy="515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a:ea typeface="Source Han Sans TW"/>
                <a:cs typeface="Source Han Sans TW"/>
                <a:sym typeface="Source Han Sans TW"/>
              </a:defRPr>
            </a:pPr>
            <a:r>
              <a:rPr lang="es-419" sz="20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Tu base de datos</a:t>
            </a:r>
            <a:r>
              <a:rPr kumimoji="0" lang="es-419"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 </a:t>
            </a:r>
            <a:r>
              <a:rPr lang="es-419" sz="2000" b="1" dirty="0">
                <a:solidFill>
                  <a:srgbClr val="F95D5D"/>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sin código</a:t>
            </a:r>
            <a:r>
              <a:rPr kumimoji="0" lang="es-419"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 viene con estas potentes funciones</a:t>
            </a:r>
          </a:p>
        </p:txBody>
      </p:sp>
      <p:grpSp>
        <p:nvGrpSpPr>
          <p:cNvPr id="4" name="群組 3">
            <a:extLst>
              <a:ext uri="{FF2B5EF4-FFF2-40B4-BE49-F238E27FC236}">
                <a16:creationId xmlns:a16="http://schemas.microsoft.com/office/drawing/2014/main" id="{8BADEE53-F4D7-5243-9C1D-22C61C8B6415}"/>
              </a:ext>
            </a:extLst>
          </p:cNvPr>
          <p:cNvGrpSpPr/>
          <p:nvPr/>
        </p:nvGrpSpPr>
        <p:grpSpPr>
          <a:xfrm>
            <a:off x="1193840" y="4313610"/>
            <a:ext cx="10080419" cy="1162443"/>
            <a:chOff x="-3554021" y="4263450"/>
            <a:chExt cx="8502631" cy="1129826"/>
          </a:xfrm>
        </p:grpSpPr>
        <p:sp>
          <p:nvSpPr>
            <p:cNvPr id="5" name="哪裡不一樣？">
              <a:extLst>
                <a:ext uri="{FF2B5EF4-FFF2-40B4-BE49-F238E27FC236}">
                  <a16:creationId xmlns:a16="http://schemas.microsoft.com/office/drawing/2014/main" id="{A7D88BC5-D55D-3FEF-F3B0-6A30623B6BB0}"/>
                </a:ext>
              </a:extLst>
            </p:cNvPr>
            <p:cNvSpPr txBox="1"/>
            <p:nvPr/>
          </p:nvSpPr>
          <p:spPr>
            <a:xfrm>
              <a:off x="-3554021" y="4263450"/>
              <a:ext cx="6181331" cy="10618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s-419"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Funciones potentes de</a:t>
              </a:r>
            </a:p>
          </p:txBody>
        </p:sp>
        <p:pic>
          <p:nvPicPr>
            <p:cNvPr id="6" name="ragic logo.png" descr="ragic logo.png">
              <a:extLst>
                <a:ext uri="{FF2B5EF4-FFF2-40B4-BE49-F238E27FC236}">
                  <a16:creationId xmlns:a16="http://schemas.microsoft.com/office/drawing/2014/main" id="{C74F05B4-532C-A7F7-CC62-A8AEE9F0E804}"/>
                </a:ext>
              </a:extLst>
            </p:cNvPr>
            <p:cNvPicPr>
              <a:picLocks noChangeAspect="1"/>
            </p:cNvPicPr>
            <p:nvPr/>
          </p:nvPicPr>
          <p:blipFill>
            <a:blip r:embed="rId3"/>
            <a:srcRect l="11250" t="22753" r="6319" b="18667"/>
            <a:stretch/>
          </p:blipFill>
          <p:spPr>
            <a:xfrm>
              <a:off x="2550182" y="4434512"/>
              <a:ext cx="2398428" cy="958764"/>
            </a:xfrm>
            <a:prstGeom prst="rect">
              <a:avLst/>
            </a:prstGeom>
            <a:ln w="12700">
              <a:miter lim="400000"/>
            </a:ln>
          </p:spPr>
        </p:pic>
      </p:grpSp>
    </p:spTree>
    <p:extLst>
      <p:ext uri="{BB962C8B-B14F-4D97-AF65-F5344CB8AC3E}">
        <p14:creationId xmlns:p14="http://schemas.microsoft.com/office/powerpoint/2010/main" val="23021620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14" name="視窗框">
            <a:extLst>
              <a:ext uri="{FF2B5EF4-FFF2-40B4-BE49-F238E27FC236}">
                <a16:creationId xmlns:a16="http://schemas.microsoft.com/office/drawing/2014/main" id="{EF8596AB-1620-54CD-AB71-1603E6279F6E}"/>
              </a:ext>
            </a:extLst>
          </p:cNvPr>
          <p:cNvGrpSpPr/>
          <p:nvPr/>
        </p:nvGrpSpPr>
        <p:grpSpPr>
          <a:xfrm>
            <a:off x="2345559" y="3906152"/>
            <a:ext cx="8313683" cy="5216884"/>
            <a:chOff x="2345559" y="3906152"/>
            <a:chExt cx="8313683" cy="5216884"/>
          </a:xfrm>
        </p:grpSpPr>
        <p:pic>
          <p:nvPicPr>
            <p:cNvPr id="15" name="圖片 14">
              <a:extLst>
                <a:ext uri="{FF2B5EF4-FFF2-40B4-BE49-F238E27FC236}">
                  <a16:creationId xmlns:a16="http://schemas.microsoft.com/office/drawing/2014/main" id="{C07F8A19-9362-1473-A419-4DF8118EBDA1}"/>
                </a:ext>
              </a:extLst>
            </p:cNvPr>
            <p:cNvPicPr>
              <a:picLocks noChangeAspect="1"/>
            </p:cNvPicPr>
            <p:nvPr/>
          </p:nvPicPr>
          <p:blipFill>
            <a:blip r:embed="rId5"/>
            <a:srcRect b="19805"/>
            <a:stretch/>
          </p:blipFill>
          <p:spPr>
            <a:xfrm>
              <a:off x="2345559" y="3906152"/>
              <a:ext cx="8313683" cy="4338438"/>
            </a:xfrm>
            <a:prstGeom prst="rect">
              <a:avLst/>
            </a:prstGeom>
          </p:spPr>
        </p:pic>
        <p:pic>
          <p:nvPicPr>
            <p:cNvPr id="16" name="圖片 15">
              <a:extLst>
                <a:ext uri="{FF2B5EF4-FFF2-40B4-BE49-F238E27FC236}">
                  <a16:creationId xmlns:a16="http://schemas.microsoft.com/office/drawing/2014/main" id="{3A56B5FA-BBB2-A8B0-BBF4-85DAD0F3C45C}"/>
                </a:ext>
              </a:extLst>
            </p:cNvPr>
            <p:cNvPicPr>
              <a:picLocks noChangeAspect="1"/>
            </p:cNvPicPr>
            <p:nvPr/>
          </p:nvPicPr>
          <p:blipFill>
            <a:blip r:embed="rId5"/>
            <a:srcRect t="51655" b="-146"/>
            <a:stretch/>
          </p:blipFill>
          <p:spPr>
            <a:xfrm>
              <a:off x="2345559" y="6499757"/>
              <a:ext cx="8313683" cy="2623279"/>
            </a:xfrm>
            <a:prstGeom prst="rect">
              <a:avLst/>
            </a:prstGeom>
          </p:spPr>
        </p:pic>
      </p:grpSp>
      <p:sp>
        <p:nvSpPr>
          <p:cNvPr id="290" name="矩形"/>
          <p:cNvSpPr>
            <a:spLocks noGrp="1" noRot="1" noMove="1" noResize="1" noEditPoints="1" noAdjustHandles="1" noChangeArrowheads="1" noChangeShapeType="1"/>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7" name="像 Excel簡潔易懂的介面，一個畫面就能看到所有資訊">
            <a:extLst>
              <a:ext uri="{FF2B5EF4-FFF2-40B4-BE49-F238E27FC236}">
                <a16:creationId xmlns:a16="http://schemas.microsoft.com/office/drawing/2014/main" id="{396E7FB6-19AF-1BE5-9071-3D73BAF57988}"/>
              </a:ext>
            </a:extLst>
          </p:cNvPr>
          <p:cNvSpPr txBox="1"/>
          <p:nvPr/>
        </p:nvSpPr>
        <p:spPr>
          <a:xfrm>
            <a:off x="558599" y="1857528"/>
            <a:ext cx="11887601" cy="556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es-SV" sz="2200" b="1" dirty="0">
                <a:latin typeface="Open Sans Semibold" panose="020B0606030504020204" pitchFamily="34" charset="0"/>
                <a:ea typeface="Open Sans Semibold" panose="020B0606030504020204" pitchFamily="34" charset="0"/>
                <a:cs typeface="Open Sans Semibold" panose="020B0606030504020204" pitchFamily="34" charset="0"/>
              </a:rPr>
              <a:t>La confianza de encontrar instantáneamente los datos que estás buscando</a:t>
            </a:r>
            <a:endParaRPr kumimoji="0" lang="es-419"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8" name="簡潔介面">
            <a:extLst>
              <a:ext uri="{FF2B5EF4-FFF2-40B4-BE49-F238E27FC236}">
                <a16:creationId xmlns:a16="http://schemas.microsoft.com/office/drawing/2014/main" id="{D43191B6-7BB1-3D3E-416F-70CB2B10AF0B}"/>
              </a:ext>
            </a:extLst>
          </p:cNvPr>
          <p:cNvSpPr txBox="1"/>
          <p:nvPr/>
        </p:nvSpPr>
        <p:spPr>
          <a:xfrm>
            <a:off x="2261021" y="850432"/>
            <a:ext cx="8482771"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Búsqueda de Texto </a:t>
            </a:r>
            <a:r>
              <a:rPr lang="es-419" b="1" dirty="0">
                <a:latin typeface="Open Sans" panose="020B0606030504020204" pitchFamily="34" charset="0"/>
                <a:ea typeface="Open Sans" panose="020B0606030504020204" pitchFamily="34" charset="0"/>
                <a:cs typeface="Open Sans" panose="020B0606030504020204" pitchFamily="34" charset="0"/>
              </a:rPr>
              <a:t>C</a:t>
            </a:r>
            <a:r>
              <a:rPr kumimoji="0" lang="es-419" sz="4500" b="1"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ompleto</a:t>
            </a:r>
            <a:endParaRPr kumimoji="0" lang="es-419"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3" name="Search">
            <a:hlinkClick r:id="" action="ppaction://media"/>
            <a:extLst>
              <a:ext uri="{FF2B5EF4-FFF2-40B4-BE49-F238E27FC236}">
                <a16:creationId xmlns:a16="http://schemas.microsoft.com/office/drawing/2014/main" id="{8FF67220-5ED7-6A46-FC22-2B8991259557}"/>
              </a:ext>
            </a:extLst>
          </p:cNvPr>
          <p:cNvPicPr>
            <a:picLocks noChangeAspect="1"/>
          </p:cNvPicPr>
          <p:nvPr>
            <a:videoFile r:link="rId2"/>
            <p:extLst>
              <p:ext uri="{DAA4B4D4-6D71-4841-9C94-3DE7FCFB9230}">
                <p14:media xmlns:p14="http://schemas.microsoft.com/office/powerpoint/2010/main" r:embed="rId1"/>
              </p:ext>
            </p:extLst>
          </p:nvPr>
        </p:nvPicPr>
        <p:blipFill>
          <a:blip r:embed="rId6"/>
          <a:srcRect t="7532" r="1030" b="7995"/>
          <a:stretch>
            <a:fillRect/>
          </a:stretch>
        </p:blipFill>
        <p:spPr>
          <a:xfrm>
            <a:off x="2428241" y="4474704"/>
            <a:ext cx="8231000" cy="4557536"/>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3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9AEA8CCE-4B02-40BC-4EF3-48B8E1C00B9A}"/>
            </a:ext>
          </a:extLst>
        </p:cNvPr>
        <p:cNvGrpSpPr/>
        <p:nvPr/>
      </p:nvGrpSpPr>
      <p:grpSpPr>
        <a:xfrm>
          <a:off x="0" y="0"/>
          <a:ext cx="0" cy="0"/>
          <a:chOff x="0" y="0"/>
          <a:chExt cx="0" cy="0"/>
        </a:xfrm>
      </p:grpSpPr>
      <p:sp>
        <p:nvSpPr>
          <p:cNvPr id="290" name="矩形">
            <a:extLst>
              <a:ext uri="{FF2B5EF4-FFF2-40B4-BE49-F238E27FC236}">
                <a16:creationId xmlns:a16="http://schemas.microsoft.com/office/drawing/2014/main" id="{7B3BD407-D4E9-915D-3A80-1118AB4018C0}"/>
              </a:ext>
            </a:extLst>
          </p:cNvPr>
          <p:cNvSpPr>
            <a:spLocks noGrp="1" noRot="1" noMove="1" noResize="1" noEditPoints="1" noAdjustHandles="1" noChangeArrowheads="1" noChangeShapeType="1"/>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5" name="像 Excel簡潔易懂的介面，一個畫面就能看到所有資訊">
            <a:extLst>
              <a:ext uri="{FF2B5EF4-FFF2-40B4-BE49-F238E27FC236}">
                <a16:creationId xmlns:a16="http://schemas.microsoft.com/office/drawing/2014/main" id="{F42E82FA-790A-71BB-4100-2D87C25C7341}"/>
              </a:ext>
            </a:extLst>
          </p:cNvPr>
          <p:cNvSpPr txBox="1"/>
          <p:nvPr/>
        </p:nvSpPr>
        <p:spPr>
          <a:xfrm>
            <a:off x="569793" y="1764766"/>
            <a:ext cx="11887601" cy="1064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sz="3200" b="0">
                <a:solidFill>
                  <a:srgbClr val="393939"/>
                </a:solidFill>
              </a:defRPr>
            </a:pPr>
            <a:r>
              <a:rPr lang="es-SV" sz="2200" b="1" dirty="0">
                <a:latin typeface="Open Sans Semibold" panose="020B0606030504020204" pitchFamily="34" charset="0"/>
                <a:ea typeface="Open Sans Semibold" panose="020B0606030504020204" pitchFamily="34" charset="0"/>
                <a:cs typeface="Open Sans Semibold" panose="020B0606030504020204" pitchFamily="34" charset="0"/>
              </a:rPr>
              <a:t>Cree múltiples vistas basadas en criterios de consulta utilizando cualquier combinación de campos</a:t>
            </a:r>
            <a:endPar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6" name="簡潔介面">
            <a:extLst>
              <a:ext uri="{FF2B5EF4-FFF2-40B4-BE49-F238E27FC236}">
                <a16:creationId xmlns:a16="http://schemas.microsoft.com/office/drawing/2014/main" id="{78AA35CD-C204-747A-3442-0FA0B44458BD}"/>
              </a:ext>
            </a:extLst>
          </p:cNvPr>
          <p:cNvSpPr txBox="1"/>
          <p:nvPr/>
        </p:nvSpPr>
        <p:spPr>
          <a:xfrm>
            <a:off x="933729" y="850432"/>
            <a:ext cx="11137344"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s-SV" b="1" dirty="0">
                <a:latin typeface="Open Sans" panose="020B0606030504020204" pitchFamily="34" charset="0"/>
                <a:ea typeface="Open Sans" panose="020B0606030504020204" pitchFamily="34" charset="0"/>
                <a:cs typeface="Open Sans" panose="020B0606030504020204" pitchFamily="34" charset="0"/>
              </a:rPr>
              <a:t>Creador de consultas y vistas de datos</a:t>
            </a:r>
            <a:endPar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grpSp>
        <p:nvGrpSpPr>
          <p:cNvPr id="9" name="視窗框">
            <a:extLst>
              <a:ext uri="{FF2B5EF4-FFF2-40B4-BE49-F238E27FC236}">
                <a16:creationId xmlns:a16="http://schemas.microsoft.com/office/drawing/2014/main" id="{70663734-1CA4-09E0-144A-2C22BF4B8B21}"/>
              </a:ext>
            </a:extLst>
          </p:cNvPr>
          <p:cNvGrpSpPr/>
          <p:nvPr/>
        </p:nvGrpSpPr>
        <p:grpSpPr>
          <a:xfrm>
            <a:off x="2350566" y="4210441"/>
            <a:ext cx="8313682" cy="4687607"/>
            <a:chOff x="2350566" y="3910641"/>
            <a:chExt cx="8313682" cy="4687607"/>
          </a:xfrm>
        </p:grpSpPr>
        <p:pic>
          <p:nvPicPr>
            <p:cNvPr id="2" name="視窗框">
              <a:extLst>
                <a:ext uri="{FF2B5EF4-FFF2-40B4-BE49-F238E27FC236}">
                  <a16:creationId xmlns:a16="http://schemas.microsoft.com/office/drawing/2014/main" id="{7A22CAF7-4921-20BA-9BE6-251F93120AE2}"/>
                </a:ext>
              </a:extLst>
            </p:cNvPr>
            <p:cNvPicPr>
              <a:picLocks noChangeAspect="1"/>
            </p:cNvPicPr>
            <p:nvPr/>
          </p:nvPicPr>
          <p:blipFill>
            <a:blip r:embed="rId3"/>
            <a:srcRect t="-1" b="36826"/>
            <a:stretch/>
          </p:blipFill>
          <p:spPr>
            <a:xfrm>
              <a:off x="2350566" y="3910641"/>
              <a:ext cx="8313682" cy="3416002"/>
            </a:xfrm>
            <a:prstGeom prst="rect">
              <a:avLst/>
            </a:prstGeom>
          </p:spPr>
        </p:pic>
        <p:pic>
          <p:nvPicPr>
            <p:cNvPr id="8" name="視窗框">
              <a:extLst>
                <a:ext uri="{FF2B5EF4-FFF2-40B4-BE49-F238E27FC236}">
                  <a16:creationId xmlns:a16="http://schemas.microsoft.com/office/drawing/2014/main" id="{27DFA506-2DFB-9E11-4605-2668CEE9B8C0}"/>
                </a:ext>
              </a:extLst>
            </p:cNvPr>
            <p:cNvPicPr>
              <a:picLocks noChangeAspect="1"/>
            </p:cNvPicPr>
            <p:nvPr/>
          </p:nvPicPr>
          <p:blipFill>
            <a:blip r:embed="rId3"/>
            <a:srcRect t="71279" b="-387"/>
            <a:stretch/>
          </p:blipFill>
          <p:spPr>
            <a:xfrm>
              <a:off x="2350566" y="7024282"/>
              <a:ext cx="8313682" cy="1573966"/>
            </a:xfrm>
            <a:prstGeom prst="rect">
              <a:avLst/>
            </a:prstGeom>
          </p:spPr>
        </p:pic>
      </p:grpSp>
      <p:pic>
        <p:nvPicPr>
          <p:cNvPr id="11" name="Imagen 10">
            <a:extLst>
              <a:ext uri="{FF2B5EF4-FFF2-40B4-BE49-F238E27FC236}">
                <a16:creationId xmlns:a16="http://schemas.microsoft.com/office/drawing/2014/main" id="{E516D4A7-0A2F-E7BF-9B28-3D806BCD5A6F}"/>
              </a:ext>
            </a:extLst>
          </p:cNvPr>
          <p:cNvPicPr>
            <a:picLocks noChangeAspect="1"/>
          </p:cNvPicPr>
          <p:nvPr/>
        </p:nvPicPr>
        <p:blipFill>
          <a:blip r:embed="rId4"/>
          <a:stretch>
            <a:fillRect/>
          </a:stretch>
        </p:blipFill>
        <p:spPr>
          <a:xfrm>
            <a:off x="2411928" y="4799439"/>
            <a:ext cx="8202788" cy="3976611"/>
          </a:xfrm>
          <a:prstGeom prst="rect">
            <a:avLst/>
          </a:prstGeom>
        </p:spPr>
      </p:pic>
      <p:sp>
        <p:nvSpPr>
          <p:cNvPr id="12" name="矩形">
            <a:extLst>
              <a:ext uri="{FF2B5EF4-FFF2-40B4-BE49-F238E27FC236}">
                <a16:creationId xmlns:a16="http://schemas.microsoft.com/office/drawing/2014/main" id="{8D92EAA1-269D-8DA1-9216-267960106379}"/>
              </a:ext>
            </a:extLst>
          </p:cNvPr>
          <p:cNvSpPr/>
          <p:nvPr/>
        </p:nvSpPr>
        <p:spPr>
          <a:xfrm>
            <a:off x="2411928" y="4746881"/>
            <a:ext cx="2338748" cy="4029169"/>
          </a:xfrm>
          <a:prstGeom prst="rect">
            <a:avLst/>
          </a:prstGeom>
          <a:ln w="63500">
            <a:solidFill>
              <a:srgbClr val="E2777C"/>
            </a:solidFill>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Tree>
    <p:extLst>
      <p:ext uri="{BB962C8B-B14F-4D97-AF65-F5344CB8AC3E}">
        <p14:creationId xmlns:p14="http://schemas.microsoft.com/office/powerpoint/2010/main" val="253796571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297"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298" name="確保哪些人可以閱覽或修改哪些資料"/>
          <p:cNvSpPr txBox="1"/>
          <p:nvPr/>
        </p:nvSpPr>
        <p:spPr>
          <a:xfrm>
            <a:off x="1955938" y="1807918"/>
            <a:ext cx="9565502" cy="1064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es-SV" sz="2200" b="1" dirty="0">
                <a:latin typeface="Open Sans Semibold" panose="020B0606030504020204" pitchFamily="34" charset="0"/>
                <a:ea typeface="Open Sans Semibold" panose="020B0606030504020204" pitchFamily="34" charset="0"/>
                <a:cs typeface="Open Sans Semibold" panose="020B0606030504020204" pitchFamily="34" charset="0"/>
              </a:rPr>
              <a:t>Cubre todos los escenarios complejos de gestión de acceso para controlar quién puede ver o modificar datos específicos</a:t>
            </a:r>
            <a:endPar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99" name="精細的權限管控"/>
          <p:cNvSpPr txBox="1"/>
          <p:nvPr/>
        </p:nvSpPr>
        <p:spPr>
          <a:xfrm>
            <a:off x="3757422" y="850431"/>
            <a:ext cx="5489965"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Acceso Controlado</a:t>
            </a:r>
          </a:p>
        </p:txBody>
      </p:sp>
      <p:grpSp>
        <p:nvGrpSpPr>
          <p:cNvPr id="8" name="Grupo 7">
            <a:extLst>
              <a:ext uri="{FF2B5EF4-FFF2-40B4-BE49-F238E27FC236}">
                <a16:creationId xmlns:a16="http://schemas.microsoft.com/office/drawing/2014/main" id="{EAA39AEF-AB27-76AD-5F29-2181FF2FC3EE}"/>
              </a:ext>
            </a:extLst>
          </p:cNvPr>
          <p:cNvGrpSpPr/>
          <p:nvPr/>
        </p:nvGrpSpPr>
        <p:grpSpPr>
          <a:xfrm>
            <a:off x="1258768" y="3688229"/>
            <a:ext cx="10727104" cy="5730290"/>
            <a:chOff x="1258768" y="3688229"/>
            <a:chExt cx="10727104" cy="5730290"/>
          </a:xfrm>
        </p:grpSpPr>
        <p:pic>
          <p:nvPicPr>
            <p:cNvPr id="3" name="影像">
              <a:extLst>
                <a:ext uri="{FF2B5EF4-FFF2-40B4-BE49-F238E27FC236}">
                  <a16:creationId xmlns:a16="http://schemas.microsoft.com/office/drawing/2014/main" id="{24093719-BA5A-097F-9412-A11994E04B6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58768" y="3688229"/>
              <a:ext cx="10727104" cy="5730290"/>
            </a:xfrm>
            <a:prstGeom prst="rect">
              <a:avLst/>
            </a:prstGeom>
            <a:ln w="12700">
              <a:miter lim="400000"/>
            </a:ln>
          </p:spPr>
        </p:pic>
        <p:pic>
          <p:nvPicPr>
            <p:cNvPr id="4" name="Imagen 3">
              <a:extLst>
                <a:ext uri="{FF2B5EF4-FFF2-40B4-BE49-F238E27FC236}">
                  <a16:creationId xmlns:a16="http://schemas.microsoft.com/office/drawing/2014/main" id="{610E7D92-5044-E698-0ADA-1EDE28576DFA}"/>
                </a:ext>
              </a:extLst>
            </p:cNvPr>
            <p:cNvPicPr>
              <a:picLocks noChangeAspect="1"/>
            </p:cNvPicPr>
            <p:nvPr/>
          </p:nvPicPr>
          <p:blipFill>
            <a:blip r:embed="rId4">
              <a:extLst>
                <a:ext uri="{28A0092B-C50C-407E-A947-70E740481C1C}">
                  <a14:useLocalDpi xmlns:a14="http://schemas.microsoft.com/office/drawing/2010/main" val="0"/>
                </a:ext>
              </a:extLst>
            </a:blip>
            <a:srcRect l="4581" t="3364" r="10301" b="2086"/>
            <a:stretch>
              <a:fillRect/>
            </a:stretch>
          </p:blipFill>
          <p:spPr>
            <a:xfrm>
              <a:off x="1318997" y="4217831"/>
              <a:ext cx="4173842" cy="4807015"/>
            </a:xfrm>
            <a:prstGeom prst="rect">
              <a:avLst/>
            </a:prstGeom>
          </p:spPr>
        </p:pic>
        <p:pic>
          <p:nvPicPr>
            <p:cNvPr id="6" name="Imagen 5">
              <a:extLst>
                <a:ext uri="{FF2B5EF4-FFF2-40B4-BE49-F238E27FC236}">
                  <a16:creationId xmlns:a16="http://schemas.microsoft.com/office/drawing/2014/main" id="{F27DFCF6-16D7-3541-1DF2-B20254DCCE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21442" y="5180440"/>
              <a:ext cx="3805515" cy="3100675"/>
            </a:xfrm>
            <a:prstGeom prst="rect">
              <a:avLst/>
            </a:prstGeom>
            <a:ln>
              <a:noFill/>
            </a:ln>
            <a:effectLst>
              <a:softEdge rad="112500"/>
            </a:effectLst>
          </p:spPr>
        </p:pic>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7" name="精細的權限管控">
            <a:extLst>
              <a:ext uri="{FF2B5EF4-FFF2-40B4-BE49-F238E27FC236}">
                <a16:creationId xmlns:a16="http://schemas.microsoft.com/office/drawing/2014/main" id="{5519A8F7-638C-0031-7D93-B2AC7579B09D}"/>
              </a:ext>
            </a:extLst>
          </p:cNvPr>
          <p:cNvSpPr txBox="1"/>
          <p:nvPr/>
        </p:nvSpPr>
        <p:spPr>
          <a:xfrm>
            <a:off x="2084832" y="850431"/>
            <a:ext cx="8970264"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r>
              <a:rPr lang="es-419" b="1" noProof="0" dirty="0">
                <a:latin typeface="Open Sans" panose="020B0606030504020204" pitchFamily="34" charset="0"/>
                <a:ea typeface="Open Sans" panose="020B0606030504020204" pitchFamily="34" charset="0"/>
                <a:cs typeface="Open Sans" panose="020B0606030504020204" pitchFamily="34" charset="0"/>
              </a:rPr>
              <a:t>Espectador vs. Usuario Normal</a:t>
            </a:r>
          </a:p>
        </p:txBody>
      </p:sp>
      <p:pic>
        <p:nvPicPr>
          <p:cNvPr id="2" name="ES_access">
            <a:hlinkClick r:id="" action="ppaction://media"/>
            <a:extLst>
              <a:ext uri="{FF2B5EF4-FFF2-40B4-BE49-F238E27FC236}">
                <a16:creationId xmlns:a16="http://schemas.microsoft.com/office/drawing/2014/main" id="{4560C670-5655-8A36-90CD-20D9688E132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28146" y="2470728"/>
            <a:ext cx="11083636" cy="6234545"/>
          </a:xfrm>
          <a:prstGeom prst="rect">
            <a:avLst/>
          </a:prstGeom>
        </p:spPr>
      </p:pic>
    </p:spTree>
    <p:extLst>
      <p:ext uri="{BB962C8B-B14F-4D97-AF65-F5344CB8AC3E}">
        <p14:creationId xmlns:p14="http://schemas.microsoft.com/office/powerpoint/2010/main" val="17364630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51"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8" name="電子郵件線上簽核：快速方便、節省跑公文時間">
            <a:extLst>
              <a:ext uri="{FF2B5EF4-FFF2-40B4-BE49-F238E27FC236}">
                <a16:creationId xmlns:a16="http://schemas.microsoft.com/office/drawing/2014/main" id="{4A8A4A95-3C53-DFF5-054B-5A4AE1578F64}"/>
              </a:ext>
            </a:extLst>
          </p:cNvPr>
          <p:cNvSpPr txBox="1"/>
          <p:nvPr/>
        </p:nvSpPr>
        <p:spPr>
          <a:xfrm>
            <a:off x="558598" y="1887231"/>
            <a:ext cx="11887601" cy="15719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es-SV" sz="2200" b="1" dirty="0">
                <a:latin typeface="Open Sans Semibold" panose="020B0606030504020204" pitchFamily="34" charset="0"/>
                <a:ea typeface="Open Sans Semibold" panose="020B0606030504020204" pitchFamily="34" charset="0"/>
                <a:cs typeface="Open Sans Semibold" panose="020B0606030504020204" pitchFamily="34" charset="0"/>
              </a:rPr>
              <a:t>Proceso de aprobación con un solo clic a través de la base de datos de Ragic, correo electrónico o la aplicación Ragic, con la capacidad de adaptar tu flujo de trabajo de aprobación mediante la configuración de reglas</a:t>
            </a:r>
            <a:endParaRPr kumimoji="0" lang="es-419"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9" name="簽核流程">
            <a:extLst>
              <a:ext uri="{FF2B5EF4-FFF2-40B4-BE49-F238E27FC236}">
                <a16:creationId xmlns:a16="http://schemas.microsoft.com/office/drawing/2014/main" id="{00C5D382-ED8B-DF5E-5618-4E163066E9E4}"/>
              </a:ext>
            </a:extLst>
          </p:cNvPr>
          <p:cNvSpPr txBox="1"/>
          <p:nvPr/>
        </p:nvSpPr>
        <p:spPr>
          <a:xfrm>
            <a:off x="3353855" y="848764"/>
            <a:ext cx="6297090"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r>
              <a:rPr lang="es-419" b="1" noProof="0" dirty="0">
                <a:latin typeface="Open Sans" panose="020B0606030504020204" pitchFamily="34" charset="0"/>
                <a:ea typeface="Open Sans" panose="020B0606030504020204" pitchFamily="34" charset="0"/>
                <a:cs typeface="Open Sans" panose="020B0606030504020204" pitchFamily="34" charset="0"/>
              </a:rPr>
              <a:t>Flujo de Aprobación</a:t>
            </a:r>
          </a:p>
        </p:txBody>
      </p:sp>
      <p:pic>
        <p:nvPicPr>
          <p:cNvPr id="2" name="ES_approval">
            <a:hlinkClick r:id="" action="ppaction://media"/>
            <a:extLst>
              <a:ext uri="{FF2B5EF4-FFF2-40B4-BE49-F238E27FC236}">
                <a16:creationId xmlns:a16="http://schemas.microsoft.com/office/drawing/2014/main" id="{1919693E-124C-8994-2303-C20CD750F32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29805" y="3778568"/>
            <a:ext cx="9481475" cy="5333328"/>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14"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315" name="不再是一張一張獨立的資料表，而是緊密連結的資料庫系統"/>
          <p:cNvSpPr txBox="1"/>
          <p:nvPr/>
        </p:nvSpPr>
        <p:spPr>
          <a:xfrm>
            <a:off x="2414017" y="1886400"/>
            <a:ext cx="8942832" cy="11020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lvl="0"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pPr>
            <a:r>
              <a:rPr lang="es-SV" sz="22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Gestiona relaciones de uno a muchos en Ragic con recuperación y cálculo de datos automatizados</a:t>
            </a:r>
            <a:endPar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endParaRPr>
          </a:p>
        </p:txBody>
      </p:sp>
      <p:sp>
        <p:nvSpPr>
          <p:cNvPr id="316" name="表單緊密連結"/>
          <p:cNvSpPr txBox="1"/>
          <p:nvPr/>
        </p:nvSpPr>
        <p:spPr>
          <a:xfrm>
            <a:off x="2414017" y="852399"/>
            <a:ext cx="8413874"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s-419" b="1" dirty="0">
                <a:latin typeface="Open Sans" panose="020B0606030504020204" pitchFamily="34" charset="0"/>
                <a:ea typeface="Open Sans" panose="020B0606030504020204" pitchFamily="34" charset="0"/>
                <a:cs typeface="Open Sans" panose="020B0606030504020204" pitchFamily="34" charset="0"/>
              </a:rPr>
              <a:t>Relaciones Entre Hojas</a:t>
            </a:r>
            <a:endPar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3" name="Imagen 2">
            <a:extLst>
              <a:ext uri="{FF2B5EF4-FFF2-40B4-BE49-F238E27FC236}">
                <a16:creationId xmlns:a16="http://schemas.microsoft.com/office/drawing/2014/main" id="{531F87E4-4537-9966-343E-1E2FCD795E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3121" y="3518287"/>
            <a:ext cx="10886639" cy="6132806"/>
          </a:xfrm>
          <a:prstGeom prst="rect">
            <a:avLst/>
          </a:prstGeom>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E9AE66FE-717C-63AB-07AA-188D984378E5}"/>
            </a:ext>
          </a:extLst>
        </p:cNvPr>
        <p:cNvGrpSpPr/>
        <p:nvPr/>
      </p:nvGrpSpPr>
      <p:grpSpPr>
        <a:xfrm>
          <a:off x="0" y="0"/>
          <a:ext cx="0" cy="0"/>
          <a:chOff x="0" y="0"/>
          <a:chExt cx="0" cy="0"/>
        </a:xfrm>
      </p:grpSpPr>
      <p:pic>
        <p:nvPicPr>
          <p:cNvPr id="9" name="視窗框">
            <a:extLst>
              <a:ext uri="{FF2B5EF4-FFF2-40B4-BE49-F238E27FC236}">
                <a16:creationId xmlns:a16="http://schemas.microsoft.com/office/drawing/2014/main" id="{D4B9295F-9835-4CB5-0B0F-1F7552B01987}"/>
              </a:ext>
            </a:extLst>
          </p:cNvPr>
          <p:cNvPicPr>
            <a:picLocks noChangeAspect="1"/>
          </p:cNvPicPr>
          <p:nvPr/>
        </p:nvPicPr>
        <p:blipFill>
          <a:blip r:embed="rId5"/>
          <a:srcRect t="-1" b="21514"/>
          <a:stretch/>
        </p:blipFill>
        <p:spPr>
          <a:xfrm>
            <a:off x="3859395" y="3910640"/>
            <a:ext cx="8313683" cy="5197405"/>
          </a:xfrm>
          <a:prstGeom prst="rect">
            <a:avLst/>
          </a:prstGeom>
        </p:spPr>
      </p:pic>
      <p:sp>
        <p:nvSpPr>
          <p:cNvPr id="314" name="矩形">
            <a:extLst>
              <a:ext uri="{FF2B5EF4-FFF2-40B4-BE49-F238E27FC236}">
                <a16:creationId xmlns:a16="http://schemas.microsoft.com/office/drawing/2014/main" id="{61A2D40E-C29D-F62D-9205-9452D264CD1C}"/>
              </a:ext>
            </a:extLst>
          </p:cNvPr>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315" name="不再是一張一張獨立的資料表，而是緊密連結的資料庫系統">
            <a:extLst>
              <a:ext uri="{FF2B5EF4-FFF2-40B4-BE49-F238E27FC236}">
                <a16:creationId xmlns:a16="http://schemas.microsoft.com/office/drawing/2014/main" id="{EAA69CE0-718E-369B-A1B8-27C1364C87F1}"/>
              </a:ext>
            </a:extLst>
          </p:cNvPr>
          <p:cNvSpPr txBox="1"/>
          <p:nvPr/>
        </p:nvSpPr>
        <p:spPr>
          <a:xfrm>
            <a:off x="969724" y="1787311"/>
            <a:ext cx="10938741" cy="11078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lvl="0"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pPr>
            <a:r>
              <a:rPr lang="es-SV" sz="2300" dirty="0">
                <a:solidFill>
                  <a:srgbClr val="F95D5D"/>
                </a:solidFill>
                <a:latin typeface="Open Sans Semibold" panose="020B0706030804020204" pitchFamily="34" charset="0"/>
                <a:ea typeface="Source Han Sans TW Bold"/>
                <a:cs typeface="Open Sans Semibold" panose="020B0706030804020204" pitchFamily="34" charset="0"/>
                <a:sym typeface="Source Han Sans TW Bold"/>
              </a:rPr>
              <a:t>Reduce </a:t>
            </a:r>
            <a:r>
              <a:rPr lang="es-SV" sz="2300" dirty="0">
                <a:solidFill>
                  <a:srgbClr val="393939"/>
                </a:solidFill>
                <a:latin typeface="Open Sans Semibold" panose="020B0706030804020204" pitchFamily="34" charset="0"/>
                <a:ea typeface="Open Sans Semibold" panose="020B0706030804020204" pitchFamily="34" charset="0"/>
                <a:cs typeface="Open Sans Semibold" panose="020B0706030804020204" pitchFamily="34" charset="0"/>
                <a:sym typeface="Source Han Sans TW Bold"/>
              </a:rPr>
              <a:t>significativamente</a:t>
            </a:r>
            <a:r>
              <a:rPr lang="es-SV" sz="2300" dirty="0">
                <a:solidFill>
                  <a:srgbClr val="F95D5D"/>
                </a:solidFill>
                <a:latin typeface="Open Sans Semibold" panose="020B0706030804020204" pitchFamily="34" charset="0"/>
                <a:ea typeface="Source Han Sans TW Bold"/>
                <a:cs typeface="Open Sans Semibold" panose="020B0706030804020204" pitchFamily="34" charset="0"/>
                <a:sym typeface="Source Han Sans TW Bold"/>
              </a:rPr>
              <a:t> el tiempo de ingreso de datos </a:t>
            </a:r>
            <a:r>
              <a:rPr lang="es-SV" sz="2300" dirty="0">
                <a:solidFill>
                  <a:srgbClr val="393939"/>
                </a:solidFill>
                <a:latin typeface="Open Sans Semibold" panose="020B0706030804020204" pitchFamily="34" charset="0"/>
                <a:ea typeface="Open Sans Semibold" panose="020B0706030804020204" pitchFamily="34" charset="0"/>
                <a:cs typeface="Open Sans Semibold" panose="020B0706030804020204" pitchFamily="34" charset="0"/>
                <a:sym typeface="Source Han Sans TW Bold"/>
              </a:rPr>
              <a:t>y </a:t>
            </a:r>
            <a:r>
              <a:rPr lang="es-SV" sz="2300" dirty="0">
                <a:solidFill>
                  <a:srgbClr val="F95D5D"/>
                </a:solidFill>
                <a:latin typeface="Open Sans Semibold" panose="020B0706030804020204" pitchFamily="34" charset="0"/>
                <a:ea typeface="Source Han Sans TW Bold"/>
                <a:cs typeface="Open Sans Semibold" panose="020B0706030804020204" pitchFamily="34" charset="0"/>
                <a:sym typeface="Source Han Sans TW Bold"/>
              </a:rPr>
              <a:t>evita errores de ingreso manual</a:t>
            </a:r>
            <a:endParaRPr kumimoji="0" lang="es-419" sz="2300" b="0" i="0" u="none" strike="noStrike" kern="0" cap="none" spc="0" normalizeH="0" baseline="0" noProof="0" dirty="0">
              <a:ln>
                <a:noFill/>
              </a:ln>
              <a:solidFill>
                <a:srgbClr val="F95D5D"/>
              </a:solidFill>
              <a:effectLst/>
              <a:uLnTx/>
              <a:uFillTx/>
              <a:latin typeface="Open Sans Semibold" panose="020B0706030804020204" pitchFamily="34" charset="0"/>
              <a:ea typeface="Source Han Sans TW Bold"/>
              <a:cs typeface="Open Sans Semibold" panose="020B0706030804020204" pitchFamily="34" charset="0"/>
              <a:sym typeface="Source Han Sans TW Bold"/>
            </a:endParaRPr>
          </a:p>
        </p:txBody>
      </p:sp>
      <p:sp>
        <p:nvSpPr>
          <p:cNvPr id="316" name="表單緊密連結">
            <a:extLst>
              <a:ext uri="{FF2B5EF4-FFF2-40B4-BE49-F238E27FC236}">
                <a16:creationId xmlns:a16="http://schemas.microsoft.com/office/drawing/2014/main" id="{CF6F10F5-2C35-C853-D7C7-B1918FAD641E}"/>
              </a:ext>
            </a:extLst>
          </p:cNvPr>
          <p:cNvSpPr txBox="1"/>
          <p:nvPr/>
        </p:nvSpPr>
        <p:spPr>
          <a:xfrm>
            <a:off x="4514842" y="848765"/>
            <a:ext cx="3975127"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r>
              <a:rPr lang="es-419" b="1" noProof="0" dirty="0"/>
              <a:t>Enlazar y Cargar</a:t>
            </a:r>
          </a:p>
        </p:txBody>
      </p:sp>
      <p:pic>
        <p:nvPicPr>
          <p:cNvPr id="3" name="Imagen 2">
            <a:extLst>
              <a:ext uri="{FF2B5EF4-FFF2-40B4-BE49-F238E27FC236}">
                <a16:creationId xmlns:a16="http://schemas.microsoft.com/office/drawing/2014/main" id="{F17049F7-F95A-1A4C-4767-E68B8AF0C2B9}"/>
              </a:ext>
            </a:extLst>
          </p:cNvPr>
          <p:cNvPicPr>
            <a:picLocks noChangeAspect="1"/>
          </p:cNvPicPr>
          <p:nvPr/>
        </p:nvPicPr>
        <p:blipFill>
          <a:blip r:embed="rId6"/>
          <a:srcRect b="1876"/>
          <a:stretch>
            <a:fillRect/>
          </a:stretch>
        </p:blipFill>
        <p:spPr>
          <a:xfrm>
            <a:off x="532246" y="4269804"/>
            <a:ext cx="3111660" cy="4903928"/>
          </a:xfrm>
          <a:prstGeom prst="rect">
            <a:avLst/>
          </a:prstGeom>
        </p:spPr>
      </p:pic>
      <p:pic>
        <p:nvPicPr>
          <p:cNvPr id="2" name="Link and load">
            <a:hlinkClick r:id="" action="ppaction://media"/>
            <a:extLst>
              <a:ext uri="{FF2B5EF4-FFF2-40B4-BE49-F238E27FC236}">
                <a16:creationId xmlns:a16="http://schemas.microsoft.com/office/drawing/2014/main" id="{B64B6AB5-3013-546C-1EAD-577FC8C791F7}"/>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918754" y="4573603"/>
            <a:ext cx="8131006" cy="4534441"/>
          </a:xfrm>
          <a:prstGeom prst="rect">
            <a:avLst/>
          </a:prstGeom>
        </p:spPr>
      </p:pic>
    </p:spTree>
    <p:extLst>
      <p:ext uri="{BB962C8B-B14F-4D97-AF65-F5344CB8AC3E}">
        <p14:creationId xmlns:p14="http://schemas.microsoft.com/office/powerpoint/2010/main" val="344606011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E1DEC6A1-D2D3-6E41-6A31-7F73A4E2E1F8}"/>
            </a:ext>
          </a:extLst>
        </p:cNvPr>
        <p:cNvGrpSpPr/>
        <p:nvPr/>
      </p:nvGrpSpPr>
      <p:grpSpPr>
        <a:xfrm>
          <a:off x="0" y="0"/>
          <a:ext cx="0" cy="0"/>
          <a:chOff x="0" y="0"/>
          <a:chExt cx="0" cy="0"/>
        </a:xfrm>
      </p:grpSpPr>
      <p:sp>
        <p:nvSpPr>
          <p:cNvPr id="314" name="矩形">
            <a:extLst>
              <a:ext uri="{FF2B5EF4-FFF2-40B4-BE49-F238E27FC236}">
                <a16:creationId xmlns:a16="http://schemas.microsoft.com/office/drawing/2014/main" id="{99225E9F-E64C-43FF-4B31-4A813D1AE282}"/>
              </a:ext>
            </a:extLst>
          </p:cNvPr>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315" name="不再是一張一張獨立的資料表，而是緊密連結的資料庫系統">
            <a:extLst>
              <a:ext uri="{FF2B5EF4-FFF2-40B4-BE49-F238E27FC236}">
                <a16:creationId xmlns:a16="http://schemas.microsoft.com/office/drawing/2014/main" id="{1838A2F4-9C5B-2401-05A6-0C6781807096}"/>
              </a:ext>
            </a:extLst>
          </p:cNvPr>
          <p:cNvSpPr txBox="1"/>
          <p:nvPr/>
        </p:nvSpPr>
        <p:spPr>
          <a:xfrm>
            <a:off x="558600" y="1857600"/>
            <a:ext cx="11887601" cy="10641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spAutoFit/>
          </a:bodyPr>
          <a:lstStyle/>
          <a:p>
            <a:pPr lvl="0"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pPr>
            <a:r>
              <a:rPr lang="es-SV" sz="2200" b="1" dirty="0">
                <a:solidFill>
                  <a:srgbClr val="393939"/>
                </a:solidFill>
                <a:latin typeface="Open Sans Semibold" panose="020B0606030504020204" pitchFamily="34" charset="0"/>
                <a:ea typeface="Source Han Sans TW Bold"/>
                <a:cs typeface="Open Sans Semibold" panose="020B0606030504020204" pitchFamily="34" charset="0"/>
                <a:sym typeface="Source Han Sans TW Bold"/>
              </a:rPr>
              <a:t>La misma hoja se puede crear en múltiples versiones para mostrar información diferente</a:t>
            </a:r>
            <a:endPar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Source Han Sans TW Bold"/>
              <a:cs typeface="Open Sans Semibold" panose="020B0606030504020204" pitchFamily="34" charset="0"/>
              <a:sym typeface="Source Han Sans TW Bold"/>
            </a:endParaRPr>
          </a:p>
        </p:txBody>
      </p:sp>
      <p:sp>
        <p:nvSpPr>
          <p:cNvPr id="316" name="表單緊密連結">
            <a:extLst>
              <a:ext uri="{FF2B5EF4-FFF2-40B4-BE49-F238E27FC236}">
                <a16:creationId xmlns:a16="http://schemas.microsoft.com/office/drawing/2014/main" id="{022F0304-D037-E4F0-6FE2-B073073C571B}"/>
              </a:ext>
            </a:extLst>
          </p:cNvPr>
          <p:cNvSpPr txBox="1"/>
          <p:nvPr/>
        </p:nvSpPr>
        <p:spPr>
          <a:xfrm>
            <a:off x="1947672" y="848765"/>
            <a:ext cx="9162287"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s-419" b="1" dirty="0">
                <a:latin typeface="Open Sans" panose="020B0606030504020204" pitchFamily="34" charset="0"/>
                <a:ea typeface="Open Sans" panose="020B0606030504020204" pitchFamily="34" charset="0"/>
                <a:cs typeface="Open Sans" panose="020B0606030504020204" pitchFamily="34" charset="0"/>
              </a:rPr>
              <a:t>Hojas de Versiones Múltiples</a:t>
            </a:r>
            <a:endPar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7" name="像 Excel簡潔易懂的介面，一個畫面就能看到所有資訊">
            <a:extLst>
              <a:ext uri="{FF2B5EF4-FFF2-40B4-BE49-F238E27FC236}">
                <a16:creationId xmlns:a16="http://schemas.microsoft.com/office/drawing/2014/main" id="{D9A5273D-0A30-98D0-D5EB-7C0D377E75EA}"/>
              </a:ext>
            </a:extLst>
          </p:cNvPr>
          <p:cNvSpPr txBox="1"/>
          <p:nvPr/>
        </p:nvSpPr>
        <p:spPr>
          <a:xfrm>
            <a:off x="2623218" y="3982845"/>
            <a:ext cx="1921350" cy="4738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Uso del Cliente</a:t>
            </a:r>
            <a:endParaRPr kumimoji="0" lang="es-419" sz="1800" b="1" i="0" u="none" strike="noStrike" kern="0" cap="none" spc="0" normalizeH="0" baseline="0" noProof="0" dirty="0">
              <a:ln>
                <a:noFill/>
              </a:ln>
              <a:solidFill>
                <a:srgbClr val="000000"/>
              </a:solidFill>
              <a:effectLst/>
              <a:uLnTx/>
              <a:uFillTx/>
              <a:latin typeface="Open Sans" panose="020B0606030504020204" pitchFamily="34" charset="0"/>
              <a:ea typeface="Noto Sans CJK SC Bold" panose="020B0500000000000000" pitchFamily="34" charset="-128"/>
              <a:cs typeface="Open Sans" panose="020B0606030504020204" pitchFamily="34" charset="0"/>
              <a:sym typeface="Source Han Sans TW Medium"/>
            </a:endParaRPr>
          </a:p>
        </p:txBody>
      </p:sp>
      <p:sp>
        <p:nvSpPr>
          <p:cNvPr id="12" name="像 Excel簡潔易懂的介面，一個畫面就能看到所有資訊">
            <a:extLst>
              <a:ext uri="{FF2B5EF4-FFF2-40B4-BE49-F238E27FC236}">
                <a16:creationId xmlns:a16="http://schemas.microsoft.com/office/drawing/2014/main" id="{1CF2232E-2C8D-2222-B182-014CF2C95D63}"/>
              </a:ext>
            </a:extLst>
          </p:cNvPr>
          <p:cNvSpPr txBox="1"/>
          <p:nvPr/>
        </p:nvSpPr>
        <p:spPr>
          <a:xfrm>
            <a:off x="8621281" y="4004047"/>
            <a:ext cx="2055539" cy="4785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Uso Interno</a:t>
            </a:r>
            <a:endParaRPr kumimoji="0" lang="es-419" sz="1800" b="1" i="0" u="none" strike="noStrike" kern="0" cap="none" spc="0" normalizeH="0" baseline="0" noProof="0" dirty="0">
              <a:ln>
                <a:noFill/>
              </a:ln>
              <a:solidFill>
                <a:srgbClr val="000000"/>
              </a:solidFill>
              <a:effectLst/>
              <a:uLnTx/>
              <a:uFillTx/>
              <a:latin typeface="Open Sans" panose="020B0606030504020204" pitchFamily="34" charset="0"/>
              <a:ea typeface="Noto Sans CJK SC Bold" panose="020B0500000000000000" pitchFamily="34" charset="-128"/>
              <a:cs typeface="Open Sans" panose="020B0606030504020204" pitchFamily="34" charset="0"/>
              <a:sym typeface="Source Han Sans TW Medium"/>
            </a:endParaRPr>
          </a:p>
        </p:txBody>
      </p:sp>
      <p:sp>
        <p:nvSpPr>
          <p:cNvPr id="14" name="像 Excel簡潔易懂的介面，一個畫面就能看到所有資訊">
            <a:extLst>
              <a:ext uri="{FF2B5EF4-FFF2-40B4-BE49-F238E27FC236}">
                <a16:creationId xmlns:a16="http://schemas.microsoft.com/office/drawing/2014/main" id="{525BC2D7-5DD7-4A4B-F1C1-41018266862D}"/>
              </a:ext>
            </a:extLst>
          </p:cNvPr>
          <p:cNvSpPr txBox="1"/>
          <p:nvPr/>
        </p:nvSpPr>
        <p:spPr>
          <a:xfrm>
            <a:off x="3855364" y="8115365"/>
            <a:ext cx="5294073" cy="17203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es-419" sz="1800" b="1" dirty="0">
                <a:latin typeface="Open Sans Semibold" panose="020B0606030504020204" pitchFamily="34" charset="0"/>
                <a:ea typeface="Open Sans Semibold" panose="020B0606030504020204" pitchFamily="34" charset="0"/>
                <a:cs typeface="Open Sans Semibold" panose="020B0606030504020204" pitchFamily="34" charset="0"/>
              </a:rPr>
              <a:t>Diseña diferentes campos para formularios de clientes/internos </a:t>
            </a:r>
          </a:p>
          <a:p>
            <a:pPr lvl="0">
              <a:defRPr/>
            </a:pPr>
            <a:r>
              <a:rPr lang="es-419" sz="1800" b="1" dirty="0">
                <a:latin typeface="Open Sans Semibold" panose="020B0606030504020204" pitchFamily="34" charset="0"/>
                <a:ea typeface="Open Sans Semibold" panose="020B0606030504020204" pitchFamily="34" charset="0"/>
                <a:cs typeface="Open Sans Semibold" panose="020B0606030504020204" pitchFamily="34" charset="0"/>
              </a:rPr>
              <a:t>— </a:t>
            </a:r>
            <a:r>
              <a:rPr lang="es-SV" sz="1800" b="1" dirty="0">
                <a:latin typeface="Open Sans Semibold" panose="020B0606030504020204" pitchFamily="34" charset="0"/>
                <a:ea typeface="Open Sans Semibold" panose="020B0606030504020204" pitchFamily="34" charset="0"/>
                <a:cs typeface="Open Sans Semibold" panose="020B0606030504020204" pitchFamily="34" charset="0"/>
              </a:rPr>
              <a:t>¡Las actualizaciones se sincronizan automáticamente!</a:t>
            </a:r>
            <a:endParaRPr kumimoji="0" lang="es-419" sz="1800" b="1" i="0" u="none" strike="noStrike" kern="0" cap="none" spc="0" normalizeH="0" baseline="0" noProof="0" dirty="0">
              <a:ln>
                <a:noFill/>
              </a:ln>
              <a:solidFill>
                <a:srgbClr val="000000"/>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Medium"/>
            </a:endParaRPr>
          </a:p>
        </p:txBody>
      </p:sp>
      <p:sp>
        <p:nvSpPr>
          <p:cNvPr id="15" name="線條">
            <a:extLst>
              <a:ext uri="{FF2B5EF4-FFF2-40B4-BE49-F238E27FC236}">
                <a16:creationId xmlns:a16="http://schemas.microsoft.com/office/drawing/2014/main" id="{9D70185C-D189-82E7-1507-7E191A551C18}"/>
              </a:ext>
            </a:extLst>
          </p:cNvPr>
          <p:cNvSpPr/>
          <p:nvPr/>
        </p:nvSpPr>
        <p:spPr>
          <a:xfrm rot="10800000">
            <a:off x="3464522" y="7706583"/>
            <a:ext cx="390842" cy="6944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highlight>
                <a:srgbClr val="393939"/>
              </a:highlight>
              <a:uLnTx/>
              <a:uFillTx/>
              <a:latin typeface="Helvetica Neue Medium"/>
              <a:sym typeface="Helvetica Neue Medium"/>
            </a:endParaRPr>
          </a:p>
        </p:txBody>
      </p:sp>
      <p:sp>
        <p:nvSpPr>
          <p:cNvPr id="16" name="線條">
            <a:extLst>
              <a:ext uri="{FF2B5EF4-FFF2-40B4-BE49-F238E27FC236}">
                <a16:creationId xmlns:a16="http://schemas.microsoft.com/office/drawing/2014/main" id="{ABF931DF-C83C-4B60-F818-677972D14F28}"/>
              </a:ext>
            </a:extLst>
          </p:cNvPr>
          <p:cNvSpPr/>
          <p:nvPr/>
        </p:nvSpPr>
        <p:spPr>
          <a:xfrm rot="10800000" flipH="1">
            <a:off x="9192301" y="7706583"/>
            <a:ext cx="523200" cy="6944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sym typeface="Helvetica Neue Medium"/>
            </a:endParaRPr>
          </a:p>
        </p:txBody>
      </p:sp>
      <p:pic>
        <p:nvPicPr>
          <p:cNvPr id="5" name="Imagen 4">
            <a:extLst>
              <a:ext uri="{FF2B5EF4-FFF2-40B4-BE49-F238E27FC236}">
                <a16:creationId xmlns:a16="http://schemas.microsoft.com/office/drawing/2014/main" id="{1F95D181-AD10-5153-6393-732BF399CA5B}"/>
              </a:ext>
            </a:extLst>
          </p:cNvPr>
          <p:cNvPicPr>
            <a:picLocks noChangeAspect="1"/>
          </p:cNvPicPr>
          <p:nvPr/>
        </p:nvPicPr>
        <p:blipFill>
          <a:blip r:embed="rId3"/>
          <a:srcRect t="2879" b="2074"/>
          <a:stretch>
            <a:fillRect/>
          </a:stretch>
        </p:blipFill>
        <p:spPr>
          <a:xfrm>
            <a:off x="7180195" y="4622800"/>
            <a:ext cx="5508854" cy="2944648"/>
          </a:xfrm>
          <a:prstGeom prst="rect">
            <a:avLst/>
          </a:prstGeom>
        </p:spPr>
      </p:pic>
      <p:pic>
        <p:nvPicPr>
          <p:cNvPr id="13" name="Imagen 12">
            <a:extLst>
              <a:ext uri="{FF2B5EF4-FFF2-40B4-BE49-F238E27FC236}">
                <a16:creationId xmlns:a16="http://schemas.microsoft.com/office/drawing/2014/main" id="{205F0955-9012-CF7D-7BED-32AD01F6626F}"/>
              </a:ext>
            </a:extLst>
          </p:cNvPr>
          <p:cNvPicPr>
            <a:picLocks noChangeAspect="1"/>
          </p:cNvPicPr>
          <p:nvPr/>
        </p:nvPicPr>
        <p:blipFill>
          <a:blip r:embed="rId4"/>
          <a:srcRect r="1453"/>
          <a:stretch>
            <a:fillRect/>
          </a:stretch>
        </p:blipFill>
        <p:spPr>
          <a:xfrm>
            <a:off x="547371" y="4622800"/>
            <a:ext cx="5955029" cy="2978882"/>
          </a:xfrm>
          <a:prstGeom prst="rect">
            <a:avLst/>
          </a:prstGeom>
        </p:spPr>
      </p:pic>
    </p:spTree>
    <p:extLst>
      <p:ext uri="{BB962C8B-B14F-4D97-AF65-F5344CB8AC3E}">
        <p14:creationId xmlns:p14="http://schemas.microsoft.com/office/powerpoint/2010/main" val="206586694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圖片 10" descr="一張含有 圓形, 字型, 標誌, 符號 的圖片&#10;&#10;AI 產生的內容可能不正確。">
            <a:hlinkClick r:id="rId3" action="ppaction://hlinksldjump"/>
            <a:extLst>
              <a:ext uri="{FF2B5EF4-FFF2-40B4-BE49-F238E27FC236}">
                <a16:creationId xmlns:a16="http://schemas.microsoft.com/office/drawing/2014/main" id="{60562B09-50C2-CE64-82CC-37FFD84A46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246" y="4571365"/>
            <a:ext cx="3240350" cy="3266983"/>
          </a:xfrm>
          <a:prstGeom prst="rect">
            <a:avLst/>
          </a:prstGeom>
        </p:spPr>
      </p:pic>
      <p:pic>
        <p:nvPicPr>
          <p:cNvPr id="7" name="圖片 6" descr="一張含有 符號, 字型, 標誌, 圓形 的圖片&#10;&#10;AI 產生的內容可能不正確。">
            <a:hlinkClick r:id="rId5" action="ppaction://hlinksldjump"/>
            <a:extLst>
              <a:ext uri="{FF2B5EF4-FFF2-40B4-BE49-F238E27FC236}">
                <a16:creationId xmlns:a16="http://schemas.microsoft.com/office/drawing/2014/main" id="{1002C353-939A-DFC6-2F8A-61CE8907E9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1924" y="4571366"/>
            <a:ext cx="3258105" cy="3266983"/>
          </a:xfrm>
          <a:prstGeom prst="rect">
            <a:avLst/>
          </a:prstGeom>
        </p:spPr>
      </p:pic>
      <p:pic>
        <p:nvPicPr>
          <p:cNvPr id="9" name="圖片 8" descr="一張含有 圖表, 圓形, 設計, 計算機 的圖片&#10;&#10;AI 產生的內容可能不正確。">
            <a:hlinkClick r:id="rId7" action="ppaction://hlinksldjump"/>
            <a:extLst>
              <a:ext uri="{FF2B5EF4-FFF2-40B4-BE49-F238E27FC236}">
                <a16:creationId xmlns:a16="http://schemas.microsoft.com/office/drawing/2014/main" id="{FA170D7A-8BC6-521F-9C70-CBC013F501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4771" y="4571367"/>
            <a:ext cx="3258105" cy="3266983"/>
          </a:xfrm>
          <a:prstGeom prst="rect">
            <a:avLst/>
          </a:prstGeom>
        </p:spPr>
      </p:pic>
      <p:sp>
        <p:nvSpPr>
          <p:cNvPr id="2" name="員工有高達 90% 的時間在和 Excel 搏鬥">
            <a:extLst>
              <a:ext uri="{FF2B5EF4-FFF2-40B4-BE49-F238E27FC236}">
                <a16:creationId xmlns:a16="http://schemas.microsoft.com/office/drawing/2014/main" id="{B1435001-FC90-8681-C1E8-8E24D583344C}"/>
              </a:ext>
            </a:extLst>
          </p:cNvPr>
          <p:cNvSpPr txBox="1"/>
          <p:nvPr/>
        </p:nvSpPr>
        <p:spPr>
          <a:xfrm>
            <a:off x="615820" y="3471548"/>
            <a:ext cx="3228392" cy="5786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no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¿Aún usas Excel?</a:t>
            </a:r>
          </a:p>
        </p:txBody>
      </p:sp>
      <p:sp>
        <p:nvSpPr>
          <p:cNvPr id="3" name="耗時">
            <a:extLst>
              <a:ext uri="{FF2B5EF4-FFF2-40B4-BE49-F238E27FC236}">
                <a16:creationId xmlns:a16="http://schemas.microsoft.com/office/drawing/2014/main" id="{A55C2432-0142-D6EB-4E9B-16AA2C1373F2}"/>
              </a:ext>
            </a:extLst>
          </p:cNvPr>
          <p:cNvSpPr txBox="1"/>
          <p:nvPr/>
        </p:nvSpPr>
        <p:spPr>
          <a:xfrm>
            <a:off x="3156130" y="1419211"/>
            <a:ext cx="7743098" cy="1030667"/>
          </a:xfrm>
          <a:prstGeom prst="rect">
            <a:avLst/>
          </a:prstGeom>
          <a:noFill/>
          <a:ln w="12700">
            <a:miter lim="400000"/>
          </a:ln>
          <a:effectLst>
            <a:reflection endPos="0" dir="5400000" sy="-100000" algn="bl" rotWithShape="0"/>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Puntos débiles existentes</a:t>
            </a:r>
            <a:endParaRPr kumimoji="0" lang="es-419"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4" name="員工有高達 90% 的時間在和 Excel 搏鬥">
            <a:extLst>
              <a:ext uri="{FF2B5EF4-FFF2-40B4-BE49-F238E27FC236}">
                <a16:creationId xmlns:a16="http://schemas.microsoft.com/office/drawing/2014/main" id="{249A84D1-C17A-7D02-0FAE-00F71E5FE581}"/>
              </a:ext>
            </a:extLst>
          </p:cNvPr>
          <p:cNvSpPr txBox="1"/>
          <p:nvPr/>
        </p:nvSpPr>
        <p:spPr>
          <a:xfrm>
            <a:off x="4594428" y="3471548"/>
            <a:ext cx="3815945" cy="5786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no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¿Desarrollo desde cero?</a:t>
            </a:r>
          </a:p>
        </p:txBody>
      </p:sp>
      <p:sp>
        <p:nvSpPr>
          <p:cNvPr id="5" name="員工有高達 90% 的時間在和 Excel 搏鬥">
            <a:extLst>
              <a:ext uri="{FF2B5EF4-FFF2-40B4-BE49-F238E27FC236}">
                <a16:creationId xmlns:a16="http://schemas.microsoft.com/office/drawing/2014/main" id="{42C48AF9-D8AA-6087-9B9A-833429A06020}"/>
              </a:ext>
            </a:extLst>
          </p:cNvPr>
          <p:cNvSpPr txBox="1"/>
          <p:nvPr/>
        </p:nvSpPr>
        <p:spPr>
          <a:xfrm>
            <a:off x="8828690" y="3472638"/>
            <a:ext cx="3592143" cy="5764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no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¿Paquete de software?</a:t>
            </a:r>
          </a:p>
        </p:txBody>
      </p:sp>
    </p:spTree>
    <p:extLst>
      <p:ext uri="{BB962C8B-B14F-4D97-AF65-F5344CB8AC3E}">
        <p14:creationId xmlns:p14="http://schemas.microsoft.com/office/powerpoint/2010/main" val="38361873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02"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5" name="有效分析、清晰掌握組織狀態">
            <a:extLst>
              <a:ext uri="{FF2B5EF4-FFF2-40B4-BE49-F238E27FC236}">
                <a16:creationId xmlns:a16="http://schemas.microsoft.com/office/drawing/2014/main" id="{30F0794A-4880-2960-3E83-ECE4E14DEBB9}"/>
              </a:ext>
            </a:extLst>
          </p:cNvPr>
          <p:cNvSpPr txBox="1"/>
          <p:nvPr/>
        </p:nvSpPr>
        <p:spPr>
          <a:xfrm>
            <a:off x="558600" y="1857528"/>
            <a:ext cx="11887601" cy="556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r>
              <a:rPr lang="es-SV" sz="2200" b="1" dirty="0">
                <a:latin typeface="Open Sans Semibold" panose="020B0606030504020204" pitchFamily="34" charset="0"/>
                <a:ea typeface="Open Sans Semibold" panose="020B0606030504020204" pitchFamily="34" charset="0"/>
                <a:cs typeface="Open Sans Semibold" panose="020B0606030504020204" pitchFamily="34" charset="0"/>
              </a:rPr>
              <a:t>Visualización clara de tus datos con reportes generados automáticamente</a:t>
            </a:r>
            <a:endParaRPr lang="es-419" sz="2200" b="1" noProof="0" dirty="0">
              <a:latin typeface="Open Sans Semibold" panose="020B0606030504020204" pitchFamily="34" charset="0"/>
              <a:ea typeface="Open Sans Semibold" panose="020B0606030504020204" pitchFamily="34" charset="0"/>
              <a:cs typeface="Open Sans Semibold" panose="020B0606030504020204" pitchFamily="34" charset="0"/>
            </a:endParaRPr>
          </a:p>
        </p:txBody>
      </p:sp>
      <p:sp>
        <p:nvSpPr>
          <p:cNvPr id="6" name="報表">
            <a:extLst>
              <a:ext uri="{FF2B5EF4-FFF2-40B4-BE49-F238E27FC236}">
                <a16:creationId xmlns:a16="http://schemas.microsoft.com/office/drawing/2014/main" id="{5C1102FD-B03D-8D0A-8BEC-250CA6AAFF5F}"/>
              </a:ext>
            </a:extLst>
          </p:cNvPr>
          <p:cNvSpPr txBox="1"/>
          <p:nvPr/>
        </p:nvSpPr>
        <p:spPr>
          <a:xfrm>
            <a:off x="5051852" y="848764"/>
            <a:ext cx="2901097"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s-419" b="1" noProof="0" dirty="0">
                <a:latin typeface="Open Sans" panose="020B0606030504020204" pitchFamily="34" charset="0"/>
                <a:ea typeface="Open Sans" panose="020B0606030504020204" pitchFamily="34" charset="0"/>
                <a:cs typeface="Open Sans" panose="020B0606030504020204" pitchFamily="34" charset="0"/>
              </a:rPr>
              <a:t>Reportes</a:t>
            </a:r>
            <a:endParaRPr kumimoji="0" lang="es-419"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2" name="Reports">
            <a:hlinkClick r:id="" action="ppaction://media"/>
            <a:extLst>
              <a:ext uri="{FF2B5EF4-FFF2-40B4-BE49-F238E27FC236}">
                <a16:creationId xmlns:a16="http://schemas.microsoft.com/office/drawing/2014/main" id="{998EE867-C04E-AE63-A322-49DD11D5253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05032" y="3681045"/>
            <a:ext cx="10207848" cy="5741915"/>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8" name="群組 7">
            <a:extLst>
              <a:ext uri="{FF2B5EF4-FFF2-40B4-BE49-F238E27FC236}">
                <a16:creationId xmlns:a16="http://schemas.microsoft.com/office/drawing/2014/main" id="{FDD9F90E-B803-68F9-D149-F17FAD97F11A}"/>
              </a:ext>
            </a:extLst>
          </p:cNvPr>
          <p:cNvGrpSpPr/>
          <p:nvPr/>
        </p:nvGrpSpPr>
        <p:grpSpPr>
          <a:xfrm>
            <a:off x="526078" y="3708400"/>
            <a:ext cx="6424221" cy="5326543"/>
            <a:chOff x="797011" y="3601737"/>
            <a:chExt cx="6516681" cy="6324250"/>
          </a:xfrm>
        </p:grpSpPr>
        <p:pic>
          <p:nvPicPr>
            <p:cNvPr id="6" name="視窗框">
              <a:extLst>
                <a:ext uri="{FF2B5EF4-FFF2-40B4-BE49-F238E27FC236}">
                  <a16:creationId xmlns:a16="http://schemas.microsoft.com/office/drawing/2014/main" id="{3743E8A4-AF67-D922-706A-7FE75C100E01}"/>
                </a:ext>
              </a:extLst>
            </p:cNvPr>
            <p:cNvPicPr>
              <a:picLocks noChangeAspect="1"/>
            </p:cNvPicPr>
            <p:nvPr/>
          </p:nvPicPr>
          <p:blipFill>
            <a:blip r:embed="rId3"/>
            <a:srcRect r="47075" b="2570"/>
            <a:stretch/>
          </p:blipFill>
          <p:spPr>
            <a:xfrm>
              <a:off x="797011" y="5223173"/>
              <a:ext cx="3927632" cy="4702814"/>
            </a:xfrm>
            <a:prstGeom prst="rect">
              <a:avLst/>
            </a:prstGeom>
          </p:spPr>
        </p:pic>
        <p:pic>
          <p:nvPicPr>
            <p:cNvPr id="7" name="視窗框">
              <a:extLst>
                <a:ext uri="{FF2B5EF4-FFF2-40B4-BE49-F238E27FC236}">
                  <a16:creationId xmlns:a16="http://schemas.microsoft.com/office/drawing/2014/main" id="{49885927-44AD-1544-6CB1-79A329B9F6FC}"/>
                </a:ext>
              </a:extLst>
            </p:cNvPr>
            <p:cNvPicPr>
              <a:picLocks noChangeAspect="1"/>
            </p:cNvPicPr>
            <p:nvPr/>
          </p:nvPicPr>
          <p:blipFill>
            <a:blip r:embed="rId3"/>
            <a:srcRect l="56157" r="-702" b="2570"/>
            <a:stretch/>
          </p:blipFill>
          <p:spPr>
            <a:xfrm>
              <a:off x="4007905" y="5223173"/>
              <a:ext cx="3305787" cy="4702814"/>
            </a:xfrm>
            <a:prstGeom prst="rect">
              <a:avLst/>
            </a:prstGeom>
          </p:spPr>
        </p:pic>
        <p:pic>
          <p:nvPicPr>
            <p:cNvPr id="4" name="視窗框">
              <a:extLst>
                <a:ext uri="{FF2B5EF4-FFF2-40B4-BE49-F238E27FC236}">
                  <a16:creationId xmlns:a16="http://schemas.microsoft.com/office/drawing/2014/main" id="{078B9232-FFD3-22FC-D749-66D4AB918BAC}"/>
                </a:ext>
              </a:extLst>
            </p:cNvPr>
            <p:cNvPicPr>
              <a:picLocks noChangeAspect="1"/>
            </p:cNvPicPr>
            <p:nvPr/>
          </p:nvPicPr>
          <p:blipFill>
            <a:blip r:embed="rId3"/>
            <a:srcRect r="47075" b="2570"/>
            <a:stretch/>
          </p:blipFill>
          <p:spPr>
            <a:xfrm>
              <a:off x="797011" y="3601737"/>
              <a:ext cx="3927632" cy="4702814"/>
            </a:xfrm>
            <a:prstGeom prst="rect">
              <a:avLst/>
            </a:prstGeom>
          </p:spPr>
        </p:pic>
        <p:pic>
          <p:nvPicPr>
            <p:cNvPr id="5" name="視窗框">
              <a:extLst>
                <a:ext uri="{FF2B5EF4-FFF2-40B4-BE49-F238E27FC236}">
                  <a16:creationId xmlns:a16="http://schemas.microsoft.com/office/drawing/2014/main" id="{31E4C85D-3CF4-420E-AEFD-A420B40D6BF6}"/>
                </a:ext>
              </a:extLst>
            </p:cNvPr>
            <p:cNvPicPr>
              <a:picLocks noChangeAspect="1"/>
            </p:cNvPicPr>
            <p:nvPr/>
          </p:nvPicPr>
          <p:blipFill>
            <a:blip r:embed="rId3"/>
            <a:srcRect l="56157" r="-702" b="2570"/>
            <a:stretch/>
          </p:blipFill>
          <p:spPr>
            <a:xfrm>
              <a:off x="4007905" y="3601737"/>
              <a:ext cx="3305787" cy="4702814"/>
            </a:xfrm>
            <a:prstGeom prst="rect">
              <a:avLst/>
            </a:prstGeom>
          </p:spPr>
        </p:pic>
      </p:grpSp>
      <p:pic>
        <p:nvPicPr>
          <p:cNvPr id="3" name="Imagen 2">
            <a:extLst>
              <a:ext uri="{FF2B5EF4-FFF2-40B4-BE49-F238E27FC236}">
                <a16:creationId xmlns:a16="http://schemas.microsoft.com/office/drawing/2014/main" id="{ECBBAB0F-44D3-76F3-3C31-2A2054454BA4}"/>
              </a:ext>
            </a:extLst>
          </p:cNvPr>
          <p:cNvPicPr>
            <a:picLocks noChangeAspect="1"/>
          </p:cNvPicPr>
          <p:nvPr/>
        </p:nvPicPr>
        <p:blipFill>
          <a:blip r:embed="rId4"/>
          <a:stretch>
            <a:fillRect/>
          </a:stretch>
        </p:blipFill>
        <p:spPr>
          <a:xfrm>
            <a:off x="546099" y="4158902"/>
            <a:ext cx="6295412" cy="4985098"/>
          </a:xfrm>
          <a:prstGeom prst="rect">
            <a:avLst/>
          </a:prstGeom>
        </p:spPr>
      </p:pic>
      <p:sp>
        <p:nvSpPr>
          <p:cNvPr id="330"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331" name="拋轉訂單：建立產生出貨單"/>
          <p:cNvSpPr txBox="1"/>
          <p:nvPr/>
        </p:nvSpPr>
        <p:spPr>
          <a:xfrm>
            <a:off x="2861772" y="1857528"/>
            <a:ext cx="7281257" cy="1064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Convertir </a:t>
            </a:r>
            <a:r>
              <a:rPr lang="es-419" sz="2200" b="1" dirty="0">
                <a:latin typeface="Open Sans Semibold" panose="020B0606030504020204" pitchFamily="34" charset="0"/>
                <a:ea typeface="Open Sans Semibold" panose="020B0606030504020204" pitchFamily="34" charset="0"/>
                <a:cs typeface="Open Sans Semibold" panose="020B0606030504020204" pitchFamily="34" charset="0"/>
              </a:rPr>
              <a:t>una orden de ventas</a:t>
            </a:r>
            <a:r>
              <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a una nota de entrega</a:t>
            </a:r>
          </a:p>
        </p:txBody>
      </p:sp>
      <p:sp>
        <p:nvSpPr>
          <p:cNvPr id="332" name="動作按鈕：拋轉"/>
          <p:cNvSpPr txBox="1"/>
          <p:nvPr/>
        </p:nvSpPr>
        <p:spPr>
          <a:xfrm>
            <a:off x="329184" y="848764"/>
            <a:ext cx="11841480"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lang="es-419" b="1" dirty="0">
                <a:latin typeface="Open Sans" panose="020B0606030504020204" pitchFamily="34" charset="0"/>
                <a:ea typeface="Open Sans" panose="020B0606030504020204" pitchFamily="34" charset="0"/>
                <a:cs typeface="Open Sans" panose="020B0606030504020204" pitchFamily="34" charset="0"/>
              </a:rPr>
              <a:t>Botones de Acción</a:t>
            </a:r>
            <a:r>
              <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Convertir Registros</a:t>
            </a:r>
          </a:p>
        </p:txBody>
      </p:sp>
      <p:sp>
        <p:nvSpPr>
          <p:cNvPr id="337" name="線條"/>
          <p:cNvSpPr/>
          <p:nvPr/>
        </p:nvSpPr>
        <p:spPr>
          <a:xfrm>
            <a:off x="7051897" y="4017838"/>
            <a:ext cx="2813347" cy="48002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rgbClr val="929292"/>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lang="es-419" sz="2400" b="1" i="0" u="none" strike="noStrike" kern="0" cap="none" spc="0" normalizeH="0" baseline="0" noProof="0" dirty="0">
              <a:ln>
                <a:noFill/>
              </a:ln>
              <a:solidFill>
                <a:srgbClr val="000000"/>
              </a:solidFill>
              <a:effectLst/>
              <a:uLnTx/>
              <a:uFillTx/>
              <a:latin typeface="Helvetica Neue"/>
              <a:sym typeface="Helvetica Neue"/>
            </a:endParaRPr>
          </a:p>
        </p:txBody>
      </p:sp>
      <p:sp>
        <p:nvSpPr>
          <p:cNvPr id="19" name="矩形 18">
            <a:extLst>
              <a:ext uri="{FF2B5EF4-FFF2-40B4-BE49-F238E27FC236}">
                <a16:creationId xmlns:a16="http://schemas.microsoft.com/office/drawing/2014/main" id="{3B2594DB-5E73-29D1-1751-C9571C9333B4}"/>
              </a:ext>
            </a:extLst>
          </p:cNvPr>
          <p:cNvSpPr/>
          <p:nvPr/>
        </p:nvSpPr>
        <p:spPr>
          <a:xfrm>
            <a:off x="3590489" y="8446576"/>
            <a:ext cx="827515" cy="165795"/>
          </a:xfrm>
          <a:prstGeom prst="rect">
            <a:avLst/>
          </a:prstGeom>
          <a:noFill/>
          <a:ln w="25400" cap="flat">
            <a:solidFill>
              <a:srgbClr val="F95D5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grpSp>
        <p:nvGrpSpPr>
          <p:cNvPr id="9" name="群組 8">
            <a:extLst>
              <a:ext uri="{FF2B5EF4-FFF2-40B4-BE49-F238E27FC236}">
                <a16:creationId xmlns:a16="http://schemas.microsoft.com/office/drawing/2014/main" id="{450D971A-EFFF-1FD2-6982-8DADFE41DC8E}"/>
              </a:ext>
            </a:extLst>
          </p:cNvPr>
          <p:cNvGrpSpPr/>
          <p:nvPr/>
        </p:nvGrpSpPr>
        <p:grpSpPr>
          <a:xfrm>
            <a:off x="6206478" y="3956711"/>
            <a:ext cx="6695790" cy="5078232"/>
            <a:chOff x="695413" y="3601737"/>
            <a:chExt cx="6119444" cy="4864856"/>
          </a:xfrm>
        </p:grpSpPr>
        <p:pic>
          <p:nvPicPr>
            <p:cNvPr id="12" name="視窗框">
              <a:extLst>
                <a:ext uri="{FF2B5EF4-FFF2-40B4-BE49-F238E27FC236}">
                  <a16:creationId xmlns:a16="http://schemas.microsoft.com/office/drawing/2014/main" id="{AB9ECDB4-583B-0528-01D2-0E67ED084D91}"/>
                </a:ext>
              </a:extLst>
            </p:cNvPr>
            <p:cNvPicPr>
              <a:picLocks noChangeAspect="1"/>
            </p:cNvPicPr>
            <p:nvPr/>
          </p:nvPicPr>
          <p:blipFill>
            <a:blip r:embed="rId3"/>
            <a:srcRect t="-1" r="47075" b="-787"/>
            <a:stretch/>
          </p:blipFill>
          <p:spPr>
            <a:xfrm>
              <a:off x="695413" y="3601737"/>
              <a:ext cx="3927632" cy="4864856"/>
            </a:xfrm>
            <a:prstGeom prst="rect">
              <a:avLst/>
            </a:prstGeom>
          </p:spPr>
        </p:pic>
        <p:pic>
          <p:nvPicPr>
            <p:cNvPr id="13" name="視窗框">
              <a:extLst>
                <a:ext uri="{FF2B5EF4-FFF2-40B4-BE49-F238E27FC236}">
                  <a16:creationId xmlns:a16="http://schemas.microsoft.com/office/drawing/2014/main" id="{7227546D-B294-8538-3989-ED3BD627861A}"/>
                </a:ext>
              </a:extLst>
            </p:cNvPr>
            <p:cNvPicPr>
              <a:picLocks noChangeAspect="1"/>
            </p:cNvPicPr>
            <p:nvPr/>
          </p:nvPicPr>
          <p:blipFill>
            <a:blip r:embed="rId3"/>
            <a:srcRect l="56157" t="-1" r="-702" b="-787"/>
            <a:stretch/>
          </p:blipFill>
          <p:spPr>
            <a:xfrm>
              <a:off x="3509070" y="3601737"/>
              <a:ext cx="3305787" cy="4864856"/>
            </a:xfrm>
            <a:prstGeom prst="rect">
              <a:avLst/>
            </a:prstGeom>
          </p:spPr>
        </p:pic>
      </p:grpSp>
      <p:pic>
        <p:nvPicPr>
          <p:cNvPr id="2" name="Imagen 1">
            <a:extLst>
              <a:ext uri="{FF2B5EF4-FFF2-40B4-BE49-F238E27FC236}">
                <a16:creationId xmlns:a16="http://schemas.microsoft.com/office/drawing/2014/main" id="{C013EE9F-C585-15A0-C726-A4D3F39414D2}"/>
              </a:ext>
            </a:extLst>
          </p:cNvPr>
          <p:cNvPicPr>
            <a:picLocks noChangeAspect="1"/>
          </p:cNvPicPr>
          <p:nvPr/>
        </p:nvPicPr>
        <p:blipFill>
          <a:blip r:embed="rId5"/>
          <a:stretch>
            <a:fillRect/>
          </a:stretch>
        </p:blipFill>
        <p:spPr>
          <a:xfrm>
            <a:off x="6294789" y="4689927"/>
            <a:ext cx="6442472" cy="3756649"/>
          </a:xfrm>
          <a:prstGeom prst="rect">
            <a:avLst/>
          </a:prstGeom>
        </p:spPr>
      </p:pic>
      <p:pic>
        <p:nvPicPr>
          <p:cNvPr id="10" name="Imagen 9">
            <a:extLst>
              <a:ext uri="{FF2B5EF4-FFF2-40B4-BE49-F238E27FC236}">
                <a16:creationId xmlns:a16="http://schemas.microsoft.com/office/drawing/2014/main" id="{575AA501-B37A-E13C-9380-A49C971B815A}"/>
              </a:ext>
            </a:extLst>
          </p:cNvPr>
          <p:cNvPicPr>
            <a:picLocks noChangeAspect="1"/>
          </p:cNvPicPr>
          <p:nvPr/>
        </p:nvPicPr>
        <p:blipFill>
          <a:blip r:embed="rId6"/>
          <a:srcRect l="12221" t="36990" r="7381" b="35197"/>
          <a:stretch>
            <a:fillRect/>
          </a:stretch>
        </p:blipFill>
        <p:spPr>
          <a:xfrm>
            <a:off x="1902941" y="6211504"/>
            <a:ext cx="4077532" cy="1112054"/>
          </a:xfrm>
          <a:prstGeom prst="rect">
            <a:avLst/>
          </a:prstGeom>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E9BE475D-165F-F6C6-F981-F892485AD29A}"/>
              </a:ext>
            </a:extLst>
          </p:cNvPr>
          <p:cNvGrpSpPr/>
          <p:nvPr/>
        </p:nvGrpSpPr>
        <p:grpSpPr>
          <a:xfrm>
            <a:off x="383198" y="3725179"/>
            <a:ext cx="6324207" cy="5544655"/>
            <a:chOff x="825999" y="3601737"/>
            <a:chExt cx="6415225" cy="6021092"/>
          </a:xfrm>
        </p:grpSpPr>
        <p:pic>
          <p:nvPicPr>
            <p:cNvPr id="3" name="視窗框">
              <a:extLst>
                <a:ext uri="{FF2B5EF4-FFF2-40B4-BE49-F238E27FC236}">
                  <a16:creationId xmlns:a16="http://schemas.microsoft.com/office/drawing/2014/main" id="{36AC8C64-BEEC-D781-7669-695BE891AEC8}"/>
                </a:ext>
              </a:extLst>
            </p:cNvPr>
            <p:cNvPicPr>
              <a:picLocks noChangeAspect="1"/>
            </p:cNvPicPr>
            <p:nvPr/>
          </p:nvPicPr>
          <p:blipFill>
            <a:blip r:embed="rId4"/>
            <a:srcRect t="-1" r="47075" b="-57"/>
            <a:stretch/>
          </p:blipFill>
          <p:spPr>
            <a:xfrm>
              <a:off x="825999" y="4793210"/>
              <a:ext cx="3927631" cy="4829619"/>
            </a:xfrm>
            <a:prstGeom prst="rect">
              <a:avLst/>
            </a:prstGeom>
          </p:spPr>
        </p:pic>
        <p:pic>
          <p:nvPicPr>
            <p:cNvPr id="6" name="視窗框">
              <a:extLst>
                <a:ext uri="{FF2B5EF4-FFF2-40B4-BE49-F238E27FC236}">
                  <a16:creationId xmlns:a16="http://schemas.microsoft.com/office/drawing/2014/main" id="{FEDA1A27-2A5A-3FCA-70A4-B40E611697AD}"/>
                </a:ext>
              </a:extLst>
            </p:cNvPr>
            <p:cNvPicPr>
              <a:picLocks noChangeAspect="1"/>
            </p:cNvPicPr>
            <p:nvPr/>
          </p:nvPicPr>
          <p:blipFill>
            <a:blip r:embed="rId4"/>
            <a:srcRect l="56157" r="-702" b="2570"/>
            <a:stretch/>
          </p:blipFill>
          <p:spPr>
            <a:xfrm>
              <a:off x="3935437" y="4793211"/>
              <a:ext cx="3305787" cy="4829618"/>
            </a:xfrm>
            <a:prstGeom prst="rect">
              <a:avLst/>
            </a:prstGeom>
          </p:spPr>
        </p:pic>
        <p:pic>
          <p:nvPicPr>
            <p:cNvPr id="7" name="視窗框">
              <a:extLst>
                <a:ext uri="{FF2B5EF4-FFF2-40B4-BE49-F238E27FC236}">
                  <a16:creationId xmlns:a16="http://schemas.microsoft.com/office/drawing/2014/main" id="{63611B0E-5AAE-3FEE-6016-4E67CF5A435D}"/>
                </a:ext>
              </a:extLst>
            </p:cNvPr>
            <p:cNvPicPr>
              <a:picLocks noChangeAspect="1"/>
            </p:cNvPicPr>
            <p:nvPr/>
          </p:nvPicPr>
          <p:blipFill>
            <a:blip r:embed="rId4"/>
            <a:srcRect r="47075" b="2570"/>
            <a:stretch/>
          </p:blipFill>
          <p:spPr>
            <a:xfrm>
              <a:off x="825999" y="3601737"/>
              <a:ext cx="3927632" cy="4702814"/>
            </a:xfrm>
            <a:prstGeom prst="rect">
              <a:avLst/>
            </a:prstGeom>
          </p:spPr>
        </p:pic>
        <p:pic>
          <p:nvPicPr>
            <p:cNvPr id="8" name="視窗框">
              <a:extLst>
                <a:ext uri="{FF2B5EF4-FFF2-40B4-BE49-F238E27FC236}">
                  <a16:creationId xmlns:a16="http://schemas.microsoft.com/office/drawing/2014/main" id="{F71F302E-1735-4B3E-2650-1B54404B3C10}"/>
                </a:ext>
              </a:extLst>
            </p:cNvPr>
            <p:cNvPicPr>
              <a:picLocks noChangeAspect="1"/>
            </p:cNvPicPr>
            <p:nvPr/>
          </p:nvPicPr>
          <p:blipFill>
            <a:blip r:embed="rId4"/>
            <a:srcRect l="56157" r="-702" b="2570"/>
            <a:stretch/>
          </p:blipFill>
          <p:spPr>
            <a:xfrm>
              <a:off x="3935436" y="3601737"/>
              <a:ext cx="3305787" cy="4702814"/>
            </a:xfrm>
            <a:prstGeom prst="rect">
              <a:avLst/>
            </a:prstGeom>
          </p:spPr>
        </p:pic>
      </p:grpSp>
      <p:pic>
        <p:nvPicPr>
          <p:cNvPr id="4" name="Imagen 3">
            <a:extLst>
              <a:ext uri="{FF2B5EF4-FFF2-40B4-BE49-F238E27FC236}">
                <a16:creationId xmlns:a16="http://schemas.microsoft.com/office/drawing/2014/main" id="{606DC940-0AAE-1B30-ADA1-4AA83D3C752B}"/>
              </a:ext>
            </a:extLst>
          </p:cNvPr>
          <p:cNvPicPr>
            <a:picLocks noChangeAspect="1"/>
          </p:cNvPicPr>
          <p:nvPr/>
        </p:nvPicPr>
        <p:blipFill>
          <a:blip r:embed="rId5"/>
          <a:stretch>
            <a:fillRect/>
          </a:stretch>
        </p:blipFill>
        <p:spPr>
          <a:xfrm>
            <a:off x="427578" y="4229475"/>
            <a:ext cx="6178311" cy="5040359"/>
          </a:xfrm>
          <a:prstGeom prst="rect">
            <a:avLst/>
          </a:prstGeom>
        </p:spPr>
      </p:pic>
      <p:sp>
        <p:nvSpPr>
          <p:cNvPr id="342" name="線條"/>
          <p:cNvSpPr/>
          <p:nvPr/>
        </p:nvSpPr>
        <p:spPr>
          <a:xfrm>
            <a:off x="6870083" y="4017838"/>
            <a:ext cx="2893563" cy="37603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rgbClr val="929292"/>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lang="es-419" sz="2400" b="1" i="0" u="none" strike="noStrike" kern="0" cap="none" spc="0" normalizeH="0" baseline="0" noProof="0" dirty="0">
              <a:ln>
                <a:noFill/>
              </a:ln>
              <a:solidFill>
                <a:srgbClr val="000000"/>
              </a:solidFill>
              <a:effectLst/>
              <a:uLnTx/>
              <a:uFillTx/>
              <a:latin typeface="Helvetica Neue"/>
              <a:sym typeface="Helvetica Neue"/>
            </a:endParaRPr>
          </a:p>
        </p:txBody>
      </p:sp>
      <p:sp>
        <p:nvSpPr>
          <p:cNvPr id="343"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344" name="透過「更新別張表單欄位值」的動作按鈕執行「扣庫存」"/>
          <p:cNvSpPr txBox="1"/>
          <p:nvPr/>
        </p:nvSpPr>
        <p:spPr>
          <a:xfrm>
            <a:off x="558599" y="1868757"/>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a:defRPr/>
            </a:pPr>
            <a:r>
              <a:rPr lang="es-SV" sz="2200" b="1" dirty="0">
                <a:latin typeface="Open Sans Semibold" panose="020B0606030504020204" pitchFamily="34" charset="0"/>
                <a:ea typeface="Open Sans Semibold" panose="020B0606030504020204" pitchFamily="34" charset="0"/>
                <a:cs typeface="Open Sans Semibold" panose="020B0606030504020204" pitchFamily="34" charset="0"/>
              </a:rPr>
              <a:t>Actualiza el balance de inventario con un clic</a:t>
            </a:r>
            <a:endParaRPr lang="es-419" sz="2200" b="1" noProof="0" dirty="0">
              <a:latin typeface="Open Sans Semibold" panose="020B0606030504020204" pitchFamily="34" charset="0"/>
              <a:ea typeface="Open Sans Semibold" panose="020B0606030504020204" pitchFamily="34" charset="0"/>
              <a:cs typeface="Open Sans Semibold" panose="020B0606030504020204" pitchFamily="34" charset="0"/>
            </a:endParaRPr>
          </a:p>
        </p:txBody>
      </p:sp>
      <p:sp>
        <p:nvSpPr>
          <p:cNvPr id="345" name="動作按鈕：更新別張表單欄位值"/>
          <p:cNvSpPr txBox="1"/>
          <p:nvPr/>
        </p:nvSpPr>
        <p:spPr>
          <a:xfrm>
            <a:off x="954572" y="850430"/>
            <a:ext cx="11095666"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s-419" b="1" dirty="0">
                <a:latin typeface="Open Sans" panose="020B0606030504020204" pitchFamily="34" charset="0"/>
                <a:ea typeface="Open Sans" panose="020B0606030504020204" pitchFamily="34" charset="0"/>
                <a:cs typeface="Open Sans" panose="020B0606030504020204" pitchFamily="34" charset="0"/>
              </a:rPr>
              <a:t>Botones de Acción </a:t>
            </a:r>
            <a:r>
              <a:rPr lang="es-419" b="1" noProof="0" dirty="0">
                <a:latin typeface="Open Sans" panose="020B0606030504020204" pitchFamily="34" charset="0"/>
                <a:ea typeface="Open Sans" panose="020B0606030504020204" pitchFamily="34" charset="0"/>
                <a:cs typeface="Open Sans" panose="020B0606030504020204" pitchFamily="34" charset="0"/>
              </a:rPr>
              <a:t>: Actualizar Valores</a:t>
            </a:r>
          </a:p>
        </p:txBody>
      </p:sp>
      <p:sp>
        <p:nvSpPr>
          <p:cNvPr id="11" name="矩形 10">
            <a:extLst>
              <a:ext uri="{FF2B5EF4-FFF2-40B4-BE49-F238E27FC236}">
                <a16:creationId xmlns:a16="http://schemas.microsoft.com/office/drawing/2014/main" id="{8804BEA9-DEBA-9AAC-BF33-67051BE1C2DC}"/>
              </a:ext>
            </a:extLst>
          </p:cNvPr>
          <p:cNvSpPr/>
          <p:nvPr/>
        </p:nvSpPr>
        <p:spPr>
          <a:xfrm>
            <a:off x="4229627" y="8555001"/>
            <a:ext cx="988326" cy="151105"/>
          </a:xfrm>
          <a:prstGeom prst="rect">
            <a:avLst/>
          </a:prstGeom>
          <a:noFill/>
          <a:ln w="25400" cap="flat">
            <a:solidFill>
              <a:srgbClr val="F95D5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grpSp>
        <p:nvGrpSpPr>
          <p:cNvPr id="15" name="群組 14">
            <a:extLst>
              <a:ext uri="{FF2B5EF4-FFF2-40B4-BE49-F238E27FC236}">
                <a16:creationId xmlns:a16="http://schemas.microsoft.com/office/drawing/2014/main" id="{3EE1E135-CB8B-1DA5-FF1E-189DA51993BB}"/>
              </a:ext>
            </a:extLst>
          </p:cNvPr>
          <p:cNvGrpSpPr/>
          <p:nvPr/>
        </p:nvGrpSpPr>
        <p:grpSpPr>
          <a:xfrm>
            <a:off x="6856052" y="4591828"/>
            <a:ext cx="5721170" cy="4864856"/>
            <a:chOff x="695413" y="3601737"/>
            <a:chExt cx="5847978" cy="4864856"/>
          </a:xfrm>
        </p:grpSpPr>
        <p:pic>
          <p:nvPicPr>
            <p:cNvPr id="16" name="視窗框">
              <a:extLst>
                <a:ext uri="{FF2B5EF4-FFF2-40B4-BE49-F238E27FC236}">
                  <a16:creationId xmlns:a16="http://schemas.microsoft.com/office/drawing/2014/main" id="{5ADB1C19-6049-DE07-B93E-D2C3D09AD663}"/>
                </a:ext>
              </a:extLst>
            </p:cNvPr>
            <p:cNvPicPr>
              <a:picLocks noChangeAspect="1"/>
            </p:cNvPicPr>
            <p:nvPr/>
          </p:nvPicPr>
          <p:blipFill>
            <a:blip r:embed="rId4"/>
            <a:srcRect t="-1" r="47075" b="-787"/>
            <a:stretch/>
          </p:blipFill>
          <p:spPr>
            <a:xfrm>
              <a:off x="695413" y="3601737"/>
              <a:ext cx="3927632" cy="4864856"/>
            </a:xfrm>
            <a:prstGeom prst="rect">
              <a:avLst/>
            </a:prstGeom>
          </p:spPr>
        </p:pic>
        <p:pic>
          <p:nvPicPr>
            <p:cNvPr id="17" name="視窗框">
              <a:extLst>
                <a:ext uri="{FF2B5EF4-FFF2-40B4-BE49-F238E27FC236}">
                  <a16:creationId xmlns:a16="http://schemas.microsoft.com/office/drawing/2014/main" id="{3361C5D3-D71F-5DE4-4393-D36230B3E192}"/>
                </a:ext>
              </a:extLst>
            </p:cNvPr>
            <p:cNvPicPr>
              <a:picLocks noChangeAspect="1"/>
            </p:cNvPicPr>
            <p:nvPr/>
          </p:nvPicPr>
          <p:blipFill>
            <a:blip r:embed="rId4"/>
            <a:srcRect l="56157" t="-1" r="-702" b="-787"/>
            <a:stretch/>
          </p:blipFill>
          <p:spPr>
            <a:xfrm>
              <a:off x="3237604" y="3601737"/>
              <a:ext cx="3305787" cy="4864856"/>
            </a:xfrm>
            <a:prstGeom prst="rect">
              <a:avLst/>
            </a:prstGeom>
          </p:spPr>
        </p:pic>
      </p:grpSp>
      <p:pic>
        <p:nvPicPr>
          <p:cNvPr id="13" name="Imagen 12">
            <a:extLst>
              <a:ext uri="{FF2B5EF4-FFF2-40B4-BE49-F238E27FC236}">
                <a16:creationId xmlns:a16="http://schemas.microsoft.com/office/drawing/2014/main" id="{32B68636-B7E0-4385-BB75-5EBDC195BB13}"/>
              </a:ext>
            </a:extLst>
          </p:cNvPr>
          <p:cNvPicPr>
            <a:picLocks noChangeAspect="1"/>
          </p:cNvPicPr>
          <p:nvPr/>
        </p:nvPicPr>
        <p:blipFill>
          <a:blip r:embed="rId6"/>
          <a:srcRect l="3481" t="11020" r="3294" b="9391"/>
          <a:stretch>
            <a:fillRect/>
          </a:stretch>
        </p:blipFill>
        <p:spPr>
          <a:xfrm>
            <a:off x="1415618" y="5900861"/>
            <a:ext cx="4283916" cy="1422728"/>
          </a:xfrm>
          <a:prstGeom prst="rect">
            <a:avLst/>
          </a:prstGeom>
        </p:spPr>
      </p:pic>
      <p:pic>
        <p:nvPicPr>
          <p:cNvPr id="21" name="Imagen 20">
            <a:extLst>
              <a:ext uri="{FF2B5EF4-FFF2-40B4-BE49-F238E27FC236}">
                <a16:creationId xmlns:a16="http://schemas.microsoft.com/office/drawing/2014/main" id="{94E39FA3-7380-410C-E003-6399D2A2A0F6}"/>
              </a:ext>
            </a:extLst>
          </p:cNvPr>
          <p:cNvPicPr>
            <a:picLocks noChangeAspect="1"/>
          </p:cNvPicPr>
          <p:nvPr/>
        </p:nvPicPr>
        <p:blipFill>
          <a:blip r:embed="rId7"/>
          <a:stretch>
            <a:fillRect/>
          </a:stretch>
        </p:blipFill>
        <p:spPr>
          <a:xfrm>
            <a:off x="6896135" y="5093078"/>
            <a:ext cx="5611850" cy="4260648"/>
          </a:xfrm>
          <a:prstGeom prst="rect">
            <a:avLst/>
          </a:prstGeom>
        </p:spPr>
      </p:pic>
    </p:spTree>
  </p:cSld>
  <p:clrMapOvr>
    <a:overrideClrMapping bg1="lt1" tx1="dk1" bg2="lt2" tx2="dk2" accent1="accent1" accent2="accent2" accent3="accent3" accent4="accent4" accent5="accent5" accent6="accent6" hlink="hlink" folHlink="folHlink"/>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02" name="矩形"/>
          <p:cNvSpPr>
            <a:spLocks noGrp="1" noRot="1" noMove="1" noResize="1" noEditPoints="1" noAdjustHandles="1" noChangeArrowheads="1" noChangeShapeType="1"/>
          </p:cNvSpPr>
          <p:nvPr/>
        </p:nvSpPr>
        <p:spPr>
          <a:xfrm>
            <a:off x="-386523" y="-97372"/>
            <a:ext cx="13777846" cy="293756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grpSp>
        <p:nvGrpSpPr>
          <p:cNvPr id="23" name="群組 22">
            <a:extLst>
              <a:ext uri="{FF2B5EF4-FFF2-40B4-BE49-F238E27FC236}">
                <a16:creationId xmlns:a16="http://schemas.microsoft.com/office/drawing/2014/main" id="{865A5563-3F5C-5A10-7A0B-8E948F84CA9A}"/>
              </a:ext>
            </a:extLst>
          </p:cNvPr>
          <p:cNvGrpSpPr/>
          <p:nvPr/>
        </p:nvGrpSpPr>
        <p:grpSpPr>
          <a:xfrm>
            <a:off x="493762" y="4326750"/>
            <a:ext cx="8101013" cy="4888686"/>
            <a:chOff x="614363" y="3583797"/>
            <a:chExt cx="8101013" cy="4888686"/>
          </a:xfrm>
        </p:grpSpPr>
        <p:pic>
          <p:nvPicPr>
            <p:cNvPr id="22" name="視窗框">
              <a:extLst>
                <a:ext uri="{FF2B5EF4-FFF2-40B4-BE49-F238E27FC236}">
                  <a16:creationId xmlns:a16="http://schemas.microsoft.com/office/drawing/2014/main" id="{5E92AF27-F75D-D1D8-8CF5-1903B90F0BEC}"/>
                </a:ext>
              </a:extLst>
            </p:cNvPr>
            <p:cNvPicPr>
              <a:picLocks noChangeAspect="1"/>
            </p:cNvPicPr>
            <p:nvPr/>
          </p:nvPicPr>
          <p:blipFill>
            <a:blip r:embed="rId3"/>
            <a:srcRect l="1" t="46157" r="-427" b="-892"/>
            <a:stretch/>
          </p:blipFill>
          <p:spPr>
            <a:xfrm>
              <a:off x="614363" y="5600697"/>
              <a:ext cx="8101013" cy="2871786"/>
            </a:xfrm>
            <a:prstGeom prst="rect">
              <a:avLst/>
            </a:prstGeom>
          </p:spPr>
        </p:pic>
        <p:pic>
          <p:nvPicPr>
            <p:cNvPr id="18" name="視窗框">
              <a:extLst>
                <a:ext uri="{FF2B5EF4-FFF2-40B4-BE49-F238E27FC236}">
                  <a16:creationId xmlns:a16="http://schemas.microsoft.com/office/drawing/2014/main" id="{13194014-4D27-29B7-7552-0F41ECBE0426}"/>
                </a:ext>
              </a:extLst>
            </p:cNvPr>
            <p:cNvPicPr>
              <a:picLocks noChangeAspect="1"/>
            </p:cNvPicPr>
            <p:nvPr/>
          </p:nvPicPr>
          <p:blipFill>
            <a:blip r:embed="rId3"/>
            <a:srcRect l="1" t="1" r="-427" b="20984"/>
            <a:stretch/>
          </p:blipFill>
          <p:spPr>
            <a:xfrm>
              <a:off x="614363" y="3583797"/>
              <a:ext cx="8101013" cy="4145742"/>
            </a:xfrm>
            <a:prstGeom prst="rect">
              <a:avLst/>
            </a:prstGeom>
          </p:spPr>
        </p:pic>
      </p:grpSp>
      <p:sp>
        <p:nvSpPr>
          <p:cNvPr id="304" name="報表"/>
          <p:cNvSpPr txBox="1"/>
          <p:nvPr/>
        </p:nvSpPr>
        <p:spPr>
          <a:xfrm>
            <a:off x="2955323" y="848765"/>
            <a:ext cx="7094154"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Formato Condicional</a:t>
            </a:r>
          </a:p>
        </p:txBody>
      </p:sp>
      <p:sp>
        <p:nvSpPr>
          <p:cNvPr id="11" name="線條">
            <a:extLst>
              <a:ext uri="{FF2B5EF4-FFF2-40B4-BE49-F238E27FC236}">
                <a16:creationId xmlns:a16="http://schemas.microsoft.com/office/drawing/2014/main" id="{2CB90EE5-D46A-D46B-39BE-E586368733DD}"/>
              </a:ext>
            </a:extLst>
          </p:cNvPr>
          <p:cNvSpPr/>
          <p:nvPr/>
        </p:nvSpPr>
        <p:spPr>
          <a:xfrm rot="16200000" flipH="1" flipV="1">
            <a:off x="9259352" y="7264988"/>
            <a:ext cx="591674" cy="17493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rgbClr val="929292"/>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lang="es-419" sz="2400" b="1" i="0" u="none" strike="noStrike" kern="0" cap="none" spc="0" normalizeH="0" baseline="0" noProof="0" dirty="0">
              <a:ln>
                <a:noFill/>
              </a:ln>
              <a:solidFill>
                <a:srgbClr val="000000"/>
              </a:solidFill>
              <a:effectLst/>
              <a:uLnTx/>
              <a:uFillTx/>
              <a:latin typeface="Helvetica Neue"/>
              <a:sym typeface="Helvetica Neue"/>
            </a:endParaRPr>
          </a:p>
        </p:txBody>
      </p:sp>
      <p:pic>
        <p:nvPicPr>
          <p:cNvPr id="5" name="Imagen 4">
            <a:extLst>
              <a:ext uri="{FF2B5EF4-FFF2-40B4-BE49-F238E27FC236}">
                <a16:creationId xmlns:a16="http://schemas.microsoft.com/office/drawing/2014/main" id="{029EB4B8-A422-D47E-EBCB-5611BCABE570}"/>
              </a:ext>
            </a:extLst>
          </p:cNvPr>
          <p:cNvPicPr>
            <a:picLocks noChangeAspect="1"/>
          </p:cNvPicPr>
          <p:nvPr/>
        </p:nvPicPr>
        <p:blipFill>
          <a:blip r:embed="rId4"/>
          <a:stretch>
            <a:fillRect/>
          </a:stretch>
        </p:blipFill>
        <p:spPr>
          <a:xfrm>
            <a:off x="589280" y="4918556"/>
            <a:ext cx="7904480" cy="4145742"/>
          </a:xfrm>
          <a:prstGeom prst="rect">
            <a:avLst/>
          </a:prstGeom>
        </p:spPr>
      </p:pic>
      <p:pic>
        <p:nvPicPr>
          <p:cNvPr id="3" name="Imagen 2">
            <a:extLst>
              <a:ext uri="{FF2B5EF4-FFF2-40B4-BE49-F238E27FC236}">
                <a16:creationId xmlns:a16="http://schemas.microsoft.com/office/drawing/2014/main" id="{1D5AA066-CEC9-25AF-26F1-400A0C120B43}"/>
              </a:ext>
            </a:extLst>
          </p:cNvPr>
          <p:cNvPicPr>
            <a:picLocks noChangeAspect="1"/>
          </p:cNvPicPr>
          <p:nvPr/>
        </p:nvPicPr>
        <p:blipFill>
          <a:blip r:embed="rId5"/>
          <a:srcRect t="579"/>
          <a:stretch>
            <a:fillRect/>
          </a:stretch>
        </p:blipFill>
        <p:spPr>
          <a:xfrm>
            <a:off x="6502399" y="3369326"/>
            <a:ext cx="6090595" cy="4327183"/>
          </a:xfrm>
          <a:prstGeom prst="rect">
            <a:avLst/>
          </a:prstGeom>
        </p:spPr>
      </p:pic>
    </p:spTree>
    <p:extLst>
      <p:ext uri="{BB962C8B-B14F-4D97-AF65-F5344CB8AC3E}">
        <p14:creationId xmlns:p14="http://schemas.microsoft.com/office/powerpoint/2010/main" val="320155110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9823C36D-A66B-393F-19A7-009778E58ACA}"/>
            </a:ext>
          </a:extLst>
        </p:cNvPr>
        <p:cNvGrpSpPr/>
        <p:nvPr/>
      </p:nvGrpSpPr>
      <p:grpSpPr>
        <a:xfrm>
          <a:off x="0" y="0"/>
          <a:ext cx="0" cy="0"/>
          <a:chOff x="0" y="0"/>
          <a:chExt cx="0" cy="0"/>
        </a:xfrm>
      </p:grpSpPr>
      <p:sp>
        <p:nvSpPr>
          <p:cNvPr id="302" name="矩形">
            <a:extLst>
              <a:ext uri="{FF2B5EF4-FFF2-40B4-BE49-F238E27FC236}">
                <a16:creationId xmlns:a16="http://schemas.microsoft.com/office/drawing/2014/main" id="{8101A9B3-5ACB-241E-EF70-A669862D178B}"/>
              </a:ext>
            </a:extLst>
          </p:cNvPr>
          <p:cNvSpPr>
            <a:spLocks noGrp="1" noRot="1" noMove="1" noResize="1" noEditPoints="1" noAdjustHandles="1" noChangeArrowheads="1" noChangeShapeType="1"/>
          </p:cNvSpPr>
          <p:nvPr/>
        </p:nvSpPr>
        <p:spPr>
          <a:xfrm>
            <a:off x="-386523" y="-97372"/>
            <a:ext cx="13777846" cy="291552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grpSp>
        <p:nvGrpSpPr>
          <p:cNvPr id="6" name="群組 5">
            <a:extLst>
              <a:ext uri="{FF2B5EF4-FFF2-40B4-BE49-F238E27FC236}">
                <a16:creationId xmlns:a16="http://schemas.microsoft.com/office/drawing/2014/main" id="{FCFA1678-FB44-A4B9-D6DF-120C561A427F}"/>
              </a:ext>
            </a:extLst>
          </p:cNvPr>
          <p:cNvGrpSpPr/>
          <p:nvPr/>
        </p:nvGrpSpPr>
        <p:grpSpPr>
          <a:xfrm>
            <a:off x="760471" y="3956157"/>
            <a:ext cx="6459669" cy="6234520"/>
            <a:chOff x="825999" y="3601737"/>
            <a:chExt cx="6552639" cy="6324250"/>
          </a:xfrm>
        </p:grpSpPr>
        <p:pic>
          <p:nvPicPr>
            <p:cNvPr id="14" name="視窗框">
              <a:extLst>
                <a:ext uri="{FF2B5EF4-FFF2-40B4-BE49-F238E27FC236}">
                  <a16:creationId xmlns:a16="http://schemas.microsoft.com/office/drawing/2014/main" id="{9E38B966-8D08-6279-39B8-F3E87B85B2F0}"/>
                </a:ext>
              </a:extLst>
            </p:cNvPr>
            <p:cNvPicPr>
              <a:picLocks noChangeAspect="1"/>
            </p:cNvPicPr>
            <p:nvPr/>
          </p:nvPicPr>
          <p:blipFill>
            <a:blip r:embed="rId3"/>
            <a:srcRect r="47075" b="2570"/>
            <a:stretch/>
          </p:blipFill>
          <p:spPr>
            <a:xfrm>
              <a:off x="825999" y="5223173"/>
              <a:ext cx="3927632" cy="4702814"/>
            </a:xfrm>
            <a:prstGeom prst="rect">
              <a:avLst/>
            </a:prstGeom>
          </p:spPr>
        </p:pic>
        <p:pic>
          <p:nvPicPr>
            <p:cNvPr id="18" name="視窗框">
              <a:extLst>
                <a:ext uri="{FF2B5EF4-FFF2-40B4-BE49-F238E27FC236}">
                  <a16:creationId xmlns:a16="http://schemas.microsoft.com/office/drawing/2014/main" id="{45BCD587-F698-9467-3A6D-C81BAB4127C5}"/>
                </a:ext>
              </a:extLst>
            </p:cNvPr>
            <p:cNvPicPr>
              <a:picLocks noChangeAspect="1"/>
            </p:cNvPicPr>
            <p:nvPr/>
          </p:nvPicPr>
          <p:blipFill>
            <a:blip r:embed="rId3"/>
            <a:srcRect l="56157" r="-702" b="2570"/>
            <a:stretch/>
          </p:blipFill>
          <p:spPr>
            <a:xfrm>
              <a:off x="4072851" y="5223173"/>
              <a:ext cx="3305787" cy="4702814"/>
            </a:xfrm>
            <a:prstGeom prst="rect">
              <a:avLst/>
            </a:prstGeom>
          </p:spPr>
        </p:pic>
        <p:pic>
          <p:nvPicPr>
            <p:cNvPr id="19" name="視窗框">
              <a:extLst>
                <a:ext uri="{FF2B5EF4-FFF2-40B4-BE49-F238E27FC236}">
                  <a16:creationId xmlns:a16="http://schemas.microsoft.com/office/drawing/2014/main" id="{19C10540-C95F-8203-B9AA-4367F26D8707}"/>
                </a:ext>
              </a:extLst>
            </p:cNvPr>
            <p:cNvPicPr>
              <a:picLocks noChangeAspect="1"/>
            </p:cNvPicPr>
            <p:nvPr/>
          </p:nvPicPr>
          <p:blipFill>
            <a:blip r:embed="rId3"/>
            <a:srcRect r="47075" b="2570"/>
            <a:stretch/>
          </p:blipFill>
          <p:spPr>
            <a:xfrm>
              <a:off x="825999" y="3601737"/>
              <a:ext cx="3927632" cy="4702814"/>
            </a:xfrm>
            <a:prstGeom prst="rect">
              <a:avLst/>
            </a:prstGeom>
          </p:spPr>
        </p:pic>
        <p:pic>
          <p:nvPicPr>
            <p:cNvPr id="20" name="視窗框">
              <a:extLst>
                <a:ext uri="{FF2B5EF4-FFF2-40B4-BE49-F238E27FC236}">
                  <a16:creationId xmlns:a16="http://schemas.microsoft.com/office/drawing/2014/main" id="{CE8B935B-D4E5-F431-91F6-73C5BA93B52D}"/>
                </a:ext>
              </a:extLst>
            </p:cNvPr>
            <p:cNvPicPr>
              <a:picLocks noChangeAspect="1"/>
            </p:cNvPicPr>
            <p:nvPr/>
          </p:nvPicPr>
          <p:blipFill>
            <a:blip r:embed="rId3"/>
            <a:srcRect l="56157" r="-702" b="2570"/>
            <a:stretch/>
          </p:blipFill>
          <p:spPr>
            <a:xfrm>
              <a:off x="4072851" y="3601737"/>
              <a:ext cx="3305787" cy="4702814"/>
            </a:xfrm>
            <a:prstGeom prst="rect">
              <a:avLst/>
            </a:prstGeom>
          </p:spPr>
        </p:pic>
      </p:grpSp>
      <p:sp>
        <p:nvSpPr>
          <p:cNvPr id="304" name="報表">
            <a:extLst>
              <a:ext uri="{FF2B5EF4-FFF2-40B4-BE49-F238E27FC236}">
                <a16:creationId xmlns:a16="http://schemas.microsoft.com/office/drawing/2014/main" id="{6159D773-2B11-5372-7DAC-F1C9AA4BFD62}"/>
              </a:ext>
            </a:extLst>
          </p:cNvPr>
          <p:cNvSpPr txBox="1"/>
          <p:nvPr/>
        </p:nvSpPr>
        <p:spPr>
          <a:xfrm>
            <a:off x="1276894" y="845055"/>
            <a:ext cx="10721787"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Reporte de Impresión Personalizada</a:t>
            </a:r>
          </a:p>
        </p:txBody>
      </p:sp>
      <p:sp>
        <p:nvSpPr>
          <p:cNvPr id="11" name="線條">
            <a:extLst>
              <a:ext uri="{FF2B5EF4-FFF2-40B4-BE49-F238E27FC236}">
                <a16:creationId xmlns:a16="http://schemas.microsoft.com/office/drawing/2014/main" id="{9E827909-F170-BE8A-D8D2-7D3A2A138D14}"/>
              </a:ext>
            </a:extLst>
          </p:cNvPr>
          <p:cNvSpPr/>
          <p:nvPr/>
        </p:nvSpPr>
        <p:spPr>
          <a:xfrm rot="16200000">
            <a:off x="5500987" y="1887306"/>
            <a:ext cx="373707" cy="349456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lang="es-419" sz="2400" b="1" i="0" u="none" strike="noStrike" kern="0" cap="none" spc="0" normalizeH="0" baseline="0" noProof="0" dirty="0">
              <a:ln>
                <a:noFill/>
              </a:ln>
              <a:solidFill>
                <a:srgbClr val="000000"/>
              </a:solidFill>
              <a:effectLst/>
              <a:uLnTx/>
              <a:uFillTx/>
              <a:latin typeface="Helvetica Neue"/>
              <a:sym typeface="Helvetica Neue"/>
            </a:endParaRPr>
          </a:p>
        </p:txBody>
      </p:sp>
      <p:sp>
        <p:nvSpPr>
          <p:cNvPr id="2" name="像 Excel簡潔易懂的介面，一個畫面就能看到所有資訊">
            <a:extLst>
              <a:ext uri="{FF2B5EF4-FFF2-40B4-BE49-F238E27FC236}">
                <a16:creationId xmlns:a16="http://schemas.microsoft.com/office/drawing/2014/main" id="{BDEDB575-228B-76AA-AB12-FD3B2D61CFF6}"/>
              </a:ext>
            </a:extLst>
          </p:cNvPr>
          <p:cNvSpPr txBox="1"/>
          <p:nvPr/>
        </p:nvSpPr>
        <p:spPr>
          <a:xfrm>
            <a:off x="7646866" y="2741924"/>
            <a:ext cx="4317497" cy="4741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lang="es-419" sz="1800" b="1" dirty="0">
                <a:solidFill>
                  <a:srgbClr val="000000"/>
                </a:solidFill>
                <a:latin typeface="Open Sans Semibold" panose="020B0706030804020204" pitchFamily="34" charset="0"/>
                <a:ea typeface="Open Sans Semibold" panose="020B0706030804020204" pitchFamily="34" charset="0"/>
                <a:cs typeface="Open Sans Semibold" panose="020B0706030804020204" pitchFamily="34" charset="0"/>
              </a:rPr>
              <a:t>Cotización de Venta</a:t>
            </a:r>
            <a:r>
              <a:rPr kumimoji="0" lang="es-419" sz="1800" b="1" i="0" u="none" strike="noStrike" kern="0" cap="none" spc="0" normalizeH="0" baseline="0" noProof="0" dirty="0">
                <a:ln>
                  <a:noFill/>
                </a:ln>
                <a:solidFill>
                  <a:srgbClr val="0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a:t>
            </a:r>
            <a:r>
              <a:rPr lang="es-419" sz="1800" b="1" noProof="0" dirty="0" err="1">
                <a:solidFill>
                  <a:srgbClr val="000000"/>
                </a:solidFill>
                <a:latin typeface="Open Sans Semibold" panose="020B0706030804020204" pitchFamily="34" charset="0"/>
                <a:ea typeface="Open Sans Semibold" panose="020B0706030804020204" pitchFamily="34" charset="0"/>
                <a:cs typeface="Open Sans Semibold" panose="020B0706030804020204" pitchFamily="34" charset="0"/>
              </a:rPr>
              <a:t>pdf</a:t>
            </a:r>
            <a:endParaRPr kumimoji="0" lang="es-419" sz="1800" b="1" i="0" u="none" strike="noStrike" kern="0" cap="none" spc="0" normalizeH="0" baseline="0" noProof="0" dirty="0">
              <a:ln>
                <a:noFill/>
              </a:ln>
              <a:solidFill>
                <a:srgbClr val="000000"/>
              </a:solidFill>
              <a:effectLst/>
              <a:uLnTx/>
              <a:uFillTx/>
              <a:latin typeface="Open Sans Semibold" panose="020B0706030804020204" pitchFamily="34" charset="0"/>
              <a:ea typeface="Noto Sans CJK SC Medium" panose="020B0500000000000000" pitchFamily="34" charset="-128"/>
              <a:cs typeface="Open Sans Semibold" panose="020B0706030804020204" pitchFamily="34" charset="0"/>
              <a:sym typeface="Source Han Sans TW Medium"/>
            </a:endParaRPr>
          </a:p>
        </p:txBody>
      </p:sp>
      <p:pic>
        <p:nvPicPr>
          <p:cNvPr id="7" name="Imagen 6">
            <a:extLst>
              <a:ext uri="{FF2B5EF4-FFF2-40B4-BE49-F238E27FC236}">
                <a16:creationId xmlns:a16="http://schemas.microsoft.com/office/drawing/2014/main" id="{6AFA3ABD-FD77-E548-92CE-7CA6C9060F24}"/>
              </a:ext>
            </a:extLst>
          </p:cNvPr>
          <p:cNvPicPr>
            <a:picLocks noChangeAspect="1"/>
          </p:cNvPicPr>
          <p:nvPr/>
        </p:nvPicPr>
        <p:blipFill>
          <a:blip r:embed="rId4"/>
          <a:stretch>
            <a:fillRect/>
          </a:stretch>
        </p:blipFill>
        <p:spPr>
          <a:xfrm>
            <a:off x="883920" y="4416581"/>
            <a:ext cx="6146800" cy="4552575"/>
          </a:xfrm>
          <a:prstGeom prst="rect">
            <a:avLst/>
          </a:prstGeom>
        </p:spPr>
      </p:pic>
      <p:pic>
        <p:nvPicPr>
          <p:cNvPr id="9" name="Imagen 8">
            <a:extLst>
              <a:ext uri="{FF2B5EF4-FFF2-40B4-BE49-F238E27FC236}">
                <a16:creationId xmlns:a16="http://schemas.microsoft.com/office/drawing/2014/main" id="{981B6E2F-0A1A-88B7-98D5-C254B9C5D791}"/>
              </a:ext>
            </a:extLst>
          </p:cNvPr>
          <p:cNvPicPr>
            <a:picLocks noChangeAspect="1"/>
          </p:cNvPicPr>
          <p:nvPr/>
        </p:nvPicPr>
        <p:blipFill>
          <a:blip r:embed="rId5"/>
          <a:stretch>
            <a:fillRect/>
          </a:stretch>
        </p:blipFill>
        <p:spPr>
          <a:xfrm>
            <a:off x="7435124" y="3216028"/>
            <a:ext cx="5404128" cy="6375728"/>
          </a:xfrm>
          <a:prstGeom prst="rect">
            <a:avLst/>
          </a:prstGeom>
        </p:spPr>
      </p:pic>
    </p:spTree>
    <p:extLst>
      <p:ext uri="{BB962C8B-B14F-4D97-AF65-F5344CB8AC3E}">
        <p14:creationId xmlns:p14="http://schemas.microsoft.com/office/powerpoint/2010/main" val="421508477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79"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380" name="自動電子郵件＆通知：不再漏掉任何到期日以及最新變更"/>
          <p:cNvSpPr txBox="1"/>
          <p:nvPr/>
        </p:nvSpPr>
        <p:spPr>
          <a:xfrm>
            <a:off x="426739" y="1791923"/>
            <a:ext cx="11887601" cy="1064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sz="3200" b="0">
                <a:solidFill>
                  <a:srgbClr val="393939"/>
                </a:solidFill>
              </a:defRPr>
            </a:pPr>
            <a:r>
              <a:rPr lang="es-SV" sz="2200" dirty="0">
                <a:latin typeface="Open Sans Semibold" panose="020B0606030504020204" pitchFamily="34" charset="0"/>
                <a:ea typeface="Open Sans Semibold" panose="020B0606030504020204" pitchFamily="34" charset="0"/>
                <a:cs typeface="Open Sans Semibold" panose="020B0606030504020204" pitchFamily="34" charset="0"/>
              </a:rPr>
              <a:t>Reciba las últimas actualizaciones por correo electrónico, recordatorios en pantalla y alertas en tiempo real</a:t>
            </a:r>
            <a:endParaRPr kumimoji="0" lang="es-419" sz="2200"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381" name="通知提醒"/>
          <p:cNvSpPr txBox="1"/>
          <p:nvPr/>
        </p:nvSpPr>
        <p:spPr>
          <a:xfrm>
            <a:off x="-386523" y="848764"/>
            <a:ext cx="13514126"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s-419" b="1" dirty="0">
                <a:latin typeface="Open Sans" panose="020B0606030504020204" pitchFamily="34" charset="0"/>
                <a:ea typeface="Open Sans" panose="020B0606030504020204" pitchFamily="34" charset="0"/>
                <a:cs typeface="Open Sans" panose="020B0606030504020204" pitchFamily="34" charset="0"/>
              </a:rPr>
              <a:t>Recordatorios y Notificaciones Instantáneas</a:t>
            </a:r>
            <a:endPar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14" name="視窗框">
            <a:extLst>
              <a:ext uri="{FF2B5EF4-FFF2-40B4-BE49-F238E27FC236}">
                <a16:creationId xmlns:a16="http://schemas.microsoft.com/office/drawing/2014/main" id="{C5BE1D7F-34ED-23B9-C388-7078F970D4C1}"/>
              </a:ext>
            </a:extLst>
          </p:cNvPr>
          <p:cNvPicPr>
            <a:picLocks noChangeAspect="1"/>
          </p:cNvPicPr>
          <p:nvPr/>
        </p:nvPicPr>
        <p:blipFill>
          <a:blip r:embed="rId3"/>
          <a:srcRect r="-912" b="-2505"/>
          <a:stretch/>
        </p:blipFill>
        <p:spPr>
          <a:xfrm>
            <a:off x="769346" y="4172981"/>
            <a:ext cx="10731774" cy="7090368"/>
          </a:xfrm>
          <a:prstGeom prst="rect">
            <a:avLst/>
          </a:prstGeom>
        </p:spPr>
      </p:pic>
      <p:pic>
        <p:nvPicPr>
          <p:cNvPr id="12" name="Imagen 11">
            <a:extLst>
              <a:ext uri="{FF2B5EF4-FFF2-40B4-BE49-F238E27FC236}">
                <a16:creationId xmlns:a16="http://schemas.microsoft.com/office/drawing/2014/main" id="{03ABB815-E324-F36C-5BC8-3E457257CEA7}"/>
              </a:ext>
            </a:extLst>
          </p:cNvPr>
          <p:cNvPicPr>
            <a:picLocks noChangeAspect="1"/>
          </p:cNvPicPr>
          <p:nvPr/>
        </p:nvPicPr>
        <p:blipFill>
          <a:blip r:embed="rId4"/>
          <a:stretch>
            <a:fillRect/>
          </a:stretch>
        </p:blipFill>
        <p:spPr>
          <a:xfrm>
            <a:off x="3332480" y="4697510"/>
            <a:ext cx="8056880" cy="4396046"/>
          </a:xfrm>
          <a:prstGeom prst="rect">
            <a:avLst/>
          </a:prstGeom>
        </p:spPr>
      </p:pic>
      <p:pic>
        <p:nvPicPr>
          <p:cNvPr id="2" name="Imagen 1">
            <a:extLst>
              <a:ext uri="{FF2B5EF4-FFF2-40B4-BE49-F238E27FC236}">
                <a16:creationId xmlns:a16="http://schemas.microsoft.com/office/drawing/2014/main" id="{B573CA85-4160-416A-CDEB-DBB3805B3167}"/>
              </a:ext>
            </a:extLst>
          </p:cNvPr>
          <p:cNvPicPr>
            <a:picLocks noChangeAspect="1"/>
          </p:cNvPicPr>
          <p:nvPr/>
        </p:nvPicPr>
        <p:blipFill>
          <a:blip r:embed="rId5"/>
          <a:srcRect r="11398"/>
          <a:stretch>
            <a:fillRect/>
          </a:stretch>
        </p:blipFill>
        <p:spPr>
          <a:xfrm>
            <a:off x="7845447" y="5195521"/>
            <a:ext cx="3472793" cy="27661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Imagen 12">
            <a:extLst>
              <a:ext uri="{FF2B5EF4-FFF2-40B4-BE49-F238E27FC236}">
                <a16:creationId xmlns:a16="http://schemas.microsoft.com/office/drawing/2014/main" id="{F9589AF0-A5F1-44BB-9177-C196C1E2499D}"/>
              </a:ext>
            </a:extLst>
          </p:cNvPr>
          <p:cNvPicPr>
            <a:picLocks noChangeAspect="1"/>
          </p:cNvPicPr>
          <p:nvPr/>
        </p:nvPicPr>
        <p:blipFill rotWithShape="1">
          <a:blip r:embed="rId6"/>
          <a:srcRect t="1466"/>
          <a:stretch/>
        </p:blipFill>
        <p:spPr>
          <a:xfrm>
            <a:off x="769346" y="4697510"/>
            <a:ext cx="2466850" cy="4396046"/>
          </a:xfrm>
          <a:prstGeom prst="rect">
            <a:avLst/>
          </a:prstGeom>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99"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pic>
        <p:nvPicPr>
          <p:cNvPr id="401" name="影像" descr="影像"/>
          <p:cNvPicPr>
            <a:picLocks noChangeAspect="1"/>
          </p:cNvPicPr>
          <p:nvPr/>
        </p:nvPicPr>
        <p:blipFill>
          <a:blip r:embed="rId3"/>
          <a:stretch>
            <a:fillRect/>
          </a:stretch>
        </p:blipFill>
        <p:spPr>
          <a:xfrm>
            <a:off x="518875" y="3998268"/>
            <a:ext cx="6115605" cy="3585690"/>
          </a:xfrm>
          <a:prstGeom prst="rect">
            <a:avLst/>
          </a:prstGeom>
          <a:ln w="12700">
            <a:miter lim="400000"/>
          </a:ln>
        </p:spPr>
      </p:pic>
      <p:sp>
        <p:nvSpPr>
          <p:cNvPr id="404" name="把既有的 Excel 變成資料庫"/>
          <p:cNvSpPr txBox="1"/>
          <p:nvPr/>
        </p:nvSpPr>
        <p:spPr>
          <a:xfrm>
            <a:off x="8094133" y="4345793"/>
            <a:ext cx="4182533"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lang="es-419" sz="2000" b="1" dirty="0">
                <a:latin typeface="Open Sans Semibold" panose="020B0606030504020204" pitchFamily="34" charset="0"/>
                <a:ea typeface="Open Sans Semibold" panose="020B0606030504020204" pitchFamily="34" charset="0"/>
                <a:cs typeface="Open Sans Semibold" panose="020B0606030504020204" pitchFamily="34" charset="0"/>
              </a:rPr>
              <a:t>Crear bases de datos con archivos Excel</a:t>
            </a:r>
            <a:endParaRPr kumimoji="0" lang="es-419"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405" name="線條"/>
          <p:cNvSpPr/>
          <p:nvPr/>
        </p:nvSpPr>
        <p:spPr>
          <a:xfrm>
            <a:off x="4080935" y="7697336"/>
            <a:ext cx="1626916" cy="77275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lang="es-419" sz="2400" b="1" i="0" u="none" strike="noStrike" kern="0" cap="none" spc="0" normalizeH="0" baseline="0" noProof="0" dirty="0">
              <a:ln>
                <a:noFill/>
              </a:ln>
              <a:solidFill>
                <a:srgbClr val="000000"/>
              </a:solidFill>
              <a:effectLst/>
              <a:uLnTx/>
              <a:uFillTx/>
              <a:latin typeface="Helvetica Neue"/>
              <a:sym typeface="Helvetica Neue"/>
            </a:endParaRPr>
          </a:p>
        </p:txBody>
      </p:sp>
      <p:sp>
        <p:nvSpPr>
          <p:cNvPr id="406" name="也能再匯出成EXCEL"/>
          <p:cNvSpPr txBox="1"/>
          <p:nvPr/>
        </p:nvSpPr>
        <p:spPr>
          <a:xfrm>
            <a:off x="1112714" y="7724186"/>
            <a:ext cx="2810933" cy="9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Exportar archivos Excel/</a:t>
            </a:r>
            <a:r>
              <a:rPr kumimoji="0" lang="es-419" sz="20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CSV</a:t>
            </a:r>
            <a:endParaRPr kumimoji="0" lang="es-419"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407" name="線條"/>
          <p:cNvSpPr/>
          <p:nvPr/>
        </p:nvSpPr>
        <p:spPr>
          <a:xfrm>
            <a:off x="6433694" y="4462768"/>
            <a:ext cx="1592703" cy="73166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lang="es-419" sz="2400" b="1" i="0" u="none" strike="noStrike" kern="0" cap="none" spc="0" normalizeH="0" baseline="0" noProof="0" dirty="0">
              <a:ln>
                <a:noFill/>
              </a:ln>
              <a:solidFill>
                <a:srgbClr val="000000"/>
              </a:solidFill>
              <a:effectLst/>
              <a:uLnTx/>
              <a:uFillTx/>
              <a:latin typeface="Helvetica Neue"/>
              <a:sym typeface="Helvetica Neue"/>
            </a:endParaRPr>
          </a:p>
        </p:txBody>
      </p:sp>
      <p:pic>
        <p:nvPicPr>
          <p:cNvPr id="6" name="視窗框">
            <a:extLst>
              <a:ext uri="{FF2B5EF4-FFF2-40B4-BE49-F238E27FC236}">
                <a16:creationId xmlns:a16="http://schemas.microsoft.com/office/drawing/2014/main" id="{E5F79B69-72E3-CFBD-61BD-F2F42039993C}"/>
              </a:ext>
            </a:extLst>
          </p:cNvPr>
          <p:cNvPicPr>
            <a:picLocks noChangeAspect="1"/>
          </p:cNvPicPr>
          <p:nvPr/>
        </p:nvPicPr>
        <p:blipFill>
          <a:blip r:embed="rId4"/>
          <a:srcRect l="26723" r="-28" b="-438"/>
          <a:stretch/>
        </p:blipFill>
        <p:spPr>
          <a:xfrm>
            <a:off x="8460349" y="5363276"/>
            <a:ext cx="3431737" cy="3611027"/>
          </a:xfrm>
          <a:prstGeom prst="rect">
            <a:avLst/>
          </a:prstGeom>
        </p:spPr>
      </p:pic>
      <p:sp>
        <p:nvSpPr>
          <p:cNvPr id="4" name="Excel 匯入 / 匯出">
            <a:extLst>
              <a:ext uri="{FF2B5EF4-FFF2-40B4-BE49-F238E27FC236}">
                <a16:creationId xmlns:a16="http://schemas.microsoft.com/office/drawing/2014/main" id="{627BCFD1-034F-AA20-68FF-42C7E262FD13}"/>
              </a:ext>
            </a:extLst>
          </p:cNvPr>
          <p:cNvSpPr txBox="1"/>
          <p:nvPr/>
        </p:nvSpPr>
        <p:spPr>
          <a:xfrm>
            <a:off x="2911032" y="1095296"/>
            <a:ext cx="7182737"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s-419" noProof="0" dirty="0"/>
              <a:t>Importar y Exportar</a:t>
            </a:r>
          </a:p>
        </p:txBody>
      </p:sp>
      <p:pic>
        <p:nvPicPr>
          <p:cNvPr id="7" name="Imagen 6">
            <a:extLst>
              <a:ext uri="{FF2B5EF4-FFF2-40B4-BE49-F238E27FC236}">
                <a16:creationId xmlns:a16="http://schemas.microsoft.com/office/drawing/2014/main" id="{2E5CA119-A0FC-73FF-3B46-FB5C3CC9BE23}"/>
              </a:ext>
            </a:extLst>
          </p:cNvPr>
          <p:cNvPicPr>
            <a:picLocks noChangeAspect="1"/>
          </p:cNvPicPr>
          <p:nvPr/>
        </p:nvPicPr>
        <p:blipFill>
          <a:blip r:embed="rId5"/>
          <a:srcRect b="26540"/>
          <a:stretch>
            <a:fillRect/>
          </a:stretch>
        </p:blipFill>
        <p:spPr>
          <a:xfrm>
            <a:off x="599440" y="4371541"/>
            <a:ext cx="6035040" cy="3116379"/>
          </a:xfrm>
          <a:prstGeom prst="rect">
            <a:avLst/>
          </a:prstGeom>
        </p:spPr>
      </p:pic>
      <p:pic>
        <p:nvPicPr>
          <p:cNvPr id="5" name="視窗框">
            <a:extLst>
              <a:ext uri="{FF2B5EF4-FFF2-40B4-BE49-F238E27FC236}">
                <a16:creationId xmlns:a16="http://schemas.microsoft.com/office/drawing/2014/main" id="{93694DF5-BFE0-1579-0D58-9D8498A32038}"/>
              </a:ext>
            </a:extLst>
          </p:cNvPr>
          <p:cNvPicPr>
            <a:picLocks noChangeAspect="1"/>
          </p:cNvPicPr>
          <p:nvPr/>
        </p:nvPicPr>
        <p:blipFill>
          <a:blip r:embed="rId4"/>
          <a:srcRect r="-28" b="-438"/>
          <a:stretch/>
        </p:blipFill>
        <p:spPr>
          <a:xfrm>
            <a:off x="5848546" y="5363276"/>
            <a:ext cx="6043540" cy="3611027"/>
          </a:xfrm>
          <a:prstGeom prst="rect">
            <a:avLst/>
          </a:prstGeom>
        </p:spPr>
      </p:pic>
      <p:pic>
        <p:nvPicPr>
          <p:cNvPr id="8" name="Imagen 7">
            <a:extLst>
              <a:ext uri="{FF2B5EF4-FFF2-40B4-BE49-F238E27FC236}">
                <a16:creationId xmlns:a16="http://schemas.microsoft.com/office/drawing/2014/main" id="{2ED894A0-1F44-EE5A-A185-B9960A1F6EFF}"/>
              </a:ext>
            </a:extLst>
          </p:cNvPr>
          <p:cNvPicPr>
            <a:picLocks noChangeAspect="1"/>
          </p:cNvPicPr>
          <p:nvPr/>
        </p:nvPicPr>
        <p:blipFill>
          <a:blip r:embed="rId6"/>
          <a:srcRect b="27796"/>
          <a:stretch>
            <a:fillRect/>
          </a:stretch>
        </p:blipFill>
        <p:spPr>
          <a:xfrm>
            <a:off x="5956252" y="5791113"/>
            <a:ext cx="5635249" cy="3106204"/>
          </a:xfrm>
          <a:prstGeom prst="rect">
            <a:avLst/>
          </a:prstGeom>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422"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426" name="將資料庫的的各項優點帶到網站或部落格中"/>
          <p:cNvSpPr txBox="1"/>
          <p:nvPr/>
        </p:nvSpPr>
        <p:spPr>
          <a:xfrm>
            <a:off x="558600" y="1857600"/>
            <a:ext cx="11887601" cy="556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es-SV" sz="2200" b="1" dirty="0">
                <a:latin typeface="Open Sans Semibold" panose="020B0606030504020204" pitchFamily="34" charset="0"/>
                <a:ea typeface="Open Sans Semibold" panose="020B0606030504020204" pitchFamily="34" charset="0"/>
                <a:cs typeface="Open Sans Semibold" panose="020B0606030504020204" pitchFamily="34" charset="0"/>
              </a:rPr>
              <a:t>Integra funcionalidades de base de datos para potenciar tus páginas web y blogs</a:t>
            </a:r>
            <a:endPar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427" name="嵌入在你的網站中"/>
          <p:cNvSpPr txBox="1"/>
          <p:nvPr/>
        </p:nvSpPr>
        <p:spPr>
          <a:xfrm>
            <a:off x="2253055" y="878700"/>
            <a:ext cx="8286447"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Incrustar en tu Sitio Web</a:t>
            </a:r>
          </a:p>
        </p:txBody>
      </p:sp>
      <p:grpSp>
        <p:nvGrpSpPr>
          <p:cNvPr id="12" name="群組 11">
            <a:extLst>
              <a:ext uri="{FF2B5EF4-FFF2-40B4-BE49-F238E27FC236}">
                <a16:creationId xmlns:a16="http://schemas.microsoft.com/office/drawing/2014/main" id="{964213F7-6463-8A21-FDBE-5394F25AA153}"/>
              </a:ext>
            </a:extLst>
          </p:cNvPr>
          <p:cNvGrpSpPr/>
          <p:nvPr/>
        </p:nvGrpSpPr>
        <p:grpSpPr>
          <a:xfrm>
            <a:off x="2399062" y="3851261"/>
            <a:ext cx="8206676" cy="5424819"/>
            <a:chOff x="2399062" y="3868194"/>
            <a:chExt cx="8206676" cy="5445140"/>
          </a:xfrm>
        </p:grpSpPr>
        <p:pic>
          <p:nvPicPr>
            <p:cNvPr id="8" name="視窗框">
              <a:extLst>
                <a:ext uri="{FF2B5EF4-FFF2-40B4-BE49-F238E27FC236}">
                  <a16:creationId xmlns:a16="http://schemas.microsoft.com/office/drawing/2014/main" id="{C8B9CF13-0023-C842-3DE7-6D4C54C389A9}"/>
                </a:ext>
              </a:extLst>
            </p:cNvPr>
            <p:cNvPicPr>
              <a:picLocks noChangeAspect="1"/>
            </p:cNvPicPr>
            <p:nvPr/>
          </p:nvPicPr>
          <p:blipFill>
            <a:blip r:embed="rId3"/>
            <a:srcRect l="1" t="1" r="27919" b="-374"/>
            <a:stretch/>
          </p:blipFill>
          <p:spPr>
            <a:xfrm>
              <a:off x="2399062" y="3868194"/>
              <a:ext cx="6011800" cy="5445140"/>
            </a:xfrm>
            <a:prstGeom prst="rect">
              <a:avLst/>
            </a:prstGeom>
          </p:spPr>
        </p:pic>
        <p:pic>
          <p:nvPicPr>
            <p:cNvPr id="11" name="視窗框">
              <a:extLst>
                <a:ext uri="{FF2B5EF4-FFF2-40B4-BE49-F238E27FC236}">
                  <a16:creationId xmlns:a16="http://schemas.microsoft.com/office/drawing/2014/main" id="{C8F44218-2170-ED00-DFF4-A0BF92063CB1}"/>
                </a:ext>
              </a:extLst>
            </p:cNvPr>
            <p:cNvPicPr>
              <a:picLocks noChangeAspect="1"/>
            </p:cNvPicPr>
            <p:nvPr/>
          </p:nvPicPr>
          <p:blipFill>
            <a:blip r:embed="rId3"/>
            <a:srcRect l="58945" t="1" r="-159" b="-374"/>
            <a:stretch/>
          </p:blipFill>
          <p:spPr>
            <a:xfrm>
              <a:off x="7168272" y="3868194"/>
              <a:ext cx="3437466" cy="5445140"/>
            </a:xfrm>
            <a:prstGeom prst="rect">
              <a:avLst/>
            </a:prstGeom>
          </p:spPr>
        </p:pic>
      </p:grpSp>
      <p:pic>
        <p:nvPicPr>
          <p:cNvPr id="3" name="Imagen 2">
            <a:extLst>
              <a:ext uri="{FF2B5EF4-FFF2-40B4-BE49-F238E27FC236}">
                <a16:creationId xmlns:a16="http://schemas.microsoft.com/office/drawing/2014/main" id="{1EE18DCA-557F-5AEA-8389-973420C706F0}"/>
              </a:ext>
            </a:extLst>
          </p:cNvPr>
          <p:cNvPicPr>
            <a:picLocks noChangeAspect="1"/>
          </p:cNvPicPr>
          <p:nvPr/>
        </p:nvPicPr>
        <p:blipFill>
          <a:blip r:embed="rId4"/>
          <a:stretch>
            <a:fillRect/>
          </a:stretch>
        </p:blipFill>
        <p:spPr>
          <a:xfrm>
            <a:off x="2499360" y="4368878"/>
            <a:ext cx="8040142" cy="4785930"/>
          </a:xfrm>
          <a:prstGeom prst="rect">
            <a:avLst/>
          </a:prstGeom>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ECD32650-F02F-0C64-E58D-2FA1A2BFA50E}"/>
              </a:ext>
            </a:extLst>
          </p:cNvPr>
          <p:cNvGrpSpPr/>
          <p:nvPr/>
        </p:nvGrpSpPr>
        <p:grpSpPr>
          <a:xfrm>
            <a:off x="537713" y="3868404"/>
            <a:ext cx="5868642" cy="4432316"/>
            <a:chOff x="2399062" y="3868194"/>
            <a:chExt cx="8206676" cy="5445140"/>
          </a:xfrm>
        </p:grpSpPr>
        <p:pic>
          <p:nvPicPr>
            <p:cNvPr id="4" name="視窗框">
              <a:extLst>
                <a:ext uri="{FF2B5EF4-FFF2-40B4-BE49-F238E27FC236}">
                  <a16:creationId xmlns:a16="http://schemas.microsoft.com/office/drawing/2014/main" id="{58547618-9B92-45FC-5039-B12089C1839F}"/>
                </a:ext>
              </a:extLst>
            </p:cNvPr>
            <p:cNvPicPr>
              <a:picLocks noChangeAspect="1"/>
            </p:cNvPicPr>
            <p:nvPr/>
          </p:nvPicPr>
          <p:blipFill>
            <a:blip r:embed="rId3"/>
            <a:srcRect l="1" t="1" r="27919" b="-374"/>
            <a:stretch/>
          </p:blipFill>
          <p:spPr>
            <a:xfrm>
              <a:off x="2399062" y="3868194"/>
              <a:ext cx="6011800" cy="5445140"/>
            </a:xfrm>
            <a:prstGeom prst="rect">
              <a:avLst/>
            </a:prstGeom>
            <a:ln w="12700">
              <a:miter lim="400000"/>
            </a:ln>
          </p:spPr>
        </p:pic>
        <p:pic>
          <p:nvPicPr>
            <p:cNvPr id="5" name="視窗框">
              <a:extLst>
                <a:ext uri="{FF2B5EF4-FFF2-40B4-BE49-F238E27FC236}">
                  <a16:creationId xmlns:a16="http://schemas.microsoft.com/office/drawing/2014/main" id="{724B0DD4-2AB7-EFFE-5755-3DFA8F137B4E}"/>
                </a:ext>
              </a:extLst>
            </p:cNvPr>
            <p:cNvPicPr>
              <a:picLocks noChangeAspect="1"/>
            </p:cNvPicPr>
            <p:nvPr/>
          </p:nvPicPr>
          <p:blipFill>
            <a:blip r:embed="rId3"/>
            <a:srcRect l="58945" t="1" r="-159" b="-374"/>
            <a:stretch/>
          </p:blipFill>
          <p:spPr>
            <a:xfrm>
              <a:off x="7168272" y="3868194"/>
              <a:ext cx="3437466" cy="5445140"/>
            </a:xfrm>
            <a:prstGeom prst="rect">
              <a:avLst/>
            </a:prstGeom>
            <a:ln w="12700">
              <a:miter lim="400000"/>
            </a:ln>
          </p:spPr>
        </p:pic>
      </p:grpSp>
      <p:sp>
        <p:nvSpPr>
          <p:cNvPr id="363"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364" name="在你常用的行事曆上，追蹤資料庫中的各個日期"/>
          <p:cNvSpPr txBox="1"/>
          <p:nvPr/>
        </p:nvSpPr>
        <p:spPr>
          <a:xfrm>
            <a:off x="558599" y="1857600"/>
            <a:ext cx="11887601" cy="1064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sz="3200" b="0">
                <a:solidFill>
                  <a:srgbClr val="393939"/>
                </a:solidFill>
              </a:defRPr>
            </a:pPr>
            <a:r>
              <a:rPr lang="es-SV" sz="2200" b="1" dirty="0">
                <a:latin typeface="Open Sans Semibold" panose="020B0606030504020204" pitchFamily="34" charset="0"/>
                <a:ea typeface="Open Sans Semibold" panose="020B0606030504020204" pitchFamily="34" charset="0"/>
                <a:cs typeface="Open Sans Semibold" panose="020B0606030504020204" pitchFamily="34" charset="0"/>
              </a:rPr>
              <a:t>Realiza un seguimiento de todas las fechas en la base de datos con tu aplicación de calendario favorita</a:t>
            </a:r>
            <a:endPar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365" name="行事曆整合"/>
          <p:cNvSpPr txBox="1"/>
          <p:nvPr/>
        </p:nvSpPr>
        <p:spPr>
          <a:xfrm>
            <a:off x="2386584" y="952876"/>
            <a:ext cx="8074152"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Sincronizar Calendario</a:t>
            </a:r>
          </a:p>
        </p:txBody>
      </p:sp>
      <p:grpSp>
        <p:nvGrpSpPr>
          <p:cNvPr id="10" name="群組 9">
            <a:extLst>
              <a:ext uri="{FF2B5EF4-FFF2-40B4-BE49-F238E27FC236}">
                <a16:creationId xmlns:a16="http://schemas.microsoft.com/office/drawing/2014/main" id="{C657F2AC-1B00-F7F1-6A40-E39EEF472370}"/>
              </a:ext>
            </a:extLst>
          </p:cNvPr>
          <p:cNvGrpSpPr/>
          <p:nvPr/>
        </p:nvGrpSpPr>
        <p:grpSpPr>
          <a:xfrm>
            <a:off x="6167845" y="4992818"/>
            <a:ext cx="6107151" cy="4027596"/>
            <a:chOff x="2399062" y="3868194"/>
            <a:chExt cx="8206676" cy="5445140"/>
          </a:xfrm>
          <a:effectLst>
            <a:outerShdw blurRad="101600" algn="ctr" rotWithShape="0">
              <a:prstClr val="black">
                <a:alpha val="40000"/>
              </a:prstClr>
            </a:outerShdw>
          </a:effectLst>
        </p:grpSpPr>
        <p:pic>
          <p:nvPicPr>
            <p:cNvPr id="11" name="視窗框">
              <a:extLst>
                <a:ext uri="{FF2B5EF4-FFF2-40B4-BE49-F238E27FC236}">
                  <a16:creationId xmlns:a16="http://schemas.microsoft.com/office/drawing/2014/main" id="{EA443E52-9AF0-0690-1B44-D26A7289D50A}"/>
                </a:ext>
              </a:extLst>
            </p:cNvPr>
            <p:cNvPicPr>
              <a:picLocks noChangeAspect="1"/>
            </p:cNvPicPr>
            <p:nvPr/>
          </p:nvPicPr>
          <p:blipFill>
            <a:blip r:embed="rId3"/>
            <a:srcRect l="1" t="1" r="27919" b="-374"/>
            <a:stretch/>
          </p:blipFill>
          <p:spPr>
            <a:xfrm>
              <a:off x="2399062" y="3868194"/>
              <a:ext cx="6011800" cy="5445140"/>
            </a:xfrm>
            <a:prstGeom prst="rect">
              <a:avLst/>
            </a:prstGeom>
          </p:spPr>
        </p:pic>
        <p:pic>
          <p:nvPicPr>
            <p:cNvPr id="12" name="視窗框">
              <a:extLst>
                <a:ext uri="{FF2B5EF4-FFF2-40B4-BE49-F238E27FC236}">
                  <a16:creationId xmlns:a16="http://schemas.microsoft.com/office/drawing/2014/main" id="{E12374FD-D1CA-75DB-BC18-B9DE27976D18}"/>
                </a:ext>
              </a:extLst>
            </p:cNvPr>
            <p:cNvPicPr>
              <a:picLocks noChangeAspect="1"/>
            </p:cNvPicPr>
            <p:nvPr/>
          </p:nvPicPr>
          <p:blipFill>
            <a:blip r:embed="rId3"/>
            <a:srcRect l="58945" t="1" r="-159" b="-374"/>
            <a:stretch/>
          </p:blipFill>
          <p:spPr>
            <a:xfrm>
              <a:off x="7168272" y="3868194"/>
              <a:ext cx="3437466" cy="5445140"/>
            </a:xfrm>
            <a:prstGeom prst="rect">
              <a:avLst/>
            </a:prstGeom>
          </p:spPr>
        </p:pic>
      </p:grpSp>
      <p:pic>
        <p:nvPicPr>
          <p:cNvPr id="8" name="Imagen 7">
            <a:extLst>
              <a:ext uri="{FF2B5EF4-FFF2-40B4-BE49-F238E27FC236}">
                <a16:creationId xmlns:a16="http://schemas.microsoft.com/office/drawing/2014/main" id="{C1E239B6-72A8-C625-894F-5882CEA52480}"/>
              </a:ext>
            </a:extLst>
          </p:cNvPr>
          <p:cNvPicPr>
            <a:picLocks noChangeAspect="1"/>
          </p:cNvPicPr>
          <p:nvPr/>
        </p:nvPicPr>
        <p:blipFill>
          <a:blip r:embed="rId4"/>
          <a:stretch>
            <a:fillRect/>
          </a:stretch>
        </p:blipFill>
        <p:spPr>
          <a:xfrm>
            <a:off x="672770" y="4368877"/>
            <a:ext cx="5413069" cy="3853095"/>
          </a:xfrm>
          <a:prstGeom prst="rect">
            <a:avLst/>
          </a:prstGeom>
        </p:spPr>
      </p:pic>
      <p:pic>
        <p:nvPicPr>
          <p:cNvPr id="13" name="Imagen 12">
            <a:extLst>
              <a:ext uri="{FF2B5EF4-FFF2-40B4-BE49-F238E27FC236}">
                <a16:creationId xmlns:a16="http://schemas.microsoft.com/office/drawing/2014/main" id="{740654A3-AF63-90C3-E7AD-D07925C2ACAB}"/>
              </a:ext>
            </a:extLst>
          </p:cNvPr>
          <p:cNvPicPr>
            <a:picLocks noChangeAspect="1"/>
          </p:cNvPicPr>
          <p:nvPr/>
        </p:nvPicPr>
        <p:blipFill>
          <a:blip r:embed="rId5"/>
          <a:stretch>
            <a:fillRect/>
          </a:stretch>
        </p:blipFill>
        <p:spPr>
          <a:xfrm>
            <a:off x="6337414" y="5451339"/>
            <a:ext cx="5762057" cy="3475624"/>
          </a:xfrm>
          <a:prstGeom prst="rect">
            <a:avLst/>
          </a:prstGeom>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84"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386" name="誰？什麼時候？哪筆資料？做了哪些變更？讓組織有更完整的內控！"/>
          <p:cNvSpPr txBox="1"/>
          <p:nvPr/>
        </p:nvSpPr>
        <p:spPr>
          <a:xfrm>
            <a:off x="556891" y="1857600"/>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sz="3200" b="0">
                <a:solidFill>
                  <a:srgbClr val="393939"/>
                </a:solidFill>
              </a:defRPr>
            </a:pPr>
            <a:r>
              <a:rPr lang="es-SV" sz="2200" b="1" dirty="0">
                <a:latin typeface="Open Sans Semibold" panose="020B0606030504020204" pitchFamily="34" charset="0"/>
                <a:ea typeface="Open Sans Semibold" panose="020B0606030504020204" pitchFamily="34" charset="0"/>
                <a:cs typeface="Open Sans Semibold" panose="020B0606030504020204" pitchFamily="34" charset="0"/>
              </a:rPr>
              <a:t>Historial de versiones completo que muestra todas las modificaciones al registro</a:t>
            </a:r>
            <a:endPar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387" name="清楚的版本記錄"/>
          <p:cNvSpPr txBox="1"/>
          <p:nvPr/>
        </p:nvSpPr>
        <p:spPr>
          <a:xfrm>
            <a:off x="2340020" y="826933"/>
            <a:ext cx="8309055"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s-419" b="1" dirty="0">
                <a:latin typeface="Open Sans" panose="020B0606030504020204" pitchFamily="34" charset="0"/>
                <a:ea typeface="Open Sans" panose="020B0606030504020204" pitchFamily="34" charset="0"/>
                <a:cs typeface="Open Sans" panose="020B0606030504020204" pitchFamily="34" charset="0"/>
              </a:rPr>
              <a:t>Historial Claro de Versiones</a:t>
            </a:r>
            <a:endPar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389" name="2020/04/30 10:01:18  Rex Ho 修改 了…"/>
          <p:cNvSpPr txBox="1"/>
          <p:nvPr/>
        </p:nvSpPr>
        <p:spPr>
          <a:xfrm>
            <a:off x="8701706" y="3998123"/>
            <a:ext cx="3172343" cy="8599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t">
            <a:spAutoFit/>
          </a:bodyPr>
          <a:lstStyle/>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s-419"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2020/10/15 11:08:59  </a:t>
            </a:r>
            <a:r>
              <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Lilian </a:t>
            </a:r>
            <a:r>
              <a:rPr kumimoji="0" lang="es-419"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modificó</a:t>
            </a: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s-419"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Proyecto</a:t>
            </a:r>
            <a:r>
              <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registro Nuevo producto</a:t>
            </a:r>
            <a:endPar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Normal"/>
            </a:endParaRPr>
          </a:p>
          <a:p>
            <a:pPr marL="0" marR="0" lvl="1" indent="457200" algn="l" defTabSz="584200" rtl="0" eaLnBrk="1" fontAlgn="auto" latinLnBrk="0" hangingPunct="0">
              <a:lnSpc>
                <a:spcPct val="120000"/>
              </a:lnSpc>
              <a:spcBef>
                <a:spcPts val="0"/>
              </a:spcBef>
              <a:spcAft>
                <a:spcPts val="0"/>
              </a:spcAft>
              <a:buClrTx/>
              <a:buSzTx/>
              <a:buFontTx/>
              <a:buNone/>
              <a:tabLst/>
              <a:defRPr sz="1400">
                <a:latin typeface="Source Han Sans TW Medium"/>
                <a:ea typeface="Source Han Sans TW Medium"/>
                <a:cs typeface="Source Han Sans TW Medium"/>
                <a:sym typeface="Source Han Sans TW Medium"/>
              </a:defRPr>
            </a:pPr>
            <a:r>
              <a:rPr kumimoji="0" lang="es-419"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fx()</a:t>
            </a:r>
          </a:p>
        </p:txBody>
      </p:sp>
      <p:sp>
        <p:nvSpPr>
          <p:cNvPr id="392" name="線條"/>
          <p:cNvSpPr/>
          <p:nvPr/>
        </p:nvSpPr>
        <p:spPr>
          <a:xfrm>
            <a:off x="8627188" y="5650535"/>
            <a:ext cx="3299735" cy="2"/>
          </a:xfrm>
          <a:prstGeom prst="line">
            <a:avLst/>
          </a:prstGeom>
          <a:ln w="12700">
            <a:solidFill>
              <a:srgbClr val="AAAAAA"/>
            </a:solidFill>
            <a:miter lim="400000"/>
          </a:ln>
        </p:spPr>
        <p:txBody>
          <a:bodyPr lIns="45718" tIns="45718" rIns="45718" bIns="45718"/>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sym typeface="Helvetica Neue Medium"/>
            </a:endParaRPr>
          </a:p>
        </p:txBody>
      </p:sp>
      <p:sp>
        <p:nvSpPr>
          <p:cNvPr id="393" name="線條"/>
          <p:cNvSpPr/>
          <p:nvPr/>
        </p:nvSpPr>
        <p:spPr>
          <a:xfrm>
            <a:off x="8627188" y="7498229"/>
            <a:ext cx="3299735" cy="2"/>
          </a:xfrm>
          <a:prstGeom prst="line">
            <a:avLst/>
          </a:prstGeom>
          <a:ln w="12700">
            <a:solidFill>
              <a:srgbClr val="AAAAAA"/>
            </a:solidFill>
            <a:miter lim="400000"/>
          </a:ln>
        </p:spPr>
        <p:txBody>
          <a:bodyPr lIns="45718" tIns="45718" rIns="45718" bIns="45718"/>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sym typeface="Helvetica Neue Medium"/>
            </a:endParaRPr>
          </a:p>
        </p:txBody>
      </p:sp>
      <p:pic>
        <p:nvPicPr>
          <p:cNvPr id="394" name="影像" descr="影像"/>
          <p:cNvPicPr>
            <a:picLocks noChangeAspect="1"/>
          </p:cNvPicPr>
          <p:nvPr/>
        </p:nvPicPr>
        <p:blipFill>
          <a:blip r:embed="rId3"/>
          <a:stretch>
            <a:fillRect/>
          </a:stretch>
        </p:blipFill>
        <p:spPr>
          <a:xfrm>
            <a:off x="8897381" y="4604410"/>
            <a:ext cx="195182" cy="195182"/>
          </a:xfrm>
          <a:prstGeom prst="rect">
            <a:avLst/>
          </a:prstGeom>
          <a:ln w="12700">
            <a:miter lim="400000"/>
          </a:ln>
        </p:spPr>
      </p:pic>
      <p:grpSp>
        <p:nvGrpSpPr>
          <p:cNvPr id="13" name="群組 12">
            <a:extLst>
              <a:ext uri="{FF2B5EF4-FFF2-40B4-BE49-F238E27FC236}">
                <a16:creationId xmlns:a16="http://schemas.microsoft.com/office/drawing/2014/main" id="{1131AF24-5CEC-EF07-FEE5-CE7B53DEFF21}"/>
              </a:ext>
            </a:extLst>
          </p:cNvPr>
          <p:cNvGrpSpPr/>
          <p:nvPr/>
        </p:nvGrpSpPr>
        <p:grpSpPr>
          <a:xfrm>
            <a:off x="642618" y="4096223"/>
            <a:ext cx="7509631" cy="4735363"/>
            <a:chOff x="556890" y="4096223"/>
            <a:chExt cx="7665596" cy="4735363"/>
          </a:xfrm>
        </p:grpSpPr>
        <p:pic>
          <p:nvPicPr>
            <p:cNvPr id="9" name="視窗框">
              <a:extLst>
                <a:ext uri="{FF2B5EF4-FFF2-40B4-BE49-F238E27FC236}">
                  <a16:creationId xmlns:a16="http://schemas.microsoft.com/office/drawing/2014/main" id="{960B2AE2-626B-E7B9-6B2E-C96252BCAFAC}"/>
                </a:ext>
              </a:extLst>
            </p:cNvPr>
            <p:cNvPicPr>
              <a:picLocks noChangeAspect="1"/>
            </p:cNvPicPr>
            <p:nvPr/>
          </p:nvPicPr>
          <p:blipFill>
            <a:blip r:embed="rId4"/>
            <a:srcRect l="1" t="1" r="-909" b="-374"/>
            <a:stretch/>
          </p:blipFill>
          <p:spPr>
            <a:xfrm>
              <a:off x="556890" y="4096223"/>
              <a:ext cx="7319141" cy="4735363"/>
            </a:xfrm>
            <a:prstGeom prst="rect">
              <a:avLst/>
            </a:prstGeom>
          </p:spPr>
        </p:pic>
        <p:pic>
          <p:nvPicPr>
            <p:cNvPr id="12" name="視窗框">
              <a:extLst>
                <a:ext uri="{FF2B5EF4-FFF2-40B4-BE49-F238E27FC236}">
                  <a16:creationId xmlns:a16="http://schemas.microsoft.com/office/drawing/2014/main" id="{E61C35D6-1462-8B81-3531-E0CF70191012}"/>
                </a:ext>
              </a:extLst>
            </p:cNvPr>
            <p:cNvPicPr>
              <a:picLocks noChangeAspect="1"/>
            </p:cNvPicPr>
            <p:nvPr/>
          </p:nvPicPr>
          <p:blipFill>
            <a:blip r:embed="rId4"/>
            <a:srcRect l="50900" t="1" r="-909" b="-374"/>
            <a:stretch/>
          </p:blipFill>
          <p:spPr>
            <a:xfrm>
              <a:off x="4595155" y="4096223"/>
              <a:ext cx="3627331" cy="4735363"/>
            </a:xfrm>
            <a:prstGeom prst="rect">
              <a:avLst/>
            </a:prstGeom>
          </p:spPr>
        </p:pic>
      </p:grpSp>
      <p:sp>
        <p:nvSpPr>
          <p:cNvPr id="16" name="文字方塊 15">
            <a:extLst>
              <a:ext uri="{FF2B5EF4-FFF2-40B4-BE49-F238E27FC236}">
                <a16:creationId xmlns:a16="http://schemas.microsoft.com/office/drawing/2014/main" id="{166F40C2-7FFB-E144-3D92-3F0BBCBCFD01}"/>
              </a:ext>
            </a:extLst>
          </p:cNvPr>
          <p:cNvSpPr txBox="1"/>
          <p:nvPr/>
        </p:nvSpPr>
        <p:spPr>
          <a:xfrm>
            <a:off x="9130214" y="4904834"/>
            <a:ext cx="2779101"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lang="es-419" sz="1000" dirty="0">
                <a:solidFill>
                  <a:srgbClr val="6D6D6D"/>
                </a:solidFill>
                <a:latin typeface="Open Sans Semibold" panose="020B0606030504020204" pitchFamily="34" charset="0"/>
                <a:ea typeface="Open Sans Semibold" panose="020B0606030504020204" pitchFamily="34" charset="0"/>
                <a:cs typeface="Open Sans Semibold" panose="020B0606030504020204" pitchFamily="34" charset="0"/>
              </a:rPr>
              <a:t>Esta recalculación de </a:t>
            </a:r>
            <a:r>
              <a:rPr kumimoji="0" lang="es-419" sz="1000" b="0" i="0" u="none" strike="noStrike" kern="0" cap="none" spc="0" normalizeH="0" baseline="0" noProof="0" dirty="0">
                <a:ln>
                  <a:noFill/>
                </a:ln>
                <a:solidFill>
                  <a:srgbClr val="6D6D6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fórmula es activada por </a:t>
            </a:r>
            <a:r>
              <a:rPr kumimoji="0" lang="es-419" sz="1000" b="0" i="0" u="none" strike="noStrike" kern="0" cap="none" spc="0" normalizeH="0" baseline="0" noProof="0" dirty="0">
                <a:ln>
                  <a:noFill/>
                </a:ln>
                <a:solidFill>
                  <a:srgbClr val="0B60C1"/>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este registro </a:t>
            </a:r>
            <a:r>
              <a:rPr kumimoji="0" lang="es-419" sz="1000" b="0" i="0" u="none" strike="noStrike" kern="0" cap="none" spc="0" normalizeH="0" baseline="0" noProof="0" dirty="0">
                <a:ln>
                  <a:noFill/>
                </a:ln>
                <a:solidFill>
                  <a:srgbClr val="6D6D6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en la hoja referenciada </a:t>
            </a:r>
            <a:r>
              <a:rPr kumimoji="0" lang="es-419" sz="1000" b="1" i="0" u="none" strike="noStrike" kern="0" cap="none" spc="0" normalizeH="0" baseline="0" noProof="0" dirty="0">
                <a:ln>
                  <a:noFill/>
                </a:ln>
                <a:solidFill>
                  <a:srgbClr val="6D6D6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Ingresos y </a:t>
            </a:r>
            <a:r>
              <a:rPr lang="es-419" sz="1000" b="1" dirty="0">
                <a:solidFill>
                  <a:srgbClr val="6D6D6D"/>
                </a:solidFill>
                <a:latin typeface="Open Sans" panose="020B0606030504020204" pitchFamily="34" charset="0"/>
                <a:ea typeface="Open Sans" panose="020B0606030504020204" pitchFamily="34" charset="0"/>
                <a:cs typeface="Open Sans" panose="020B0606030504020204" pitchFamily="34" charset="0"/>
              </a:rPr>
              <a:t>Gastos.</a:t>
            </a:r>
            <a:endParaRPr kumimoji="0" lang="es-419" sz="1000" b="1" i="0" u="none" strike="noStrike" kern="0" cap="none" spc="0" normalizeH="0" baseline="0" noProof="0" dirty="0">
              <a:ln>
                <a:noFill/>
              </a:ln>
              <a:solidFill>
                <a:srgbClr val="6D6D6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sp>
        <p:nvSpPr>
          <p:cNvPr id="20" name="文字方塊 19">
            <a:extLst>
              <a:ext uri="{FF2B5EF4-FFF2-40B4-BE49-F238E27FC236}">
                <a16:creationId xmlns:a16="http://schemas.microsoft.com/office/drawing/2014/main" id="{DB173EEF-8FDF-3B49-F201-5A682706EE63}"/>
              </a:ext>
            </a:extLst>
          </p:cNvPr>
          <p:cNvSpPr txBox="1"/>
          <p:nvPr/>
        </p:nvSpPr>
        <p:spPr>
          <a:xfrm flipH="1">
            <a:off x="8785781" y="4891406"/>
            <a:ext cx="442024"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s-419" sz="1800" b="1" i="0" u="none" strike="noStrike" kern="0" cap="none" spc="0" normalizeH="0" baseline="0" noProof="0" dirty="0">
                <a:ln>
                  <a:noFill/>
                </a:ln>
                <a:solidFill>
                  <a:srgbClr val="000000">
                    <a:lumMod val="50000"/>
                    <a:lumOff val="50000"/>
                  </a:srgbClr>
                </a:solidFill>
                <a:effectLst/>
                <a:uLnTx/>
                <a:uFillTx/>
                <a:latin typeface="Open Sans" panose="020B0606030504020204" pitchFamily="34" charset="0"/>
                <a:cs typeface="Open Sans" panose="020B0606030504020204" pitchFamily="34" charset="0"/>
                <a:sym typeface="Helvetica Neue Medium"/>
              </a:rPr>
              <a:t>!</a:t>
            </a:r>
          </a:p>
        </p:txBody>
      </p:sp>
      <p:pic>
        <p:nvPicPr>
          <p:cNvPr id="22" name="圖片 21">
            <a:extLst>
              <a:ext uri="{FF2B5EF4-FFF2-40B4-BE49-F238E27FC236}">
                <a16:creationId xmlns:a16="http://schemas.microsoft.com/office/drawing/2014/main" id="{10986F9E-05AC-8210-7C74-88F4149A49CA}"/>
              </a:ext>
            </a:extLst>
          </p:cNvPr>
          <p:cNvPicPr>
            <a:picLocks noChangeAspect="1"/>
          </p:cNvPicPr>
          <p:nvPr/>
        </p:nvPicPr>
        <p:blipFill>
          <a:blip r:embed="rId5"/>
          <a:stretch>
            <a:fillRect/>
          </a:stretch>
        </p:blipFill>
        <p:spPr>
          <a:xfrm>
            <a:off x="9047664" y="6787297"/>
            <a:ext cx="165100" cy="165100"/>
          </a:xfrm>
          <a:prstGeom prst="rect">
            <a:avLst/>
          </a:prstGeom>
        </p:spPr>
      </p:pic>
      <p:sp>
        <p:nvSpPr>
          <p:cNvPr id="23" name="2020/04/30 10:01:18  Rex Ho 修改 了…">
            <a:extLst>
              <a:ext uri="{FF2B5EF4-FFF2-40B4-BE49-F238E27FC236}">
                <a16:creationId xmlns:a16="http://schemas.microsoft.com/office/drawing/2014/main" id="{2F660941-B48B-2064-4ED7-57AD41584751}"/>
              </a:ext>
            </a:extLst>
          </p:cNvPr>
          <p:cNvSpPr txBox="1"/>
          <p:nvPr/>
        </p:nvSpPr>
        <p:spPr>
          <a:xfrm>
            <a:off x="8701706" y="5855912"/>
            <a:ext cx="3103414" cy="8599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t">
            <a:spAutoFit/>
          </a:bodyPr>
          <a:lstStyle/>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s-419"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2020/06/29 10:56:58  </a:t>
            </a:r>
            <a:r>
              <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Juan </a:t>
            </a:r>
            <a:r>
              <a:rPr kumimoji="0" lang="es-419"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modificó</a:t>
            </a: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s-419"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Proyecto</a:t>
            </a:r>
            <a:r>
              <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registro Nuevo producto</a:t>
            </a:r>
            <a:endPar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Normal"/>
            </a:endParaRP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s-419"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Normal"/>
              </a:rPr>
              <a:t>      Tareas de Subtablas</a:t>
            </a:r>
            <a:endParaRPr kumimoji="0" lang="es-419"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25" name="文字方塊 24">
            <a:extLst>
              <a:ext uri="{FF2B5EF4-FFF2-40B4-BE49-F238E27FC236}">
                <a16:creationId xmlns:a16="http://schemas.microsoft.com/office/drawing/2014/main" id="{B34BA8BE-93BC-FD84-C4E3-CD288DB48865}"/>
              </a:ext>
            </a:extLst>
          </p:cNvPr>
          <p:cNvSpPr txBox="1"/>
          <p:nvPr/>
        </p:nvSpPr>
        <p:spPr>
          <a:xfrm>
            <a:off x="9227805" y="6698792"/>
            <a:ext cx="2218524" cy="5911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s-419"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Archivo: </a:t>
            </a:r>
            <a:r>
              <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contrato.pdf</a:t>
            </a: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s-419"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Archivo: </a:t>
            </a:r>
            <a:r>
              <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listado.docx</a:t>
            </a:r>
          </a:p>
        </p:txBody>
      </p:sp>
      <p:pic>
        <p:nvPicPr>
          <p:cNvPr id="26" name="圖片 25">
            <a:extLst>
              <a:ext uri="{FF2B5EF4-FFF2-40B4-BE49-F238E27FC236}">
                <a16:creationId xmlns:a16="http://schemas.microsoft.com/office/drawing/2014/main" id="{38EDD249-A6DC-DD8E-172B-85F20D5F137F}"/>
              </a:ext>
            </a:extLst>
          </p:cNvPr>
          <p:cNvPicPr>
            <a:picLocks noChangeAspect="1"/>
          </p:cNvPicPr>
          <p:nvPr/>
        </p:nvPicPr>
        <p:blipFill>
          <a:blip r:embed="rId5"/>
          <a:stretch>
            <a:fillRect/>
          </a:stretch>
        </p:blipFill>
        <p:spPr>
          <a:xfrm>
            <a:off x="9047664" y="7052821"/>
            <a:ext cx="165100" cy="165100"/>
          </a:xfrm>
          <a:prstGeom prst="rect">
            <a:avLst/>
          </a:prstGeom>
        </p:spPr>
      </p:pic>
      <p:pic>
        <p:nvPicPr>
          <p:cNvPr id="27" name="圖片 26">
            <a:extLst>
              <a:ext uri="{FF2B5EF4-FFF2-40B4-BE49-F238E27FC236}">
                <a16:creationId xmlns:a16="http://schemas.microsoft.com/office/drawing/2014/main" id="{38A9DEDE-2582-CBC6-2EA6-B106117AD8F8}"/>
              </a:ext>
            </a:extLst>
          </p:cNvPr>
          <p:cNvPicPr>
            <a:picLocks noChangeAspect="1"/>
          </p:cNvPicPr>
          <p:nvPr/>
        </p:nvPicPr>
        <p:blipFill>
          <a:blip r:embed="rId6"/>
          <a:stretch>
            <a:fillRect/>
          </a:stretch>
        </p:blipFill>
        <p:spPr>
          <a:xfrm>
            <a:off x="10538070" y="8612351"/>
            <a:ext cx="207818" cy="150091"/>
          </a:xfrm>
          <a:prstGeom prst="rect">
            <a:avLst/>
          </a:prstGeom>
        </p:spPr>
      </p:pic>
      <p:pic>
        <p:nvPicPr>
          <p:cNvPr id="28" name="圖片 27">
            <a:extLst>
              <a:ext uri="{FF2B5EF4-FFF2-40B4-BE49-F238E27FC236}">
                <a16:creationId xmlns:a16="http://schemas.microsoft.com/office/drawing/2014/main" id="{77519C57-65D7-A61E-6C21-5D34FB1EA43E}"/>
              </a:ext>
            </a:extLst>
          </p:cNvPr>
          <p:cNvPicPr>
            <a:picLocks noChangeAspect="1"/>
          </p:cNvPicPr>
          <p:nvPr/>
        </p:nvPicPr>
        <p:blipFill>
          <a:blip r:embed="rId5"/>
          <a:stretch>
            <a:fillRect/>
          </a:stretch>
        </p:blipFill>
        <p:spPr>
          <a:xfrm>
            <a:off x="9047664" y="8629608"/>
            <a:ext cx="165100" cy="165100"/>
          </a:xfrm>
          <a:prstGeom prst="rect">
            <a:avLst/>
          </a:prstGeom>
        </p:spPr>
      </p:pic>
      <p:sp>
        <p:nvSpPr>
          <p:cNvPr id="29" name="2020/04/30 10:01:18  Rex Ho 修改 了…">
            <a:extLst>
              <a:ext uri="{FF2B5EF4-FFF2-40B4-BE49-F238E27FC236}">
                <a16:creationId xmlns:a16="http://schemas.microsoft.com/office/drawing/2014/main" id="{550F6CCC-3664-AC45-994C-7C207AF86FB4}"/>
              </a:ext>
            </a:extLst>
          </p:cNvPr>
          <p:cNvSpPr txBox="1"/>
          <p:nvPr/>
        </p:nvSpPr>
        <p:spPr>
          <a:xfrm>
            <a:off x="8701706" y="7686031"/>
            <a:ext cx="3214021" cy="8599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t">
            <a:spAutoFit/>
          </a:bodyPr>
          <a:lstStyle/>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s-419"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2020/06/29 10:55:49  </a:t>
            </a:r>
            <a:r>
              <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María </a:t>
            </a:r>
            <a:r>
              <a:rPr kumimoji="0" lang="es-419"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modificó</a:t>
            </a: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s-419"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Proyecto</a:t>
            </a:r>
            <a:r>
              <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registro Nuevo producto</a:t>
            </a:r>
            <a:endPar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Normal"/>
            </a:endParaRP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s-419"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Normal"/>
              </a:rPr>
              <a:t>      Tareas de Subtablas</a:t>
            </a:r>
            <a:endParaRPr kumimoji="0" lang="es-419"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30" name="文字方塊 29">
            <a:extLst>
              <a:ext uri="{FF2B5EF4-FFF2-40B4-BE49-F238E27FC236}">
                <a16:creationId xmlns:a16="http://schemas.microsoft.com/office/drawing/2014/main" id="{F47345A1-68EE-488B-369B-7DFD3FC8DE60}"/>
              </a:ext>
            </a:extLst>
          </p:cNvPr>
          <p:cNvSpPr txBox="1"/>
          <p:nvPr/>
        </p:nvSpPr>
        <p:spPr>
          <a:xfrm>
            <a:off x="9233067" y="8498994"/>
            <a:ext cx="1416008" cy="3325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s-419"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¿Completa? :</a:t>
            </a:r>
            <a:endPar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8" name="Imagen 7">
            <a:extLst>
              <a:ext uri="{FF2B5EF4-FFF2-40B4-BE49-F238E27FC236}">
                <a16:creationId xmlns:a16="http://schemas.microsoft.com/office/drawing/2014/main" id="{DE7F80F8-3AC8-416D-6083-1DB9D0F41A3D}"/>
              </a:ext>
            </a:extLst>
          </p:cNvPr>
          <p:cNvPicPr>
            <a:picLocks noChangeAspect="1"/>
          </p:cNvPicPr>
          <p:nvPr/>
        </p:nvPicPr>
        <p:blipFill>
          <a:blip r:embed="rId7"/>
          <a:stretch>
            <a:fillRect/>
          </a:stretch>
        </p:blipFill>
        <p:spPr>
          <a:xfrm>
            <a:off x="789848" y="4604410"/>
            <a:ext cx="7142806" cy="4115047"/>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BD8E85-6E44-8905-8FDA-4B7601FFBF92}"/>
            </a:ext>
          </a:extLst>
        </p:cNvPr>
        <p:cNvGrpSpPr/>
        <p:nvPr/>
      </p:nvGrpSpPr>
      <p:grpSpPr>
        <a:xfrm>
          <a:off x="0" y="0"/>
          <a:ext cx="0" cy="0"/>
          <a:chOff x="0" y="0"/>
          <a:chExt cx="0" cy="0"/>
        </a:xfrm>
      </p:grpSpPr>
      <p:sp>
        <p:nvSpPr>
          <p:cNvPr id="3" name="耗時">
            <a:extLst>
              <a:ext uri="{FF2B5EF4-FFF2-40B4-BE49-F238E27FC236}">
                <a16:creationId xmlns:a16="http://schemas.microsoft.com/office/drawing/2014/main" id="{B9D5CB76-ADE4-ED7E-5B2B-6EEB4B721DFF}"/>
              </a:ext>
            </a:extLst>
          </p:cNvPr>
          <p:cNvSpPr txBox="1"/>
          <p:nvPr/>
        </p:nvSpPr>
        <p:spPr>
          <a:xfrm>
            <a:off x="3507183" y="1417545"/>
            <a:ext cx="5990435" cy="1034000"/>
          </a:xfrm>
          <a:prstGeom prst="rect">
            <a:avLst/>
          </a:prstGeom>
          <a:noFill/>
          <a:ln w="12700">
            <a:miter lim="400000"/>
          </a:ln>
          <a:effectLst>
            <a:reflection endPos="0" dir="5400000" sy="-100000" algn="bl" rotWithShape="0"/>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61D836">
                    <a:lumMod val="75000"/>
                  </a:srgbClr>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s-419" noProof="0" dirty="0">
                <a:sym typeface="Source Han Sans TW Bold"/>
              </a:rPr>
              <a:t>¿Aún usas Excel?</a:t>
            </a:r>
          </a:p>
        </p:txBody>
      </p:sp>
      <p:pic>
        <p:nvPicPr>
          <p:cNvPr id="29" name="圖片 28">
            <a:extLst>
              <a:ext uri="{FF2B5EF4-FFF2-40B4-BE49-F238E27FC236}">
                <a16:creationId xmlns:a16="http://schemas.microsoft.com/office/drawing/2014/main" id="{580BDDD0-D470-0DA7-1FD9-092405360AF7}"/>
              </a:ext>
            </a:extLst>
          </p:cNvPr>
          <p:cNvPicPr>
            <a:picLocks noChangeAspect="1"/>
          </p:cNvPicPr>
          <p:nvPr/>
        </p:nvPicPr>
        <p:blipFill>
          <a:blip r:embed="rId3"/>
          <a:stretch>
            <a:fillRect/>
          </a:stretch>
        </p:blipFill>
        <p:spPr>
          <a:xfrm>
            <a:off x="11081618" y="4587102"/>
            <a:ext cx="1422010" cy="1068146"/>
          </a:xfrm>
          <a:prstGeom prst="rect">
            <a:avLst/>
          </a:prstGeom>
        </p:spPr>
      </p:pic>
      <p:pic>
        <p:nvPicPr>
          <p:cNvPr id="37" name="圖片 36">
            <a:extLst>
              <a:ext uri="{FF2B5EF4-FFF2-40B4-BE49-F238E27FC236}">
                <a16:creationId xmlns:a16="http://schemas.microsoft.com/office/drawing/2014/main" id="{CA7B9EB7-C578-B623-6003-B33A49F847C1}"/>
              </a:ext>
            </a:extLst>
          </p:cNvPr>
          <p:cNvPicPr>
            <a:picLocks noChangeAspect="1"/>
          </p:cNvPicPr>
          <p:nvPr/>
        </p:nvPicPr>
        <p:blipFill>
          <a:blip r:embed="rId3"/>
          <a:stretch>
            <a:fillRect/>
          </a:stretch>
        </p:blipFill>
        <p:spPr>
          <a:xfrm>
            <a:off x="10978383" y="5480416"/>
            <a:ext cx="1422010" cy="1068146"/>
          </a:xfrm>
          <a:prstGeom prst="rect">
            <a:avLst/>
          </a:prstGeom>
        </p:spPr>
      </p:pic>
      <p:sp>
        <p:nvSpPr>
          <p:cNvPr id="2" name="員工有高達 90% 的時間在和 Excel 搏鬥">
            <a:extLst>
              <a:ext uri="{FF2B5EF4-FFF2-40B4-BE49-F238E27FC236}">
                <a16:creationId xmlns:a16="http://schemas.microsoft.com/office/drawing/2014/main" id="{C3B2DDE5-FEC6-3154-55E4-E6F8FDC07357}"/>
              </a:ext>
            </a:extLst>
          </p:cNvPr>
          <p:cNvSpPr txBox="1"/>
          <p:nvPr/>
        </p:nvSpPr>
        <p:spPr>
          <a:xfrm>
            <a:off x="815404" y="3575407"/>
            <a:ext cx="3228391"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b="1">
                <a:latin typeface="Open Sans" panose="020B0606030504020204" pitchFamily="34" charset="0"/>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Combinar versiones</a:t>
            </a:r>
          </a:p>
        </p:txBody>
      </p:sp>
      <p:sp>
        <p:nvSpPr>
          <p:cNvPr id="4" name="員工有高達 90% 的時間在和 Excel 搏鬥">
            <a:extLst>
              <a:ext uri="{FF2B5EF4-FFF2-40B4-BE49-F238E27FC236}">
                <a16:creationId xmlns:a16="http://schemas.microsoft.com/office/drawing/2014/main" id="{8DFF1FB9-818A-D8F4-6F8F-80811525C5BE}"/>
              </a:ext>
            </a:extLst>
          </p:cNvPr>
          <p:cNvSpPr txBox="1"/>
          <p:nvPr/>
        </p:nvSpPr>
        <p:spPr>
          <a:xfrm>
            <a:off x="4571798" y="3487384"/>
            <a:ext cx="3815945"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b="1">
                <a:latin typeface="Open Sans" panose="020B0606030504020204" pitchFamily="34" charset="0"/>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Localizar errores</a:t>
            </a:r>
          </a:p>
        </p:txBody>
      </p:sp>
      <p:sp>
        <p:nvSpPr>
          <p:cNvPr id="5" name="員工有高達 90% 的時間在和 Excel 搏鬥">
            <a:extLst>
              <a:ext uri="{FF2B5EF4-FFF2-40B4-BE49-F238E27FC236}">
                <a16:creationId xmlns:a16="http://schemas.microsoft.com/office/drawing/2014/main" id="{85A72A05-C05E-623F-9D69-D854BFA7CD02}"/>
              </a:ext>
            </a:extLst>
          </p:cNvPr>
          <p:cNvSpPr txBox="1"/>
          <p:nvPr/>
        </p:nvSpPr>
        <p:spPr>
          <a:xfrm>
            <a:off x="8662334" y="3414475"/>
            <a:ext cx="4176220" cy="8412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b="1">
                <a:latin typeface="Open Sans" panose="020B0606030504020204" pitchFamily="34" charset="0"/>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Encontrar </a:t>
            </a:r>
            <a:r>
              <a:rPr lang="es-419" noProof="0" dirty="0">
                <a:ea typeface="Open Sans" panose="020B0606030504020204" pitchFamily="34" charset="0"/>
                <a:cs typeface="Open Sans" panose="020B0606030504020204" pitchFamily="34" charset="0"/>
              </a:rPr>
              <a:t>l</a:t>
            </a: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 información correcta</a:t>
            </a:r>
          </a:p>
        </p:txBody>
      </p:sp>
      <p:pic>
        <p:nvPicPr>
          <p:cNvPr id="27" name="圖片 26">
            <a:extLst>
              <a:ext uri="{FF2B5EF4-FFF2-40B4-BE49-F238E27FC236}">
                <a16:creationId xmlns:a16="http://schemas.microsoft.com/office/drawing/2014/main" id="{ED959095-87A9-B008-933A-483E21C0AD2D}"/>
              </a:ext>
            </a:extLst>
          </p:cNvPr>
          <p:cNvPicPr>
            <a:picLocks noChangeAspect="1"/>
          </p:cNvPicPr>
          <p:nvPr/>
        </p:nvPicPr>
        <p:blipFill>
          <a:blip r:embed="rId3"/>
          <a:stretch>
            <a:fillRect/>
          </a:stretch>
        </p:blipFill>
        <p:spPr>
          <a:xfrm>
            <a:off x="9328434" y="5386081"/>
            <a:ext cx="1422010" cy="1068146"/>
          </a:xfrm>
          <a:prstGeom prst="rect">
            <a:avLst/>
          </a:prstGeom>
        </p:spPr>
      </p:pic>
      <p:pic>
        <p:nvPicPr>
          <p:cNvPr id="22" name="圖片 21">
            <a:extLst>
              <a:ext uri="{FF2B5EF4-FFF2-40B4-BE49-F238E27FC236}">
                <a16:creationId xmlns:a16="http://schemas.microsoft.com/office/drawing/2014/main" id="{BB917720-CB31-1D84-B33E-675D563F93B4}"/>
              </a:ext>
            </a:extLst>
          </p:cNvPr>
          <p:cNvPicPr>
            <a:picLocks noChangeAspect="1"/>
          </p:cNvPicPr>
          <p:nvPr/>
        </p:nvPicPr>
        <p:blipFill>
          <a:blip r:embed="rId4"/>
          <a:stretch>
            <a:fillRect/>
          </a:stretch>
        </p:blipFill>
        <p:spPr>
          <a:xfrm>
            <a:off x="2039558" y="4430109"/>
            <a:ext cx="1719497" cy="1291604"/>
          </a:xfrm>
          <a:prstGeom prst="rect">
            <a:avLst/>
          </a:prstGeom>
        </p:spPr>
      </p:pic>
      <p:pic>
        <p:nvPicPr>
          <p:cNvPr id="23" name="圖片 22">
            <a:extLst>
              <a:ext uri="{FF2B5EF4-FFF2-40B4-BE49-F238E27FC236}">
                <a16:creationId xmlns:a16="http://schemas.microsoft.com/office/drawing/2014/main" id="{0A5AEFCE-33BB-8A30-12F7-020D8A98B2B4}"/>
              </a:ext>
            </a:extLst>
          </p:cNvPr>
          <p:cNvPicPr>
            <a:picLocks noChangeAspect="1"/>
          </p:cNvPicPr>
          <p:nvPr/>
        </p:nvPicPr>
        <p:blipFill>
          <a:blip r:embed="rId3"/>
          <a:stretch>
            <a:fillRect/>
          </a:stretch>
        </p:blipFill>
        <p:spPr>
          <a:xfrm>
            <a:off x="710103" y="5042094"/>
            <a:ext cx="1719497" cy="1291604"/>
          </a:xfrm>
          <a:prstGeom prst="rect">
            <a:avLst/>
          </a:prstGeom>
        </p:spPr>
      </p:pic>
      <p:pic>
        <p:nvPicPr>
          <p:cNvPr id="25" name="圖片 24">
            <a:extLst>
              <a:ext uri="{FF2B5EF4-FFF2-40B4-BE49-F238E27FC236}">
                <a16:creationId xmlns:a16="http://schemas.microsoft.com/office/drawing/2014/main" id="{DFAD1B9D-E44B-E27D-3EA8-E16ABB62C787}"/>
              </a:ext>
            </a:extLst>
          </p:cNvPr>
          <p:cNvPicPr>
            <a:picLocks noChangeAspect="1"/>
          </p:cNvPicPr>
          <p:nvPr/>
        </p:nvPicPr>
        <p:blipFill>
          <a:blip r:embed="rId4"/>
          <a:stretch>
            <a:fillRect/>
          </a:stretch>
        </p:blipFill>
        <p:spPr>
          <a:xfrm>
            <a:off x="1182582" y="6065831"/>
            <a:ext cx="1719497" cy="1291604"/>
          </a:xfrm>
          <a:prstGeom prst="rect">
            <a:avLst/>
          </a:prstGeom>
        </p:spPr>
      </p:pic>
      <p:pic>
        <p:nvPicPr>
          <p:cNvPr id="11" name="圖片 10" descr="一張含有 卡通, 美工圖案, 圖形, 設計 的圖片&#10;&#10;AI 產生的內容可能不正確。">
            <a:extLst>
              <a:ext uri="{FF2B5EF4-FFF2-40B4-BE49-F238E27FC236}">
                <a16:creationId xmlns:a16="http://schemas.microsoft.com/office/drawing/2014/main" id="{9B53ABA3-C03C-241A-5004-D8004F58F56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866218" y="6492049"/>
            <a:ext cx="2125565" cy="1788883"/>
          </a:xfrm>
          <a:prstGeom prst="rect">
            <a:avLst/>
          </a:prstGeom>
        </p:spPr>
      </p:pic>
      <p:pic>
        <p:nvPicPr>
          <p:cNvPr id="26" name="圖片 25">
            <a:extLst>
              <a:ext uri="{FF2B5EF4-FFF2-40B4-BE49-F238E27FC236}">
                <a16:creationId xmlns:a16="http://schemas.microsoft.com/office/drawing/2014/main" id="{4C2F6595-E7EB-B90C-9252-960FC463FD49}"/>
              </a:ext>
            </a:extLst>
          </p:cNvPr>
          <p:cNvPicPr>
            <a:picLocks noChangeAspect="1"/>
          </p:cNvPicPr>
          <p:nvPr/>
        </p:nvPicPr>
        <p:blipFill>
          <a:blip r:embed="rId4"/>
          <a:stretch>
            <a:fillRect/>
          </a:stretch>
        </p:blipFill>
        <p:spPr>
          <a:xfrm>
            <a:off x="9932480" y="4252658"/>
            <a:ext cx="1422010" cy="1068146"/>
          </a:xfrm>
          <a:prstGeom prst="rect">
            <a:avLst/>
          </a:prstGeom>
        </p:spPr>
      </p:pic>
      <p:pic>
        <p:nvPicPr>
          <p:cNvPr id="28" name="圖片 27">
            <a:extLst>
              <a:ext uri="{FF2B5EF4-FFF2-40B4-BE49-F238E27FC236}">
                <a16:creationId xmlns:a16="http://schemas.microsoft.com/office/drawing/2014/main" id="{059DF9A7-41A8-4EF2-DEF7-A83108FD65EB}"/>
              </a:ext>
            </a:extLst>
          </p:cNvPr>
          <p:cNvPicPr>
            <a:picLocks noChangeAspect="1"/>
          </p:cNvPicPr>
          <p:nvPr/>
        </p:nvPicPr>
        <p:blipFill>
          <a:blip r:embed="rId4"/>
          <a:stretch>
            <a:fillRect/>
          </a:stretch>
        </p:blipFill>
        <p:spPr>
          <a:xfrm>
            <a:off x="8969138" y="4587102"/>
            <a:ext cx="1422010" cy="1068146"/>
          </a:xfrm>
          <a:prstGeom prst="rect">
            <a:avLst/>
          </a:prstGeom>
        </p:spPr>
      </p:pic>
      <p:pic>
        <p:nvPicPr>
          <p:cNvPr id="30" name="圖片 29">
            <a:extLst>
              <a:ext uri="{FF2B5EF4-FFF2-40B4-BE49-F238E27FC236}">
                <a16:creationId xmlns:a16="http://schemas.microsoft.com/office/drawing/2014/main" id="{C5D3FF52-6E2E-E74E-FCFB-B99140BB0D58}"/>
              </a:ext>
            </a:extLst>
          </p:cNvPr>
          <p:cNvPicPr>
            <a:picLocks noChangeAspect="1"/>
          </p:cNvPicPr>
          <p:nvPr/>
        </p:nvPicPr>
        <p:blipFill>
          <a:blip r:embed="rId4"/>
          <a:stretch>
            <a:fillRect/>
          </a:stretch>
        </p:blipFill>
        <p:spPr>
          <a:xfrm>
            <a:off x="10550457" y="5090540"/>
            <a:ext cx="1422010" cy="1068146"/>
          </a:xfrm>
          <a:prstGeom prst="rect">
            <a:avLst/>
          </a:prstGeom>
        </p:spPr>
      </p:pic>
      <p:pic>
        <p:nvPicPr>
          <p:cNvPr id="31" name="圖片 30">
            <a:extLst>
              <a:ext uri="{FF2B5EF4-FFF2-40B4-BE49-F238E27FC236}">
                <a16:creationId xmlns:a16="http://schemas.microsoft.com/office/drawing/2014/main" id="{46C14F01-31E7-3598-C148-EF13982AA054}"/>
              </a:ext>
            </a:extLst>
          </p:cNvPr>
          <p:cNvPicPr>
            <a:picLocks noChangeAspect="1"/>
          </p:cNvPicPr>
          <p:nvPr/>
        </p:nvPicPr>
        <p:blipFill>
          <a:blip r:embed="rId3"/>
          <a:stretch>
            <a:fillRect/>
          </a:stretch>
        </p:blipFill>
        <p:spPr>
          <a:xfrm>
            <a:off x="8969138" y="6224264"/>
            <a:ext cx="1422010" cy="1068146"/>
          </a:xfrm>
          <a:prstGeom prst="rect">
            <a:avLst/>
          </a:prstGeom>
        </p:spPr>
      </p:pic>
      <p:pic>
        <p:nvPicPr>
          <p:cNvPr id="38" name="圖片 37">
            <a:extLst>
              <a:ext uri="{FF2B5EF4-FFF2-40B4-BE49-F238E27FC236}">
                <a16:creationId xmlns:a16="http://schemas.microsoft.com/office/drawing/2014/main" id="{CB62BB8B-5AE7-FC7F-5E45-29E5920757AE}"/>
              </a:ext>
            </a:extLst>
          </p:cNvPr>
          <p:cNvPicPr>
            <a:picLocks noChangeAspect="1"/>
          </p:cNvPicPr>
          <p:nvPr/>
        </p:nvPicPr>
        <p:blipFill>
          <a:blip r:embed="rId6"/>
          <a:stretch>
            <a:fillRect/>
          </a:stretch>
        </p:blipFill>
        <p:spPr>
          <a:xfrm>
            <a:off x="12060053" y="6485773"/>
            <a:ext cx="209244" cy="341766"/>
          </a:xfrm>
          <a:prstGeom prst="rect">
            <a:avLst/>
          </a:prstGeom>
        </p:spPr>
      </p:pic>
      <p:pic>
        <p:nvPicPr>
          <p:cNvPr id="39" name="圖片 38">
            <a:extLst>
              <a:ext uri="{FF2B5EF4-FFF2-40B4-BE49-F238E27FC236}">
                <a16:creationId xmlns:a16="http://schemas.microsoft.com/office/drawing/2014/main" id="{FE936CBD-B3A8-0AAC-6AA4-980E17B9AB49}"/>
              </a:ext>
            </a:extLst>
          </p:cNvPr>
          <p:cNvPicPr>
            <a:picLocks noChangeAspect="1"/>
          </p:cNvPicPr>
          <p:nvPr/>
        </p:nvPicPr>
        <p:blipFill>
          <a:blip r:embed="rId6"/>
          <a:stretch>
            <a:fillRect/>
          </a:stretch>
        </p:blipFill>
        <p:spPr>
          <a:xfrm>
            <a:off x="3242343" y="5672723"/>
            <a:ext cx="209244" cy="341766"/>
          </a:xfrm>
          <a:prstGeom prst="rect">
            <a:avLst/>
          </a:prstGeom>
        </p:spPr>
      </p:pic>
      <p:pic>
        <p:nvPicPr>
          <p:cNvPr id="6" name="ragic logo.png" descr="ragic logo.png">
            <a:hlinkClick r:id="rId7" action="ppaction://hlinksldjump"/>
            <a:extLst>
              <a:ext uri="{FF2B5EF4-FFF2-40B4-BE49-F238E27FC236}">
                <a16:creationId xmlns:a16="http://schemas.microsoft.com/office/drawing/2014/main" id="{803CE5DB-274F-A6B4-6257-805572E57C83}"/>
              </a:ext>
            </a:extLst>
          </p:cNvPr>
          <p:cNvPicPr>
            <a:picLocks noChangeAspect="1"/>
          </p:cNvPicPr>
          <p:nvPr/>
        </p:nvPicPr>
        <p:blipFill>
          <a:blip r:embed="rId8"/>
          <a:stretch>
            <a:fillRect/>
          </a:stretch>
        </p:blipFill>
        <p:spPr>
          <a:xfrm>
            <a:off x="11170581" y="8752944"/>
            <a:ext cx="1778944" cy="1000656"/>
          </a:xfrm>
          <a:prstGeom prst="rect">
            <a:avLst/>
          </a:prstGeom>
          <a:ln w="12700">
            <a:miter lim="400000"/>
          </a:ln>
        </p:spPr>
      </p:pic>
      <p:pic>
        <p:nvPicPr>
          <p:cNvPr id="10" name="Imagen 9">
            <a:extLst>
              <a:ext uri="{FF2B5EF4-FFF2-40B4-BE49-F238E27FC236}">
                <a16:creationId xmlns:a16="http://schemas.microsoft.com/office/drawing/2014/main" id="{D8A9D21F-5A25-33CE-F82A-F447B650419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650274" y="6196311"/>
            <a:ext cx="3041682" cy="2099796"/>
          </a:xfrm>
          <a:prstGeom prst="rect">
            <a:avLst/>
          </a:prstGeom>
        </p:spPr>
      </p:pic>
      <p:grpSp>
        <p:nvGrpSpPr>
          <p:cNvPr id="9" name="Grupo 8">
            <a:extLst>
              <a:ext uri="{FF2B5EF4-FFF2-40B4-BE49-F238E27FC236}">
                <a16:creationId xmlns:a16="http://schemas.microsoft.com/office/drawing/2014/main" id="{4655C6BC-EDAC-CFB0-9F33-C5DBA774A22D}"/>
              </a:ext>
            </a:extLst>
          </p:cNvPr>
          <p:cNvGrpSpPr/>
          <p:nvPr/>
        </p:nvGrpSpPr>
        <p:grpSpPr>
          <a:xfrm>
            <a:off x="4579017" y="4587102"/>
            <a:ext cx="4024007" cy="3469778"/>
            <a:chOff x="4579018" y="4723468"/>
            <a:chExt cx="3690353" cy="3160078"/>
          </a:xfrm>
        </p:grpSpPr>
        <p:pic>
          <p:nvPicPr>
            <p:cNvPr id="24" name="Imagen 23">
              <a:extLst>
                <a:ext uri="{FF2B5EF4-FFF2-40B4-BE49-F238E27FC236}">
                  <a16:creationId xmlns:a16="http://schemas.microsoft.com/office/drawing/2014/main" id="{639D2818-7C36-E9FB-B9E6-141313E5B4B9}"/>
                </a:ext>
              </a:extLst>
            </p:cNvPr>
            <p:cNvPicPr>
              <a:picLocks noChangeAspect="1"/>
            </p:cNvPicPr>
            <p:nvPr/>
          </p:nvPicPr>
          <p:blipFill>
            <a:blip r:embed="rId10">
              <a:extLst>
                <a:ext uri="{28A0092B-C50C-407E-A947-70E740481C1C}">
                  <a14:useLocalDpi xmlns:a14="http://schemas.microsoft.com/office/drawing/2010/main" val="0"/>
                </a:ext>
              </a:extLst>
            </a:blip>
            <a:srcRect l="4091" t="4096" b="3241"/>
            <a:stretch>
              <a:fillRect/>
            </a:stretch>
          </p:blipFill>
          <p:spPr>
            <a:xfrm>
              <a:off x="4579018" y="5697429"/>
              <a:ext cx="2870389" cy="1485691"/>
            </a:xfrm>
            <a:prstGeom prst="rect">
              <a:avLst/>
            </a:prstGeom>
          </p:spPr>
        </p:pic>
        <p:pic>
          <p:nvPicPr>
            <p:cNvPr id="33" name="Imagen 32">
              <a:extLst>
                <a:ext uri="{FF2B5EF4-FFF2-40B4-BE49-F238E27FC236}">
                  <a16:creationId xmlns:a16="http://schemas.microsoft.com/office/drawing/2014/main" id="{D373EABE-645A-7C32-8FE6-875E5DD61F3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101241" y="6653789"/>
              <a:ext cx="3168130" cy="1229757"/>
            </a:xfrm>
            <a:prstGeom prst="rect">
              <a:avLst/>
            </a:prstGeom>
          </p:spPr>
        </p:pic>
        <p:pic>
          <p:nvPicPr>
            <p:cNvPr id="8" name="Imagen 7">
              <a:extLst>
                <a:ext uri="{FF2B5EF4-FFF2-40B4-BE49-F238E27FC236}">
                  <a16:creationId xmlns:a16="http://schemas.microsoft.com/office/drawing/2014/main" id="{2C721B37-0530-7D8D-86BB-D07C6174E3F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263732" y="4723468"/>
              <a:ext cx="2848430" cy="1452141"/>
            </a:xfrm>
            <a:prstGeom prst="rect">
              <a:avLst/>
            </a:prstGeom>
          </p:spPr>
        </p:pic>
      </p:grpSp>
    </p:spTree>
    <p:extLst>
      <p:ext uri="{BB962C8B-B14F-4D97-AF65-F5344CB8AC3E}">
        <p14:creationId xmlns:p14="http://schemas.microsoft.com/office/powerpoint/2010/main" val="4178881582"/>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412" name="矩形"/>
          <p:cNvSpPr/>
          <p:nvPr/>
        </p:nvSpPr>
        <p:spPr>
          <a:xfrm>
            <a:off x="0" y="0"/>
            <a:ext cx="13004800" cy="331863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413" name="在外也能輕鬆存取、簽核資料"/>
          <p:cNvSpPr txBox="1"/>
          <p:nvPr/>
        </p:nvSpPr>
        <p:spPr>
          <a:xfrm>
            <a:off x="558599" y="1846371"/>
            <a:ext cx="11887601" cy="5786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r>
              <a:rPr lang="es-SV" dirty="0"/>
              <a:t>Ver, ingresar, y editar registros desde donde quieras</a:t>
            </a:r>
          </a:p>
        </p:txBody>
      </p:sp>
      <p:sp>
        <p:nvSpPr>
          <p:cNvPr id="414" name="支援行動裝置"/>
          <p:cNvSpPr txBox="1"/>
          <p:nvPr/>
        </p:nvSpPr>
        <p:spPr>
          <a:xfrm>
            <a:off x="4121354" y="812370"/>
            <a:ext cx="4509933"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s-419" noProof="0" dirty="0"/>
              <a:t>Acceso Móvil</a:t>
            </a:r>
          </a:p>
        </p:txBody>
      </p:sp>
      <p:pic>
        <p:nvPicPr>
          <p:cNvPr id="6" name="Picture 5" descr="A screenshot of a computer&#10;&#10;AI-generated content may be incorrect.">
            <a:extLst>
              <a:ext uri="{FF2B5EF4-FFF2-40B4-BE49-F238E27FC236}">
                <a16:creationId xmlns:a16="http://schemas.microsoft.com/office/drawing/2014/main" id="{3A0815F1-AF12-6E76-C29B-A15A1C377F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471" y="3318630"/>
            <a:ext cx="11123856" cy="6256387"/>
          </a:xfrm>
          <a:prstGeom prst="rect">
            <a:avLst/>
          </a:prstGeom>
        </p:spPr>
      </p:pic>
      <p:pic>
        <p:nvPicPr>
          <p:cNvPr id="9" name="Picture 8" descr="A black and white sign with white text&#10;&#10;AI-generated content may be incorrect.">
            <a:extLst>
              <a:ext uri="{FF2B5EF4-FFF2-40B4-BE49-F238E27FC236}">
                <a16:creationId xmlns:a16="http://schemas.microsoft.com/office/drawing/2014/main" id="{8A00A145-141C-188C-E0B3-8D7230D3F2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2657" y="2613880"/>
            <a:ext cx="1649479" cy="532982"/>
          </a:xfrm>
          <a:prstGeom prst="rect">
            <a:avLst/>
          </a:prstGeom>
        </p:spPr>
      </p:pic>
      <p:pic>
        <p:nvPicPr>
          <p:cNvPr id="10" name="Picture 9" descr="A black and white sign with white text&#10;&#10;AI-generated content may be incorrect.">
            <a:extLst>
              <a:ext uri="{FF2B5EF4-FFF2-40B4-BE49-F238E27FC236}">
                <a16:creationId xmlns:a16="http://schemas.microsoft.com/office/drawing/2014/main" id="{221DBC4D-D2AC-2EFE-171D-DA81E92458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2053" y="2612264"/>
            <a:ext cx="1582271" cy="536215"/>
          </a:xfrm>
          <a:prstGeom prst="rect">
            <a:avLst/>
          </a:prstGeom>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2" name="矩形">
            <a:extLst>
              <a:ext uri="{FF2B5EF4-FFF2-40B4-BE49-F238E27FC236}">
                <a16:creationId xmlns:a16="http://schemas.microsoft.com/office/drawing/2014/main" id="{AC8DAA0F-44ED-163C-F8CD-AB0743FE506B}"/>
              </a:ext>
            </a:extLst>
          </p:cNvPr>
          <p:cNvSpPr/>
          <p:nvPr/>
        </p:nvSpPr>
        <p:spPr>
          <a:xfrm>
            <a:off x="-109686" y="-114150"/>
            <a:ext cx="13777846" cy="275744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4" name="清楚的版本記錄">
            <a:extLst>
              <a:ext uri="{FF2B5EF4-FFF2-40B4-BE49-F238E27FC236}">
                <a16:creationId xmlns:a16="http://schemas.microsoft.com/office/drawing/2014/main" id="{766A3DDC-1B93-E6C7-4AF2-0A340E2DF7AE}"/>
              </a:ext>
            </a:extLst>
          </p:cNvPr>
          <p:cNvSpPr txBox="1"/>
          <p:nvPr/>
        </p:nvSpPr>
        <p:spPr>
          <a:xfrm>
            <a:off x="4555222" y="884207"/>
            <a:ext cx="3375706"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s-419" noProof="0" dirty="0">
                <a:sym typeface="Source Han Sans TW Bold"/>
              </a:rPr>
              <a:t>IA de Ragic</a:t>
            </a:r>
          </a:p>
        </p:txBody>
      </p:sp>
      <p:pic>
        <p:nvPicPr>
          <p:cNvPr id="3" name="ES_AI upload">
            <a:hlinkClick r:id="" action="ppaction://media"/>
            <a:extLst>
              <a:ext uri="{FF2B5EF4-FFF2-40B4-BE49-F238E27FC236}">
                <a16:creationId xmlns:a16="http://schemas.microsoft.com/office/drawing/2014/main" id="{D334D183-CDC7-026F-3110-0C5915A8647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41221" y="3196619"/>
            <a:ext cx="10076033" cy="5667768"/>
          </a:xfrm>
          <a:prstGeom prst="rect">
            <a:avLst/>
          </a:prstGeom>
        </p:spPr>
      </p:pic>
    </p:spTree>
    <p:extLst>
      <p:ext uri="{BB962C8B-B14F-4D97-AF65-F5344CB8AC3E}">
        <p14:creationId xmlns:p14="http://schemas.microsoft.com/office/powerpoint/2010/main" val="141999187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03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mute="1">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F96C13A1-BA76-C9EF-12F5-14384E4431E9}"/>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6DB92774-A1DB-7229-D1EF-E3044CF55714}"/>
              </a:ext>
            </a:extLst>
          </p:cNvPr>
          <p:cNvSpPr>
            <a:spLocks noGrp="1" noRot="1" noMove="1" noResize="1" noEditPoints="1" noAdjustHandles="1" noChangeArrowheads="1" noChangeShapeType="1"/>
          </p:cNvSpPr>
          <p:nvPr/>
        </p:nvSpPr>
        <p:spPr>
          <a:xfrm>
            <a:off x="-386731" y="-46916"/>
            <a:ext cx="13777846" cy="300122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4" name="清楚的版本記錄">
            <a:extLst>
              <a:ext uri="{FF2B5EF4-FFF2-40B4-BE49-F238E27FC236}">
                <a16:creationId xmlns:a16="http://schemas.microsoft.com/office/drawing/2014/main" id="{6B60F062-81A8-728F-E801-6AE7F72694E0}"/>
              </a:ext>
            </a:extLst>
          </p:cNvPr>
          <p:cNvSpPr txBox="1"/>
          <p:nvPr/>
        </p:nvSpPr>
        <p:spPr>
          <a:xfrm>
            <a:off x="3674378" y="850432"/>
            <a:ext cx="5116331"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¡Aprender </a:t>
            </a:r>
            <a:r>
              <a:rPr kumimoji="0" lang="es-419"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Ragi</a:t>
            </a:r>
            <a:r>
              <a:rPr lang="es-419" b="1" dirty="0">
                <a:latin typeface="Open Sans" panose="020B0606030504020204" pitchFamily="34" charset="0"/>
                <a:ea typeface="Open Sans" panose="020B0606030504020204" pitchFamily="34" charset="0"/>
                <a:cs typeface="Open Sans" panose="020B0606030504020204" pitchFamily="34" charset="0"/>
              </a:rPr>
              <a:t>c!</a:t>
            </a:r>
            <a:endPar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5" name="員工有高達 90% 的時間在和 Excel 搏鬥">
            <a:extLst>
              <a:ext uri="{FF2B5EF4-FFF2-40B4-BE49-F238E27FC236}">
                <a16:creationId xmlns:a16="http://schemas.microsoft.com/office/drawing/2014/main" id="{CB6E4ECB-F7CE-4084-052D-4214817BDCC5}"/>
              </a:ext>
            </a:extLst>
          </p:cNvPr>
          <p:cNvSpPr txBox="1"/>
          <p:nvPr/>
        </p:nvSpPr>
        <p:spPr>
          <a:xfrm>
            <a:off x="845347" y="3266756"/>
            <a:ext cx="3516790" cy="4326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Centro de Aprendizaje</a:t>
            </a:r>
            <a:endParaRPr kumimoji="0" lang="es-419" sz="16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7" name="員工有高達 90% 的時間在和 Excel 搏鬥">
            <a:extLst>
              <a:ext uri="{FF2B5EF4-FFF2-40B4-BE49-F238E27FC236}">
                <a16:creationId xmlns:a16="http://schemas.microsoft.com/office/drawing/2014/main" id="{DAC993D1-05A4-B9FB-F61E-B30E9D93EEFF}"/>
              </a:ext>
            </a:extLst>
          </p:cNvPr>
          <p:cNvSpPr txBox="1"/>
          <p:nvPr/>
        </p:nvSpPr>
        <p:spPr>
          <a:xfrm>
            <a:off x="4744005" y="3266756"/>
            <a:ext cx="3516790" cy="4326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16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Guía de Diseño y Guía de Usuario</a:t>
            </a:r>
            <a:endParaRPr kumimoji="0" lang="es-419" sz="16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8" name="員工有高達 90% 的時間在和 Excel 搏鬥">
            <a:extLst>
              <a:ext uri="{FF2B5EF4-FFF2-40B4-BE49-F238E27FC236}">
                <a16:creationId xmlns:a16="http://schemas.microsoft.com/office/drawing/2014/main" id="{0E0CDD92-7EB1-5CB9-3CDF-86805E929807}"/>
              </a:ext>
            </a:extLst>
          </p:cNvPr>
          <p:cNvSpPr txBox="1"/>
          <p:nvPr/>
        </p:nvSpPr>
        <p:spPr>
          <a:xfrm>
            <a:off x="8642661" y="3266756"/>
            <a:ext cx="3516790" cy="4326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16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FAQ</a:t>
            </a:r>
            <a:r>
              <a:rPr kumimoji="0" lang="es-419"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y Guía del Desarrollador API</a:t>
            </a:r>
          </a:p>
        </p:txBody>
      </p:sp>
      <p:sp>
        <p:nvSpPr>
          <p:cNvPr id="10" name="員工有高達 90% 的時間在和 Excel 搏鬥">
            <a:extLst>
              <a:ext uri="{FF2B5EF4-FFF2-40B4-BE49-F238E27FC236}">
                <a16:creationId xmlns:a16="http://schemas.microsoft.com/office/drawing/2014/main" id="{9D2B8D82-2DE8-58B1-7674-B32ADF6F0873}"/>
              </a:ext>
            </a:extLst>
          </p:cNvPr>
          <p:cNvSpPr txBox="1"/>
          <p:nvPr/>
        </p:nvSpPr>
        <p:spPr>
          <a:xfrm>
            <a:off x="845346" y="6299300"/>
            <a:ext cx="3516790" cy="4327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Canal de </a:t>
            </a:r>
            <a:r>
              <a:rPr kumimoji="0" lang="es-419" sz="16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Youtube</a:t>
            </a:r>
            <a:endParaRPr kumimoji="0" lang="es-419"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12" name="員工有高達 90% 的時間在和 Excel 搏鬥">
            <a:extLst>
              <a:ext uri="{FF2B5EF4-FFF2-40B4-BE49-F238E27FC236}">
                <a16:creationId xmlns:a16="http://schemas.microsoft.com/office/drawing/2014/main" id="{6069493A-6BDA-640E-E577-873E08379977}"/>
              </a:ext>
            </a:extLst>
          </p:cNvPr>
          <p:cNvSpPr txBox="1"/>
          <p:nvPr/>
        </p:nvSpPr>
        <p:spPr>
          <a:xfrm>
            <a:off x="4744004" y="6299300"/>
            <a:ext cx="3516790" cy="4317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1600" b="1" i="0" u="none" strike="noStrike" kern="0" cap="none" spc="0" normalizeH="0" baseline="0" noProof="0" dirty="0" err="1">
                <a:ln>
                  <a:noFill/>
                </a:ln>
                <a:solidFill>
                  <a:srgbClr val="000000"/>
                </a:solidFill>
                <a:effectLst/>
                <a:uLnTx/>
                <a:uFillTx/>
                <a:latin typeface="Open Sans" panose="020B0606030504020204" pitchFamily="34" charset="0"/>
                <a:cs typeface="Open Sans" panose="020B0606030504020204" pitchFamily="34" charset="0"/>
                <a:sym typeface="Source Han Sans TW Medium"/>
              </a:rPr>
              <a:t>Webinars</a:t>
            </a:r>
            <a:endParaRPr kumimoji="0" lang="es-419" sz="16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14" name="員工有高達 90% 的時間在和 Excel 搏鬥">
            <a:extLst>
              <a:ext uri="{FF2B5EF4-FFF2-40B4-BE49-F238E27FC236}">
                <a16:creationId xmlns:a16="http://schemas.microsoft.com/office/drawing/2014/main" id="{93264CAE-E5F9-512A-1B05-26BF4B6E34D4}"/>
              </a:ext>
            </a:extLst>
          </p:cNvPr>
          <p:cNvSpPr txBox="1"/>
          <p:nvPr/>
        </p:nvSpPr>
        <p:spPr>
          <a:xfrm>
            <a:off x="8642660" y="6299300"/>
            <a:ext cx="3516790" cy="4327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1600" b="1" i="0" u="none" strike="noStrike" kern="0" cap="none" spc="0" normalizeH="0" baseline="0" noProof="0" dirty="0">
                <a:ln>
                  <a:noFill/>
                </a:ln>
                <a:solidFill>
                  <a:srgbClr val="393939"/>
                </a:solidFill>
                <a:effectLst/>
                <a:uLnTx/>
                <a:uFillTx/>
                <a:latin typeface="Open Sans" panose="020B0606030504020204" pitchFamily="34" charset="0"/>
                <a:ea typeface="Noto Sans CJK SC Medium" panose="020B0500000000000000" pitchFamily="34" charset="-128"/>
                <a:cs typeface="Open Sans" panose="020B0606030504020204" pitchFamily="34" charset="0"/>
                <a:sym typeface="Source Han Sans TW Medium"/>
              </a:rPr>
              <a:t>Blog </a:t>
            </a:r>
            <a:r>
              <a:rPr lang="es-419" sz="1600" b="1"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y</a:t>
            </a:r>
            <a:r>
              <a:rPr kumimoji="0" lang="es-419"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Comunidad</a:t>
            </a:r>
          </a:p>
        </p:txBody>
      </p:sp>
      <p:sp>
        <p:nvSpPr>
          <p:cNvPr id="25" name="矩形 24">
            <a:extLst>
              <a:ext uri="{FF2B5EF4-FFF2-40B4-BE49-F238E27FC236}">
                <a16:creationId xmlns:a16="http://schemas.microsoft.com/office/drawing/2014/main" id="{5BDBF880-9438-3192-667F-DFC7207AAECF}"/>
              </a:ext>
            </a:extLst>
          </p:cNvPr>
          <p:cNvSpPr/>
          <p:nvPr/>
        </p:nvSpPr>
        <p:spPr>
          <a:xfrm>
            <a:off x="845757" y="6788658"/>
            <a:ext cx="3516790" cy="942707"/>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grpSp>
        <p:nvGrpSpPr>
          <p:cNvPr id="3" name="群組 2">
            <a:extLst>
              <a:ext uri="{FF2B5EF4-FFF2-40B4-BE49-F238E27FC236}">
                <a16:creationId xmlns:a16="http://schemas.microsoft.com/office/drawing/2014/main" id="{F7D6E803-AB8D-2C2D-5E26-B24E53AC17EF}"/>
              </a:ext>
            </a:extLst>
          </p:cNvPr>
          <p:cNvGrpSpPr/>
          <p:nvPr/>
        </p:nvGrpSpPr>
        <p:grpSpPr>
          <a:xfrm>
            <a:off x="4742567" y="6788660"/>
            <a:ext cx="3518022" cy="2124000"/>
            <a:chOff x="4742567" y="6788660"/>
            <a:chExt cx="3518022" cy="2124000"/>
          </a:xfrm>
        </p:grpSpPr>
        <p:pic>
          <p:nvPicPr>
            <p:cNvPr id="18" name="圖片 17">
              <a:hlinkClick r:id="rId3"/>
              <a:extLst>
                <a:ext uri="{FF2B5EF4-FFF2-40B4-BE49-F238E27FC236}">
                  <a16:creationId xmlns:a16="http://schemas.microsoft.com/office/drawing/2014/main" id="{5FE9B6FA-0EE7-C3E4-DC25-54E84871CE95}"/>
                </a:ext>
              </a:extLst>
            </p:cNvPr>
            <p:cNvPicPr>
              <a:picLocks noChangeAspect="1"/>
            </p:cNvPicPr>
            <p:nvPr/>
          </p:nvPicPr>
          <p:blipFill>
            <a:blip r:embed="rId4"/>
            <a:srcRect t="13581"/>
            <a:stretch/>
          </p:blipFill>
          <p:spPr>
            <a:xfrm>
              <a:off x="4743389" y="6788660"/>
              <a:ext cx="3517200" cy="1481203"/>
            </a:xfrm>
            <a:prstGeom prst="rect">
              <a:avLst/>
            </a:prstGeom>
          </p:spPr>
        </p:pic>
        <p:pic>
          <p:nvPicPr>
            <p:cNvPr id="19" name="圖片 18">
              <a:extLst>
                <a:ext uri="{FF2B5EF4-FFF2-40B4-BE49-F238E27FC236}">
                  <a16:creationId xmlns:a16="http://schemas.microsoft.com/office/drawing/2014/main" id="{06966CB8-919D-3EB0-2176-4D8D26285B9E}"/>
                </a:ext>
              </a:extLst>
            </p:cNvPr>
            <p:cNvPicPr>
              <a:picLocks noChangeAspect="1"/>
            </p:cNvPicPr>
            <p:nvPr/>
          </p:nvPicPr>
          <p:blipFill>
            <a:blip r:embed="rId5"/>
            <a:srcRect t="5210" b="37421"/>
            <a:stretch/>
          </p:blipFill>
          <p:spPr>
            <a:xfrm>
              <a:off x="4742567" y="8202901"/>
              <a:ext cx="3517200" cy="709759"/>
            </a:xfrm>
            <a:prstGeom prst="rect">
              <a:avLst/>
            </a:prstGeom>
          </p:spPr>
        </p:pic>
      </p:grpSp>
      <p:pic>
        <p:nvPicPr>
          <p:cNvPr id="21" name="Imagen 20">
            <a:extLst>
              <a:ext uri="{FF2B5EF4-FFF2-40B4-BE49-F238E27FC236}">
                <a16:creationId xmlns:a16="http://schemas.microsoft.com/office/drawing/2014/main" id="{7F0DC1E0-7EF7-5123-ECE7-4B4ECDACA1D3}"/>
              </a:ext>
            </a:extLst>
          </p:cNvPr>
          <p:cNvPicPr>
            <a:picLocks noChangeAspect="1"/>
          </p:cNvPicPr>
          <p:nvPr/>
        </p:nvPicPr>
        <p:blipFill>
          <a:blip r:embed="rId6"/>
          <a:stretch>
            <a:fillRect/>
          </a:stretch>
        </p:blipFill>
        <p:spPr>
          <a:xfrm>
            <a:off x="4742567" y="3765031"/>
            <a:ext cx="3747385" cy="2107354"/>
          </a:xfrm>
          <a:prstGeom prst="rect">
            <a:avLst/>
          </a:prstGeom>
        </p:spPr>
      </p:pic>
      <p:pic>
        <p:nvPicPr>
          <p:cNvPr id="23" name="Imagen 22">
            <a:extLst>
              <a:ext uri="{FF2B5EF4-FFF2-40B4-BE49-F238E27FC236}">
                <a16:creationId xmlns:a16="http://schemas.microsoft.com/office/drawing/2014/main" id="{426B622D-94ED-4C40-724F-945029DE32C4}"/>
              </a:ext>
            </a:extLst>
          </p:cNvPr>
          <p:cNvPicPr>
            <a:picLocks noChangeAspect="1"/>
          </p:cNvPicPr>
          <p:nvPr/>
        </p:nvPicPr>
        <p:blipFill>
          <a:blip r:embed="rId7"/>
          <a:stretch>
            <a:fillRect/>
          </a:stretch>
        </p:blipFill>
        <p:spPr>
          <a:xfrm>
            <a:off x="8640609" y="3741145"/>
            <a:ext cx="3790771" cy="2131240"/>
          </a:xfrm>
          <a:prstGeom prst="rect">
            <a:avLst/>
          </a:prstGeom>
        </p:spPr>
      </p:pic>
      <p:pic>
        <p:nvPicPr>
          <p:cNvPr id="26" name="Imagen 25">
            <a:extLst>
              <a:ext uri="{FF2B5EF4-FFF2-40B4-BE49-F238E27FC236}">
                <a16:creationId xmlns:a16="http://schemas.microsoft.com/office/drawing/2014/main" id="{862965C8-240E-7B09-077F-2924FF5F7ADE}"/>
              </a:ext>
            </a:extLst>
          </p:cNvPr>
          <p:cNvPicPr>
            <a:picLocks noChangeAspect="1"/>
          </p:cNvPicPr>
          <p:nvPr/>
        </p:nvPicPr>
        <p:blipFill>
          <a:blip r:embed="rId8"/>
          <a:stretch>
            <a:fillRect/>
          </a:stretch>
        </p:blipFill>
        <p:spPr>
          <a:xfrm>
            <a:off x="713854" y="3681108"/>
            <a:ext cx="3646848" cy="2191277"/>
          </a:xfrm>
          <a:prstGeom prst="rect">
            <a:avLst/>
          </a:prstGeom>
        </p:spPr>
      </p:pic>
      <p:pic>
        <p:nvPicPr>
          <p:cNvPr id="30" name="Imagen 29">
            <a:extLst>
              <a:ext uri="{FF2B5EF4-FFF2-40B4-BE49-F238E27FC236}">
                <a16:creationId xmlns:a16="http://schemas.microsoft.com/office/drawing/2014/main" id="{FADBCB02-0D53-EEFF-5BB0-3C45B0528F7A}"/>
              </a:ext>
            </a:extLst>
          </p:cNvPr>
          <p:cNvPicPr>
            <a:picLocks noChangeAspect="1"/>
          </p:cNvPicPr>
          <p:nvPr/>
        </p:nvPicPr>
        <p:blipFill>
          <a:blip r:embed="rId9"/>
          <a:srcRect b="12740"/>
          <a:stretch>
            <a:fillRect/>
          </a:stretch>
        </p:blipFill>
        <p:spPr>
          <a:xfrm>
            <a:off x="635907" y="6711889"/>
            <a:ext cx="3747485" cy="2513754"/>
          </a:xfrm>
          <a:prstGeom prst="rect">
            <a:avLst/>
          </a:prstGeom>
        </p:spPr>
      </p:pic>
      <p:pic>
        <p:nvPicPr>
          <p:cNvPr id="32" name="Imagen 31">
            <a:extLst>
              <a:ext uri="{FF2B5EF4-FFF2-40B4-BE49-F238E27FC236}">
                <a16:creationId xmlns:a16="http://schemas.microsoft.com/office/drawing/2014/main" id="{A6058D40-B992-3421-E966-0D52D12F1564}"/>
              </a:ext>
            </a:extLst>
          </p:cNvPr>
          <p:cNvPicPr>
            <a:picLocks noChangeAspect="1"/>
          </p:cNvPicPr>
          <p:nvPr/>
        </p:nvPicPr>
        <p:blipFill>
          <a:blip r:embed="rId10"/>
          <a:stretch>
            <a:fillRect/>
          </a:stretch>
        </p:blipFill>
        <p:spPr>
          <a:xfrm>
            <a:off x="8706380" y="6788658"/>
            <a:ext cx="3389350" cy="2654079"/>
          </a:xfrm>
          <a:prstGeom prst="rect">
            <a:avLst/>
          </a:prstGeom>
        </p:spPr>
      </p:pic>
    </p:spTree>
    <p:extLst>
      <p:ext uri="{BB962C8B-B14F-4D97-AF65-F5344CB8AC3E}">
        <p14:creationId xmlns:p14="http://schemas.microsoft.com/office/powerpoint/2010/main" val="419365281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9D2D0F4E-130C-8EEA-9245-185139898FA4}"/>
            </a:ext>
          </a:extLst>
        </p:cNvPr>
        <p:cNvGrpSpPr/>
        <p:nvPr/>
      </p:nvGrpSpPr>
      <p:grpSpPr>
        <a:xfrm>
          <a:off x="0" y="0"/>
          <a:ext cx="0" cy="0"/>
          <a:chOff x="0" y="0"/>
          <a:chExt cx="0" cy="0"/>
        </a:xfrm>
      </p:grpSpPr>
      <p:sp>
        <p:nvSpPr>
          <p:cNvPr id="231" name="矩形">
            <a:extLst>
              <a:ext uri="{FF2B5EF4-FFF2-40B4-BE49-F238E27FC236}">
                <a16:creationId xmlns:a16="http://schemas.microsoft.com/office/drawing/2014/main" id="{D79FFCEC-65C7-C8A6-07E9-AC265CE2AD3E}"/>
              </a:ext>
            </a:extLst>
          </p:cNvPr>
          <p:cNvSpPr/>
          <p:nvPr/>
        </p:nvSpPr>
        <p:spPr>
          <a:xfrm>
            <a:off x="1470817" y="3615649"/>
            <a:ext cx="10063165" cy="252230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grpSp>
        <p:nvGrpSpPr>
          <p:cNvPr id="2" name="群組 1">
            <a:extLst>
              <a:ext uri="{FF2B5EF4-FFF2-40B4-BE49-F238E27FC236}">
                <a16:creationId xmlns:a16="http://schemas.microsoft.com/office/drawing/2014/main" id="{2C434980-9486-0977-D49C-C69DC07EE124}"/>
              </a:ext>
            </a:extLst>
          </p:cNvPr>
          <p:cNvGrpSpPr/>
          <p:nvPr/>
        </p:nvGrpSpPr>
        <p:grpSpPr>
          <a:xfrm>
            <a:off x="1728804" y="3713459"/>
            <a:ext cx="9700472" cy="2522303"/>
            <a:chOff x="2117719" y="3726159"/>
            <a:chExt cx="9700472" cy="2522303"/>
          </a:xfrm>
        </p:grpSpPr>
        <p:sp>
          <p:nvSpPr>
            <p:cNvPr id="232" name="哪裡不一樣？">
              <a:extLst>
                <a:ext uri="{FF2B5EF4-FFF2-40B4-BE49-F238E27FC236}">
                  <a16:creationId xmlns:a16="http://schemas.microsoft.com/office/drawing/2014/main" id="{15F255A7-9C56-03CD-B012-1531E429256B}"/>
                </a:ext>
              </a:extLst>
            </p:cNvPr>
            <p:cNvSpPr txBox="1"/>
            <p:nvPr/>
          </p:nvSpPr>
          <p:spPr>
            <a:xfrm>
              <a:off x="2117719" y="4316136"/>
              <a:ext cx="5670285" cy="10100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algn="l" defTabSz="914400" eaLnBrk="1">
                <a:lnSpc>
                  <a:spcPct val="150000"/>
                </a:lnSpc>
                <a:defRPr sz="48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s-419" sz="4400" noProof="0" dirty="0"/>
                <a:t>Tecnología </a:t>
              </a:r>
              <a:r>
                <a:rPr lang="es-419" sz="4400" noProof="0" dirty="0" err="1"/>
                <a:t>Stack</a:t>
              </a:r>
              <a:r>
                <a:rPr lang="es-419" sz="4400" noProof="0" dirty="0"/>
                <a:t> de</a:t>
              </a:r>
            </a:p>
          </p:txBody>
        </p:sp>
        <p:pic>
          <p:nvPicPr>
            <p:cNvPr id="233" name="ragic logo.png" descr="ragic logo.png">
              <a:extLst>
                <a:ext uri="{FF2B5EF4-FFF2-40B4-BE49-F238E27FC236}">
                  <a16:creationId xmlns:a16="http://schemas.microsoft.com/office/drawing/2014/main" id="{1325A179-2795-D1CE-3192-BEFC78E732B6}"/>
                </a:ext>
              </a:extLst>
            </p:cNvPr>
            <p:cNvPicPr>
              <a:picLocks noChangeAspect="1"/>
            </p:cNvPicPr>
            <p:nvPr/>
          </p:nvPicPr>
          <p:blipFill>
            <a:blip r:embed="rId3"/>
            <a:stretch>
              <a:fillRect/>
            </a:stretch>
          </p:blipFill>
          <p:spPr>
            <a:xfrm>
              <a:off x="7334097" y="3726159"/>
              <a:ext cx="4484094" cy="2522303"/>
            </a:xfrm>
            <a:prstGeom prst="rect">
              <a:avLst/>
            </a:prstGeom>
            <a:ln w="12700">
              <a:miter lim="400000"/>
            </a:ln>
          </p:spPr>
        </p:pic>
      </p:grpSp>
    </p:spTree>
    <p:extLst>
      <p:ext uri="{BB962C8B-B14F-4D97-AF65-F5344CB8AC3E}">
        <p14:creationId xmlns:p14="http://schemas.microsoft.com/office/powerpoint/2010/main" val="3059155359"/>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AEDCB424-7D31-978D-CD5D-673966C5496E}"/>
            </a:ext>
          </a:extLst>
        </p:cNvPr>
        <p:cNvGrpSpPr/>
        <p:nvPr/>
      </p:nvGrpSpPr>
      <p:grpSpPr>
        <a:xfrm>
          <a:off x="0" y="0"/>
          <a:ext cx="0" cy="0"/>
          <a:chOff x="0" y="0"/>
          <a:chExt cx="0" cy="0"/>
        </a:xfrm>
      </p:grpSpPr>
      <p:sp>
        <p:nvSpPr>
          <p:cNvPr id="253" name="矩形">
            <a:extLst>
              <a:ext uri="{FF2B5EF4-FFF2-40B4-BE49-F238E27FC236}">
                <a16:creationId xmlns:a16="http://schemas.microsoft.com/office/drawing/2014/main" id="{8503F9C9-F358-AEA8-47B8-A4DA5AF417A4}"/>
              </a:ext>
            </a:extLst>
          </p:cNvPr>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254" name="Ragic 一 個  系 統 便 能 管 理 您  所 有 的 作 業 流  程">
            <a:extLst>
              <a:ext uri="{FF2B5EF4-FFF2-40B4-BE49-F238E27FC236}">
                <a16:creationId xmlns:a16="http://schemas.microsoft.com/office/drawing/2014/main" id="{C1F1DD99-C6FE-81E5-3DB6-2C48EF627572}"/>
              </a:ext>
            </a:extLst>
          </p:cNvPr>
          <p:cNvSpPr txBox="1"/>
          <p:nvPr/>
        </p:nvSpPr>
        <p:spPr>
          <a:xfrm>
            <a:off x="1918208" y="1857600"/>
            <a:ext cx="9168384" cy="10641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lvl="0" indent="39687" defTabSz="914400">
              <a:lnSpc>
                <a:spcPct val="150000"/>
              </a:lnSpc>
              <a:defRPr sz="2300">
                <a:solidFill>
                  <a:srgbClr val="393939"/>
                </a:solidFill>
                <a:latin typeface="Source Han Sans TW"/>
                <a:ea typeface="Source Han Sans TW"/>
                <a:cs typeface="Source Han Sans TW"/>
                <a:sym typeface="Source Han Sans TW"/>
              </a:defRPr>
            </a:pPr>
            <a:r>
              <a:rPr lang="es-SV" sz="22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Ragic ofrece una API HTTP </a:t>
            </a:r>
            <a:r>
              <a:rPr lang="es-SV" sz="2200" b="1" dirty="0" err="1">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RESTful</a:t>
            </a:r>
            <a:r>
              <a:rPr lang="es-SV" sz="22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 que te permite leer y escribir en su base de datos Ragic usando tu propio código</a:t>
            </a:r>
            <a:endPar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255" name="充分整合">
            <a:extLst>
              <a:ext uri="{FF2B5EF4-FFF2-40B4-BE49-F238E27FC236}">
                <a16:creationId xmlns:a16="http://schemas.microsoft.com/office/drawing/2014/main" id="{DC64CDBD-AF29-8123-55A2-B52C47952968}"/>
              </a:ext>
            </a:extLst>
          </p:cNvPr>
          <p:cNvSpPr txBox="1"/>
          <p:nvPr/>
        </p:nvSpPr>
        <p:spPr>
          <a:xfrm>
            <a:off x="243281" y="848765"/>
            <a:ext cx="11803309"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s-419" b="1" dirty="0">
                <a:latin typeface="Open Sans" panose="020B0606030504020204" pitchFamily="34" charset="0"/>
                <a:ea typeface="Open Sans" panose="020B0606030504020204" pitchFamily="34" charset="0"/>
                <a:cs typeface="Open Sans" panose="020B0606030504020204" pitchFamily="34" charset="0"/>
              </a:rPr>
              <a:t>API HTTP </a:t>
            </a:r>
            <a:r>
              <a:rPr lang="es-419" b="1" dirty="0" err="1">
                <a:latin typeface="Open Sans" panose="020B0606030504020204" pitchFamily="34" charset="0"/>
                <a:ea typeface="Open Sans" panose="020B0606030504020204" pitchFamily="34" charset="0"/>
                <a:cs typeface="Open Sans" panose="020B0606030504020204" pitchFamily="34" charset="0"/>
              </a:rPr>
              <a:t>RESTful</a:t>
            </a:r>
            <a:r>
              <a:rPr lang="es-419" b="1" dirty="0">
                <a:latin typeface="Open Sans" panose="020B0606030504020204" pitchFamily="34" charset="0"/>
                <a:ea typeface="Open Sans" panose="020B0606030504020204" pitchFamily="34" charset="0"/>
                <a:cs typeface="Open Sans" panose="020B0606030504020204" pitchFamily="34" charset="0"/>
              </a:rPr>
              <a:t> Simple Pero Robusto</a:t>
            </a:r>
            <a:endPar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5" name="圖片 4">
            <a:extLst>
              <a:ext uri="{FF2B5EF4-FFF2-40B4-BE49-F238E27FC236}">
                <a16:creationId xmlns:a16="http://schemas.microsoft.com/office/drawing/2014/main" id="{C27AA755-5108-7939-5B2C-5AC51D1CF36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047802" y="3774432"/>
            <a:ext cx="10909197" cy="5396857"/>
          </a:xfrm>
          <a:prstGeom prst="rect">
            <a:avLst/>
          </a:prstGeom>
        </p:spPr>
      </p:pic>
      <p:sp>
        <p:nvSpPr>
          <p:cNvPr id="2" name="文字方塊 1">
            <a:extLst>
              <a:ext uri="{FF2B5EF4-FFF2-40B4-BE49-F238E27FC236}">
                <a16:creationId xmlns:a16="http://schemas.microsoft.com/office/drawing/2014/main" id="{AD886B42-82E1-6919-952F-12DAEFE3F81A}"/>
              </a:ext>
            </a:extLst>
          </p:cNvPr>
          <p:cNvSpPr txBox="1"/>
          <p:nvPr/>
        </p:nvSpPr>
        <p:spPr>
          <a:xfrm>
            <a:off x="957497" y="7251942"/>
            <a:ext cx="1675976"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Autenticación</a:t>
            </a:r>
          </a:p>
          <a:p>
            <a:pPr marL="0" marR="0" lvl="0" indent="0" algn="ctr" defTabSz="584200" rtl="0" eaLnBrk="1" fontAlgn="auto" latinLnBrk="0" hangingPunct="0">
              <a:lnSpc>
                <a:spcPct val="100000"/>
              </a:lnSpc>
              <a:spcBef>
                <a:spcPts val="0"/>
              </a:spcBef>
              <a:spcAft>
                <a:spcPts val="0"/>
              </a:spcAft>
              <a:buClrTx/>
              <a:buSzTx/>
              <a:buFontTx/>
              <a:buNone/>
              <a:tabLst/>
              <a:defRPr/>
            </a:pPr>
            <a:r>
              <a:rPr lang="es-419" sz="1400" b="1" dirty="0">
                <a:latin typeface="Open Sans Semibold" panose="020B0606030504020204" pitchFamily="34" charset="0"/>
                <a:ea typeface="Open Sans Semibold" panose="020B0606030504020204" pitchFamily="34" charset="0"/>
                <a:cs typeface="Open Sans Semibold" panose="020B0606030504020204" pitchFamily="34" charset="0"/>
              </a:rPr>
              <a:t>con</a:t>
            </a:r>
            <a:r>
              <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API Key</a:t>
            </a:r>
            <a:endPar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3" name="文字方塊 2">
            <a:extLst>
              <a:ext uri="{FF2B5EF4-FFF2-40B4-BE49-F238E27FC236}">
                <a16:creationId xmlns:a16="http://schemas.microsoft.com/office/drawing/2014/main" id="{2F6678DB-3C78-0CDE-F20C-29B573E0AA08}"/>
              </a:ext>
            </a:extLst>
          </p:cNvPr>
          <p:cNvSpPr txBox="1"/>
          <p:nvPr/>
        </p:nvSpPr>
        <p:spPr>
          <a:xfrm>
            <a:off x="3162669" y="7144220"/>
            <a:ext cx="1945665"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Información de base de datos</a:t>
            </a:r>
          </a:p>
          <a:p>
            <a:pPr marL="0" marR="0" lvl="0" indent="0" algn="ctr" defTabSz="584200" rtl="0" eaLnBrk="1" fontAlgn="auto" latinLnBrk="0" hangingPunct="0">
              <a:lnSpc>
                <a:spcPct val="100000"/>
              </a:lnSpc>
              <a:spcBef>
                <a:spcPts val="0"/>
              </a:spcBef>
              <a:spcAft>
                <a:spcPts val="0"/>
              </a:spcAft>
              <a:buClrTx/>
              <a:buSzTx/>
              <a:buFontTx/>
              <a:buNone/>
              <a:tabLst/>
              <a:defRPr/>
            </a:pPr>
            <a:r>
              <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Ej.: ID de campo,</a:t>
            </a:r>
            <a:endPar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a:p>
            <a:pPr marL="0" marR="0" lvl="0" indent="0" algn="ctr" defTabSz="584200" rtl="0" eaLnBrk="1" fontAlgn="auto" latinLnBrk="0" hangingPunct="0">
              <a:lnSpc>
                <a:spcPct val="100000"/>
              </a:lnSpc>
              <a:spcBef>
                <a:spcPts val="0"/>
              </a:spcBef>
              <a:spcAft>
                <a:spcPts val="0"/>
              </a:spcAft>
              <a:buClrTx/>
              <a:buSzTx/>
              <a:buFontTx/>
              <a:buNone/>
              <a:tabLst/>
              <a:defRPr/>
            </a:pPr>
            <a:r>
              <a:rPr lang="es-419" sz="1400" b="1" dirty="0">
                <a:latin typeface="Open Sans Semibold" panose="020B0606030504020204" pitchFamily="34" charset="0"/>
                <a:ea typeface="Open Sans Semibold" panose="020B0606030504020204" pitchFamily="34" charset="0"/>
                <a:cs typeface="Open Sans Semibold" panose="020B0606030504020204" pitchFamily="34" charset="0"/>
              </a:rPr>
              <a:t>Nombre del servidor</a:t>
            </a:r>
            <a:endPar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4" name="文字方塊 3">
            <a:extLst>
              <a:ext uri="{FF2B5EF4-FFF2-40B4-BE49-F238E27FC236}">
                <a16:creationId xmlns:a16="http://schemas.microsoft.com/office/drawing/2014/main" id="{B05605D2-F226-EEF8-DE45-659F1D8BB4DF}"/>
              </a:ext>
            </a:extLst>
          </p:cNvPr>
          <p:cNvSpPr txBox="1"/>
          <p:nvPr/>
        </p:nvSpPr>
        <p:spPr>
          <a:xfrm>
            <a:off x="5632704" y="5160837"/>
            <a:ext cx="1665831"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lang="es-419" sz="1400" b="1" dirty="0">
                <a:latin typeface="Open Sans Semibold" panose="020B0606030504020204" pitchFamily="34" charset="0"/>
                <a:ea typeface="Open Sans Semibold" panose="020B0606030504020204" pitchFamily="34" charset="0"/>
                <a:cs typeface="Open Sans Semibold" panose="020B0606030504020204" pitchFamily="34" charset="0"/>
              </a:rPr>
              <a:t>Leer</a:t>
            </a:r>
            <a:r>
              <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&gt; </a:t>
            </a:r>
            <a:r>
              <a:rPr kumimoji="0" lang="es-419" sz="14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GET</a:t>
            </a:r>
            <a:endPar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6" name="文字方塊 5">
            <a:extLst>
              <a:ext uri="{FF2B5EF4-FFF2-40B4-BE49-F238E27FC236}">
                <a16:creationId xmlns:a16="http://schemas.microsoft.com/office/drawing/2014/main" id="{839D5A43-7DAB-5EB3-4FD3-145C11835EEE}"/>
              </a:ext>
            </a:extLst>
          </p:cNvPr>
          <p:cNvSpPr txBox="1"/>
          <p:nvPr/>
        </p:nvSpPr>
        <p:spPr>
          <a:xfrm>
            <a:off x="5410658" y="7203174"/>
            <a:ext cx="2157615"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Crear </a:t>
            </a:r>
            <a:r>
              <a:rPr lang="es-419" sz="1400" b="1" dirty="0">
                <a:latin typeface="Open Sans Semibold" panose="020B0606030504020204" pitchFamily="34" charset="0"/>
                <a:ea typeface="Open Sans Semibold" panose="020B0606030504020204" pitchFamily="34" charset="0"/>
                <a:cs typeface="Open Sans Semibold" panose="020B0606030504020204" pitchFamily="34" charset="0"/>
              </a:rPr>
              <a:t>y</a:t>
            </a:r>
            <a:r>
              <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Modificar</a:t>
            </a:r>
          </a:p>
          <a:p>
            <a:pPr marL="0" marR="0" lvl="0" indent="0" algn="ctr" defTabSz="584200" rtl="0" eaLnBrk="1" fontAlgn="auto" latinLnBrk="0" hangingPunct="0">
              <a:lnSpc>
                <a:spcPct val="100000"/>
              </a:lnSpc>
              <a:spcBef>
                <a:spcPts val="0"/>
              </a:spcBef>
              <a:spcAft>
                <a:spcPts val="0"/>
              </a:spcAft>
              <a:buClrTx/>
              <a:buSzTx/>
              <a:buFontTx/>
              <a:buNone/>
              <a:tabLst/>
              <a:defRPr/>
            </a:pPr>
            <a:r>
              <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&gt; POST</a:t>
            </a:r>
            <a:endPar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7" name="文字方塊 6">
            <a:extLst>
              <a:ext uri="{FF2B5EF4-FFF2-40B4-BE49-F238E27FC236}">
                <a16:creationId xmlns:a16="http://schemas.microsoft.com/office/drawing/2014/main" id="{190E416F-05AD-5934-F60B-330A2CADBACA}"/>
              </a:ext>
            </a:extLst>
          </p:cNvPr>
          <p:cNvSpPr txBox="1"/>
          <p:nvPr/>
        </p:nvSpPr>
        <p:spPr>
          <a:xfrm>
            <a:off x="5386811" y="9207865"/>
            <a:ext cx="2157615"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lang="es-419" sz="1400" b="1" dirty="0">
                <a:latin typeface="Open Sans Semibold" panose="020B0606030504020204" pitchFamily="34" charset="0"/>
                <a:ea typeface="Open Sans Semibold" panose="020B0606030504020204" pitchFamily="34" charset="0"/>
                <a:cs typeface="Open Sans Semibold" panose="020B0606030504020204" pitchFamily="34" charset="0"/>
              </a:rPr>
              <a:t>Eliminar</a:t>
            </a:r>
            <a:r>
              <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&gt; </a:t>
            </a:r>
            <a:r>
              <a:rPr kumimoji="0" lang="es-419" sz="14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DELETE</a:t>
            </a:r>
            <a:endPar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9" name="文字方塊 8">
            <a:extLst>
              <a:ext uri="{FF2B5EF4-FFF2-40B4-BE49-F238E27FC236}">
                <a16:creationId xmlns:a16="http://schemas.microsoft.com/office/drawing/2014/main" id="{D7BDE5F9-C536-8EFB-5CDE-79FF6C85C380}"/>
              </a:ext>
            </a:extLst>
          </p:cNvPr>
          <p:cNvSpPr txBox="1"/>
          <p:nvPr/>
        </p:nvSpPr>
        <p:spPr>
          <a:xfrm>
            <a:off x="7896468" y="7251942"/>
            <a:ext cx="1759529"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lang="es-419" sz="1400" b="1" dirty="0">
                <a:latin typeface="Open Sans Semibold" panose="020B0606030504020204" pitchFamily="34" charset="0"/>
                <a:ea typeface="Open Sans Semibold" panose="020B0606030504020204" pitchFamily="34" charset="0"/>
                <a:cs typeface="Open Sans Semibold" panose="020B0606030504020204" pitchFamily="34" charset="0"/>
              </a:rPr>
              <a:t>Enviar Solicitud </a:t>
            </a:r>
            <a:r>
              <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API</a:t>
            </a:r>
            <a:endPar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10" name="文字方塊 9">
            <a:extLst>
              <a:ext uri="{FF2B5EF4-FFF2-40B4-BE49-F238E27FC236}">
                <a16:creationId xmlns:a16="http://schemas.microsoft.com/office/drawing/2014/main" id="{C6177A03-471A-2828-61DB-A6B6AD6EB715}"/>
              </a:ext>
            </a:extLst>
          </p:cNvPr>
          <p:cNvSpPr txBox="1"/>
          <p:nvPr/>
        </p:nvSpPr>
        <p:spPr>
          <a:xfrm>
            <a:off x="10150476" y="7251942"/>
            <a:ext cx="2157615"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Recibir Respuesta</a:t>
            </a:r>
            <a:endParaRPr kumimoji="0" lang="es-419"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Tree>
    <p:extLst>
      <p:ext uri="{BB962C8B-B14F-4D97-AF65-F5344CB8AC3E}">
        <p14:creationId xmlns:p14="http://schemas.microsoft.com/office/powerpoint/2010/main" val="3878660944"/>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7" name="群組 6">
            <a:extLst>
              <a:ext uri="{FF2B5EF4-FFF2-40B4-BE49-F238E27FC236}">
                <a16:creationId xmlns:a16="http://schemas.microsoft.com/office/drawing/2014/main" id="{FCD9564B-737F-92D1-F90F-D33C2679AF31}"/>
              </a:ext>
            </a:extLst>
          </p:cNvPr>
          <p:cNvGrpSpPr/>
          <p:nvPr/>
        </p:nvGrpSpPr>
        <p:grpSpPr>
          <a:xfrm>
            <a:off x="2695288" y="3760943"/>
            <a:ext cx="7559908" cy="5672617"/>
            <a:chOff x="556890" y="4096223"/>
            <a:chExt cx="7665596" cy="4735363"/>
          </a:xfrm>
        </p:grpSpPr>
        <p:pic>
          <p:nvPicPr>
            <p:cNvPr id="8" name="視窗框">
              <a:extLst>
                <a:ext uri="{FF2B5EF4-FFF2-40B4-BE49-F238E27FC236}">
                  <a16:creationId xmlns:a16="http://schemas.microsoft.com/office/drawing/2014/main" id="{0DD5452F-9AC7-0EB4-B050-7EBAFF49F32A}"/>
                </a:ext>
              </a:extLst>
            </p:cNvPr>
            <p:cNvPicPr>
              <a:picLocks noChangeAspect="1"/>
            </p:cNvPicPr>
            <p:nvPr/>
          </p:nvPicPr>
          <p:blipFill>
            <a:blip r:embed="rId3"/>
            <a:srcRect l="1" t="1" r="-909" b="-374"/>
            <a:stretch/>
          </p:blipFill>
          <p:spPr>
            <a:xfrm>
              <a:off x="556890" y="4096223"/>
              <a:ext cx="7319141" cy="4735363"/>
            </a:xfrm>
            <a:prstGeom prst="rect">
              <a:avLst/>
            </a:prstGeom>
          </p:spPr>
        </p:pic>
        <p:pic>
          <p:nvPicPr>
            <p:cNvPr id="9" name="視窗框">
              <a:extLst>
                <a:ext uri="{FF2B5EF4-FFF2-40B4-BE49-F238E27FC236}">
                  <a16:creationId xmlns:a16="http://schemas.microsoft.com/office/drawing/2014/main" id="{9EC60C4A-F100-85EA-DA26-F36D50225BCB}"/>
                </a:ext>
              </a:extLst>
            </p:cNvPr>
            <p:cNvPicPr>
              <a:picLocks noChangeAspect="1"/>
            </p:cNvPicPr>
            <p:nvPr/>
          </p:nvPicPr>
          <p:blipFill>
            <a:blip r:embed="rId3"/>
            <a:srcRect l="50900" t="1" r="-909" b="-374"/>
            <a:stretch/>
          </p:blipFill>
          <p:spPr>
            <a:xfrm>
              <a:off x="4595155" y="4096223"/>
              <a:ext cx="3627331" cy="4735363"/>
            </a:xfrm>
            <a:prstGeom prst="rect">
              <a:avLst/>
            </a:prstGeom>
          </p:spPr>
        </p:pic>
      </p:grpSp>
      <p:sp>
        <p:nvSpPr>
          <p:cNvPr id="438"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2" name="無論你的商業邏輯有多複雜，都能夠透過 Ragic 的伺服器端 Javascript 流程引擎完成">
            <a:extLst>
              <a:ext uri="{FF2B5EF4-FFF2-40B4-BE49-F238E27FC236}">
                <a16:creationId xmlns:a16="http://schemas.microsoft.com/office/drawing/2014/main" id="{12F4CB8E-D733-1B37-6AAB-046931446E42}"/>
              </a:ext>
            </a:extLst>
          </p:cNvPr>
          <p:cNvSpPr txBox="1"/>
          <p:nvPr/>
        </p:nvSpPr>
        <p:spPr>
          <a:xfrm>
            <a:off x="558599" y="1908221"/>
            <a:ext cx="11887601" cy="10586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lvl="1"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pPr>
            <a:r>
              <a:rPr lang="es-SV" sz="22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No importa cuán compleja sea tu lógica de negocio, puedes hacerlo con nuestro motor de flujo de trabajo </a:t>
            </a:r>
            <a:r>
              <a:rPr lang="es-SV" sz="2200" b="1" dirty="0" err="1">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Javascript</a:t>
            </a:r>
            <a:r>
              <a:rPr lang="es-SV" sz="22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del lado del servidor.</a:t>
            </a:r>
            <a:endParaRPr kumimoji="0" lang="es-419"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3" name="客製化 Scripting 引擎">
            <a:extLst>
              <a:ext uri="{FF2B5EF4-FFF2-40B4-BE49-F238E27FC236}">
                <a16:creationId xmlns:a16="http://schemas.microsoft.com/office/drawing/2014/main" id="{B9801374-A25D-66CD-6472-04EFBC64D8C8}"/>
              </a:ext>
            </a:extLst>
          </p:cNvPr>
          <p:cNvSpPr txBox="1"/>
          <p:nvPr/>
        </p:nvSpPr>
        <p:spPr>
          <a:xfrm>
            <a:off x="3252475" y="848764"/>
            <a:ext cx="6499850"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r>
              <a:rPr lang="es-419" b="1" noProof="0" dirty="0">
                <a:latin typeface="Open Sans" panose="020B0606030504020204" pitchFamily="34" charset="0"/>
                <a:ea typeface="Open Sans" panose="020B0606030504020204" pitchFamily="34" charset="0"/>
                <a:cs typeface="Open Sans" panose="020B0606030504020204" pitchFamily="34" charset="0"/>
              </a:rPr>
              <a:t>Script Personalizado</a:t>
            </a:r>
          </a:p>
        </p:txBody>
      </p:sp>
      <p:grpSp>
        <p:nvGrpSpPr>
          <p:cNvPr id="10" name="Grupo 9">
            <a:extLst>
              <a:ext uri="{FF2B5EF4-FFF2-40B4-BE49-F238E27FC236}">
                <a16:creationId xmlns:a16="http://schemas.microsoft.com/office/drawing/2014/main" id="{AA3B060D-385D-ED2A-2592-EFE5C21BC23E}"/>
              </a:ext>
            </a:extLst>
          </p:cNvPr>
          <p:cNvGrpSpPr/>
          <p:nvPr/>
        </p:nvGrpSpPr>
        <p:grpSpPr>
          <a:xfrm>
            <a:off x="2770503" y="4381504"/>
            <a:ext cx="7336229" cy="4843776"/>
            <a:chOff x="2770503" y="4381504"/>
            <a:chExt cx="7336229" cy="4843776"/>
          </a:xfrm>
        </p:grpSpPr>
        <p:pic>
          <p:nvPicPr>
            <p:cNvPr id="5" name="Imagen 4">
              <a:extLst>
                <a:ext uri="{FF2B5EF4-FFF2-40B4-BE49-F238E27FC236}">
                  <a16:creationId xmlns:a16="http://schemas.microsoft.com/office/drawing/2014/main" id="{9BD74388-D1AC-CBCD-620C-CB0D75C0E35A}"/>
                </a:ext>
              </a:extLst>
            </p:cNvPr>
            <p:cNvPicPr>
              <a:picLocks noChangeAspect="1"/>
            </p:cNvPicPr>
            <p:nvPr/>
          </p:nvPicPr>
          <p:blipFill>
            <a:blip r:embed="rId4"/>
            <a:srcRect t="-1" r="18651" b="13204"/>
            <a:stretch>
              <a:fillRect/>
            </a:stretch>
          </p:blipFill>
          <p:spPr>
            <a:xfrm>
              <a:off x="2770503" y="4381504"/>
              <a:ext cx="7336229" cy="4843775"/>
            </a:xfrm>
            <a:prstGeom prst="rect">
              <a:avLst/>
            </a:prstGeom>
          </p:spPr>
        </p:pic>
        <p:pic>
          <p:nvPicPr>
            <p:cNvPr id="6" name="圖片 5">
              <a:extLst>
                <a:ext uri="{FF2B5EF4-FFF2-40B4-BE49-F238E27FC236}">
                  <a16:creationId xmlns:a16="http://schemas.microsoft.com/office/drawing/2014/main" id="{298995AA-FC65-92AC-AFBD-F2CB13873EB5}"/>
                </a:ext>
              </a:extLst>
            </p:cNvPr>
            <p:cNvPicPr>
              <a:picLocks noChangeAspect="1"/>
            </p:cNvPicPr>
            <p:nvPr/>
          </p:nvPicPr>
          <p:blipFill>
            <a:blip r:embed="rId5"/>
            <a:srcRect l="16149" t="22106" r="7302" b="4659"/>
            <a:stretch>
              <a:fillRect/>
            </a:stretch>
          </p:blipFill>
          <p:spPr>
            <a:xfrm>
              <a:off x="4868250" y="5951791"/>
              <a:ext cx="5238481" cy="3273489"/>
            </a:xfrm>
            <a:prstGeom prst="rect">
              <a:avLst/>
            </a:prstGeom>
          </p:spPr>
        </p:pic>
      </p:gr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446"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447" name="跨平台，安裝容易的 Java-based 產品"/>
          <p:cNvSpPr txBox="1"/>
          <p:nvPr/>
        </p:nvSpPr>
        <p:spPr>
          <a:xfrm>
            <a:off x="558599" y="1857528"/>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es-419" sz="2200" b="1" dirty="0">
                <a:latin typeface="Open Sans Semibold" panose="020B0606030504020204" pitchFamily="34" charset="0"/>
                <a:ea typeface="Open Sans Semibold" panose="020B0606030504020204" pitchFamily="34" charset="0"/>
                <a:cs typeface="Open Sans Semibold" panose="020B0606030504020204" pitchFamily="34" charset="0"/>
              </a:rPr>
              <a:t>Solución Java multiplataforma fácil de implementar</a:t>
            </a:r>
            <a:endPar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448" name="使用技術"/>
          <p:cNvSpPr txBox="1"/>
          <p:nvPr/>
        </p:nvSpPr>
        <p:spPr>
          <a:xfrm>
            <a:off x="3705822" y="850431"/>
            <a:ext cx="5593154"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a:defRPr/>
            </a:pPr>
            <a:r>
              <a:rPr lang="es-SV" b="1" dirty="0" err="1">
                <a:latin typeface="Open Sans" panose="020B0606030504020204" pitchFamily="34" charset="0"/>
                <a:ea typeface="Open Sans" panose="020B0606030504020204" pitchFamily="34" charset="0"/>
                <a:cs typeface="Open Sans" panose="020B0606030504020204" pitchFamily="34" charset="0"/>
              </a:rPr>
              <a:t>Stack</a:t>
            </a:r>
            <a:r>
              <a:rPr lang="es-SV" b="1" dirty="0">
                <a:latin typeface="Open Sans" panose="020B0606030504020204" pitchFamily="34" charset="0"/>
                <a:ea typeface="Open Sans" panose="020B0606030504020204" pitchFamily="34" charset="0"/>
                <a:cs typeface="Open Sans" panose="020B0606030504020204" pitchFamily="34" charset="0"/>
              </a:rPr>
              <a:t> Tecnológico</a:t>
            </a:r>
          </a:p>
        </p:txBody>
      </p:sp>
      <p:grpSp>
        <p:nvGrpSpPr>
          <p:cNvPr id="2" name="群組 1">
            <a:extLst>
              <a:ext uri="{FF2B5EF4-FFF2-40B4-BE49-F238E27FC236}">
                <a16:creationId xmlns:a16="http://schemas.microsoft.com/office/drawing/2014/main" id="{2CDBA581-3095-1535-ED8F-87C4ECE6A148}"/>
              </a:ext>
            </a:extLst>
          </p:cNvPr>
          <p:cNvGrpSpPr/>
          <p:nvPr/>
        </p:nvGrpSpPr>
        <p:grpSpPr>
          <a:xfrm>
            <a:off x="3433400" y="3795667"/>
            <a:ext cx="6138000" cy="1454400"/>
            <a:chOff x="2715414" y="3472937"/>
            <a:chExt cx="6138000" cy="1454400"/>
          </a:xfrm>
        </p:grpSpPr>
        <p:sp>
          <p:nvSpPr>
            <p:cNvPr id="449" name="矩形"/>
            <p:cNvSpPr/>
            <p:nvPr/>
          </p:nvSpPr>
          <p:spPr>
            <a:xfrm>
              <a:off x="2800015" y="3570137"/>
              <a:ext cx="5968799" cy="1260000"/>
            </a:xfrm>
            <a:prstGeom prst="rect">
              <a:avLst/>
            </a:prstGeom>
            <a:solidFill>
              <a:srgbClr val="FFFFFF"/>
            </a:solidFill>
            <a:ln w="12700">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lang="es-419" sz="14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450" name="以 Java 開發"/>
            <p:cNvSpPr txBox="1"/>
            <p:nvPr/>
          </p:nvSpPr>
          <p:spPr>
            <a:xfrm>
              <a:off x="5066129" y="3707539"/>
              <a:ext cx="1673698" cy="5991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7" tIns="35717" rIns="35717" bIns="35717" anchor="ctr">
              <a:spAutoFit/>
            </a:bodyPr>
            <a:lstStyle>
              <a:lvl1pPr indent="27905" defTabSz="642937">
                <a:lnSpc>
                  <a:spcPct val="110000"/>
                </a:lnSpc>
                <a:defRPr sz="1600">
                  <a:solidFill>
                    <a:srgbClr val="393939"/>
                  </a:solidFill>
                  <a:latin typeface="Source Han Sans TW Bold"/>
                  <a:ea typeface="Source Han Sans TW Bold"/>
                  <a:cs typeface="Source Han Sans TW Bold"/>
                  <a:sym typeface="Source Han Sans TW Bold"/>
                </a:defRPr>
              </a:lvl1pPr>
            </a:lstStyle>
            <a:p>
              <a:pPr>
                <a:defRPr/>
              </a:pPr>
              <a:r>
                <a:rPr lang="es-419" b="1" dirty="0">
                  <a:latin typeface="Open Sans" panose="020B0606030504020204" pitchFamily="34" charset="0"/>
                  <a:ea typeface="Open Sans" panose="020B0606030504020204" pitchFamily="34" charset="0"/>
                  <a:cs typeface="Open Sans" panose="020B0606030504020204" pitchFamily="34" charset="0"/>
                </a:rPr>
                <a:t>Basado en Java</a:t>
              </a:r>
            </a:p>
            <a:p>
              <a:pPr marL="0" marR="0" lvl="0" indent="27905" algn="ctr" defTabSz="642937" rtl="0" eaLnBrk="1" fontAlgn="auto" latinLnBrk="0" hangingPunct="0">
                <a:lnSpc>
                  <a:spcPct val="110000"/>
                </a:lnSpc>
                <a:spcBef>
                  <a:spcPts val="0"/>
                </a:spcBef>
                <a:spcAft>
                  <a:spcPts val="0"/>
                </a:spcAft>
                <a:buClrTx/>
                <a:buSzTx/>
                <a:buFontTx/>
                <a:buNone/>
                <a:tabLst/>
                <a:defRPr/>
              </a:pPr>
              <a:endParaRPr kumimoji="0" lang="es-419"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451" name="在 Linux 或 Windows…"/>
            <p:cNvSpPr txBox="1"/>
            <p:nvPr/>
          </p:nvSpPr>
          <p:spPr>
            <a:xfrm>
              <a:off x="3102181" y="4282946"/>
              <a:ext cx="5364466" cy="2962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7" tIns="35717" rIns="35717" bIns="35717" anchor="ctr">
              <a:spAutoFit/>
            </a:bodyPr>
            <a:lstStyle/>
            <a:p>
              <a:pPr marL="0" marR="0" lvl="0" indent="27905" algn="ctr" defTabSz="642937" rtl="0" eaLnBrk="1" fontAlgn="auto" latinLnBrk="0" hangingPunct="0">
                <a:lnSpc>
                  <a:spcPct val="110000"/>
                </a:lnSpc>
                <a:spcBef>
                  <a:spcPts val="0"/>
                </a:spcBef>
                <a:spcAft>
                  <a:spcPts val="0"/>
                </a:spcAft>
                <a:buClrTx/>
                <a:buSzTx/>
                <a:buFontTx/>
                <a:buNone/>
                <a:tabLst/>
                <a:defRPr sz="1600">
                  <a:solidFill>
                    <a:srgbClr val="393939"/>
                  </a:solidFill>
                  <a:latin typeface="Source Han Sans TW"/>
                  <a:ea typeface="Source Han Sans TW"/>
                  <a:cs typeface="Source Han Sans TW"/>
                  <a:sym typeface="Source Han Sans TW"/>
                </a:defRPr>
              </a:pPr>
              <a:r>
                <a:rPr kumimoji="0" lang="es-SV"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Implementa en servidores Linux y Windows</a:t>
              </a:r>
            </a:p>
          </p:txBody>
        </p:sp>
        <p:sp>
          <p:nvSpPr>
            <p:cNvPr id="469" name="矩形"/>
            <p:cNvSpPr/>
            <p:nvPr/>
          </p:nvSpPr>
          <p:spPr>
            <a:xfrm>
              <a:off x="2715414" y="3472937"/>
              <a:ext cx="6138000" cy="1454400"/>
            </a:xfrm>
            <a:prstGeom prst="rect">
              <a:avLst/>
            </a:prstGeom>
            <a:ln w="25400">
              <a:solidFill>
                <a:srgbClr val="FFFFFF"/>
              </a:solidFill>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lang="es-419" sz="1400" b="0" i="0" u="none" strike="noStrike" kern="0" cap="none" spc="0" normalizeH="0" baseline="0" noProof="0" dirty="0">
                <a:ln>
                  <a:noFill/>
                </a:ln>
                <a:solidFill>
                  <a:srgbClr val="FFFFFF"/>
                </a:solidFill>
                <a:effectLst/>
                <a:uLnTx/>
                <a:uFillTx/>
                <a:latin typeface="Helvetica Neue Medium"/>
                <a:sym typeface="Helvetica Neue Medium"/>
              </a:endParaRPr>
            </a:p>
          </p:txBody>
        </p:sp>
      </p:grpSp>
      <p:grpSp>
        <p:nvGrpSpPr>
          <p:cNvPr id="3" name="群組 2">
            <a:extLst>
              <a:ext uri="{FF2B5EF4-FFF2-40B4-BE49-F238E27FC236}">
                <a16:creationId xmlns:a16="http://schemas.microsoft.com/office/drawing/2014/main" id="{ED4D5BE9-18AF-5B00-D6FF-2F677BBFFA9F}"/>
              </a:ext>
            </a:extLst>
          </p:cNvPr>
          <p:cNvGrpSpPr/>
          <p:nvPr/>
        </p:nvGrpSpPr>
        <p:grpSpPr>
          <a:xfrm>
            <a:off x="3433400" y="5507166"/>
            <a:ext cx="6138000" cy="1944000"/>
            <a:chOff x="2738621" y="5493033"/>
            <a:chExt cx="6138000" cy="1944000"/>
          </a:xfrm>
        </p:grpSpPr>
        <p:sp>
          <p:nvSpPr>
            <p:cNvPr id="453" name="矩形"/>
            <p:cNvSpPr/>
            <p:nvPr/>
          </p:nvSpPr>
          <p:spPr>
            <a:xfrm>
              <a:off x="2823222" y="5571610"/>
              <a:ext cx="5968799" cy="1786846"/>
            </a:xfrm>
            <a:prstGeom prst="rect">
              <a:avLst/>
            </a:prstGeom>
            <a:solidFill>
              <a:srgbClr val="FFFFFF"/>
            </a:solidFill>
            <a:ln w="12700">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lang="es-419" sz="14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454" name="內嵌應用程式伺服器 (Jetty)…"/>
            <p:cNvSpPr txBox="1"/>
            <p:nvPr/>
          </p:nvSpPr>
          <p:spPr>
            <a:xfrm>
              <a:off x="3209953" y="5787785"/>
              <a:ext cx="5195334" cy="5991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7" tIns="35717" rIns="35717" bIns="35717" anchor="ctr">
              <a:spAutoFit/>
            </a:bodyPr>
            <a:lstStyle/>
            <a:p>
              <a:pPr marL="0" marR="0" lvl="0" indent="27905" algn="ctr" defTabSz="642937" rtl="0" eaLnBrk="1" fontAlgn="auto" latinLnBrk="0" hangingPunct="0">
                <a:lnSpc>
                  <a:spcPct val="110000"/>
                </a:lnSpc>
                <a:spcBef>
                  <a:spcPts val="0"/>
                </a:spcBef>
                <a:spcAft>
                  <a:spcPts val="0"/>
                </a:spcAft>
                <a:buClrTx/>
                <a:buSzTx/>
                <a:buFontTx/>
                <a:buNone/>
                <a:tabLst/>
                <a:defRPr sz="1600">
                  <a:solidFill>
                    <a:srgbClr val="393939"/>
                  </a:solidFill>
                  <a:latin typeface="Source Han Sans TW Bold"/>
                  <a:ea typeface="Source Han Sans TW Bold"/>
                  <a:cs typeface="Source Han Sans TW Bold"/>
                  <a:sym typeface="Source Han Sans TW Bold"/>
                </a:defRPr>
              </a:pPr>
              <a:r>
                <a:rPr kumimoji="0" lang="es-SV"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Servidor de aplicaciones integrado (</a:t>
              </a:r>
              <a:r>
                <a:rPr kumimoji="0" lang="es-SV" sz="16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Jetty</a:t>
              </a:r>
              <a:r>
                <a:rPr kumimoji="0" lang="es-SV"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DB incrustado (Berkeley DB)</a:t>
              </a:r>
              <a:endParaRPr kumimoji="0" lang="es-419"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455" name="容易安裝，不需獨立裝 AP Server 或資料庫…"/>
            <p:cNvSpPr txBox="1"/>
            <p:nvPr/>
          </p:nvSpPr>
          <p:spPr>
            <a:xfrm>
              <a:off x="3011043" y="6319401"/>
              <a:ext cx="5666780" cy="10071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7" tIns="35717" rIns="35717" bIns="35717" anchor="ctr">
              <a:spAutoFit/>
            </a:bodyPr>
            <a:lstStyle/>
            <a:p>
              <a:pPr marL="226025" lvl="0" indent="-160020" algn="l" defTabSz="642937">
                <a:lnSpc>
                  <a:spcPct val="110000"/>
                </a:lnSpc>
                <a:buSzPct val="100000"/>
                <a:buFontTx/>
                <a:buChar char="-"/>
                <a:defRPr sz="1600">
                  <a:solidFill>
                    <a:srgbClr val="393939"/>
                  </a:solidFill>
                  <a:latin typeface="Source Han Sans TW"/>
                  <a:ea typeface="Source Han Sans TW"/>
                  <a:cs typeface="Source Han Sans TW"/>
                  <a:sym typeface="Source Han Sans TW"/>
                </a:defRPr>
              </a:pPr>
              <a:r>
                <a:rPr lang="es-SV" sz="1400"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a:rPr>
                <a:t>Fácil de instalar e implementar</a:t>
              </a:r>
            </a:p>
            <a:p>
              <a:pPr marL="226025" lvl="0" indent="-160020" algn="l" defTabSz="642937">
                <a:lnSpc>
                  <a:spcPct val="110000"/>
                </a:lnSpc>
                <a:buSzPct val="100000"/>
                <a:buFontTx/>
                <a:buChar char="-"/>
                <a:defRPr sz="1600">
                  <a:solidFill>
                    <a:srgbClr val="393939"/>
                  </a:solidFill>
                  <a:latin typeface="Source Han Sans TW"/>
                  <a:ea typeface="Source Han Sans TW"/>
                  <a:cs typeface="Source Han Sans TW"/>
                  <a:sym typeface="Source Han Sans TW"/>
                </a:defRPr>
              </a:pPr>
              <a:r>
                <a:rPr lang="es-SV" sz="1400"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a:rPr>
                <a:t>No necesitas instalar un servidor de punto de acceso ni una base de datos independiente.</a:t>
              </a:r>
            </a:p>
            <a:p>
              <a:pPr marL="226025" lvl="0" indent="-160020" algn="l" defTabSz="642937">
                <a:lnSpc>
                  <a:spcPct val="110000"/>
                </a:lnSpc>
                <a:buSzPct val="100000"/>
                <a:buFontTx/>
                <a:buChar char="-"/>
                <a:defRPr sz="1600">
                  <a:solidFill>
                    <a:srgbClr val="393939"/>
                  </a:solidFill>
                  <a:latin typeface="Source Han Sans TW"/>
                  <a:ea typeface="Source Han Sans TW"/>
                  <a:cs typeface="Source Han Sans TW"/>
                  <a:sym typeface="Source Han Sans TW"/>
                </a:defRPr>
              </a:pPr>
              <a:r>
                <a:rPr lang="es-SV" sz="1400"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a:rPr>
                <a:t>BD NoSQL para alto rendimiento en estructura flexible de datos</a:t>
              </a:r>
            </a:p>
          </p:txBody>
        </p:sp>
        <p:sp>
          <p:nvSpPr>
            <p:cNvPr id="470" name="矩形"/>
            <p:cNvSpPr/>
            <p:nvPr/>
          </p:nvSpPr>
          <p:spPr>
            <a:xfrm>
              <a:off x="2738621" y="5493033"/>
              <a:ext cx="6138000" cy="1944000"/>
            </a:xfrm>
            <a:prstGeom prst="rect">
              <a:avLst/>
            </a:prstGeom>
            <a:ln w="25400">
              <a:solidFill>
                <a:srgbClr val="FFFFFF"/>
              </a:solidFill>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lang="es-419" sz="1400" b="0" i="0" u="none" strike="noStrike" kern="0" cap="none" spc="0" normalizeH="0" baseline="0" noProof="0" dirty="0">
                <a:ln>
                  <a:noFill/>
                </a:ln>
                <a:solidFill>
                  <a:srgbClr val="FFFFFF"/>
                </a:solidFill>
                <a:effectLst/>
                <a:uLnTx/>
                <a:uFillTx/>
                <a:latin typeface="Helvetica Neue Medium"/>
                <a:sym typeface="Helvetica Neue Medium"/>
              </a:endParaRPr>
            </a:p>
          </p:txBody>
        </p:sp>
      </p:grpSp>
      <p:grpSp>
        <p:nvGrpSpPr>
          <p:cNvPr id="4" name="群組 3">
            <a:extLst>
              <a:ext uri="{FF2B5EF4-FFF2-40B4-BE49-F238E27FC236}">
                <a16:creationId xmlns:a16="http://schemas.microsoft.com/office/drawing/2014/main" id="{C71346DD-7CBA-B92B-C057-97899800CD60}"/>
              </a:ext>
            </a:extLst>
          </p:cNvPr>
          <p:cNvGrpSpPr/>
          <p:nvPr/>
        </p:nvGrpSpPr>
        <p:grpSpPr>
          <a:xfrm>
            <a:off x="3433400" y="7708265"/>
            <a:ext cx="6138000" cy="1453453"/>
            <a:chOff x="2738621" y="7615002"/>
            <a:chExt cx="6138000" cy="1453453"/>
          </a:xfrm>
        </p:grpSpPr>
        <p:sp>
          <p:nvSpPr>
            <p:cNvPr id="465" name="矩形"/>
            <p:cNvSpPr/>
            <p:nvPr/>
          </p:nvSpPr>
          <p:spPr>
            <a:xfrm>
              <a:off x="2823120" y="7711728"/>
              <a:ext cx="5969003" cy="1260000"/>
            </a:xfrm>
            <a:prstGeom prst="rect">
              <a:avLst/>
            </a:prstGeom>
            <a:solidFill>
              <a:srgbClr val="FFFFFF"/>
            </a:solidFill>
            <a:ln w="12700">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lang="es-419" sz="14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466" name="純 Javascript AJAX 介面"/>
            <p:cNvSpPr txBox="1"/>
            <p:nvPr/>
          </p:nvSpPr>
          <p:spPr>
            <a:xfrm>
              <a:off x="3482489" y="7972806"/>
              <a:ext cx="4650264" cy="3278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anchor="ctr">
              <a:spAutoFit/>
            </a:bodyPr>
            <a:lstStyle>
              <a:lvl1pPr indent="27905" defTabSz="642937">
                <a:lnSpc>
                  <a:spcPct val="110000"/>
                </a:lnSpc>
                <a:defRPr sz="1600">
                  <a:solidFill>
                    <a:srgbClr val="393939"/>
                  </a:solidFill>
                  <a:latin typeface="Source Han Sans TW Bold"/>
                  <a:ea typeface="Source Han Sans TW Bold"/>
                  <a:cs typeface="Source Han Sans TW Bold"/>
                  <a:sym typeface="Source Han Sans TW Bold"/>
                </a:defRPr>
              </a:lvl1pPr>
            </a:lstStyle>
            <a:p>
              <a:pPr marL="0" marR="0" lvl="0" indent="27905" algn="ctr" defTabSz="642937" rtl="0" eaLnBrk="1" fontAlgn="auto" latinLnBrk="0" hangingPunct="0">
                <a:lnSpc>
                  <a:spcPct val="110000"/>
                </a:lnSpc>
                <a:spcBef>
                  <a:spcPts val="0"/>
                </a:spcBef>
                <a:spcAft>
                  <a:spcPts val="0"/>
                </a:spcAft>
                <a:buClrTx/>
                <a:buSzTx/>
                <a:buFontTx/>
                <a:buNone/>
                <a:tabLst/>
                <a:defRPr/>
              </a:pPr>
              <a:r>
                <a:rPr kumimoji="0" lang="es-419"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Interfaz </a:t>
              </a:r>
              <a:r>
                <a:rPr kumimoji="0" lang="es-419" sz="16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Javascript</a:t>
              </a:r>
              <a:r>
                <a:rPr kumimoji="0" lang="es-419"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/HTML/CSS</a:t>
              </a:r>
            </a:p>
          </p:txBody>
        </p:sp>
        <p:sp>
          <p:nvSpPr>
            <p:cNvPr id="467" name="不需安裝任何 Flash/Applet/Silverlight，所有瀏覽器都能執行"/>
            <p:cNvSpPr txBox="1"/>
            <p:nvPr/>
          </p:nvSpPr>
          <p:spPr>
            <a:xfrm>
              <a:off x="2937420" y="8324896"/>
              <a:ext cx="5740403" cy="533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anchor="ctr">
              <a:spAutoFit/>
            </a:bodyPr>
            <a:lstStyle>
              <a:lvl1pPr indent="27905" defTabSz="642937">
                <a:lnSpc>
                  <a:spcPct val="110000"/>
                </a:lnSpc>
                <a:defRPr sz="1600">
                  <a:solidFill>
                    <a:srgbClr val="393939"/>
                  </a:solidFill>
                  <a:latin typeface="Source Han Sans TW"/>
                  <a:ea typeface="Source Han Sans TW"/>
                  <a:cs typeface="Source Han Sans TW"/>
                  <a:sym typeface="Source Han Sans TW"/>
                </a:defRPr>
              </a:lvl1pPr>
            </a:lstStyle>
            <a:p>
              <a:pPr lvl="0">
                <a:defRPr/>
              </a:pPr>
              <a:r>
                <a:rPr lang="es-SV" sz="1400" dirty="0">
                  <a:latin typeface="Open Sans" panose="020B0606030504020204" pitchFamily="34" charset="0"/>
                  <a:ea typeface="Open Sans" panose="020B0606030504020204" pitchFamily="34" charset="0"/>
                  <a:cs typeface="Open Sans" panose="020B0606030504020204" pitchFamily="34" charset="0"/>
                </a:rPr>
                <a:t>No es necesario instalar ningún complemento; todos los navegadores pueden ejecutarlo</a:t>
              </a:r>
              <a:endParaRPr kumimoji="0" lang="es-419"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endParaRPr>
            </a:p>
          </p:txBody>
        </p:sp>
        <p:sp>
          <p:nvSpPr>
            <p:cNvPr id="473" name="矩形"/>
            <p:cNvSpPr/>
            <p:nvPr/>
          </p:nvSpPr>
          <p:spPr>
            <a:xfrm>
              <a:off x="2738621" y="7615002"/>
              <a:ext cx="6138000" cy="1453453"/>
            </a:xfrm>
            <a:prstGeom prst="rect">
              <a:avLst/>
            </a:prstGeom>
            <a:ln w="25400">
              <a:solidFill>
                <a:srgbClr val="FFFFFF"/>
              </a:solidFill>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lang="es-419" sz="1400" b="0" i="0" u="none" strike="noStrike" kern="0" cap="none" spc="0" normalizeH="0" baseline="0" noProof="0" dirty="0">
                <a:ln>
                  <a:noFill/>
                </a:ln>
                <a:solidFill>
                  <a:srgbClr val="FFFFFF"/>
                </a:solidFill>
                <a:effectLst/>
                <a:uLnTx/>
                <a:uFillTx/>
                <a:latin typeface="Helvetica Neue Medium"/>
                <a:sym typeface="Helvetica Neue Medium"/>
              </a:endParaRPr>
            </a:p>
          </p:txBody>
        </p:sp>
      </p:gr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7D5239D2-715C-5BF7-57F2-DFA894BFDE12}"/>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DFEB5146-6AEF-0C62-C117-D81C3B77E00B}"/>
              </a:ext>
            </a:extLst>
          </p:cNvPr>
          <p:cNvSpPr>
            <a:spLocks noGrp="1" noRot="1" noMove="1" noResize="1" noEditPoints="1" noAdjustHandles="1" noChangeArrowheads="1" noChangeShapeType="1"/>
          </p:cNvSpPr>
          <p:nvPr/>
        </p:nvSpPr>
        <p:spPr>
          <a:xfrm>
            <a:off x="-386523" y="-168035"/>
            <a:ext cx="13777846" cy="348666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9D81313F-B7EF-A081-DE9E-13EDE213FF87}"/>
              </a:ext>
            </a:extLst>
          </p:cNvPr>
          <p:cNvSpPr txBox="1"/>
          <p:nvPr/>
        </p:nvSpPr>
        <p:spPr>
          <a:xfrm>
            <a:off x="925033" y="713855"/>
            <a:ext cx="11451265"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On</a:t>
            </a:r>
            <a:r>
              <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-premise</a:t>
            </a:r>
            <a:r>
              <a:rPr kumimoji="0" lang="es-419"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rPr>
              <a:t> </a:t>
            </a:r>
            <a:r>
              <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VS Alojamiento en la Nube</a:t>
            </a:r>
            <a:endParaRPr kumimoji="0" lang="es-419"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3" name="像 Excel簡潔易懂的介面，一個畫面就能看到所有資訊">
            <a:extLst>
              <a:ext uri="{FF2B5EF4-FFF2-40B4-BE49-F238E27FC236}">
                <a16:creationId xmlns:a16="http://schemas.microsoft.com/office/drawing/2014/main" id="{C2DC81DB-6892-FDD8-E700-2FA382B279A6}"/>
              </a:ext>
            </a:extLst>
          </p:cNvPr>
          <p:cNvSpPr txBox="1"/>
          <p:nvPr/>
        </p:nvSpPr>
        <p:spPr>
          <a:xfrm>
            <a:off x="719964" y="1831993"/>
            <a:ext cx="11887601" cy="9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es-SV" sz="2000" b="1" dirty="0">
                <a:latin typeface="Open Sans Semibold" panose="020B0606030504020204" pitchFamily="34" charset="0"/>
                <a:ea typeface="Open Sans Semibold" panose="020B0606030504020204" pitchFamily="34" charset="0"/>
                <a:cs typeface="Open Sans Semibold" panose="020B0606030504020204" pitchFamily="34" charset="0"/>
              </a:rPr>
              <a:t>Puedes alojar Ragic en tu propio servidor si es necesario, siempre que tu organización cuente con un equipo de TI experimentado que pueda mantener y proteger un servidor seguro.</a:t>
            </a:r>
            <a:endParaRPr kumimoji="0" lang="es-419" sz="2000" b="1" i="0" u="none" strike="noStrike" kern="0" cap="none" spc="0" normalizeH="0" baseline="0" noProof="0" dirty="0">
              <a:ln>
                <a:noFill/>
              </a:ln>
              <a:solidFill>
                <a:srgbClr val="393939"/>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Medium"/>
            </a:endParaRPr>
          </a:p>
        </p:txBody>
      </p:sp>
      <p:grpSp>
        <p:nvGrpSpPr>
          <p:cNvPr id="5" name="群組 4">
            <a:extLst>
              <a:ext uri="{FF2B5EF4-FFF2-40B4-BE49-F238E27FC236}">
                <a16:creationId xmlns:a16="http://schemas.microsoft.com/office/drawing/2014/main" id="{308C92A6-5D05-A044-6336-3E1BC4C7E224}"/>
              </a:ext>
            </a:extLst>
          </p:cNvPr>
          <p:cNvGrpSpPr/>
          <p:nvPr/>
        </p:nvGrpSpPr>
        <p:grpSpPr>
          <a:xfrm>
            <a:off x="3455211" y="3906400"/>
            <a:ext cx="6094378" cy="3240000"/>
            <a:chOff x="3658399" y="3906400"/>
            <a:chExt cx="6094378" cy="3240000"/>
          </a:xfrm>
        </p:grpSpPr>
        <p:sp>
          <p:nvSpPr>
            <p:cNvPr id="29" name="矩形 28">
              <a:extLst>
                <a:ext uri="{FF2B5EF4-FFF2-40B4-BE49-F238E27FC236}">
                  <a16:creationId xmlns:a16="http://schemas.microsoft.com/office/drawing/2014/main" id="{93C38E14-D873-23EA-134F-ACCDFD9827CD}"/>
                </a:ext>
              </a:extLst>
            </p:cNvPr>
            <p:cNvSpPr>
              <a:spLocks/>
            </p:cNvSpPr>
            <p:nvPr/>
          </p:nvSpPr>
          <p:spPr>
            <a:xfrm>
              <a:off x="3658399" y="3906400"/>
              <a:ext cx="6094377" cy="3240000"/>
            </a:xfrm>
            <a:prstGeom prst="rect">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31" name="簡潔介面">
              <a:extLst>
                <a:ext uri="{FF2B5EF4-FFF2-40B4-BE49-F238E27FC236}">
                  <a16:creationId xmlns:a16="http://schemas.microsoft.com/office/drawing/2014/main" id="{9578B0FD-E470-1A35-2394-CC22462F68F8}"/>
                </a:ext>
              </a:extLst>
            </p:cNvPr>
            <p:cNvSpPr txBox="1"/>
            <p:nvPr/>
          </p:nvSpPr>
          <p:spPr>
            <a:xfrm>
              <a:off x="4064777" y="4117403"/>
              <a:ext cx="3134634" cy="597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Requerimientos: </a:t>
              </a:r>
            </a:p>
          </p:txBody>
        </p:sp>
        <p:sp>
          <p:nvSpPr>
            <p:cNvPr id="32" name="像 Excel簡潔易懂的介面，一個畫面就能看到所有資訊">
              <a:extLst>
                <a:ext uri="{FF2B5EF4-FFF2-40B4-BE49-F238E27FC236}">
                  <a16:creationId xmlns:a16="http://schemas.microsoft.com/office/drawing/2014/main" id="{B8B65669-CD28-B900-821B-5FE41E0C0ADB}"/>
                </a:ext>
              </a:extLst>
            </p:cNvPr>
            <p:cNvSpPr txBox="1"/>
            <p:nvPr/>
          </p:nvSpPr>
          <p:spPr>
            <a:xfrm>
              <a:off x="4064777" y="4714490"/>
              <a:ext cx="5688000" cy="213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lvl="0" indent="-285750" algn="l" fontAlgn="base">
                <a:buSzPct val="100000"/>
                <a:buFont typeface="Arial" panose="020B0604020202020204" pitchFamily="34" charset="0"/>
                <a:buChar char="•"/>
                <a:defRPr/>
              </a:pPr>
              <a:r>
                <a:rPr lang="es-419" sz="1800" dirty="0">
                  <a:solidFill>
                    <a:srgbClr val="F95D5D"/>
                  </a:solidFill>
                  <a:latin typeface="Open Sans" panose="020B0606030504020204" pitchFamily="34" charset="0"/>
                  <a:ea typeface="Open Sans" panose="020B0606030504020204" pitchFamily="34" charset="0"/>
                  <a:cs typeface="Open Sans" panose="020B0606030504020204" pitchFamily="34" charset="0"/>
                </a:rPr>
                <a:t>Personal de TI profesional </a:t>
              </a:r>
              <a:r>
                <a:rPr lang="es-SV" sz="1800" dirty="0">
                  <a:solidFill>
                    <a:srgbClr val="000000"/>
                  </a:solidFill>
                  <a:latin typeface="Open Sans" panose="020B0606030504020204" pitchFamily="34" charset="0"/>
                  <a:ea typeface="Open Sans" panose="020B0606030504020204" pitchFamily="34" charset="0"/>
                  <a:cs typeface="Open Sans" panose="020B0606030504020204" pitchFamily="34" charset="0"/>
                </a:rPr>
                <a:t>con experiencia en el mantenimiento de servidores de red.</a:t>
              </a:r>
              <a:endParaRPr lang="es-419" sz="18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285750" lvl="0" indent="-285750" algn="l" fontAlgn="base">
                <a:buSzPct val="100000"/>
                <a:buFont typeface="Arial" panose="020B0604020202020204" pitchFamily="34" charset="0"/>
                <a:buChar char="•"/>
                <a:defRPr/>
              </a:pPr>
              <a:r>
                <a:rPr lang="es-419" sz="1800" dirty="0">
                  <a:solidFill>
                    <a:srgbClr val="000000"/>
                  </a:solidFill>
                  <a:latin typeface="Open Sans" panose="020B0606030504020204" pitchFamily="34" charset="0"/>
                  <a:ea typeface="Open Sans" panose="020B0606030504020204" pitchFamily="34" charset="0"/>
                  <a:cs typeface="Open Sans" panose="020B0606030504020204" pitchFamily="34" charset="0"/>
                </a:rPr>
                <a:t>Mínimo </a:t>
              </a:r>
              <a:r>
                <a:rPr lang="es-419" sz="1800" dirty="0">
                  <a:solidFill>
                    <a:srgbClr val="F95D5D"/>
                  </a:solidFill>
                  <a:latin typeface="Open Sans" panose="020B0606030504020204" pitchFamily="34" charset="0"/>
                  <a:ea typeface="Open Sans" panose="020B0606030504020204" pitchFamily="34" charset="0"/>
                  <a:cs typeface="Open Sans" panose="020B0606030504020204" pitchFamily="34" charset="0"/>
                </a:rPr>
                <a:t>10 </a:t>
              </a:r>
              <a:r>
                <a:rPr kumimoji="0" lang="es-419"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usuarios</a:t>
              </a:r>
              <a:endParaRPr kumimoji="0" lang="es-419"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es-419"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Pago </a:t>
              </a:r>
              <a:r>
                <a:rPr kumimoji="0" lang="es-419"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anual</a:t>
              </a:r>
            </a:p>
            <a:p>
              <a:pPr marL="285750" lvl="0" indent="-285750" algn="l" fontAlgn="base">
                <a:buSzPct val="100000"/>
                <a:buFont typeface="Arial" panose="020B0604020202020204" pitchFamily="34" charset="0"/>
                <a:buChar char="•"/>
                <a:defRPr/>
              </a:pPr>
              <a:r>
                <a:rPr lang="es-SV" sz="1800" dirty="0">
                  <a:solidFill>
                    <a:srgbClr val="F95D5D"/>
                  </a:solidFill>
                  <a:latin typeface="Open Sans" panose="020B0606030504020204" pitchFamily="34" charset="0"/>
                  <a:ea typeface="Open Sans" panose="020B0606030504020204" pitchFamily="34" charset="0"/>
                  <a:cs typeface="Open Sans" panose="020B0606030504020204" pitchFamily="34" charset="0"/>
                </a:rPr>
                <a:t>Planes Profesional, Concurrente y Empresarial.</a:t>
              </a:r>
              <a:endParaRPr kumimoji="0" lang="es-419"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grpSp>
      <p:sp>
        <p:nvSpPr>
          <p:cNvPr id="35" name="像 Excel簡潔易懂的介面，一個畫面就能看到所有資訊">
            <a:extLst>
              <a:ext uri="{FF2B5EF4-FFF2-40B4-BE49-F238E27FC236}">
                <a16:creationId xmlns:a16="http://schemas.microsoft.com/office/drawing/2014/main" id="{748A9F16-E017-990D-BC53-5DA67C157C38}"/>
              </a:ext>
            </a:extLst>
          </p:cNvPr>
          <p:cNvSpPr txBox="1"/>
          <p:nvPr/>
        </p:nvSpPr>
        <p:spPr>
          <a:xfrm>
            <a:off x="1435188" y="7554669"/>
            <a:ext cx="10134424" cy="1909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indent="0" algn="l">
              <a:defRPr/>
            </a:pPr>
            <a:r>
              <a:rPr lang="es-SV" sz="1600" b="1" dirty="0">
                <a:latin typeface="Open Sans" panose="020B0606030504020204" pitchFamily="34" charset="0"/>
                <a:ea typeface="Noto Sans CJK SC Regular" panose="020B0500000000000000" pitchFamily="34" charset="-128"/>
                <a:cs typeface="Open Sans" panose="020B0606030504020204" pitchFamily="34" charset="0"/>
              </a:rPr>
              <a:t>Si eliges la opción local, será responsable de las siguientes tareas de mantenimiento:</a:t>
            </a:r>
          </a:p>
          <a:p>
            <a:pPr lvl="0" indent="0" algn="l">
              <a:defRPr/>
            </a:pPr>
            <a:r>
              <a:rPr lang="es-SV" sz="1600" dirty="0">
                <a:latin typeface="Open Sans" panose="020B0606030504020204" pitchFamily="34" charset="0"/>
                <a:ea typeface="Noto Sans CJK SC Regular" panose="020B0500000000000000" pitchFamily="34" charset="-128"/>
                <a:cs typeface="Open Sans" panose="020B0606030504020204" pitchFamily="34" charset="0"/>
              </a:rPr>
              <a:t>Actualizar SSL, configurar copias de seguridad, configurar el firewall del servidor, ajustar los parámetros del sistema y asignar recursos para garantizar el </a:t>
            </a:r>
            <a:r>
              <a:rPr lang="en-US" sz="1600" dirty="0">
                <a:latin typeface="Open Sans" panose="020B0606030504020204" pitchFamily="34" charset="0"/>
                <a:ea typeface="Noto Sans CJK SC Regular" panose="020B0500000000000000" pitchFamily="34" charset="-128"/>
                <a:cs typeface="Open Sans" panose="020B0606030504020204" pitchFamily="34" charset="0"/>
              </a:rPr>
              <a:t>(memory/Swap/disk I/O), </a:t>
            </a:r>
            <a:r>
              <a:rPr lang="es-SV" sz="1600" dirty="0">
                <a:latin typeface="Open Sans" panose="020B0606030504020204" pitchFamily="34" charset="0"/>
                <a:ea typeface="Noto Sans CJK SC Regular" panose="020B0500000000000000" pitchFamily="34" charset="-128"/>
                <a:cs typeface="Open Sans" panose="020B0606030504020204" pitchFamily="34" charset="0"/>
              </a:rPr>
              <a:t>actualizar el sistema operativo del servidor, garantizar que la configuración de seguridad del sistema operativo cumpla con los estándares.</a:t>
            </a:r>
            <a:endParaRPr kumimoji="0" lang="es-419" sz="16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Tree>
    <p:extLst>
      <p:ext uri="{BB962C8B-B14F-4D97-AF65-F5344CB8AC3E}">
        <p14:creationId xmlns:p14="http://schemas.microsoft.com/office/powerpoint/2010/main" val="2979240434"/>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7C56BE04-1536-0BE4-C9BB-480039D359B3}"/>
            </a:ext>
          </a:extLst>
        </p:cNvPr>
        <p:cNvGrpSpPr/>
        <p:nvPr/>
      </p:nvGrpSpPr>
      <p:grpSpPr>
        <a:xfrm>
          <a:off x="0" y="0"/>
          <a:ext cx="0" cy="0"/>
          <a:chOff x="0" y="0"/>
          <a:chExt cx="0" cy="0"/>
        </a:xfrm>
      </p:grpSpPr>
      <p:sp>
        <p:nvSpPr>
          <p:cNvPr id="3" name="矩形">
            <a:extLst>
              <a:ext uri="{FF2B5EF4-FFF2-40B4-BE49-F238E27FC236}">
                <a16:creationId xmlns:a16="http://schemas.microsoft.com/office/drawing/2014/main" id="{38689C08-5CDA-A7B2-C284-0294AB8894F1}"/>
              </a:ext>
            </a:extLst>
          </p:cNvPr>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grpSp>
        <p:nvGrpSpPr>
          <p:cNvPr id="4" name="群組 3">
            <a:extLst>
              <a:ext uri="{FF2B5EF4-FFF2-40B4-BE49-F238E27FC236}">
                <a16:creationId xmlns:a16="http://schemas.microsoft.com/office/drawing/2014/main" id="{23972B77-D33A-D69B-CE19-8F3C95F377DE}"/>
              </a:ext>
            </a:extLst>
          </p:cNvPr>
          <p:cNvGrpSpPr/>
          <p:nvPr/>
        </p:nvGrpSpPr>
        <p:grpSpPr>
          <a:xfrm>
            <a:off x="2338075" y="3767033"/>
            <a:ext cx="8859146" cy="1885973"/>
            <a:chOff x="2065899" y="3626336"/>
            <a:chExt cx="6623200" cy="2200539"/>
          </a:xfrm>
        </p:grpSpPr>
        <p:sp>
          <p:nvSpPr>
            <p:cNvPr id="5" name="哪裡不一樣？">
              <a:extLst>
                <a:ext uri="{FF2B5EF4-FFF2-40B4-BE49-F238E27FC236}">
                  <a16:creationId xmlns:a16="http://schemas.microsoft.com/office/drawing/2014/main" id="{A072BF99-8096-C4E7-492A-529D606A06F7}"/>
                </a:ext>
              </a:extLst>
            </p:cNvPr>
            <p:cNvSpPr txBox="1"/>
            <p:nvPr/>
          </p:nvSpPr>
          <p:spPr>
            <a:xfrm>
              <a:off x="2065899" y="3626336"/>
              <a:ext cx="4003647" cy="22005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s-419"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Casos de Estudio</a:t>
              </a:r>
            </a:p>
          </p:txBody>
        </p:sp>
        <p:pic>
          <p:nvPicPr>
            <p:cNvPr id="6" name="ragic logo.png" descr="ragic logo.png">
              <a:extLst>
                <a:ext uri="{FF2B5EF4-FFF2-40B4-BE49-F238E27FC236}">
                  <a16:creationId xmlns:a16="http://schemas.microsoft.com/office/drawing/2014/main" id="{8FF2D7B2-C256-F2AB-E97A-2F40C0732621}"/>
                </a:ext>
              </a:extLst>
            </p:cNvPr>
            <p:cNvPicPr>
              <a:picLocks noChangeAspect="1"/>
            </p:cNvPicPr>
            <p:nvPr/>
          </p:nvPicPr>
          <p:blipFill>
            <a:blip r:embed="rId3"/>
            <a:srcRect l="11250" t="22753" r="6319" b="18667"/>
            <a:stretch/>
          </p:blipFill>
          <p:spPr>
            <a:xfrm>
              <a:off x="6290671" y="4245039"/>
              <a:ext cx="2398428" cy="1352327"/>
            </a:xfrm>
            <a:prstGeom prst="rect">
              <a:avLst/>
            </a:prstGeom>
            <a:ln w="12700">
              <a:miter lim="400000"/>
            </a:ln>
          </p:spPr>
        </p:pic>
      </p:grpSp>
    </p:spTree>
    <p:extLst>
      <p:ext uri="{BB962C8B-B14F-4D97-AF65-F5344CB8AC3E}">
        <p14:creationId xmlns:p14="http://schemas.microsoft.com/office/powerpoint/2010/main" val="1391418050"/>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BE507034-8D07-D8AF-0DDF-863F2DBDC4DD}"/>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80DFA9E1-346F-3BB5-8BD1-5B1B9D241233}"/>
              </a:ext>
            </a:extLst>
          </p:cNvPr>
          <p:cNvSpPr/>
          <p:nvPr/>
        </p:nvSpPr>
        <p:spPr>
          <a:xfrm>
            <a:off x="-386523" y="-168034"/>
            <a:ext cx="13777846" cy="2150464"/>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0D2CB2C0-6F03-9A93-777B-E71D87AD9F49}"/>
              </a:ext>
            </a:extLst>
          </p:cNvPr>
          <p:cNvSpPr txBox="1"/>
          <p:nvPr/>
        </p:nvSpPr>
        <p:spPr>
          <a:xfrm>
            <a:off x="191385" y="155662"/>
            <a:ext cx="12813415" cy="16759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s-SV" sz="3600" dirty="0">
                <a:sym typeface="Source Han Sans TW Bold"/>
              </a:rPr>
              <a:t>Organizaciones de todos los tamaños en todo el mundo confían en nosotros</a:t>
            </a:r>
            <a:endParaRPr lang="es-419" sz="3600" noProof="0" dirty="0">
              <a:sym typeface="Source Han Sans TW Bold"/>
            </a:endParaRPr>
          </a:p>
        </p:txBody>
      </p:sp>
      <p:pic>
        <p:nvPicPr>
          <p:cNvPr id="5" name="intel.png" descr="intel.png">
            <a:extLst>
              <a:ext uri="{FF2B5EF4-FFF2-40B4-BE49-F238E27FC236}">
                <a16:creationId xmlns:a16="http://schemas.microsoft.com/office/drawing/2014/main" id="{EDD3A78A-5745-01C0-18C1-2EBDC69071F3}"/>
              </a:ext>
            </a:extLst>
          </p:cNvPr>
          <p:cNvPicPr>
            <a:picLocks noChangeAspect="1"/>
          </p:cNvPicPr>
          <p:nvPr/>
        </p:nvPicPr>
        <p:blipFill>
          <a:blip r:embed="rId3"/>
          <a:stretch>
            <a:fillRect/>
          </a:stretch>
        </p:blipFill>
        <p:spPr>
          <a:xfrm>
            <a:off x="6481417" y="3182132"/>
            <a:ext cx="960950" cy="637152"/>
          </a:xfrm>
          <a:prstGeom prst="rect">
            <a:avLst/>
          </a:prstGeom>
          <a:ln w="12700">
            <a:miter lim="400000"/>
          </a:ln>
        </p:spPr>
      </p:pic>
      <p:pic>
        <p:nvPicPr>
          <p:cNvPr id="6" name="帝亞吉歐.png" descr="帝亞吉歐.png">
            <a:extLst>
              <a:ext uri="{FF2B5EF4-FFF2-40B4-BE49-F238E27FC236}">
                <a16:creationId xmlns:a16="http://schemas.microsoft.com/office/drawing/2014/main" id="{97D45753-5909-E90D-A1E1-89F3A00BB4C2}"/>
              </a:ext>
            </a:extLst>
          </p:cNvPr>
          <p:cNvPicPr>
            <a:picLocks noChangeAspect="1"/>
          </p:cNvPicPr>
          <p:nvPr/>
        </p:nvPicPr>
        <p:blipFill>
          <a:blip r:embed="rId4"/>
          <a:srcRect b="32519"/>
          <a:stretch>
            <a:fillRect/>
          </a:stretch>
        </p:blipFill>
        <p:spPr>
          <a:xfrm>
            <a:off x="2337358" y="5747108"/>
            <a:ext cx="1646109" cy="415439"/>
          </a:xfrm>
          <a:prstGeom prst="rect">
            <a:avLst/>
          </a:prstGeom>
          <a:ln w="12700">
            <a:miter lim="400000"/>
          </a:ln>
        </p:spPr>
      </p:pic>
      <p:pic>
        <p:nvPicPr>
          <p:cNvPr id="7" name="研華.png" descr="研華.png">
            <a:extLst>
              <a:ext uri="{FF2B5EF4-FFF2-40B4-BE49-F238E27FC236}">
                <a16:creationId xmlns:a16="http://schemas.microsoft.com/office/drawing/2014/main" id="{03CE575F-6901-A24A-08EF-81A627775A85}"/>
              </a:ext>
            </a:extLst>
          </p:cNvPr>
          <p:cNvPicPr>
            <a:picLocks noChangeAspect="1"/>
          </p:cNvPicPr>
          <p:nvPr/>
        </p:nvPicPr>
        <p:blipFill>
          <a:blip r:embed="rId5"/>
          <a:stretch>
            <a:fillRect/>
          </a:stretch>
        </p:blipFill>
        <p:spPr>
          <a:xfrm>
            <a:off x="1496895" y="3201816"/>
            <a:ext cx="1404939" cy="597784"/>
          </a:xfrm>
          <a:prstGeom prst="rect">
            <a:avLst/>
          </a:prstGeom>
          <a:ln w="12700">
            <a:miter lim="400000"/>
          </a:ln>
        </p:spPr>
      </p:pic>
      <p:pic>
        <p:nvPicPr>
          <p:cNvPr id="8" name="amazon.png" descr="amazon.png">
            <a:extLst>
              <a:ext uri="{FF2B5EF4-FFF2-40B4-BE49-F238E27FC236}">
                <a16:creationId xmlns:a16="http://schemas.microsoft.com/office/drawing/2014/main" id="{8AC97E91-A14E-4B46-324F-7CD4277FB857}"/>
              </a:ext>
            </a:extLst>
          </p:cNvPr>
          <p:cNvPicPr>
            <a:picLocks noChangeAspect="1"/>
          </p:cNvPicPr>
          <p:nvPr/>
        </p:nvPicPr>
        <p:blipFill>
          <a:blip r:embed="rId6"/>
          <a:stretch>
            <a:fillRect/>
          </a:stretch>
        </p:blipFill>
        <p:spPr>
          <a:xfrm>
            <a:off x="8023976" y="3363075"/>
            <a:ext cx="1835548" cy="552501"/>
          </a:xfrm>
          <a:prstGeom prst="rect">
            <a:avLst/>
          </a:prstGeom>
          <a:ln w="12700">
            <a:miter lim="400000"/>
          </a:ln>
        </p:spPr>
      </p:pic>
      <p:pic>
        <p:nvPicPr>
          <p:cNvPr id="9" name="fortinet.png" descr="fortinet.png">
            <a:extLst>
              <a:ext uri="{FF2B5EF4-FFF2-40B4-BE49-F238E27FC236}">
                <a16:creationId xmlns:a16="http://schemas.microsoft.com/office/drawing/2014/main" id="{7BE74C1E-78B4-9172-CB53-12A70297D54B}"/>
              </a:ext>
            </a:extLst>
          </p:cNvPr>
          <p:cNvPicPr>
            <a:picLocks noChangeAspect="1"/>
          </p:cNvPicPr>
          <p:nvPr/>
        </p:nvPicPr>
        <p:blipFill>
          <a:blip r:embed="rId7"/>
          <a:srcRect t="18536" b="18536"/>
          <a:stretch>
            <a:fillRect/>
          </a:stretch>
        </p:blipFill>
        <p:spPr>
          <a:xfrm>
            <a:off x="3735930" y="6911648"/>
            <a:ext cx="2179179" cy="267392"/>
          </a:xfrm>
          <a:prstGeom prst="rect">
            <a:avLst/>
          </a:prstGeom>
          <a:ln w="12700">
            <a:miter lim="400000"/>
          </a:ln>
        </p:spPr>
      </p:pic>
      <p:pic>
        <p:nvPicPr>
          <p:cNvPr id="11" name="法國巴黎人壽.png" descr="法國巴黎人壽.png">
            <a:extLst>
              <a:ext uri="{FF2B5EF4-FFF2-40B4-BE49-F238E27FC236}">
                <a16:creationId xmlns:a16="http://schemas.microsoft.com/office/drawing/2014/main" id="{D55ED23B-D5BD-211A-4C2F-BE1E5C9448C5}"/>
              </a:ext>
            </a:extLst>
          </p:cNvPr>
          <p:cNvPicPr>
            <a:picLocks noChangeAspect="1"/>
          </p:cNvPicPr>
          <p:nvPr/>
        </p:nvPicPr>
        <p:blipFill>
          <a:blip r:embed="rId8"/>
          <a:srcRect l="4346" t="2143" r="522" b="14094"/>
          <a:stretch>
            <a:fillRect/>
          </a:stretch>
        </p:blipFill>
        <p:spPr>
          <a:xfrm>
            <a:off x="9240347" y="6708004"/>
            <a:ext cx="2163154" cy="507152"/>
          </a:xfrm>
          <a:prstGeom prst="rect">
            <a:avLst/>
          </a:prstGeom>
          <a:ln w="12700">
            <a:miter lim="400000"/>
          </a:ln>
        </p:spPr>
      </p:pic>
      <p:pic>
        <p:nvPicPr>
          <p:cNvPr id="15" name="影像" descr="影像">
            <a:extLst>
              <a:ext uri="{FF2B5EF4-FFF2-40B4-BE49-F238E27FC236}">
                <a16:creationId xmlns:a16="http://schemas.microsoft.com/office/drawing/2014/main" id="{C59C25D8-0FE7-9296-AA45-D5226C0FA7BC}"/>
              </a:ext>
            </a:extLst>
          </p:cNvPr>
          <p:cNvPicPr>
            <a:picLocks noChangeAspect="1"/>
          </p:cNvPicPr>
          <p:nvPr/>
        </p:nvPicPr>
        <p:blipFill>
          <a:blip r:embed="rId9"/>
          <a:stretch>
            <a:fillRect/>
          </a:stretch>
        </p:blipFill>
        <p:spPr>
          <a:xfrm>
            <a:off x="8572208" y="4499585"/>
            <a:ext cx="1929215" cy="485433"/>
          </a:xfrm>
          <a:prstGeom prst="rect">
            <a:avLst/>
          </a:prstGeom>
          <a:ln w="12700">
            <a:miter lim="400000"/>
          </a:ln>
        </p:spPr>
      </p:pic>
      <p:pic>
        <p:nvPicPr>
          <p:cNvPr id="16" name="影像" descr="影像">
            <a:extLst>
              <a:ext uri="{FF2B5EF4-FFF2-40B4-BE49-F238E27FC236}">
                <a16:creationId xmlns:a16="http://schemas.microsoft.com/office/drawing/2014/main" id="{15CE8EC3-7A98-D288-4BCA-B2CD4578E7BB}"/>
              </a:ext>
            </a:extLst>
          </p:cNvPr>
          <p:cNvPicPr>
            <a:picLocks noChangeAspect="1"/>
          </p:cNvPicPr>
          <p:nvPr/>
        </p:nvPicPr>
        <p:blipFill>
          <a:blip r:embed="rId10"/>
          <a:stretch>
            <a:fillRect/>
          </a:stretch>
        </p:blipFill>
        <p:spPr>
          <a:xfrm>
            <a:off x="4663186" y="4380692"/>
            <a:ext cx="1042668" cy="725057"/>
          </a:xfrm>
          <a:prstGeom prst="rect">
            <a:avLst/>
          </a:prstGeom>
          <a:ln w="12700">
            <a:miter lim="400000"/>
          </a:ln>
        </p:spPr>
      </p:pic>
      <p:pic>
        <p:nvPicPr>
          <p:cNvPr id="17" name="影像" descr="影像">
            <a:extLst>
              <a:ext uri="{FF2B5EF4-FFF2-40B4-BE49-F238E27FC236}">
                <a16:creationId xmlns:a16="http://schemas.microsoft.com/office/drawing/2014/main" id="{9B07BD55-896A-0935-7623-7EA39470003A}"/>
              </a:ext>
            </a:extLst>
          </p:cNvPr>
          <p:cNvPicPr>
            <a:picLocks noChangeAspect="1"/>
          </p:cNvPicPr>
          <p:nvPr/>
        </p:nvPicPr>
        <p:blipFill>
          <a:blip r:embed="rId11"/>
          <a:stretch>
            <a:fillRect/>
          </a:stretch>
        </p:blipFill>
        <p:spPr>
          <a:xfrm>
            <a:off x="2381626" y="4430259"/>
            <a:ext cx="1380350" cy="625925"/>
          </a:xfrm>
          <a:prstGeom prst="rect">
            <a:avLst/>
          </a:prstGeom>
          <a:ln w="12700">
            <a:miter lim="400000"/>
          </a:ln>
        </p:spPr>
      </p:pic>
      <p:pic>
        <p:nvPicPr>
          <p:cNvPr id="18" name="影像" descr="影像">
            <a:extLst>
              <a:ext uri="{FF2B5EF4-FFF2-40B4-BE49-F238E27FC236}">
                <a16:creationId xmlns:a16="http://schemas.microsoft.com/office/drawing/2014/main" id="{C8E96687-9DBC-DACB-8D50-DE2C2C5C7F88}"/>
              </a:ext>
            </a:extLst>
          </p:cNvPr>
          <p:cNvPicPr>
            <a:picLocks noChangeAspect="1"/>
          </p:cNvPicPr>
          <p:nvPr/>
        </p:nvPicPr>
        <p:blipFill>
          <a:blip r:embed="rId12"/>
          <a:stretch>
            <a:fillRect/>
          </a:stretch>
        </p:blipFill>
        <p:spPr>
          <a:xfrm>
            <a:off x="3865083" y="3253148"/>
            <a:ext cx="2033796" cy="495120"/>
          </a:xfrm>
          <a:prstGeom prst="rect">
            <a:avLst/>
          </a:prstGeom>
          <a:ln w="12700">
            <a:miter lim="400000"/>
          </a:ln>
        </p:spPr>
      </p:pic>
      <p:pic>
        <p:nvPicPr>
          <p:cNvPr id="19" name="影像" descr="影像">
            <a:extLst>
              <a:ext uri="{FF2B5EF4-FFF2-40B4-BE49-F238E27FC236}">
                <a16:creationId xmlns:a16="http://schemas.microsoft.com/office/drawing/2014/main" id="{3CF7CB16-0B9A-9A0D-D7BD-B65C2F43299A}"/>
              </a:ext>
            </a:extLst>
          </p:cNvPr>
          <p:cNvPicPr>
            <a:picLocks noChangeAspect="1"/>
          </p:cNvPicPr>
          <p:nvPr/>
        </p:nvPicPr>
        <p:blipFill>
          <a:blip r:embed="rId13"/>
          <a:stretch>
            <a:fillRect/>
          </a:stretch>
        </p:blipFill>
        <p:spPr>
          <a:xfrm>
            <a:off x="7209878" y="7994464"/>
            <a:ext cx="1025692" cy="443131"/>
          </a:xfrm>
          <a:prstGeom prst="rect">
            <a:avLst/>
          </a:prstGeom>
          <a:ln w="12700">
            <a:miter lim="400000"/>
          </a:ln>
        </p:spPr>
      </p:pic>
      <p:pic>
        <p:nvPicPr>
          <p:cNvPr id="20" name="影像" descr="影像">
            <a:extLst>
              <a:ext uri="{FF2B5EF4-FFF2-40B4-BE49-F238E27FC236}">
                <a16:creationId xmlns:a16="http://schemas.microsoft.com/office/drawing/2014/main" id="{33C90CBA-F9B3-112D-157F-2D714A737CEC}"/>
              </a:ext>
            </a:extLst>
          </p:cNvPr>
          <p:cNvPicPr>
            <a:picLocks noChangeAspect="1"/>
          </p:cNvPicPr>
          <p:nvPr/>
        </p:nvPicPr>
        <p:blipFill>
          <a:blip r:embed="rId14"/>
          <a:stretch>
            <a:fillRect/>
          </a:stretch>
        </p:blipFill>
        <p:spPr>
          <a:xfrm>
            <a:off x="8854563" y="7915669"/>
            <a:ext cx="570312" cy="570311"/>
          </a:xfrm>
          <a:prstGeom prst="rect">
            <a:avLst/>
          </a:prstGeom>
          <a:ln w="12700">
            <a:miter lim="400000"/>
          </a:ln>
        </p:spPr>
      </p:pic>
      <p:pic>
        <p:nvPicPr>
          <p:cNvPr id="24" name="影像" descr="影像">
            <a:extLst>
              <a:ext uri="{FF2B5EF4-FFF2-40B4-BE49-F238E27FC236}">
                <a16:creationId xmlns:a16="http://schemas.microsoft.com/office/drawing/2014/main" id="{C9B03A80-2535-1EED-C7E3-A69BB79A5A5F}"/>
              </a:ext>
            </a:extLst>
          </p:cNvPr>
          <p:cNvPicPr>
            <a:picLocks noChangeAspect="1"/>
          </p:cNvPicPr>
          <p:nvPr/>
        </p:nvPicPr>
        <p:blipFill>
          <a:blip r:embed="rId15"/>
          <a:stretch>
            <a:fillRect/>
          </a:stretch>
        </p:blipFill>
        <p:spPr>
          <a:xfrm>
            <a:off x="9979418" y="7901270"/>
            <a:ext cx="2087337" cy="536325"/>
          </a:xfrm>
          <a:prstGeom prst="rect">
            <a:avLst/>
          </a:prstGeom>
          <a:ln w="12700">
            <a:miter lim="400000"/>
          </a:ln>
        </p:spPr>
      </p:pic>
      <p:pic>
        <p:nvPicPr>
          <p:cNvPr id="27" name="潘冀.png" descr="潘冀.png">
            <a:extLst>
              <a:ext uri="{FF2B5EF4-FFF2-40B4-BE49-F238E27FC236}">
                <a16:creationId xmlns:a16="http://schemas.microsoft.com/office/drawing/2014/main" id="{2E30F699-A924-1C7C-9226-DBA3DCF167DF}"/>
              </a:ext>
            </a:extLst>
          </p:cNvPr>
          <p:cNvPicPr>
            <a:picLocks noChangeAspect="1"/>
          </p:cNvPicPr>
          <p:nvPr/>
        </p:nvPicPr>
        <p:blipFill>
          <a:blip r:embed="rId16"/>
          <a:stretch>
            <a:fillRect/>
          </a:stretch>
        </p:blipFill>
        <p:spPr>
          <a:xfrm>
            <a:off x="4555164" y="5634664"/>
            <a:ext cx="2357105" cy="591644"/>
          </a:xfrm>
          <a:prstGeom prst="rect">
            <a:avLst/>
          </a:prstGeom>
          <a:ln w="12700">
            <a:miter lim="400000"/>
          </a:ln>
        </p:spPr>
      </p:pic>
      <p:pic>
        <p:nvPicPr>
          <p:cNvPr id="28" name="影像" descr="影像">
            <a:extLst>
              <a:ext uri="{FF2B5EF4-FFF2-40B4-BE49-F238E27FC236}">
                <a16:creationId xmlns:a16="http://schemas.microsoft.com/office/drawing/2014/main" id="{47F9CDFB-B903-8B9E-6867-4AC392BA536E}"/>
              </a:ext>
            </a:extLst>
          </p:cNvPr>
          <p:cNvPicPr>
            <a:picLocks noChangeAspect="1"/>
          </p:cNvPicPr>
          <p:nvPr/>
        </p:nvPicPr>
        <p:blipFill>
          <a:blip r:embed="rId17"/>
          <a:stretch>
            <a:fillRect/>
          </a:stretch>
        </p:blipFill>
        <p:spPr>
          <a:xfrm>
            <a:off x="7458401" y="5647763"/>
            <a:ext cx="1800629" cy="429889"/>
          </a:xfrm>
          <a:prstGeom prst="rect">
            <a:avLst/>
          </a:prstGeom>
          <a:ln w="12700">
            <a:miter lim="400000"/>
          </a:ln>
        </p:spPr>
      </p:pic>
      <p:pic>
        <p:nvPicPr>
          <p:cNvPr id="29" name="圖片 28">
            <a:extLst>
              <a:ext uri="{FF2B5EF4-FFF2-40B4-BE49-F238E27FC236}">
                <a16:creationId xmlns:a16="http://schemas.microsoft.com/office/drawing/2014/main" id="{45548C59-EA5C-7C9E-3730-18A65E51716B}"/>
              </a:ext>
            </a:extLst>
          </p:cNvPr>
          <p:cNvPicPr>
            <a:picLocks noChangeAspect="1"/>
          </p:cNvPicPr>
          <p:nvPr/>
        </p:nvPicPr>
        <p:blipFill>
          <a:blip r:embed="rId18"/>
          <a:stretch>
            <a:fillRect/>
          </a:stretch>
        </p:blipFill>
        <p:spPr>
          <a:xfrm>
            <a:off x="9859524" y="2863950"/>
            <a:ext cx="2266860" cy="1273517"/>
          </a:xfrm>
          <a:prstGeom prst="rect">
            <a:avLst/>
          </a:prstGeom>
        </p:spPr>
      </p:pic>
      <p:pic>
        <p:nvPicPr>
          <p:cNvPr id="31" name="圖片 30">
            <a:extLst>
              <a:ext uri="{FF2B5EF4-FFF2-40B4-BE49-F238E27FC236}">
                <a16:creationId xmlns:a16="http://schemas.microsoft.com/office/drawing/2014/main" id="{E80ED8B5-C57A-C8D5-E0B9-2C712BA36B0B}"/>
              </a:ext>
            </a:extLst>
          </p:cNvPr>
          <p:cNvPicPr>
            <a:picLocks noChangeAspect="1"/>
          </p:cNvPicPr>
          <p:nvPr/>
        </p:nvPicPr>
        <p:blipFill>
          <a:blip r:embed="rId19"/>
          <a:stretch>
            <a:fillRect/>
          </a:stretch>
        </p:blipFill>
        <p:spPr>
          <a:xfrm>
            <a:off x="6088783" y="4111214"/>
            <a:ext cx="2357105" cy="1324216"/>
          </a:xfrm>
          <a:prstGeom prst="rect">
            <a:avLst/>
          </a:prstGeom>
        </p:spPr>
      </p:pic>
      <p:pic>
        <p:nvPicPr>
          <p:cNvPr id="32" name="圖片 31">
            <a:extLst>
              <a:ext uri="{FF2B5EF4-FFF2-40B4-BE49-F238E27FC236}">
                <a16:creationId xmlns:a16="http://schemas.microsoft.com/office/drawing/2014/main" id="{974A5E19-DF8E-8BF6-932C-0FB524963F65}"/>
              </a:ext>
            </a:extLst>
          </p:cNvPr>
          <p:cNvPicPr>
            <a:picLocks noChangeAspect="1"/>
          </p:cNvPicPr>
          <p:nvPr/>
        </p:nvPicPr>
        <p:blipFill>
          <a:blip r:embed="rId20"/>
          <a:stretch>
            <a:fillRect/>
          </a:stretch>
        </p:blipFill>
        <p:spPr>
          <a:xfrm>
            <a:off x="6288711" y="6247205"/>
            <a:ext cx="2543175" cy="1428750"/>
          </a:xfrm>
          <a:prstGeom prst="rect">
            <a:avLst/>
          </a:prstGeom>
        </p:spPr>
      </p:pic>
      <p:pic>
        <p:nvPicPr>
          <p:cNvPr id="33" name="圖片 32">
            <a:extLst>
              <a:ext uri="{FF2B5EF4-FFF2-40B4-BE49-F238E27FC236}">
                <a16:creationId xmlns:a16="http://schemas.microsoft.com/office/drawing/2014/main" id="{E1440370-C90F-696F-7FB9-AD5366AFAE40}"/>
              </a:ext>
            </a:extLst>
          </p:cNvPr>
          <p:cNvPicPr>
            <a:picLocks noChangeAspect="1"/>
          </p:cNvPicPr>
          <p:nvPr/>
        </p:nvPicPr>
        <p:blipFill>
          <a:blip r:embed="rId21"/>
          <a:stretch>
            <a:fillRect/>
          </a:stretch>
        </p:blipFill>
        <p:spPr>
          <a:xfrm>
            <a:off x="1321908" y="7484955"/>
            <a:ext cx="2543175" cy="1428750"/>
          </a:xfrm>
          <a:prstGeom prst="rect">
            <a:avLst/>
          </a:prstGeom>
        </p:spPr>
      </p:pic>
      <p:pic>
        <p:nvPicPr>
          <p:cNvPr id="36" name="圖形 35">
            <a:extLst>
              <a:ext uri="{FF2B5EF4-FFF2-40B4-BE49-F238E27FC236}">
                <a16:creationId xmlns:a16="http://schemas.microsoft.com/office/drawing/2014/main" id="{D478B06C-2255-6AC1-58D5-4DC8A872605D}"/>
              </a:ext>
            </a:extLst>
          </p:cNvPr>
          <p:cNvPicPr>
            <a:picLocks noChangeAspect="1"/>
          </p:cNvPicPr>
          <p:nvPr/>
        </p:nvPicPr>
        <p:blipFill>
          <a:blip r:embed="rId22">
            <a:extLst>
              <a:ext uri="{96DAC541-7B7A-43D3-8B79-37D633B846F1}">
                <asvg:svgBlip xmlns:asvg="http://schemas.microsoft.com/office/drawing/2016/SVG/main" r:embed="rId23"/>
              </a:ext>
            </a:extLst>
          </a:blip>
          <a:srcRect t="35987" b="26735"/>
          <a:stretch/>
        </p:blipFill>
        <p:spPr>
          <a:xfrm>
            <a:off x="4357600" y="8031458"/>
            <a:ext cx="2277023" cy="475341"/>
          </a:xfrm>
          <a:prstGeom prst="rect">
            <a:avLst/>
          </a:prstGeom>
        </p:spPr>
      </p:pic>
      <p:pic>
        <p:nvPicPr>
          <p:cNvPr id="38" name="圖形 37">
            <a:extLst>
              <a:ext uri="{FF2B5EF4-FFF2-40B4-BE49-F238E27FC236}">
                <a16:creationId xmlns:a16="http://schemas.microsoft.com/office/drawing/2014/main" id="{1BC4D4F8-8382-143E-4C81-91EE49ADE0D3}"/>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307741" y="6831877"/>
            <a:ext cx="2019728" cy="426934"/>
          </a:xfrm>
          <a:prstGeom prst="rect">
            <a:avLst/>
          </a:prstGeom>
        </p:spPr>
      </p:pic>
      <p:pic>
        <p:nvPicPr>
          <p:cNvPr id="40" name="圖片 39" descr="一張含有 圖形, 平面設計, 字型, 文字 的圖片&#10;&#10;AI 產生的內容可能不正確。">
            <a:extLst>
              <a:ext uri="{FF2B5EF4-FFF2-40B4-BE49-F238E27FC236}">
                <a16:creationId xmlns:a16="http://schemas.microsoft.com/office/drawing/2014/main" id="{0FEFAD4D-7F96-D665-85CC-53DDEEECB60C}"/>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9741718" y="5201859"/>
            <a:ext cx="1323601" cy="1323601"/>
          </a:xfrm>
          <a:prstGeom prst="rect">
            <a:avLst/>
          </a:prstGeom>
        </p:spPr>
      </p:pic>
      <p:sp>
        <p:nvSpPr>
          <p:cNvPr id="3" name="AutoShape 2" descr="Diageo">
            <a:extLst>
              <a:ext uri="{FF2B5EF4-FFF2-40B4-BE49-F238E27FC236}">
                <a16:creationId xmlns:a16="http://schemas.microsoft.com/office/drawing/2014/main" id="{A44B1B84-00DA-619C-0A7B-EF5688676E40}"/>
              </a:ext>
            </a:extLst>
          </p:cNvPr>
          <p:cNvSpPr>
            <a:spLocks noChangeAspect="1" noChangeArrowheads="1"/>
          </p:cNvSpPr>
          <p:nvPr/>
        </p:nvSpPr>
        <p:spPr bwMode="auto">
          <a:xfrm>
            <a:off x="6007100" y="542364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419" noProof="0" dirty="0"/>
          </a:p>
        </p:txBody>
      </p:sp>
    </p:spTree>
    <p:extLst>
      <p:ext uri="{BB962C8B-B14F-4D97-AF65-F5344CB8AC3E}">
        <p14:creationId xmlns:p14="http://schemas.microsoft.com/office/powerpoint/2010/main" val="231614706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7D1F02-D285-FA1B-53F9-02649FCAFBEF}"/>
            </a:ext>
          </a:extLst>
        </p:cNvPr>
        <p:cNvGrpSpPr/>
        <p:nvPr/>
      </p:nvGrpSpPr>
      <p:grpSpPr>
        <a:xfrm>
          <a:off x="0" y="0"/>
          <a:ext cx="0" cy="0"/>
          <a:chOff x="0" y="0"/>
          <a:chExt cx="0" cy="0"/>
        </a:xfrm>
      </p:grpSpPr>
      <p:sp>
        <p:nvSpPr>
          <p:cNvPr id="2" name="員工有高達 90% 的時間在和 Excel 搏鬥">
            <a:extLst>
              <a:ext uri="{FF2B5EF4-FFF2-40B4-BE49-F238E27FC236}">
                <a16:creationId xmlns:a16="http://schemas.microsoft.com/office/drawing/2014/main" id="{9CA307D2-90F6-B95A-90EE-9F477C5A5714}"/>
              </a:ext>
            </a:extLst>
          </p:cNvPr>
          <p:cNvSpPr txBox="1"/>
          <p:nvPr/>
        </p:nvSpPr>
        <p:spPr>
          <a:xfrm>
            <a:off x="1674247" y="3284045"/>
            <a:ext cx="4064680" cy="8412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l"/>
            <a:r>
              <a:rPr lang="es-419" b="1" noProof="0" dirty="0">
                <a:latin typeface="Open Sans" panose="020B0606030504020204" pitchFamily="34" charset="0"/>
              </a:rPr>
              <a:t>Proyectos retrasados ​​o fracasados</a:t>
            </a:r>
            <a:endParaRPr lang="es-419" b="1" i="0" noProof="0" dirty="0">
              <a:solidFill>
                <a:srgbClr val="000000"/>
              </a:solidFill>
              <a:effectLst/>
              <a:latin typeface="Open Sans" panose="020B0606030504020204" pitchFamily="34" charset="0"/>
            </a:endParaRPr>
          </a:p>
        </p:txBody>
      </p:sp>
      <p:sp>
        <p:nvSpPr>
          <p:cNvPr id="4" name="員工有高達 90% 的時間在和 Excel 搏鬥">
            <a:extLst>
              <a:ext uri="{FF2B5EF4-FFF2-40B4-BE49-F238E27FC236}">
                <a16:creationId xmlns:a16="http://schemas.microsoft.com/office/drawing/2014/main" id="{4A4B3720-398F-B8C5-2B4E-8EB91D7D09A0}"/>
              </a:ext>
            </a:extLst>
          </p:cNvPr>
          <p:cNvSpPr txBox="1"/>
          <p:nvPr/>
        </p:nvSpPr>
        <p:spPr>
          <a:xfrm>
            <a:off x="7564851" y="3206594"/>
            <a:ext cx="4064680" cy="8412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l"/>
            <a:r>
              <a:rPr lang="es-419" b="1" noProof="0" dirty="0">
                <a:latin typeface="Open Sans" panose="020B0606030504020204" pitchFamily="34" charset="0"/>
              </a:rPr>
              <a:t>Problemas de mantenimiento</a:t>
            </a:r>
            <a:endParaRPr lang="es-419" b="1" i="0" noProof="0" dirty="0">
              <a:solidFill>
                <a:srgbClr val="000000"/>
              </a:solidFill>
              <a:effectLst/>
              <a:latin typeface="Open Sans" panose="020B0606030504020204" pitchFamily="34" charset="0"/>
            </a:endParaRPr>
          </a:p>
        </p:txBody>
      </p:sp>
      <p:pic>
        <p:nvPicPr>
          <p:cNvPr id="7" name="圖片 6" descr="一張含有 時鐘, 圓形, 螢幕擷取畫面, 符號 的圖片&#10;&#10;AI 產生的內容可能不正確。">
            <a:extLst>
              <a:ext uri="{FF2B5EF4-FFF2-40B4-BE49-F238E27FC236}">
                <a16:creationId xmlns:a16="http://schemas.microsoft.com/office/drawing/2014/main" id="{0454B7FA-DA73-FC75-2149-C49C7F0A35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9879" y="5158186"/>
            <a:ext cx="4064680" cy="3112729"/>
          </a:xfrm>
          <a:prstGeom prst="rect">
            <a:avLst/>
          </a:prstGeom>
        </p:spPr>
      </p:pic>
      <p:pic>
        <p:nvPicPr>
          <p:cNvPr id="12" name="圖片 11" descr="一張含有 電腦, 筆記型電腦, 設計, 網際網路 的圖片&#10;&#10;AI 產生的內容可能不正確。">
            <a:extLst>
              <a:ext uri="{FF2B5EF4-FFF2-40B4-BE49-F238E27FC236}">
                <a16:creationId xmlns:a16="http://schemas.microsoft.com/office/drawing/2014/main" id="{E5CEB70C-95C2-CF20-284D-231642DC93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7765" y="4906296"/>
            <a:ext cx="4509154" cy="3453107"/>
          </a:xfrm>
          <a:prstGeom prst="rect">
            <a:avLst/>
          </a:prstGeom>
        </p:spPr>
      </p:pic>
      <p:sp>
        <p:nvSpPr>
          <p:cNvPr id="13" name="員工有高達 90% 的時間在和 Excel 搏鬥">
            <a:extLst>
              <a:ext uri="{FF2B5EF4-FFF2-40B4-BE49-F238E27FC236}">
                <a16:creationId xmlns:a16="http://schemas.microsoft.com/office/drawing/2014/main" id="{9EFA9B87-B533-1AE2-95C2-3F11C2D867AA}"/>
              </a:ext>
            </a:extLst>
          </p:cNvPr>
          <p:cNvSpPr txBox="1"/>
          <p:nvPr/>
        </p:nvSpPr>
        <p:spPr>
          <a:xfrm>
            <a:off x="1674247" y="4120999"/>
            <a:ext cx="4509154" cy="12105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l"/>
            <a:r>
              <a:rPr lang="es-419" sz="1800" noProof="0" dirty="0">
                <a:solidFill>
                  <a:srgbClr val="393939"/>
                </a:solidFill>
                <a:latin typeface="Open Sans" panose="020B0606030504020204" pitchFamily="34" charset="0"/>
                <a:ea typeface="Open Sans" panose="020B0606030504020204" pitchFamily="34" charset="0"/>
                <a:cs typeface="Open Sans" panose="020B0606030504020204" pitchFamily="34" charset="0"/>
              </a:rPr>
              <a:t>Gastaste tanto tiempo describiendo tu negocio a tu contratista, pero terminaste solo con</a:t>
            </a:r>
            <a:r>
              <a:rPr lang="es-419" sz="1800" noProof="0" dirty="0">
                <a:solidFill>
                  <a:srgbClr val="D50E0E"/>
                </a:solidFill>
                <a:latin typeface="Open Sans" panose="020B0606030504020204" pitchFamily="34" charset="0"/>
                <a:ea typeface="Open Sans" panose="020B0606030504020204" pitchFamily="34" charset="0"/>
                <a:cs typeface="Open Sans" panose="020B0606030504020204" pitchFamily="34" charset="0"/>
              </a:rPr>
              <a:t> un sistema que apenas se ajusta.</a:t>
            </a:r>
            <a:endParaRPr lang="es-419" sz="180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員工有高達 90% 的時間在和 Excel 搏鬥">
            <a:extLst>
              <a:ext uri="{FF2B5EF4-FFF2-40B4-BE49-F238E27FC236}">
                <a16:creationId xmlns:a16="http://schemas.microsoft.com/office/drawing/2014/main" id="{7444825C-1A65-CBD9-E03A-62076BC38CC4}"/>
              </a:ext>
            </a:extLst>
          </p:cNvPr>
          <p:cNvSpPr txBox="1"/>
          <p:nvPr/>
        </p:nvSpPr>
        <p:spPr>
          <a:xfrm>
            <a:off x="7564851" y="4053580"/>
            <a:ext cx="3704164" cy="93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l"/>
            <a:r>
              <a:rPr lang="es-419" sz="1800" noProof="0" dirty="0">
                <a:solidFill>
                  <a:srgbClr val="393939"/>
                </a:solidFill>
                <a:latin typeface="Open Sans" panose="020B0606030504020204" pitchFamily="34" charset="0"/>
                <a:ea typeface="Open Sans" panose="020B0606030504020204" pitchFamily="34" charset="0"/>
                <a:cs typeface="Open Sans" panose="020B0606030504020204" pitchFamily="34" charset="0"/>
              </a:rPr>
              <a:t>¿Tu contratista sigue contestando el teléfono después de 3 años? ¿Y después de 10 años?</a:t>
            </a:r>
            <a:endParaRPr lang="es-419" sz="1800" noProof="0" dirty="0">
              <a:latin typeface="Noto Sans CJK SC DemiLight" panose="020B0400000000000000" pitchFamily="34" charset="-128"/>
              <a:ea typeface="Noto Sans CJK SC DemiLight" panose="020B0400000000000000" pitchFamily="34" charset="-128"/>
            </a:endParaRPr>
          </a:p>
        </p:txBody>
      </p:sp>
      <p:pic>
        <p:nvPicPr>
          <p:cNvPr id="5" name="ragic logo.png" descr="ragic logo.png">
            <a:hlinkClick r:id="rId5" action="ppaction://hlinksldjump"/>
            <a:extLst>
              <a:ext uri="{FF2B5EF4-FFF2-40B4-BE49-F238E27FC236}">
                <a16:creationId xmlns:a16="http://schemas.microsoft.com/office/drawing/2014/main" id="{59CF186A-731B-4298-A1D6-44DC8F3BA56E}"/>
              </a:ext>
            </a:extLst>
          </p:cNvPr>
          <p:cNvPicPr>
            <a:picLocks noChangeAspect="1"/>
          </p:cNvPicPr>
          <p:nvPr/>
        </p:nvPicPr>
        <p:blipFill>
          <a:blip r:embed="rId6"/>
          <a:stretch>
            <a:fillRect/>
          </a:stretch>
        </p:blipFill>
        <p:spPr>
          <a:xfrm>
            <a:off x="11170581" y="8752944"/>
            <a:ext cx="1778944" cy="1000656"/>
          </a:xfrm>
          <a:prstGeom prst="rect">
            <a:avLst/>
          </a:prstGeom>
          <a:ln w="12700">
            <a:miter lim="400000"/>
          </a:ln>
        </p:spPr>
      </p:pic>
      <p:sp>
        <p:nvSpPr>
          <p:cNvPr id="6" name="耗時">
            <a:extLst>
              <a:ext uri="{FF2B5EF4-FFF2-40B4-BE49-F238E27FC236}">
                <a16:creationId xmlns:a16="http://schemas.microsoft.com/office/drawing/2014/main" id="{1136F48D-309F-1A00-D3B0-4659D96FF6CF}"/>
              </a:ext>
            </a:extLst>
          </p:cNvPr>
          <p:cNvSpPr txBox="1"/>
          <p:nvPr/>
        </p:nvSpPr>
        <p:spPr>
          <a:xfrm>
            <a:off x="2429046" y="1419661"/>
            <a:ext cx="8146708" cy="1029769"/>
          </a:xfrm>
          <a:prstGeom prst="rect">
            <a:avLst/>
          </a:prstGeom>
          <a:noFill/>
          <a:ln w="12700">
            <a:noFill/>
            <a:miter lim="400000"/>
          </a:ln>
          <a:effectLst>
            <a:reflection endPos="0" dir="5400000" sy="-100000" algn="bl" rotWithShape="0"/>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algn="ctr"/>
            <a:r>
              <a:rPr lang="es-419" b="1" noProof="0"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¿Desarrollar desde cero?</a:t>
            </a:r>
          </a:p>
        </p:txBody>
      </p:sp>
    </p:spTree>
    <p:extLst>
      <p:ext uri="{BB962C8B-B14F-4D97-AF65-F5344CB8AC3E}">
        <p14:creationId xmlns:p14="http://schemas.microsoft.com/office/powerpoint/2010/main" val="2326546103"/>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EF2D9E9C-9F24-3169-8523-A75D4CDDF633}"/>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68956477-9890-C2DA-272C-9DD4BF3EEF4D}"/>
              </a:ext>
            </a:extLst>
          </p:cNvPr>
          <p:cNvSpPr>
            <a:spLocks/>
          </p:cNvSpPr>
          <p:nvPr/>
        </p:nvSpPr>
        <p:spPr>
          <a:xfrm>
            <a:off x="-386523" y="-168035"/>
            <a:ext cx="13777846" cy="293880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3F414C1E-2D71-348B-3646-BF8B34E8E5F0}"/>
              </a:ext>
            </a:extLst>
          </p:cNvPr>
          <p:cNvSpPr txBox="1"/>
          <p:nvPr/>
        </p:nvSpPr>
        <p:spPr>
          <a:xfrm>
            <a:off x="3720156" y="863294"/>
            <a:ext cx="5543816" cy="9274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36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s-419" sz="4000" dirty="0">
                <a:sym typeface="Source Han Sans TW Bold"/>
              </a:rPr>
              <a:t>Historias de clientes</a:t>
            </a:r>
            <a:endParaRPr lang="es-419" sz="4000" noProof="0" dirty="0">
              <a:sym typeface="Source Han Sans TW Bold"/>
            </a:endParaRPr>
          </a:p>
        </p:txBody>
      </p:sp>
      <p:sp>
        <p:nvSpPr>
          <p:cNvPr id="7" name="員工有高達 90% 的時間在和 Excel 搏鬥">
            <a:extLst>
              <a:ext uri="{FF2B5EF4-FFF2-40B4-BE49-F238E27FC236}">
                <a16:creationId xmlns:a16="http://schemas.microsoft.com/office/drawing/2014/main" id="{E133F7C4-48E2-859A-182F-E6F52453A550}"/>
              </a:ext>
            </a:extLst>
          </p:cNvPr>
          <p:cNvSpPr txBox="1"/>
          <p:nvPr/>
        </p:nvSpPr>
        <p:spPr>
          <a:xfrm>
            <a:off x="844939" y="3329988"/>
            <a:ext cx="3516790" cy="3913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lvl="0" algn="l" defTabSz="914400">
              <a:lnSpc>
                <a:spcPct val="150000"/>
              </a:lnSpc>
              <a:defRPr sz="2300">
                <a:solidFill>
                  <a:srgbClr val="393939"/>
                </a:solidFill>
                <a:latin typeface="Source Han Sans TW Medium"/>
                <a:ea typeface="Source Han Sans TW Medium"/>
                <a:cs typeface="Source Han Sans TW Medium"/>
                <a:sym typeface="Source Han Sans TW Medium"/>
              </a:defRPr>
            </a:pPr>
            <a:r>
              <a:rPr lang="es-SV" sz="1400" b="1" dirty="0">
                <a:solidFill>
                  <a:srgbClr val="393939"/>
                </a:solidFill>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Consejo de Gestión de las Islas </a:t>
            </a:r>
            <a:r>
              <a:rPr lang="es-SV" sz="1400" b="1" dirty="0" err="1">
                <a:solidFill>
                  <a:srgbClr val="393939"/>
                </a:solidFill>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Abrolho</a:t>
            </a:r>
            <a:endParaRPr kumimoji="0" lang="es-419"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endParaRPr>
          </a:p>
        </p:txBody>
      </p:sp>
      <p:sp>
        <p:nvSpPr>
          <p:cNvPr id="8" name="矩形 7">
            <a:hlinkClick r:id="rId3"/>
            <a:extLst>
              <a:ext uri="{FF2B5EF4-FFF2-40B4-BE49-F238E27FC236}">
                <a16:creationId xmlns:a16="http://schemas.microsoft.com/office/drawing/2014/main" id="{98EE8D3F-D360-CA0F-7BB0-1FA5BB7E90F0}"/>
              </a:ext>
            </a:extLst>
          </p:cNvPr>
          <p:cNvSpPr>
            <a:spLocks/>
          </p:cNvSpPr>
          <p:nvPr/>
        </p:nvSpPr>
        <p:spPr>
          <a:xfrm>
            <a:off x="4744005" y="3741144"/>
            <a:ext cx="3516383" cy="250176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9" name="員工有高達 90% 的時間在和 Excel 搏鬥">
            <a:extLst>
              <a:ext uri="{FF2B5EF4-FFF2-40B4-BE49-F238E27FC236}">
                <a16:creationId xmlns:a16="http://schemas.microsoft.com/office/drawing/2014/main" id="{9246348E-387D-CEBE-7C2B-A169BCD5A672}"/>
              </a:ext>
            </a:extLst>
          </p:cNvPr>
          <p:cNvSpPr txBox="1"/>
          <p:nvPr/>
        </p:nvSpPr>
        <p:spPr>
          <a:xfrm>
            <a:off x="4733874" y="3311897"/>
            <a:ext cx="3516790" cy="390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s-419" noProof="0"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Nexus Software </a:t>
            </a:r>
            <a:r>
              <a:rPr lang="es-419" noProof="0" dirty="0" err="1">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Solutions</a:t>
            </a:r>
            <a:endParaRPr lang="es-419" noProof="0" dirty="0">
              <a:latin typeface="Open Sans Semibold" panose="020B0706030804020204" pitchFamily="34" charset="0"/>
              <a:cs typeface="Open Sans Semibold" panose="020B0706030804020204" pitchFamily="34" charset="0"/>
              <a:sym typeface="Source Han Sans TW Medium"/>
            </a:endParaRPr>
          </a:p>
        </p:txBody>
      </p:sp>
      <p:sp>
        <p:nvSpPr>
          <p:cNvPr id="11" name="員工有高達 90% 的時間在和 Excel 搏鬥">
            <a:extLst>
              <a:ext uri="{FF2B5EF4-FFF2-40B4-BE49-F238E27FC236}">
                <a16:creationId xmlns:a16="http://schemas.microsoft.com/office/drawing/2014/main" id="{B2AEE3A0-304F-E1B1-52AF-DBF95B9F0F59}"/>
              </a:ext>
            </a:extLst>
          </p:cNvPr>
          <p:cNvSpPr txBox="1"/>
          <p:nvPr/>
        </p:nvSpPr>
        <p:spPr>
          <a:xfrm>
            <a:off x="8622809" y="3345715"/>
            <a:ext cx="3516790" cy="395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s-419"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Mobiliario de Sitio </a:t>
            </a:r>
            <a:r>
              <a:rPr lang="es-419" dirty="0" err="1">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Wishbone</a:t>
            </a:r>
            <a:endParaRPr lang="es-419" noProof="0"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endParaRPr>
          </a:p>
        </p:txBody>
      </p:sp>
      <p:sp>
        <p:nvSpPr>
          <p:cNvPr id="12" name="矩形 11">
            <a:hlinkClick r:id="rId3"/>
            <a:extLst>
              <a:ext uri="{FF2B5EF4-FFF2-40B4-BE49-F238E27FC236}">
                <a16:creationId xmlns:a16="http://schemas.microsoft.com/office/drawing/2014/main" id="{D7F5F491-9DF4-4499-E71F-94A4CCFA0F09}"/>
              </a:ext>
            </a:extLst>
          </p:cNvPr>
          <p:cNvSpPr>
            <a:spLocks/>
          </p:cNvSpPr>
          <p:nvPr/>
        </p:nvSpPr>
        <p:spPr>
          <a:xfrm>
            <a:off x="845346" y="6976025"/>
            <a:ext cx="3515971" cy="2466840"/>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3" name="員工有高達 90% 的時間在和 Excel 搏鬥">
            <a:extLst>
              <a:ext uri="{FF2B5EF4-FFF2-40B4-BE49-F238E27FC236}">
                <a16:creationId xmlns:a16="http://schemas.microsoft.com/office/drawing/2014/main" id="{3C0B091A-C280-7D74-32B9-C030A8CA6565}"/>
              </a:ext>
            </a:extLst>
          </p:cNvPr>
          <p:cNvSpPr txBox="1"/>
          <p:nvPr/>
        </p:nvSpPr>
        <p:spPr>
          <a:xfrm>
            <a:off x="844936" y="6395756"/>
            <a:ext cx="3516790" cy="395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s-419" noProof="0"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Cameron Racing</a:t>
            </a:r>
            <a:endParaRPr lang="es-419" noProof="0" dirty="0">
              <a:latin typeface="Open Sans Semibold" panose="020B0706030804020204" pitchFamily="34" charset="0"/>
              <a:cs typeface="Open Sans Semibold" panose="020B0706030804020204" pitchFamily="34" charset="0"/>
              <a:sym typeface="Source Han Sans TW Medium"/>
            </a:endParaRPr>
          </a:p>
        </p:txBody>
      </p:sp>
      <p:sp>
        <p:nvSpPr>
          <p:cNvPr id="14" name="矩形 13">
            <a:hlinkClick r:id="rId3"/>
            <a:extLst>
              <a:ext uri="{FF2B5EF4-FFF2-40B4-BE49-F238E27FC236}">
                <a16:creationId xmlns:a16="http://schemas.microsoft.com/office/drawing/2014/main" id="{83CE065F-9A97-40ED-7653-A8ED05A68F21}"/>
              </a:ext>
            </a:extLst>
          </p:cNvPr>
          <p:cNvSpPr>
            <a:spLocks/>
          </p:cNvSpPr>
          <p:nvPr/>
        </p:nvSpPr>
        <p:spPr>
          <a:xfrm>
            <a:off x="4744005" y="6976025"/>
            <a:ext cx="3506660" cy="2466840"/>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5" name="員工有高達 90% 的時間在和 Excel 搏鬥">
            <a:extLst>
              <a:ext uri="{FF2B5EF4-FFF2-40B4-BE49-F238E27FC236}">
                <a16:creationId xmlns:a16="http://schemas.microsoft.com/office/drawing/2014/main" id="{31E7AE6C-1F69-563A-CEDF-2AD4AE4F60CB}"/>
              </a:ext>
            </a:extLst>
          </p:cNvPr>
          <p:cNvSpPr txBox="1"/>
          <p:nvPr/>
        </p:nvSpPr>
        <p:spPr>
          <a:xfrm>
            <a:off x="4743801" y="6392220"/>
            <a:ext cx="3516790" cy="395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s-419" noProof="0"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Do </a:t>
            </a:r>
            <a:r>
              <a:rPr lang="es-419" noProof="0" dirty="0" err="1">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it</a:t>
            </a:r>
            <a:r>
              <a:rPr lang="es-419" noProof="0"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 </a:t>
            </a:r>
            <a:r>
              <a:rPr lang="es-419" noProof="0" dirty="0" err="1">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Best</a:t>
            </a:r>
            <a:r>
              <a:rPr lang="es-419" noProof="0"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 </a:t>
            </a:r>
            <a:r>
              <a:rPr lang="es-419" noProof="0" dirty="0" err="1">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Corp</a:t>
            </a:r>
            <a:endParaRPr lang="es-419" noProof="0" dirty="0">
              <a:latin typeface="Open Sans Semibold" panose="020B0706030804020204" pitchFamily="34" charset="0"/>
              <a:cs typeface="Open Sans Semibold" panose="020B0706030804020204" pitchFamily="34" charset="0"/>
              <a:sym typeface="Source Han Sans TW Medium"/>
            </a:endParaRPr>
          </a:p>
        </p:txBody>
      </p:sp>
      <p:sp>
        <p:nvSpPr>
          <p:cNvPr id="16" name="矩形 15">
            <a:hlinkClick r:id="rId3"/>
            <a:extLst>
              <a:ext uri="{FF2B5EF4-FFF2-40B4-BE49-F238E27FC236}">
                <a16:creationId xmlns:a16="http://schemas.microsoft.com/office/drawing/2014/main" id="{2D5336D6-245D-FC2D-E5D4-AB6F65DE80F7}"/>
              </a:ext>
            </a:extLst>
          </p:cNvPr>
          <p:cNvSpPr>
            <a:spLocks/>
          </p:cNvSpPr>
          <p:nvPr/>
        </p:nvSpPr>
        <p:spPr>
          <a:xfrm>
            <a:off x="8642661" y="6976024"/>
            <a:ext cx="3515572" cy="246351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7" name="員工有高達 90% 的時間在和 Excel 搏鬥">
            <a:extLst>
              <a:ext uri="{FF2B5EF4-FFF2-40B4-BE49-F238E27FC236}">
                <a16:creationId xmlns:a16="http://schemas.microsoft.com/office/drawing/2014/main" id="{551FC46D-24E5-C758-6955-DD8FB9FE7F39}"/>
              </a:ext>
            </a:extLst>
          </p:cNvPr>
          <p:cNvSpPr txBox="1"/>
          <p:nvPr/>
        </p:nvSpPr>
        <p:spPr>
          <a:xfrm>
            <a:off x="8622809" y="6194953"/>
            <a:ext cx="4235722" cy="7144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s-SV"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Conciertos de películas de Harry Potter - </a:t>
            </a:r>
            <a:r>
              <a:rPr lang="es-SV" dirty="0" err="1">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CineConcerts</a:t>
            </a:r>
            <a:endParaRPr lang="es-419" noProof="0"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endParaRPr>
          </a:p>
        </p:txBody>
      </p:sp>
      <p:sp>
        <p:nvSpPr>
          <p:cNvPr id="21" name="文字方塊 20">
            <a:extLst>
              <a:ext uri="{FF2B5EF4-FFF2-40B4-BE49-F238E27FC236}">
                <a16:creationId xmlns:a16="http://schemas.microsoft.com/office/drawing/2014/main" id="{A11A5F6E-6CFE-12D2-F5C0-2534C08AB3F8}"/>
              </a:ext>
            </a:extLst>
          </p:cNvPr>
          <p:cNvSpPr txBox="1"/>
          <p:nvPr/>
        </p:nvSpPr>
        <p:spPr>
          <a:xfrm>
            <a:off x="4733464" y="5708047"/>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s-SV"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Peter Teichroeb, Socio de Ragic, Multiplicó su Negocio </a:t>
            </a:r>
            <a:r>
              <a:rPr kumimoji="0" lang="es-SV" sz="1400" b="0" i="0" u="none" strike="noStrike" kern="0" cap="none" spc="0" normalizeH="0" baseline="0" noProof="0" dirty="0" err="1">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6X</a:t>
            </a:r>
            <a:endParaRPr kumimoji="0" lang="es-419"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5" name="文字方塊 24">
            <a:extLst>
              <a:ext uri="{FF2B5EF4-FFF2-40B4-BE49-F238E27FC236}">
                <a16:creationId xmlns:a16="http://schemas.microsoft.com/office/drawing/2014/main" id="{389F2919-0CF4-A577-F9BE-DE5CC55FDC5C}"/>
              </a:ext>
            </a:extLst>
          </p:cNvPr>
          <p:cNvSpPr txBox="1"/>
          <p:nvPr/>
        </p:nvSpPr>
        <p:spPr>
          <a:xfrm>
            <a:off x="844526" y="8899804"/>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s-SV"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Un Sistema Flexible y Eficiente Para un Equipo en Constante Movimiento</a:t>
            </a:r>
            <a:endParaRPr kumimoji="0" lang="es-419"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7" name="文字方塊 26">
            <a:extLst>
              <a:ext uri="{FF2B5EF4-FFF2-40B4-BE49-F238E27FC236}">
                <a16:creationId xmlns:a16="http://schemas.microsoft.com/office/drawing/2014/main" id="{42041638-237C-3911-525D-E990AC784086}"/>
              </a:ext>
            </a:extLst>
          </p:cNvPr>
          <p:cNvSpPr txBox="1"/>
          <p:nvPr/>
        </p:nvSpPr>
        <p:spPr>
          <a:xfrm>
            <a:off x="4733464" y="890547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l">
              <a:defRPr/>
            </a:pPr>
            <a:r>
              <a:rPr kumimoji="0" lang="es-SV"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Una Base de Datos de Gestión de Proyectos Sin Escribir Ningún Código</a:t>
            </a:r>
            <a:endParaRPr kumimoji="0" lang="es-419"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9" name="文字方塊 28">
            <a:extLst>
              <a:ext uri="{FF2B5EF4-FFF2-40B4-BE49-F238E27FC236}">
                <a16:creationId xmlns:a16="http://schemas.microsoft.com/office/drawing/2014/main" id="{EDCDD680-5310-BB54-5C29-284003EFBAAB}"/>
              </a:ext>
            </a:extLst>
          </p:cNvPr>
          <p:cNvSpPr txBox="1"/>
          <p:nvPr/>
        </p:nvSpPr>
        <p:spPr>
          <a:xfrm>
            <a:off x="8586952" y="8929292"/>
            <a:ext cx="3517200" cy="7386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s-SV"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Un Equipo de 4 Personas se Mantiene al Tanto de Más de 300 Actuaciones Anuales</a:t>
            </a:r>
            <a:endParaRPr kumimoji="0" lang="es-419"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5" name="矩形 4">
            <a:hlinkClick r:id="rId3"/>
            <a:extLst>
              <a:ext uri="{FF2B5EF4-FFF2-40B4-BE49-F238E27FC236}">
                <a16:creationId xmlns:a16="http://schemas.microsoft.com/office/drawing/2014/main" id="{B31D20AC-6F4B-8680-C134-6B8FD07E0FE5}"/>
              </a:ext>
            </a:extLst>
          </p:cNvPr>
          <p:cNvSpPr>
            <a:spLocks/>
          </p:cNvSpPr>
          <p:nvPr/>
        </p:nvSpPr>
        <p:spPr>
          <a:xfrm>
            <a:off x="845348" y="3741144"/>
            <a:ext cx="3516382" cy="2494145"/>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9" name="文字方塊 18">
            <a:extLst>
              <a:ext uri="{FF2B5EF4-FFF2-40B4-BE49-F238E27FC236}">
                <a16:creationId xmlns:a16="http://schemas.microsoft.com/office/drawing/2014/main" id="{FB28E0C5-2513-98CD-4EC8-679DB3E9254F}"/>
              </a:ext>
            </a:extLst>
          </p:cNvPr>
          <p:cNvSpPr txBox="1"/>
          <p:nvPr/>
        </p:nvSpPr>
        <p:spPr>
          <a:xfrm>
            <a:off x="844526" y="5687997"/>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R="0" lvl="0" algn="l"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SV"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Cómo un Ajuste Sencillo Eliminó La Necesidad de Contratar M</a:t>
            </a:r>
            <a:r>
              <a:rPr kumimoji="0" lang="es-419" sz="1400" b="0" i="0" u="none" strike="noStrike" kern="0" cap="none" spc="0" normalizeH="0" baseline="0" noProof="0" dirty="0" err="1">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ás</a:t>
            </a:r>
            <a:r>
              <a:rPr kumimoji="0" lang="es-419"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es-SV"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Personal</a:t>
            </a:r>
            <a:endParaRPr kumimoji="0" lang="es-419"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10" name="矩形 9">
            <a:hlinkClick r:id="rId3"/>
            <a:extLst>
              <a:ext uri="{FF2B5EF4-FFF2-40B4-BE49-F238E27FC236}">
                <a16:creationId xmlns:a16="http://schemas.microsoft.com/office/drawing/2014/main" id="{498E83B3-92F3-08F6-9057-B46F5D4448C7}"/>
              </a:ext>
            </a:extLst>
          </p:cNvPr>
          <p:cNvSpPr>
            <a:spLocks/>
          </p:cNvSpPr>
          <p:nvPr/>
        </p:nvSpPr>
        <p:spPr>
          <a:xfrm>
            <a:off x="8642661" y="3741144"/>
            <a:ext cx="3526922" cy="250176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23" name="文字方塊 22">
            <a:extLst>
              <a:ext uri="{FF2B5EF4-FFF2-40B4-BE49-F238E27FC236}">
                <a16:creationId xmlns:a16="http://schemas.microsoft.com/office/drawing/2014/main" id="{59A61053-EA92-26CA-F216-95E78824BF0B}"/>
              </a:ext>
            </a:extLst>
          </p:cNvPr>
          <p:cNvSpPr txBox="1"/>
          <p:nvPr/>
        </p:nvSpPr>
        <p:spPr>
          <a:xfrm>
            <a:off x="8641847" y="572141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s-SV"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De CRM a Automatización Que Aumentó los Ingresos de </a:t>
            </a:r>
            <a:r>
              <a:rPr kumimoji="0" lang="es-SV" sz="1400" b="0" i="0" u="none" strike="noStrike" kern="0" cap="none" spc="0" normalizeH="0" baseline="0" noProof="0" dirty="0" err="1">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6X</a:t>
            </a:r>
            <a:endParaRPr kumimoji="0" lang="es-419"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pic>
        <p:nvPicPr>
          <p:cNvPr id="36" name="圖片 35">
            <a:hlinkClick r:id="rId4"/>
            <a:extLst>
              <a:ext uri="{FF2B5EF4-FFF2-40B4-BE49-F238E27FC236}">
                <a16:creationId xmlns:a16="http://schemas.microsoft.com/office/drawing/2014/main" id="{C1144572-AC7F-562D-B3FB-15616542E73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642660" y="6976025"/>
            <a:ext cx="3516790" cy="1700292"/>
          </a:xfrm>
          <a:prstGeom prst="rect">
            <a:avLst/>
          </a:prstGeom>
          <a:noFill/>
          <a:ln>
            <a:noFill/>
          </a:ln>
        </p:spPr>
      </p:pic>
      <p:pic>
        <p:nvPicPr>
          <p:cNvPr id="3" name="圖片 2">
            <a:hlinkClick r:id="rId6"/>
            <a:extLst>
              <a:ext uri="{FF2B5EF4-FFF2-40B4-BE49-F238E27FC236}">
                <a16:creationId xmlns:a16="http://schemas.microsoft.com/office/drawing/2014/main" id="{75D7AB2B-7719-71F8-DDD9-0AAF8B0FD7A3}"/>
              </a:ext>
            </a:extLst>
          </p:cNvPr>
          <p:cNvPicPr>
            <a:picLocks noChangeAspect="1"/>
          </p:cNvPicPr>
          <p:nvPr/>
        </p:nvPicPr>
        <p:blipFill>
          <a:blip r:embed="rId7"/>
          <a:srcRect b="7323"/>
          <a:stretch/>
        </p:blipFill>
        <p:spPr>
          <a:xfrm>
            <a:off x="845347" y="3741145"/>
            <a:ext cx="3516385" cy="1910752"/>
          </a:xfrm>
          <a:prstGeom prst="rect">
            <a:avLst/>
          </a:prstGeom>
        </p:spPr>
      </p:pic>
      <p:pic>
        <p:nvPicPr>
          <p:cNvPr id="6" name="圖片 5">
            <a:hlinkClick r:id="rId8"/>
            <a:extLst>
              <a:ext uri="{FF2B5EF4-FFF2-40B4-BE49-F238E27FC236}">
                <a16:creationId xmlns:a16="http://schemas.microsoft.com/office/drawing/2014/main" id="{F896CA15-9B1C-4253-5363-EA0C45106938}"/>
              </a:ext>
            </a:extLst>
          </p:cNvPr>
          <p:cNvPicPr>
            <a:picLocks noChangeAspect="1"/>
          </p:cNvPicPr>
          <p:nvPr/>
        </p:nvPicPr>
        <p:blipFill>
          <a:blip r:embed="rId9"/>
          <a:srcRect t="11471" r="11472" b="8107"/>
          <a:stretch/>
        </p:blipFill>
        <p:spPr>
          <a:xfrm>
            <a:off x="844936" y="6974923"/>
            <a:ext cx="3516381" cy="1905040"/>
          </a:xfrm>
          <a:prstGeom prst="rect">
            <a:avLst/>
          </a:prstGeom>
        </p:spPr>
      </p:pic>
      <p:pic>
        <p:nvPicPr>
          <p:cNvPr id="22" name="圖片 21">
            <a:hlinkClick r:id="rId10"/>
            <a:extLst>
              <a:ext uri="{FF2B5EF4-FFF2-40B4-BE49-F238E27FC236}">
                <a16:creationId xmlns:a16="http://schemas.microsoft.com/office/drawing/2014/main" id="{84F45E24-8715-2A8B-45D1-F0D0AB713C1B}"/>
              </a:ext>
            </a:extLst>
          </p:cNvPr>
          <p:cNvPicPr>
            <a:picLocks noChangeAspect="1"/>
          </p:cNvPicPr>
          <p:nvPr/>
        </p:nvPicPr>
        <p:blipFill>
          <a:blip r:embed="rId11"/>
          <a:srcRect t="8682" b="9945"/>
          <a:stretch/>
        </p:blipFill>
        <p:spPr>
          <a:xfrm>
            <a:off x="4744004" y="6976025"/>
            <a:ext cx="3517200" cy="1910753"/>
          </a:xfrm>
          <a:prstGeom prst="rect">
            <a:avLst/>
          </a:prstGeom>
        </p:spPr>
      </p:pic>
      <p:pic>
        <p:nvPicPr>
          <p:cNvPr id="24" name="圖片 23">
            <a:hlinkClick r:id="rId12"/>
            <a:extLst>
              <a:ext uri="{FF2B5EF4-FFF2-40B4-BE49-F238E27FC236}">
                <a16:creationId xmlns:a16="http://schemas.microsoft.com/office/drawing/2014/main" id="{1F188D00-52A7-F6C5-B521-584BFB6CD7DE}"/>
              </a:ext>
            </a:extLst>
          </p:cNvPr>
          <p:cNvPicPr>
            <a:picLocks noChangeAspect="1"/>
          </p:cNvPicPr>
          <p:nvPr/>
        </p:nvPicPr>
        <p:blipFill>
          <a:blip r:embed="rId13"/>
          <a:srcRect t="23216" b="8829"/>
          <a:stretch/>
        </p:blipFill>
        <p:spPr>
          <a:xfrm>
            <a:off x="8641847" y="6975077"/>
            <a:ext cx="3517200" cy="1910753"/>
          </a:xfrm>
          <a:prstGeom prst="rect">
            <a:avLst/>
          </a:prstGeom>
        </p:spPr>
      </p:pic>
      <p:pic>
        <p:nvPicPr>
          <p:cNvPr id="2051" name="Picture 3">
            <a:hlinkClick r:id="rId14"/>
            <a:extLst>
              <a:ext uri="{FF2B5EF4-FFF2-40B4-BE49-F238E27FC236}">
                <a16:creationId xmlns:a16="http://schemas.microsoft.com/office/drawing/2014/main" id="{F9692270-4708-B445-4AF5-A404EAA0B867}"/>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a:stretch>
            <a:fillRect/>
          </a:stretch>
        </p:blipFill>
        <p:spPr bwMode="auto">
          <a:xfrm>
            <a:off x="4743189" y="3741144"/>
            <a:ext cx="3519276" cy="1917181"/>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From CRM to Production Automation That Drove a 6X Revenue Growth in Site Furnishing Business Icon">
            <a:hlinkClick r:id="rId16"/>
            <a:extLst>
              <a:ext uri="{FF2B5EF4-FFF2-40B4-BE49-F238E27FC236}">
                <a16:creationId xmlns:a16="http://schemas.microsoft.com/office/drawing/2014/main" id="{EF705E7F-039A-7C42-4E3D-5E7F57901858}"/>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641848" y="3731884"/>
            <a:ext cx="3516384" cy="1977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845494"/>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D7426BF5-B354-3B7F-C22B-03C00E64FB0E}"/>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ADA1313C-8875-EDC8-D030-E3F70318A5FC}"/>
              </a:ext>
            </a:extLst>
          </p:cNvPr>
          <p:cNvSpPr>
            <a:spLocks/>
          </p:cNvSpPr>
          <p:nvPr/>
        </p:nvSpPr>
        <p:spPr>
          <a:xfrm>
            <a:off x="-386523" y="-168035"/>
            <a:ext cx="13777846" cy="293880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7" name="員工有高達 90% 的時間在和 Excel 搏鬥">
            <a:extLst>
              <a:ext uri="{FF2B5EF4-FFF2-40B4-BE49-F238E27FC236}">
                <a16:creationId xmlns:a16="http://schemas.microsoft.com/office/drawing/2014/main" id="{EA79A79C-414D-A4ED-999B-BF27DF906B9A}"/>
              </a:ext>
            </a:extLst>
          </p:cNvPr>
          <p:cNvSpPr txBox="1"/>
          <p:nvPr/>
        </p:nvSpPr>
        <p:spPr>
          <a:xfrm>
            <a:off x="844939" y="3329988"/>
            <a:ext cx="3516790" cy="3955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lvl="0" algn="l" defTabSz="914400">
              <a:lnSpc>
                <a:spcPct val="150000"/>
              </a:lnSpc>
              <a:defRPr sz="2300">
                <a:solidFill>
                  <a:srgbClr val="393939"/>
                </a:solidFill>
                <a:latin typeface="Source Han Sans TW Medium"/>
                <a:ea typeface="Source Han Sans TW Medium"/>
                <a:cs typeface="Source Han Sans TW Medium"/>
                <a:sym typeface="Source Han Sans TW Medium"/>
              </a:defRPr>
            </a:pPr>
            <a:r>
              <a:rPr lang="es-419" sz="1400" b="1" dirty="0">
                <a:solidFill>
                  <a:srgbClr val="393939"/>
                </a:solidFill>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Hotel </a:t>
            </a:r>
            <a:r>
              <a:rPr lang="es-419" sz="1400" b="1" dirty="0" err="1">
                <a:solidFill>
                  <a:srgbClr val="393939"/>
                </a:solidFill>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InterContinental</a:t>
            </a:r>
            <a:r>
              <a:rPr lang="es-419" sz="1400" b="1" dirty="0">
                <a:solidFill>
                  <a:srgbClr val="393939"/>
                </a:solidFill>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 Kaohsiung</a:t>
            </a:r>
            <a:endParaRPr kumimoji="0" lang="es-419"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endParaRPr>
          </a:p>
        </p:txBody>
      </p:sp>
      <p:sp>
        <p:nvSpPr>
          <p:cNvPr id="8" name="矩形 7">
            <a:hlinkClick r:id="rId3"/>
            <a:extLst>
              <a:ext uri="{FF2B5EF4-FFF2-40B4-BE49-F238E27FC236}">
                <a16:creationId xmlns:a16="http://schemas.microsoft.com/office/drawing/2014/main" id="{99B5D02F-0096-25E3-E50D-099DEF980AA1}"/>
              </a:ext>
            </a:extLst>
          </p:cNvPr>
          <p:cNvSpPr>
            <a:spLocks/>
          </p:cNvSpPr>
          <p:nvPr/>
        </p:nvSpPr>
        <p:spPr>
          <a:xfrm>
            <a:off x="4744005" y="3741144"/>
            <a:ext cx="3516383" cy="250176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9" name="員工有高達 90% 的時間在和 Excel 搏鬥">
            <a:extLst>
              <a:ext uri="{FF2B5EF4-FFF2-40B4-BE49-F238E27FC236}">
                <a16:creationId xmlns:a16="http://schemas.microsoft.com/office/drawing/2014/main" id="{11D73A07-CC10-36B1-0AC5-5F749AB97DB7}"/>
              </a:ext>
            </a:extLst>
          </p:cNvPr>
          <p:cNvSpPr txBox="1"/>
          <p:nvPr/>
        </p:nvSpPr>
        <p:spPr>
          <a:xfrm>
            <a:off x="4733874" y="3311897"/>
            <a:ext cx="3516790" cy="390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s-419" sz="1400" b="1" i="0" u="none" strike="noStrike" kern="0" cap="none" spc="0" normalizeH="0" baseline="0" noProof="0" dirty="0" err="1">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Beer</a:t>
            </a:r>
            <a:r>
              <a:rPr kumimoji="0" lang="es-419"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 Square</a:t>
            </a:r>
            <a:endParaRPr kumimoji="0" lang="es-419" sz="1400" b="1" i="0" u="none" strike="noStrike" kern="0" cap="none" spc="0" normalizeH="0" baseline="0" noProof="0" dirty="0">
              <a:ln>
                <a:noFill/>
              </a:ln>
              <a:solidFill>
                <a:srgbClr val="393939"/>
              </a:solidFill>
              <a:effectLst/>
              <a:uLnTx/>
              <a:uFillTx/>
              <a:latin typeface="Open Sans Semibold" panose="020B0706030804020204" pitchFamily="34" charset="0"/>
              <a:cs typeface="Open Sans Semibold" panose="020B0706030804020204" pitchFamily="34" charset="0"/>
              <a:sym typeface="Source Han Sans TW Medium"/>
            </a:endParaRPr>
          </a:p>
        </p:txBody>
      </p:sp>
      <p:sp>
        <p:nvSpPr>
          <p:cNvPr id="11" name="員工有高達 90% 的時間在和 Excel 搏鬥">
            <a:extLst>
              <a:ext uri="{FF2B5EF4-FFF2-40B4-BE49-F238E27FC236}">
                <a16:creationId xmlns:a16="http://schemas.microsoft.com/office/drawing/2014/main" id="{821C0BCA-64F6-60E1-14B3-E75B16116F8A}"/>
              </a:ext>
            </a:extLst>
          </p:cNvPr>
          <p:cNvSpPr txBox="1"/>
          <p:nvPr/>
        </p:nvSpPr>
        <p:spPr>
          <a:xfrm>
            <a:off x="8622809" y="3345715"/>
            <a:ext cx="3516790" cy="395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s-419" sz="1400" b="1" i="0" u="none" strike="noStrike" kern="0" cap="none" spc="0" normalizeH="0" baseline="0" noProof="0" dirty="0" err="1">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Artistic</a:t>
            </a:r>
            <a:r>
              <a:rPr kumimoji="0" lang="es-419"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 Stone </a:t>
            </a:r>
            <a:r>
              <a:rPr kumimoji="0" lang="es-419" sz="1400" b="1" i="0" u="none" strike="noStrike" kern="0" cap="none" spc="0" normalizeH="0" baseline="0" noProof="0" dirty="0" err="1">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Design</a:t>
            </a:r>
            <a:endParaRPr kumimoji="0" lang="es-419"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endParaRPr>
          </a:p>
        </p:txBody>
      </p:sp>
      <p:sp>
        <p:nvSpPr>
          <p:cNvPr id="12" name="矩形 11">
            <a:hlinkClick r:id="rId3"/>
            <a:extLst>
              <a:ext uri="{FF2B5EF4-FFF2-40B4-BE49-F238E27FC236}">
                <a16:creationId xmlns:a16="http://schemas.microsoft.com/office/drawing/2014/main" id="{4A92C613-951D-37D1-C91B-D31B381677B9}"/>
              </a:ext>
            </a:extLst>
          </p:cNvPr>
          <p:cNvSpPr>
            <a:spLocks/>
          </p:cNvSpPr>
          <p:nvPr/>
        </p:nvSpPr>
        <p:spPr>
          <a:xfrm>
            <a:off x="845346" y="6799293"/>
            <a:ext cx="3515971" cy="2466840"/>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3" name="員工有高達 90% 的時間在和 Excel 搏鬥">
            <a:extLst>
              <a:ext uri="{FF2B5EF4-FFF2-40B4-BE49-F238E27FC236}">
                <a16:creationId xmlns:a16="http://schemas.microsoft.com/office/drawing/2014/main" id="{4EAB56F0-ADB7-5E20-FF5E-0865621892CF}"/>
              </a:ext>
            </a:extLst>
          </p:cNvPr>
          <p:cNvSpPr txBox="1"/>
          <p:nvPr/>
        </p:nvSpPr>
        <p:spPr>
          <a:xfrm>
            <a:off x="844936" y="6395756"/>
            <a:ext cx="3516790" cy="395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s-419" noProof="0" dirty="0" err="1">
                <a:latin typeface="Open Sans Semibold" panose="020B0706030804020204" pitchFamily="34" charset="0"/>
                <a:ea typeface="Open Sans Semibold" panose="020B0706030804020204" pitchFamily="34" charset="0"/>
                <a:cs typeface="Open Sans Semibold" panose="020B0706030804020204" pitchFamily="34" charset="0"/>
              </a:rPr>
              <a:t>Deliveree</a:t>
            </a:r>
            <a:endParaRPr lang="es-419" noProof="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4" name="矩形 13">
            <a:hlinkClick r:id="rId3"/>
            <a:extLst>
              <a:ext uri="{FF2B5EF4-FFF2-40B4-BE49-F238E27FC236}">
                <a16:creationId xmlns:a16="http://schemas.microsoft.com/office/drawing/2014/main" id="{A211DD9A-082D-8A86-0D49-D8C3FA32BBC5}"/>
              </a:ext>
            </a:extLst>
          </p:cNvPr>
          <p:cNvSpPr>
            <a:spLocks/>
          </p:cNvSpPr>
          <p:nvPr/>
        </p:nvSpPr>
        <p:spPr>
          <a:xfrm>
            <a:off x="4744005" y="6799293"/>
            <a:ext cx="3506660" cy="2466840"/>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5" name="員工有高達 90% 的時間在和 Excel 搏鬥">
            <a:extLst>
              <a:ext uri="{FF2B5EF4-FFF2-40B4-BE49-F238E27FC236}">
                <a16:creationId xmlns:a16="http://schemas.microsoft.com/office/drawing/2014/main" id="{55E0C1CD-A409-20B1-347F-6649E7DBBF8A}"/>
              </a:ext>
            </a:extLst>
          </p:cNvPr>
          <p:cNvSpPr txBox="1"/>
          <p:nvPr/>
        </p:nvSpPr>
        <p:spPr>
          <a:xfrm>
            <a:off x="4743801" y="6392220"/>
            <a:ext cx="3516790" cy="395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s-419" dirty="0">
                <a:latin typeface="Open Sans Semibold" panose="020B0706030804020204" pitchFamily="34" charset="0"/>
                <a:ea typeface="Open Sans Semibold" panose="020B0706030804020204" pitchFamily="34" charset="0"/>
                <a:cs typeface="Open Sans Semibold" panose="020B0706030804020204" pitchFamily="34" charset="0"/>
              </a:rPr>
              <a:t>Industrias </a:t>
            </a:r>
            <a:r>
              <a:rPr lang="es-419" noProof="0" dirty="0" err="1">
                <a:latin typeface="Open Sans Semibold" panose="020B0706030804020204" pitchFamily="34" charset="0"/>
                <a:ea typeface="Open Sans Semibold" panose="020B0706030804020204" pitchFamily="34" charset="0"/>
                <a:cs typeface="Open Sans Semibold" panose="020B0706030804020204" pitchFamily="34" charset="0"/>
              </a:rPr>
              <a:t>R&amp;R</a:t>
            </a:r>
            <a:endParaRPr lang="es-419" noProof="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6" name="矩形 15">
            <a:hlinkClick r:id="rId3"/>
            <a:extLst>
              <a:ext uri="{FF2B5EF4-FFF2-40B4-BE49-F238E27FC236}">
                <a16:creationId xmlns:a16="http://schemas.microsoft.com/office/drawing/2014/main" id="{759E523B-8F07-7AD0-0360-7BBCE4EF70A1}"/>
              </a:ext>
            </a:extLst>
          </p:cNvPr>
          <p:cNvSpPr>
            <a:spLocks/>
          </p:cNvSpPr>
          <p:nvPr/>
        </p:nvSpPr>
        <p:spPr>
          <a:xfrm>
            <a:off x="8642661" y="6799292"/>
            <a:ext cx="3515572" cy="246351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7" name="員工有高達 90% 的時間在和 Excel 搏鬥">
            <a:extLst>
              <a:ext uri="{FF2B5EF4-FFF2-40B4-BE49-F238E27FC236}">
                <a16:creationId xmlns:a16="http://schemas.microsoft.com/office/drawing/2014/main" id="{FD1E9DEB-DE62-9040-4C10-D3777AA2FF86}"/>
              </a:ext>
            </a:extLst>
          </p:cNvPr>
          <p:cNvSpPr txBox="1"/>
          <p:nvPr/>
        </p:nvSpPr>
        <p:spPr>
          <a:xfrm>
            <a:off x="8641847" y="6391342"/>
            <a:ext cx="4235722" cy="394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s-SV"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Gestión de Viajes en Complejos Turísticos</a:t>
            </a:r>
            <a:endParaRPr kumimoji="0" lang="es-419"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endParaRPr>
          </a:p>
        </p:txBody>
      </p:sp>
      <p:sp>
        <p:nvSpPr>
          <p:cNvPr id="21" name="文字方塊 20">
            <a:extLst>
              <a:ext uri="{FF2B5EF4-FFF2-40B4-BE49-F238E27FC236}">
                <a16:creationId xmlns:a16="http://schemas.microsoft.com/office/drawing/2014/main" id="{4235D81A-2D26-C465-119F-C6CD71FF08CA}"/>
              </a:ext>
            </a:extLst>
          </p:cNvPr>
          <p:cNvSpPr txBox="1"/>
          <p:nvPr/>
        </p:nvSpPr>
        <p:spPr>
          <a:xfrm>
            <a:off x="4733464" y="5708047"/>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s-419"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De Excel a Ragic: Bases de Datos Mi (R)evolución</a:t>
            </a:r>
          </a:p>
        </p:txBody>
      </p:sp>
      <p:sp>
        <p:nvSpPr>
          <p:cNvPr id="25" name="文字方塊 24">
            <a:extLst>
              <a:ext uri="{FF2B5EF4-FFF2-40B4-BE49-F238E27FC236}">
                <a16:creationId xmlns:a16="http://schemas.microsoft.com/office/drawing/2014/main" id="{2E1B26F3-28F2-A133-F243-83283AAEC9BD}"/>
              </a:ext>
            </a:extLst>
          </p:cNvPr>
          <p:cNvSpPr txBox="1"/>
          <p:nvPr/>
        </p:nvSpPr>
        <p:spPr>
          <a:xfrm>
            <a:off x="844524" y="867920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s-SV"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El Transporte Terrestre </a:t>
            </a:r>
            <a:r>
              <a:rPr lang="es-SV" sz="1400" dirty="0">
                <a:solidFill>
                  <a:srgbClr val="FFFFFF"/>
                </a:solidFill>
                <a:latin typeface="Open Sans" panose="020B0606030504020204" pitchFamily="34" charset="0"/>
                <a:ea typeface="Noto Sans CJK SC Regular" panose="020B0500000000000000" pitchFamily="34" charset="-128"/>
                <a:cs typeface="Open Sans" panose="020B0606030504020204" pitchFamily="34" charset="0"/>
              </a:rPr>
              <a:t>M</a:t>
            </a:r>
            <a:r>
              <a:rPr kumimoji="0" lang="es-SV" sz="1400" b="0" i="0" u="none" strike="noStrike" kern="0" cap="none" spc="0" normalizeH="0" baseline="0" noProof="0" dirty="0" err="1">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ás</a:t>
            </a:r>
            <a:r>
              <a:rPr kumimoji="0" lang="es-SV"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Grande del Sudeste Asiático Impulsada Por Ragic</a:t>
            </a:r>
            <a:endParaRPr kumimoji="0" lang="es-419"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7" name="文字方塊 26">
            <a:extLst>
              <a:ext uri="{FF2B5EF4-FFF2-40B4-BE49-F238E27FC236}">
                <a16:creationId xmlns:a16="http://schemas.microsoft.com/office/drawing/2014/main" id="{436FF1A9-FB8F-678C-C403-47A7EF178FCB}"/>
              </a:ext>
            </a:extLst>
          </p:cNvPr>
          <p:cNvSpPr txBox="1"/>
          <p:nvPr/>
        </p:nvSpPr>
        <p:spPr>
          <a:xfrm>
            <a:off x="4749750" y="867920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s-SV"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El Poder de Ser Proactivo en Lugar de Reactivo</a:t>
            </a:r>
            <a:endParaRPr kumimoji="0" lang="es-419"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9" name="文字方塊 28">
            <a:extLst>
              <a:ext uri="{FF2B5EF4-FFF2-40B4-BE49-F238E27FC236}">
                <a16:creationId xmlns:a16="http://schemas.microsoft.com/office/drawing/2014/main" id="{14E1829C-D12D-7DC4-A21A-7CBAED0BC72C}"/>
              </a:ext>
            </a:extLst>
          </p:cNvPr>
          <p:cNvSpPr txBox="1"/>
          <p:nvPr/>
        </p:nvSpPr>
        <p:spPr>
          <a:xfrm>
            <a:off x="8667030" y="867920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s-SV"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De Hojas de Cálculo Disfuncionales a una Base de Datos Completa y Lógica</a:t>
            </a:r>
            <a:endParaRPr kumimoji="0" lang="es-419"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5" name="矩形 4">
            <a:hlinkClick r:id="rId3"/>
            <a:extLst>
              <a:ext uri="{FF2B5EF4-FFF2-40B4-BE49-F238E27FC236}">
                <a16:creationId xmlns:a16="http://schemas.microsoft.com/office/drawing/2014/main" id="{1D59257C-CF50-C2D4-98BA-A6C4D1894917}"/>
              </a:ext>
            </a:extLst>
          </p:cNvPr>
          <p:cNvSpPr>
            <a:spLocks/>
          </p:cNvSpPr>
          <p:nvPr/>
        </p:nvSpPr>
        <p:spPr>
          <a:xfrm>
            <a:off x="845348" y="3741144"/>
            <a:ext cx="3516382" cy="2494145"/>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9" name="文字方塊 18">
            <a:extLst>
              <a:ext uri="{FF2B5EF4-FFF2-40B4-BE49-F238E27FC236}">
                <a16:creationId xmlns:a16="http://schemas.microsoft.com/office/drawing/2014/main" id="{ED739F51-7B13-5476-FB51-CDB8393D4213}"/>
              </a:ext>
            </a:extLst>
          </p:cNvPr>
          <p:cNvSpPr txBox="1"/>
          <p:nvPr/>
        </p:nvSpPr>
        <p:spPr>
          <a:xfrm>
            <a:off x="844526" y="5687997"/>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SV"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rPr>
              <a:t>Menos Horas Extras. Menor Rotación De Personal. Reduciendo Costos</a:t>
            </a:r>
            <a:endParaRPr kumimoji="0" lang="es-419"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10" name="矩形 9">
            <a:hlinkClick r:id="rId3"/>
            <a:extLst>
              <a:ext uri="{FF2B5EF4-FFF2-40B4-BE49-F238E27FC236}">
                <a16:creationId xmlns:a16="http://schemas.microsoft.com/office/drawing/2014/main" id="{3D6F8254-90C5-8CA3-877E-426E530B3223}"/>
              </a:ext>
            </a:extLst>
          </p:cNvPr>
          <p:cNvSpPr>
            <a:spLocks/>
          </p:cNvSpPr>
          <p:nvPr/>
        </p:nvSpPr>
        <p:spPr>
          <a:xfrm>
            <a:off x="8642661" y="3741144"/>
            <a:ext cx="3526922" cy="250176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23" name="文字方塊 22">
            <a:extLst>
              <a:ext uri="{FF2B5EF4-FFF2-40B4-BE49-F238E27FC236}">
                <a16:creationId xmlns:a16="http://schemas.microsoft.com/office/drawing/2014/main" id="{A886BF71-4898-DF34-FE3A-628723AE81E6}"/>
              </a:ext>
            </a:extLst>
          </p:cNvPr>
          <p:cNvSpPr txBox="1"/>
          <p:nvPr/>
        </p:nvSpPr>
        <p:spPr>
          <a:xfrm>
            <a:off x="8641847" y="572141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s-SV"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Facilidad de </a:t>
            </a:r>
            <a:r>
              <a:rPr lang="es-SV" sz="1400" dirty="0">
                <a:solidFill>
                  <a:srgbClr val="FFFFFF"/>
                </a:solidFill>
                <a:latin typeface="Open Sans" panose="020B0606030504020204" pitchFamily="34" charset="0"/>
                <a:ea typeface="Noto Sans CJK SC Regular" panose="020B0500000000000000" pitchFamily="34" charset="-128"/>
                <a:cs typeface="Open Sans" panose="020B0606030504020204" pitchFamily="34" charset="0"/>
              </a:rPr>
              <a:t>u</a:t>
            </a:r>
            <a:r>
              <a:rPr kumimoji="0" lang="es-SV"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so Inigualable: Elige a Ragic en Lugar de Microsoft Access</a:t>
            </a:r>
            <a:endParaRPr kumimoji="0" lang="es-419"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pic>
        <p:nvPicPr>
          <p:cNvPr id="36" name="圖片 35">
            <a:hlinkClick r:id="rId4"/>
            <a:extLst>
              <a:ext uri="{FF2B5EF4-FFF2-40B4-BE49-F238E27FC236}">
                <a16:creationId xmlns:a16="http://schemas.microsoft.com/office/drawing/2014/main" id="{96E357A6-A129-576E-3091-1A5434975DB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642660" y="6799293"/>
            <a:ext cx="3516790" cy="1700292"/>
          </a:xfrm>
          <a:prstGeom prst="rect">
            <a:avLst/>
          </a:prstGeom>
          <a:noFill/>
          <a:ln>
            <a:noFill/>
          </a:ln>
        </p:spPr>
      </p:pic>
      <p:pic>
        <p:nvPicPr>
          <p:cNvPr id="3074" name="Picture 2">
            <a:hlinkClick r:id="rId6"/>
            <a:extLst>
              <a:ext uri="{FF2B5EF4-FFF2-40B4-BE49-F238E27FC236}">
                <a16:creationId xmlns:a16="http://schemas.microsoft.com/office/drawing/2014/main" id="{032FEF3F-C181-29E5-C5AB-836849138B9C}"/>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a:fillRect/>
          </a:stretch>
        </p:blipFill>
        <p:spPr bwMode="auto">
          <a:xfrm>
            <a:off x="843270" y="3741098"/>
            <a:ext cx="3515971" cy="194064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hlinkClick r:id="rId8"/>
            <a:extLst>
              <a:ext uri="{FF2B5EF4-FFF2-40B4-BE49-F238E27FC236}">
                <a16:creationId xmlns:a16="http://schemas.microsoft.com/office/drawing/2014/main" id="{CD819F58-FBFA-A856-A6A5-096325742210}"/>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b="13631"/>
          <a:stretch>
            <a:fillRect/>
          </a:stretch>
        </p:blipFill>
        <p:spPr bwMode="auto">
          <a:xfrm>
            <a:off x="4743443" y="3738296"/>
            <a:ext cx="3509965" cy="194884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hlinkClick r:id="rId10"/>
            <a:extLst>
              <a:ext uri="{FF2B5EF4-FFF2-40B4-BE49-F238E27FC236}">
                <a16:creationId xmlns:a16="http://schemas.microsoft.com/office/drawing/2014/main" id="{1766820B-0798-A304-ACC2-C3EC5D3C72E3}"/>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b="13621"/>
          <a:stretch>
            <a:fillRect/>
          </a:stretch>
        </p:blipFill>
        <p:spPr bwMode="auto">
          <a:xfrm>
            <a:off x="8644589" y="3738296"/>
            <a:ext cx="3546021" cy="196908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hlinkClick r:id="rId12"/>
            <a:extLst>
              <a:ext uri="{FF2B5EF4-FFF2-40B4-BE49-F238E27FC236}">
                <a16:creationId xmlns:a16="http://schemas.microsoft.com/office/drawing/2014/main" id="{5EBB13FF-657D-36EA-FA02-666BEE03A85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43268" y="6800281"/>
            <a:ext cx="3528589" cy="185250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hlinkClick r:id="rId14"/>
            <a:extLst>
              <a:ext uri="{FF2B5EF4-FFF2-40B4-BE49-F238E27FC236}">
                <a16:creationId xmlns:a16="http://schemas.microsoft.com/office/drawing/2014/main" id="{AF4DD9E9-7F65-97F9-B0C3-533F57B02A2A}"/>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a:stretch>
            <a:fillRect/>
          </a:stretch>
        </p:blipFill>
        <p:spPr bwMode="auto">
          <a:xfrm>
            <a:off x="4749750" y="6798345"/>
            <a:ext cx="3500914" cy="185250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a:hlinkClick r:id="rId16"/>
            <a:extLst>
              <a:ext uri="{FF2B5EF4-FFF2-40B4-BE49-F238E27FC236}">
                <a16:creationId xmlns:a16="http://schemas.microsoft.com/office/drawing/2014/main" id="{85ABCBB6-B5CF-5689-F47D-C0F8833C439F}"/>
              </a:ext>
            </a:extLst>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a:stretch>
            <a:fillRect/>
          </a:stretch>
        </p:blipFill>
        <p:spPr bwMode="auto">
          <a:xfrm>
            <a:off x="8641352" y="6798344"/>
            <a:ext cx="3534212" cy="1852509"/>
          </a:xfrm>
          <a:prstGeom prst="rect">
            <a:avLst/>
          </a:prstGeom>
          <a:noFill/>
          <a:extLst>
            <a:ext uri="{909E8E84-426E-40DD-AFC4-6F175D3DCCD1}">
              <a14:hiddenFill xmlns:a14="http://schemas.microsoft.com/office/drawing/2010/main">
                <a:solidFill>
                  <a:srgbClr val="FFFFFF"/>
                </a:solidFill>
              </a14:hiddenFill>
            </a:ext>
          </a:extLst>
        </p:spPr>
      </p:pic>
      <p:sp>
        <p:nvSpPr>
          <p:cNvPr id="3" name="充分整合">
            <a:extLst>
              <a:ext uri="{FF2B5EF4-FFF2-40B4-BE49-F238E27FC236}">
                <a16:creationId xmlns:a16="http://schemas.microsoft.com/office/drawing/2014/main" id="{61442655-DF48-A384-7781-8A95D3ECCFFA}"/>
              </a:ext>
            </a:extLst>
          </p:cNvPr>
          <p:cNvSpPr txBox="1"/>
          <p:nvPr/>
        </p:nvSpPr>
        <p:spPr>
          <a:xfrm>
            <a:off x="3912781" y="810130"/>
            <a:ext cx="5565081" cy="9274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36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s-419" sz="4000" dirty="0">
                <a:sym typeface="Source Han Sans TW Bold"/>
              </a:rPr>
              <a:t>Historias de clientes</a:t>
            </a:r>
          </a:p>
        </p:txBody>
      </p:sp>
    </p:spTree>
    <p:extLst>
      <p:ext uri="{BB962C8B-B14F-4D97-AF65-F5344CB8AC3E}">
        <p14:creationId xmlns:p14="http://schemas.microsoft.com/office/powerpoint/2010/main" val="1078755639"/>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6154B885-6DF4-BFF7-F6B5-74B43EEF35FA}"/>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7D20E1F7-19E2-2B3C-ED12-E3E14A1A7B2F}"/>
              </a:ext>
            </a:extLst>
          </p:cNvPr>
          <p:cNvSpPr>
            <a:spLocks/>
          </p:cNvSpPr>
          <p:nvPr/>
        </p:nvSpPr>
        <p:spPr>
          <a:xfrm>
            <a:off x="-386523" y="-33866"/>
            <a:ext cx="13777846" cy="3352106"/>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pic>
        <p:nvPicPr>
          <p:cNvPr id="2" name="圖片 1">
            <a:extLst>
              <a:ext uri="{FF2B5EF4-FFF2-40B4-BE49-F238E27FC236}">
                <a16:creationId xmlns:a16="http://schemas.microsoft.com/office/drawing/2014/main" id="{CB60CAF5-0A71-85D5-D96E-1352341A3D51}"/>
              </a:ext>
            </a:extLst>
          </p:cNvPr>
          <p:cNvPicPr>
            <a:picLocks noChangeAspect="1"/>
          </p:cNvPicPr>
          <p:nvPr/>
        </p:nvPicPr>
        <p:blipFill>
          <a:blip r:embed="rId3"/>
          <a:stretch>
            <a:fillRect/>
          </a:stretch>
        </p:blipFill>
        <p:spPr>
          <a:xfrm>
            <a:off x="278938" y="7741410"/>
            <a:ext cx="12446924" cy="1744696"/>
          </a:xfrm>
          <a:prstGeom prst="rect">
            <a:avLst/>
          </a:prstGeom>
        </p:spPr>
      </p:pic>
      <p:grpSp>
        <p:nvGrpSpPr>
          <p:cNvPr id="8" name="群組 7">
            <a:extLst>
              <a:ext uri="{FF2B5EF4-FFF2-40B4-BE49-F238E27FC236}">
                <a16:creationId xmlns:a16="http://schemas.microsoft.com/office/drawing/2014/main" id="{7F373842-B544-1CD2-BA2A-F5FD3ACA20F2}"/>
              </a:ext>
            </a:extLst>
          </p:cNvPr>
          <p:cNvGrpSpPr/>
          <p:nvPr/>
        </p:nvGrpSpPr>
        <p:grpSpPr>
          <a:xfrm>
            <a:off x="1329853" y="1346979"/>
            <a:ext cx="11509023" cy="1055797"/>
            <a:chOff x="1120101" y="1242239"/>
            <a:chExt cx="13427480" cy="1231789"/>
          </a:xfrm>
        </p:grpSpPr>
        <p:sp>
          <p:nvSpPr>
            <p:cNvPr id="5" name="簡潔介面">
              <a:extLst>
                <a:ext uri="{FF2B5EF4-FFF2-40B4-BE49-F238E27FC236}">
                  <a16:creationId xmlns:a16="http://schemas.microsoft.com/office/drawing/2014/main" id="{3CAE1EF5-A22E-057A-4471-D50D6E91BF08}"/>
                </a:ext>
              </a:extLst>
            </p:cNvPr>
            <p:cNvSpPr txBox="1"/>
            <p:nvPr/>
          </p:nvSpPr>
          <p:spPr>
            <a:xfrm>
              <a:off x="4897671" y="1285876"/>
              <a:ext cx="9649910" cy="11251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00000"/>
                </a:lnSpc>
                <a:spcBef>
                  <a:spcPts val="0"/>
                </a:spcBef>
                <a:spcAft>
                  <a:spcPts val="0"/>
                </a:spcAft>
                <a:buClrTx/>
                <a:buSzTx/>
                <a:buFontTx/>
                <a:buNone/>
                <a:tabLst/>
                <a:defRPr/>
              </a:pPr>
              <a:r>
                <a:rPr lang="es-SV" sz="2800" b="1" dirty="0">
                  <a:latin typeface="Open Sans" panose="020B0606030504020204" pitchFamily="34" charset="0"/>
                  <a:ea typeface="Open Sans" panose="020B0606030504020204" pitchFamily="34" charset="0"/>
                  <a:cs typeface="Open Sans" panose="020B0606030504020204" pitchFamily="34" charset="0"/>
                </a:rPr>
                <a:t>Adoptado por más de 3000 empresas en todo </a:t>
              </a:r>
            </a:p>
            <a:p>
              <a:pPr marL="0" marR="0" lvl="0" indent="39687" algn="l" defTabSz="914400" rtl="0" eaLnBrk="1" fontAlgn="auto" latinLnBrk="0" hangingPunct="0">
                <a:lnSpc>
                  <a:spcPct val="100000"/>
                </a:lnSpc>
                <a:spcBef>
                  <a:spcPts val="0"/>
                </a:spcBef>
                <a:spcAft>
                  <a:spcPts val="0"/>
                </a:spcAft>
                <a:buClrTx/>
                <a:buSzTx/>
                <a:buFontTx/>
                <a:buNone/>
                <a:tabLst/>
                <a:defRPr/>
              </a:pPr>
              <a:r>
                <a:rPr lang="es-SV" sz="2800" b="1" dirty="0">
                  <a:latin typeface="Open Sans" panose="020B0606030504020204" pitchFamily="34" charset="0"/>
                  <a:ea typeface="Open Sans" panose="020B0606030504020204" pitchFamily="34" charset="0"/>
                  <a:cs typeface="Open Sans" panose="020B0606030504020204" pitchFamily="34" charset="0"/>
                </a:rPr>
                <a:t>el mundo, incluidas las de </a:t>
              </a:r>
              <a:r>
                <a:rPr lang="es-SV" sz="2800" b="1" dirty="0" err="1">
                  <a:latin typeface="Open Sans" panose="020B0606030504020204" pitchFamily="34" charset="0"/>
                  <a:ea typeface="Open Sans" panose="020B0606030504020204" pitchFamily="34" charset="0"/>
                  <a:cs typeface="Open Sans" panose="020B0606030504020204" pitchFamily="34" charset="0"/>
                </a:rPr>
                <a:t>Fortune</a:t>
              </a:r>
              <a:r>
                <a:rPr lang="es-SV" sz="2800" b="1" dirty="0">
                  <a:latin typeface="Open Sans" panose="020B0606030504020204" pitchFamily="34" charset="0"/>
                  <a:ea typeface="Open Sans" panose="020B0606030504020204" pitchFamily="34" charset="0"/>
                  <a:cs typeface="Open Sans" panose="020B0606030504020204" pitchFamily="34" charset="0"/>
                </a:rPr>
                <a:t> Global 500</a:t>
              </a:r>
              <a:endParaRPr kumimoji="0" lang="es-419" sz="2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圖片 5">
              <a:extLst>
                <a:ext uri="{FF2B5EF4-FFF2-40B4-BE49-F238E27FC236}">
                  <a16:creationId xmlns:a16="http://schemas.microsoft.com/office/drawing/2014/main" id="{719A3207-ED03-EE5C-F6B3-C78C66B3DA5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120101" y="1242239"/>
              <a:ext cx="3476682" cy="1231789"/>
            </a:xfrm>
            <a:prstGeom prst="rect">
              <a:avLst/>
            </a:prstGeom>
          </p:spPr>
        </p:pic>
      </p:grpSp>
      <p:grpSp>
        <p:nvGrpSpPr>
          <p:cNvPr id="19" name="群組 18">
            <a:extLst>
              <a:ext uri="{FF2B5EF4-FFF2-40B4-BE49-F238E27FC236}">
                <a16:creationId xmlns:a16="http://schemas.microsoft.com/office/drawing/2014/main" id="{8D562749-1EDC-1CF4-09F9-A1B749401216}"/>
              </a:ext>
            </a:extLst>
          </p:cNvPr>
          <p:cNvGrpSpPr/>
          <p:nvPr/>
        </p:nvGrpSpPr>
        <p:grpSpPr>
          <a:xfrm>
            <a:off x="256500" y="6181665"/>
            <a:ext cx="2978965" cy="2485092"/>
            <a:chOff x="205701" y="5927664"/>
            <a:chExt cx="2978965" cy="2485092"/>
          </a:xfrm>
        </p:grpSpPr>
        <p:sp>
          <p:nvSpPr>
            <p:cNvPr id="3" name="圓角矩形 2">
              <a:extLst>
                <a:ext uri="{FF2B5EF4-FFF2-40B4-BE49-F238E27FC236}">
                  <a16:creationId xmlns:a16="http://schemas.microsoft.com/office/drawing/2014/main" id="{8B3760BC-FD67-6294-0E56-A0D90C27EDCF}"/>
                </a:ext>
              </a:extLst>
            </p:cNvPr>
            <p:cNvSpPr/>
            <p:nvPr/>
          </p:nvSpPr>
          <p:spPr>
            <a:xfrm>
              <a:off x="592666" y="6237952"/>
              <a:ext cx="2592000" cy="931234"/>
            </a:xfrm>
            <a:prstGeom prst="roundRect">
              <a:avLst/>
            </a:prstGeom>
            <a:solidFill>
              <a:srgbClr val="FFFFFF"/>
            </a:solidFill>
            <a:ln w="254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5" name="台北成立，代理 Interwoven Teamsite">
              <a:extLst>
                <a:ext uri="{FF2B5EF4-FFF2-40B4-BE49-F238E27FC236}">
                  <a16:creationId xmlns:a16="http://schemas.microsoft.com/office/drawing/2014/main" id="{82EE47BB-34E0-80BC-CD6F-D8E40B286DCD}"/>
                </a:ext>
              </a:extLst>
            </p:cNvPr>
            <p:cNvSpPr txBox="1"/>
            <p:nvPr/>
          </p:nvSpPr>
          <p:spPr>
            <a:xfrm>
              <a:off x="661399" y="6340327"/>
              <a:ext cx="2467898" cy="74892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lvl="0" algn="ctr">
                <a:lnSpc>
                  <a:spcPct val="100000"/>
                </a:lnSpc>
                <a:defRPr/>
              </a:pPr>
              <a:r>
                <a:rPr lang="es-SV" sz="1400" b="1" dirty="0">
                  <a:latin typeface="Open Sans Semibold" panose="020B0606030504020204" pitchFamily="34" charset="0"/>
                  <a:ea typeface="Open Sans Semibold" panose="020B0606030504020204" pitchFamily="34" charset="0"/>
                  <a:cs typeface="Open Sans Semibold" panose="020B0606030504020204" pitchFamily="34" charset="0"/>
                </a:rPr>
                <a:t>Establecido en Taipéi</a:t>
              </a:r>
            </a:p>
            <a:p>
              <a:pPr lvl="0" algn="ctr">
                <a:lnSpc>
                  <a:spcPct val="100000"/>
                </a:lnSpc>
                <a:defRPr/>
              </a:pPr>
              <a:r>
                <a:rPr lang="es-SV" sz="1400" b="1" dirty="0">
                  <a:latin typeface="Open Sans Semibold" panose="020B0606030504020204" pitchFamily="34" charset="0"/>
                  <a:ea typeface="Open Sans Semibold" panose="020B0606030504020204" pitchFamily="34" charset="0"/>
                  <a:cs typeface="Open Sans Semibold" panose="020B0606030504020204" pitchFamily="34" charset="0"/>
                </a:rPr>
                <a:t>Representó </a:t>
              </a:r>
              <a:r>
                <a:rPr lang="es-SV" sz="1400" b="1" dirty="0" err="1">
                  <a:latin typeface="Open Sans Semibold" panose="020B0606030504020204" pitchFamily="34" charset="0"/>
                  <a:ea typeface="Open Sans Semibold" panose="020B0606030504020204" pitchFamily="34" charset="0"/>
                  <a:cs typeface="Open Sans Semibold" panose="020B0606030504020204" pitchFamily="34" charset="0"/>
                </a:rPr>
                <a:t>Interwoven</a:t>
              </a:r>
              <a:r>
                <a:rPr lang="es-SV" sz="1400" b="1" dirty="0">
                  <a:latin typeface="Open Sans Semibold" panose="020B0606030504020204" pitchFamily="34" charset="0"/>
                  <a:ea typeface="Open Sans Semibold" panose="020B0606030504020204" pitchFamily="34" charset="0"/>
                  <a:cs typeface="Open Sans Semibold" panose="020B0606030504020204" pitchFamily="34" charset="0"/>
                </a:rPr>
                <a:t> </a:t>
              </a:r>
              <a:r>
                <a:rPr lang="es-SV" sz="1400" b="1" dirty="0" err="1">
                  <a:latin typeface="Open Sans Semibold" panose="020B0606030504020204" pitchFamily="34" charset="0"/>
                  <a:ea typeface="Open Sans Semibold" panose="020B0606030504020204" pitchFamily="34" charset="0"/>
                  <a:cs typeface="Open Sans Semibold" panose="020B0606030504020204" pitchFamily="34" charset="0"/>
                </a:rPr>
                <a:t>Teamsite</a:t>
              </a:r>
              <a:endParaRPr kumimoji="0" lang="es-419"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grpSp>
          <p:nvGrpSpPr>
            <p:cNvPr id="11" name="群組 10">
              <a:extLst>
                <a:ext uri="{FF2B5EF4-FFF2-40B4-BE49-F238E27FC236}">
                  <a16:creationId xmlns:a16="http://schemas.microsoft.com/office/drawing/2014/main" id="{1FA0FF0C-606F-3BE8-E1E2-082A49D3285C}"/>
                </a:ext>
              </a:extLst>
            </p:cNvPr>
            <p:cNvGrpSpPr/>
            <p:nvPr/>
          </p:nvGrpSpPr>
          <p:grpSpPr>
            <a:xfrm>
              <a:off x="205701" y="5927664"/>
              <a:ext cx="1080000" cy="487426"/>
              <a:chOff x="1096227" y="5839527"/>
              <a:chExt cx="1080000" cy="487426"/>
            </a:xfrm>
          </p:grpSpPr>
          <p:sp>
            <p:nvSpPr>
              <p:cNvPr id="9" name="圓角矩形 8">
                <a:extLst>
                  <a:ext uri="{FF2B5EF4-FFF2-40B4-BE49-F238E27FC236}">
                    <a16:creationId xmlns:a16="http://schemas.microsoft.com/office/drawing/2014/main" id="{21D8B93C-9558-345C-B30F-B5B51A08B5D8}"/>
                  </a:ext>
                </a:extLst>
              </p:cNvPr>
              <p:cNvSpPr/>
              <p:nvPr/>
            </p:nvSpPr>
            <p:spPr>
              <a:xfrm>
                <a:off x="1096227" y="5839527"/>
                <a:ext cx="1080000" cy="473529"/>
              </a:xfrm>
              <a:prstGeom prst="roundRect">
                <a:avLst>
                  <a:gd name="adj" fmla="val 50000"/>
                </a:avLst>
              </a:prstGeom>
              <a:solidFill>
                <a:srgbClr val="8BBE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0" name="台北成立，代理 Interwoven Teamsite">
                <a:extLst>
                  <a:ext uri="{FF2B5EF4-FFF2-40B4-BE49-F238E27FC236}">
                    <a16:creationId xmlns:a16="http://schemas.microsoft.com/office/drawing/2014/main" id="{BDB5F9BA-CE85-BF79-067E-906AAD099AA2}"/>
                  </a:ext>
                </a:extLst>
              </p:cNvPr>
              <p:cNvSpPr txBox="1"/>
              <p:nvPr/>
            </p:nvSpPr>
            <p:spPr>
              <a:xfrm>
                <a:off x="1139039" y="5839832"/>
                <a:ext cx="994377" cy="4871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2008</a:t>
                </a:r>
              </a:p>
            </p:txBody>
          </p:sp>
        </p:grpSp>
        <p:cxnSp>
          <p:nvCxnSpPr>
            <p:cNvPr id="13" name="直線接點 12">
              <a:extLst>
                <a:ext uri="{FF2B5EF4-FFF2-40B4-BE49-F238E27FC236}">
                  <a16:creationId xmlns:a16="http://schemas.microsoft.com/office/drawing/2014/main" id="{2695BF03-6128-4420-AAAB-2E27C5201328}"/>
                </a:ext>
              </a:extLst>
            </p:cNvPr>
            <p:cNvCxnSpPr>
              <a:cxnSpLocks/>
            </p:cNvCxnSpPr>
            <p:nvPr/>
          </p:nvCxnSpPr>
          <p:spPr>
            <a:xfrm>
              <a:off x="1888666" y="7169186"/>
              <a:ext cx="0" cy="1160360"/>
            </a:xfrm>
            <a:prstGeom prst="line">
              <a:avLst/>
            </a:prstGeom>
            <a:noFill/>
            <a:ln w="25400" cap="flat">
              <a:solidFill>
                <a:srgbClr val="8BBEFF"/>
              </a:solidFill>
              <a:prstDash val="solid"/>
              <a:round/>
            </a:ln>
            <a:effectLst/>
            <a:sp3d/>
          </p:spPr>
          <p:style>
            <a:lnRef idx="0">
              <a:scrgbClr r="0" g="0" b="0"/>
            </a:lnRef>
            <a:fillRef idx="0">
              <a:scrgbClr r="0" g="0" b="0"/>
            </a:fillRef>
            <a:effectRef idx="0">
              <a:scrgbClr r="0" g="0" b="0"/>
            </a:effectRef>
            <a:fontRef idx="none"/>
          </p:style>
        </p:cxnSp>
        <p:sp>
          <p:nvSpPr>
            <p:cNvPr id="18" name="橢圓 17">
              <a:extLst>
                <a:ext uri="{FF2B5EF4-FFF2-40B4-BE49-F238E27FC236}">
                  <a16:creationId xmlns:a16="http://schemas.microsoft.com/office/drawing/2014/main" id="{9FCD7242-79D3-EED6-AF24-3B72DD90C6B7}"/>
                </a:ext>
              </a:extLst>
            </p:cNvPr>
            <p:cNvSpPr>
              <a:spLocks noChangeAspect="1"/>
            </p:cNvSpPr>
            <p:nvPr/>
          </p:nvSpPr>
          <p:spPr>
            <a:xfrm>
              <a:off x="1798666" y="8232756"/>
              <a:ext cx="180000" cy="180000"/>
            </a:xfrm>
            <a:prstGeom prst="ellipse">
              <a:avLst/>
            </a:prstGeom>
            <a:solidFill>
              <a:srgbClr val="8BBE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grpSp>
      <p:grpSp>
        <p:nvGrpSpPr>
          <p:cNvPr id="35" name="群組 34">
            <a:extLst>
              <a:ext uri="{FF2B5EF4-FFF2-40B4-BE49-F238E27FC236}">
                <a16:creationId xmlns:a16="http://schemas.microsoft.com/office/drawing/2014/main" id="{19C6752C-8AB6-110A-933C-56BE792A0AFB}"/>
              </a:ext>
            </a:extLst>
          </p:cNvPr>
          <p:cNvGrpSpPr/>
          <p:nvPr/>
        </p:nvGrpSpPr>
        <p:grpSpPr>
          <a:xfrm>
            <a:off x="1773310" y="3887846"/>
            <a:ext cx="3124384" cy="4519859"/>
            <a:chOff x="2158568" y="4629899"/>
            <a:chExt cx="3124384" cy="4519859"/>
          </a:xfrm>
        </p:grpSpPr>
        <p:sp>
          <p:nvSpPr>
            <p:cNvPr id="25" name="圓角矩形 24">
              <a:extLst>
                <a:ext uri="{FF2B5EF4-FFF2-40B4-BE49-F238E27FC236}">
                  <a16:creationId xmlns:a16="http://schemas.microsoft.com/office/drawing/2014/main" id="{A011A2F6-D220-BA5B-FAB2-2EF62382EE25}"/>
                </a:ext>
              </a:extLst>
            </p:cNvPr>
            <p:cNvSpPr/>
            <p:nvPr/>
          </p:nvSpPr>
          <p:spPr>
            <a:xfrm>
              <a:off x="2545533" y="4948122"/>
              <a:ext cx="2737419" cy="1332000"/>
            </a:xfrm>
            <a:prstGeom prst="roundRect">
              <a:avLst/>
            </a:prstGeom>
            <a:solidFill>
              <a:srgbClr val="FFFFFF"/>
            </a:solidFill>
            <a:ln w="25400" cap="flat">
              <a:solidFill>
                <a:srgbClr val="3366CC"/>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26" name="台北成立，代理 Interwoven Teamsite">
              <a:extLst>
                <a:ext uri="{FF2B5EF4-FFF2-40B4-BE49-F238E27FC236}">
                  <a16:creationId xmlns:a16="http://schemas.microsoft.com/office/drawing/2014/main" id="{8B25BDD4-CFDA-4400-469B-C723920ECDEC}"/>
                </a:ext>
              </a:extLst>
            </p:cNvPr>
            <p:cNvSpPr txBox="1"/>
            <p:nvPr/>
          </p:nvSpPr>
          <p:spPr>
            <a:xfrm>
              <a:off x="2635593" y="5238324"/>
              <a:ext cx="2557298" cy="84125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lvl="0" algn="ctr">
                <a:lnSpc>
                  <a:spcPct val="100000"/>
                </a:lnSpc>
                <a:defRPr/>
              </a:pPr>
              <a:r>
                <a:rPr lang="es-419" sz="1600" b="1" dirty="0">
                  <a:latin typeface="Open Sans" panose="020B0606030504020204" pitchFamily="34" charset="0"/>
                  <a:ea typeface="Open Sans" panose="020B0606030504020204" pitchFamily="34" charset="0"/>
                  <a:cs typeface="Open Sans" panose="020B0606030504020204" pitchFamily="34" charset="0"/>
                </a:rPr>
                <a:t>Lanzamiento de Ragic</a:t>
              </a:r>
              <a:endParaRPr kumimoji="0" lang="es-419"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s-419"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r>
                <a:rPr kumimoji="0" lang="es-419" sz="1800" b="1"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Product</a:t>
              </a:r>
              <a:r>
                <a:rPr kumimoji="0" lang="es-419"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es-419" sz="1800" b="1"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to</a:t>
              </a:r>
              <a:r>
                <a:rPr kumimoji="0" lang="es-419"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es-419" sz="1800" b="1"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Watch</a:t>
              </a:r>
              <a:r>
                <a:rPr kumimoji="0" lang="es-419" sz="16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s-419"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Revista </a:t>
              </a:r>
              <a:r>
                <a:rPr kumimoji="0" lang="es-419" sz="14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eWeek</a:t>
              </a:r>
              <a:endParaRPr kumimoji="0" lang="es-419"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grpSp>
          <p:nvGrpSpPr>
            <p:cNvPr id="29" name="群組 28">
              <a:extLst>
                <a:ext uri="{FF2B5EF4-FFF2-40B4-BE49-F238E27FC236}">
                  <a16:creationId xmlns:a16="http://schemas.microsoft.com/office/drawing/2014/main" id="{E101CB3B-7988-F27C-1A50-E631FEF511E8}"/>
                </a:ext>
              </a:extLst>
            </p:cNvPr>
            <p:cNvGrpSpPr/>
            <p:nvPr/>
          </p:nvGrpSpPr>
          <p:grpSpPr>
            <a:xfrm>
              <a:off x="2158568" y="4629899"/>
              <a:ext cx="1080000" cy="487426"/>
              <a:chOff x="1096227" y="5882391"/>
              <a:chExt cx="1080000" cy="487426"/>
            </a:xfrm>
          </p:grpSpPr>
          <p:sp>
            <p:nvSpPr>
              <p:cNvPr id="32" name="圓角矩形 31">
                <a:extLst>
                  <a:ext uri="{FF2B5EF4-FFF2-40B4-BE49-F238E27FC236}">
                    <a16:creationId xmlns:a16="http://schemas.microsoft.com/office/drawing/2014/main" id="{B4664128-B6D0-4C86-410D-4784E8E37AFE}"/>
                  </a:ext>
                </a:extLst>
              </p:cNvPr>
              <p:cNvSpPr/>
              <p:nvPr/>
            </p:nvSpPr>
            <p:spPr>
              <a:xfrm>
                <a:off x="1096227" y="5882391"/>
                <a:ext cx="1080000" cy="473529"/>
              </a:xfrm>
              <a:prstGeom prst="roundRect">
                <a:avLst>
                  <a:gd name="adj" fmla="val 50000"/>
                </a:avLst>
              </a:prstGeom>
              <a:solidFill>
                <a:srgbClr val="3366C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33" name="台北成立，代理 Interwoven Teamsite">
                <a:extLst>
                  <a:ext uri="{FF2B5EF4-FFF2-40B4-BE49-F238E27FC236}">
                    <a16:creationId xmlns:a16="http://schemas.microsoft.com/office/drawing/2014/main" id="{17EBCB23-F598-4474-1EBB-10C2E40CB4C2}"/>
                  </a:ext>
                </a:extLst>
              </p:cNvPr>
              <p:cNvSpPr txBox="1"/>
              <p:nvPr/>
            </p:nvSpPr>
            <p:spPr>
              <a:xfrm>
                <a:off x="1139039" y="5882696"/>
                <a:ext cx="994377" cy="4871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2010</a:t>
                </a:r>
              </a:p>
            </p:txBody>
          </p:sp>
        </p:grpSp>
        <p:cxnSp>
          <p:nvCxnSpPr>
            <p:cNvPr id="30" name="直線接點 29">
              <a:extLst>
                <a:ext uri="{FF2B5EF4-FFF2-40B4-BE49-F238E27FC236}">
                  <a16:creationId xmlns:a16="http://schemas.microsoft.com/office/drawing/2014/main" id="{CD4F13A0-C7E7-639C-9D40-2D1771595D0B}"/>
                </a:ext>
              </a:extLst>
            </p:cNvPr>
            <p:cNvCxnSpPr>
              <a:cxnSpLocks/>
              <a:stCxn id="25" idx="2"/>
            </p:cNvCxnSpPr>
            <p:nvPr/>
          </p:nvCxnSpPr>
          <p:spPr>
            <a:xfrm flipH="1">
              <a:off x="3914242" y="6280122"/>
              <a:ext cx="1" cy="2730302"/>
            </a:xfrm>
            <a:prstGeom prst="line">
              <a:avLst/>
            </a:prstGeom>
            <a:noFill/>
            <a:ln w="25400" cap="flat">
              <a:solidFill>
                <a:srgbClr val="3366CC"/>
              </a:solidFill>
              <a:prstDash val="solid"/>
              <a:round/>
            </a:ln>
            <a:effectLst/>
            <a:sp3d/>
          </p:spPr>
          <p:style>
            <a:lnRef idx="0">
              <a:scrgbClr r="0" g="0" b="0"/>
            </a:lnRef>
            <a:fillRef idx="0">
              <a:scrgbClr r="0" g="0" b="0"/>
            </a:fillRef>
            <a:effectRef idx="0">
              <a:scrgbClr r="0" g="0" b="0"/>
            </a:effectRef>
            <a:fontRef idx="none"/>
          </p:style>
        </p:cxnSp>
        <p:sp>
          <p:nvSpPr>
            <p:cNvPr id="31" name="橢圓 30">
              <a:extLst>
                <a:ext uri="{FF2B5EF4-FFF2-40B4-BE49-F238E27FC236}">
                  <a16:creationId xmlns:a16="http://schemas.microsoft.com/office/drawing/2014/main" id="{97E5E4AB-BA99-A323-727F-A2BFEEABD48C}"/>
                </a:ext>
              </a:extLst>
            </p:cNvPr>
            <p:cNvSpPr>
              <a:spLocks noChangeAspect="1"/>
            </p:cNvSpPr>
            <p:nvPr/>
          </p:nvSpPr>
          <p:spPr>
            <a:xfrm>
              <a:off x="3824242" y="8969758"/>
              <a:ext cx="180000" cy="180000"/>
            </a:xfrm>
            <a:prstGeom prst="ellipse">
              <a:avLst/>
            </a:prstGeom>
            <a:solidFill>
              <a:srgbClr val="3366C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grpSp>
      <p:grpSp>
        <p:nvGrpSpPr>
          <p:cNvPr id="36" name="群組 35">
            <a:extLst>
              <a:ext uri="{FF2B5EF4-FFF2-40B4-BE49-F238E27FC236}">
                <a16:creationId xmlns:a16="http://schemas.microsoft.com/office/drawing/2014/main" id="{F8441F2A-78F1-2866-E5B6-59C86B8B6566}"/>
              </a:ext>
            </a:extLst>
          </p:cNvPr>
          <p:cNvGrpSpPr/>
          <p:nvPr/>
        </p:nvGrpSpPr>
        <p:grpSpPr>
          <a:xfrm>
            <a:off x="3877873" y="5836945"/>
            <a:ext cx="3124384" cy="2394967"/>
            <a:chOff x="2158568" y="4629899"/>
            <a:chExt cx="3124384" cy="2394967"/>
          </a:xfrm>
        </p:grpSpPr>
        <p:sp>
          <p:nvSpPr>
            <p:cNvPr id="37" name="圓角矩形 36">
              <a:extLst>
                <a:ext uri="{FF2B5EF4-FFF2-40B4-BE49-F238E27FC236}">
                  <a16:creationId xmlns:a16="http://schemas.microsoft.com/office/drawing/2014/main" id="{43C7B219-854E-CDB6-D237-5B41105F37DC}"/>
                </a:ext>
              </a:extLst>
            </p:cNvPr>
            <p:cNvSpPr/>
            <p:nvPr/>
          </p:nvSpPr>
          <p:spPr>
            <a:xfrm>
              <a:off x="2545533" y="4948122"/>
              <a:ext cx="2737419" cy="1080000"/>
            </a:xfrm>
            <a:prstGeom prst="roundRect">
              <a:avLst/>
            </a:prstGeom>
            <a:solidFill>
              <a:srgbClr val="FFFFFF"/>
            </a:solidFill>
            <a:ln w="25400" cap="flat">
              <a:solidFill>
                <a:srgbClr val="7028CE"/>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38" name="台北成立，代理 Interwoven Teamsite">
              <a:extLst>
                <a:ext uri="{FF2B5EF4-FFF2-40B4-BE49-F238E27FC236}">
                  <a16:creationId xmlns:a16="http://schemas.microsoft.com/office/drawing/2014/main" id="{2D8FC204-7E6A-3E2F-8981-EF9188550AC6}"/>
                </a:ext>
              </a:extLst>
            </p:cNvPr>
            <p:cNvSpPr txBox="1"/>
            <p:nvPr/>
          </p:nvSpPr>
          <p:spPr>
            <a:xfrm>
              <a:off x="2634208" y="5101144"/>
              <a:ext cx="2557298" cy="87203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s-419"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“Top 10 Startups en </a:t>
              </a:r>
              <a:r>
                <a:rPr kumimoji="0" lang="es-419" sz="1800" b="1"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Taiw</a:t>
              </a:r>
              <a:r>
                <a:rPr lang="es-419" sz="1800" b="1" dirty="0">
                  <a:solidFill>
                    <a:srgbClr val="F95D5D"/>
                  </a:solidFill>
                  <a:latin typeface="Open Sans" panose="020B0606030504020204" pitchFamily="34" charset="0"/>
                  <a:ea typeface="Open Sans" panose="020B0606030504020204" pitchFamily="34" charset="0"/>
                  <a:cs typeface="Open Sans" panose="020B0606030504020204" pitchFamily="34" charset="0"/>
                </a:rPr>
                <a:t>á</a:t>
              </a:r>
              <a:r>
                <a:rPr kumimoji="0" lang="es-419"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n</a:t>
              </a:r>
              <a:r>
                <a:rPr kumimoji="0" lang="es-419" sz="16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s-419"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Business Next</a:t>
              </a:r>
            </a:p>
          </p:txBody>
        </p:sp>
        <p:grpSp>
          <p:nvGrpSpPr>
            <p:cNvPr id="39" name="群組 38">
              <a:extLst>
                <a:ext uri="{FF2B5EF4-FFF2-40B4-BE49-F238E27FC236}">
                  <a16:creationId xmlns:a16="http://schemas.microsoft.com/office/drawing/2014/main" id="{AEC55D67-82BB-BC10-C209-DE03E5DFA6A8}"/>
                </a:ext>
              </a:extLst>
            </p:cNvPr>
            <p:cNvGrpSpPr/>
            <p:nvPr/>
          </p:nvGrpSpPr>
          <p:grpSpPr>
            <a:xfrm>
              <a:off x="2158568" y="4629899"/>
              <a:ext cx="1080000" cy="487426"/>
              <a:chOff x="1096227" y="5882391"/>
              <a:chExt cx="1080000" cy="487426"/>
            </a:xfrm>
          </p:grpSpPr>
          <p:sp>
            <p:nvSpPr>
              <p:cNvPr id="42" name="圓角矩形 41">
                <a:extLst>
                  <a:ext uri="{FF2B5EF4-FFF2-40B4-BE49-F238E27FC236}">
                    <a16:creationId xmlns:a16="http://schemas.microsoft.com/office/drawing/2014/main" id="{A65FC060-F09E-2874-3C20-806485EA0E02}"/>
                  </a:ext>
                </a:extLst>
              </p:cNvPr>
              <p:cNvSpPr/>
              <p:nvPr/>
            </p:nvSpPr>
            <p:spPr>
              <a:xfrm>
                <a:off x="1096227" y="5882391"/>
                <a:ext cx="1080000" cy="473529"/>
              </a:xfrm>
              <a:prstGeom prst="roundRect">
                <a:avLst>
                  <a:gd name="adj" fmla="val 50000"/>
                </a:avLst>
              </a:prstGeom>
              <a:solidFill>
                <a:srgbClr val="7028C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44" name="台北成立，代理 Interwoven Teamsite">
                <a:extLst>
                  <a:ext uri="{FF2B5EF4-FFF2-40B4-BE49-F238E27FC236}">
                    <a16:creationId xmlns:a16="http://schemas.microsoft.com/office/drawing/2014/main" id="{87F976A8-C2FD-A6DE-161D-1EAB629EB86F}"/>
                  </a:ext>
                </a:extLst>
              </p:cNvPr>
              <p:cNvSpPr txBox="1"/>
              <p:nvPr/>
            </p:nvSpPr>
            <p:spPr>
              <a:xfrm>
                <a:off x="1139039" y="5882696"/>
                <a:ext cx="994377" cy="4871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2011</a:t>
                </a:r>
              </a:p>
            </p:txBody>
          </p:sp>
        </p:grpSp>
        <p:cxnSp>
          <p:nvCxnSpPr>
            <p:cNvPr id="40" name="直線接點 39">
              <a:extLst>
                <a:ext uri="{FF2B5EF4-FFF2-40B4-BE49-F238E27FC236}">
                  <a16:creationId xmlns:a16="http://schemas.microsoft.com/office/drawing/2014/main" id="{342F17B3-EE26-797C-946F-04E961DD6EA5}"/>
                </a:ext>
              </a:extLst>
            </p:cNvPr>
            <p:cNvCxnSpPr>
              <a:cxnSpLocks/>
            </p:cNvCxnSpPr>
            <p:nvPr/>
          </p:nvCxnSpPr>
          <p:spPr>
            <a:xfrm>
              <a:off x="3914242" y="6033523"/>
              <a:ext cx="0" cy="900000"/>
            </a:xfrm>
            <a:prstGeom prst="line">
              <a:avLst/>
            </a:prstGeom>
            <a:noFill/>
            <a:ln w="25400" cap="flat">
              <a:solidFill>
                <a:srgbClr val="7028CE"/>
              </a:solidFill>
              <a:prstDash val="solid"/>
              <a:round/>
            </a:ln>
            <a:effectLst/>
            <a:sp3d/>
          </p:spPr>
          <p:style>
            <a:lnRef idx="0">
              <a:scrgbClr r="0" g="0" b="0"/>
            </a:lnRef>
            <a:fillRef idx="0">
              <a:scrgbClr r="0" g="0" b="0"/>
            </a:fillRef>
            <a:effectRef idx="0">
              <a:scrgbClr r="0" g="0" b="0"/>
            </a:effectRef>
            <a:fontRef idx="none"/>
          </p:style>
        </p:cxnSp>
        <p:sp>
          <p:nvSpPr>
            <p:cNvPr id="41" name="橢圓 40">
              <a:extLst>
                <a:ext uri="{FF2B5EF4-FFF2-40B4-BE49-F238E27FC236}">
                  <a16:creationId xmlns:a16="http://schemas.microsoft.com/office/drawing/2014/main" id="{CDA7D3D4-8AB3-4212-8979-E417BC14F4CE}"/>
                </a:ext>
              </a:extLst>
            </p:cNvPr>
            <p:cNvSpPr>
              <a:spLocks noChangeAspect="1"/>
            </p:cNvSpPr>
            <p:nvPr/>
          </p:nvSpPr>
          <p:spPr>
            <a:xfrm>
              <a:off x="3824242" y="6844866"/>
              <a:ext cx="180000" cy="180000"/>
            </a:xfrm>
            <a:prstGeom prst="ellipse">
              <a:avLst/>
            </a:prstGeom>
            <a:solidFill>
              <a:srgbClr val="7028C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grpSp>
      <p:grpSp>
        <p:nvGrpSpPr>
          <p:cNvPr id="46" name="群組 45">
            <a:extLst>
              <a:ext uri="{FF2B5EF4-FFF2-40B4-BE49-F238E27FC236}">
                <a16:creationId xmlns:a16="http://schemas.microsoft.com/office/drawing/2014/main" id="{CBA21323-C2FA-5A95-193A-96C60824C1D8}"/>
              </a:ext>
            </a:extLst>
          </p:cNvPr>
          <p:cNvGrpSpPr/>
          <p:nvPr/>
        </p:nvGrpSpPr>
        <p:grpSpPr>
          <a:xfrm>
            <a:off x="5665471" y="3887846"/>
            <a:ext cx="3024644" cy="4354871"/>
            <a:chOff x="2158568" y="4629899"/>
            <a:chExt cx="3024644" cy="4354871"/>
          </a:xfrm>
        </p:grpSpPr>
        <p:sp>
          <p:nvSpPr>
            <p:cNvPr id="47" name="圓角矩形 46">
              <a:extLst>
                <a:ext uri="{FF2B5EF4-FFF2-40B4-BE49-F238E27FC236}">
                  <a16:creationId xmlns:a16="http://schemas.microsoft.com/office/drawing/2014/main" id="{CA65634B-E7B7-3C76-EF0A-D1398A669FFA}"/>
                </a:ext>
              </a:extLst>
            </p:cNvPr>
            <p:cNvSpPr/>
            <p:nvPr/>
          </p:nvSpPr>
          <p:spPr>
            <a:xfrm>
              <a:off x="2555212" y="4948122"/>
              <a:ext cx="2628000" cy="1368000"/>
            </a:xfrm>
            <a:prstGeom prst="roundRect">
              <a:avLst/>
            </a:prstGeom>
            <a:solidFill>
              <a:srgbClr val="FFFFFF"/>
            </a:solidFill>
            <a:ln w="25400" cap="flat">
              <a:solidFill>
                <a:srgbClr val="D50E0E"/>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50" name="台北成立，代理 Interwoven Teamsite">
              <a:extLst>
                <a:ext uri="{FF2B5EF4-FFF2-40B4-BE49-F238E27FC236}">
                  <a16:creationId xmlns:a16="http://schemas.microsoft.com/office/drawing/2014/main" id="{C3E68EBE-31D0-C2CE-972E-DD605A5EB5BD}"/>
                </a:ext>
              </a:extLst>
            </p:cNvPr>
            <p:cNvSpPr txBox="1"/>
            <p:nvPr/>
          </p:nvSpPr>
          <p:spPr>
            <a:xfrm>
              <a:off x="2561824" y="5070260"/>
              <a:ext cx="2557298" cy="13029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s-419"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“Premio </a:t>
              </a:r>
              <a:r>
                <a:rPr kumimoji="0" lang="es-419" sz="1800" b="1"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Echelon</a:t>
              </a:r>
              <a:r>
                <a:rPr kumimoji="0" lang="es-419"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es-419" sz="1800" b="1"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Taiwan</a:t>
              </a:r>
              <a:r>
                <a:rPr kumimoji="0" lang="es-419"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es-419" sz="1800" b="1"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Satellite</a:t>
              </a:r>
              <a:r>
                <a:rPr kumimoji="0" lang="es-419" sz="16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p>
            <a:p>
              <a:pPr lvl="0" algn="ctr">
                <a:lnSpc>
                  <a:spcPct val="100000"/>
                </a:lnSpc>
                <a:defRPr/>
              </a:pPr>
              <a:r>
                <a:rPr lang="es-SV" sz="1400" b="1" dirty="0">
                  <a:latin typeface="Open Sans Semibold" panose="020B0606030504020204" pitchFamily="34" charset="0"/>
                  <a:ea typeface="Open Sans Semibold" panose="020B0606030504020204" pitchFamily="34" charset="0"/>
                  <a:cs typeface="Open Sans Semibold" panose="020B0606030504020204" pitchFamily="34" charset="0"/>
                </a:rPr>
                <a:t>Finalista del Top 100 Global de Red </a:t>
              </a:r>
              <a:r>
                <a:rPr lang="es-SV" sz="1400" b="1" dirty="0" err="1">
                  <a:latin typeface="Open Sans Semibold" panose="020B0606030504020204" pitchFamily="34" charset="0"/>
                  <a:ea typeface="Open Sans Semibold" panose="020B0606030504020204" pitchFamily="34" charset="0"/>
                  <a:cs typeface="Open Sans Semibold" panose="020B0606030504020204" pitchFamily="34" charset="0"/>
                </a:rPr>
                <a:t>Herring</a:t>
              </a:r>
              <a:r>
                <a:rPr lang="es-SV" sz="1400" b="1" dirty="0">
                  <a:latin typeface="Open Sans Semibold" panose="020B0606030504020204" pitchFamily="34" charset="0"/>
                  <a:ea typeface="Open Sans Semibold" panose="020B0606030504020204" pitchFamily="34" charset="0"/>
                  <a:cs typeface="Open Sans Semibold" panose="020B0606030504020204" pitchFamily="34" charset="0"/>
                </a:rPr>
                <a:t> en Tecnología Innovadora</a:t>
              </a:r>
              <a:endParaRPr kumimoji="0" lang="es-419"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grpSp>
          <p:nvGrpSpPr>
            <p:cNvPr id="52" name="群組 51">
              <a:extLst>
                <a:ext uri="{FF2B5EF4-FFF2-40B4-BE49-F238E27FC236}">
                  <a16:creationId xmlns:a16="http://schemas.microsoft.com/office/drawing/2014/main" id="{1258CB98-0081-E294-A065-A02A4690CEA2}"/>
                </a:ext>
              </a:extLst>
            </p:cNvPr>
            <p:cNvGrpSpPr/>
            <p:nvPr/>
          </p:nvGrpSpPr>
          <p:grpSpPr>
            <a:xfrm>
              <a:off x="2158568" y="4629899"/>
              <a:ext cx="1080000" cy="487426"/>
              <a:chOff x="1096227" y="5882391"/>
              <a:chExt cx="1080000" cy="487426"/>
            </a:xfrm>
          </p:grpSpPr>
          <p:sp>
            <p:nvSpPr>
              <p:cNvPr id="55" name="圓角矩形 54">
                <a:extLst>
                  <a:ext uri="{FF2B5EF4-FFF2-40B4-BE49-F238E27FC236}">
                    <a16:creationId xmlns:a16="http://schemas.microsoft.com/office/drawing/2014/main" id="{EF918419-6BE2-8EA1-41E8-8BFF987EE7AB}"/>
                  </a:ext>
                </a:extLst>
              </p:cNvPr>
              <p:cNvSpPr/>
              <p:nvPr/>
            </p:nvSpPr>
            <p:spPr>
              <a:xfrm>
                <a:off x="1096227" y="5882391"/>
                <a:ext cx="1080000" cy="473529"/>
              </a:xfrm>
              <a:prstGeom prst="roundRect">
                <a:avLst>
                  <a:gd name="adj" fmla="val 50000"/>
                </a:avLst>
              </a:prstGeom>
              <a:solidFill>
                <a:srgbClr val="D50E0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56" name="台北成立，代理 Interwoven Teamsite">
                <a:extLst>
                  <a:ext uri="{FF2B5EF4-FFF2-40B4-BE49-F238E27FC236}">
                    <a16:creationId xmlns:a16="http://schemas.microsoft.com/office/drawing/2014/main" id="{66A64AA3-70B2-C4C6-8293-EFD913195ABD}"/>
                  </a:ext>
                </a:extLst>
              </p:cNvPr>
              <p:cNvSpPr txBox="1"/>
              <p:nvPr/>
            </p:nvSpPr>
            <p:spPr>
              <a:xfrm>
                <a:off x="1139039" y="5882696"/>
                <a:ext cx="994377" cy="4871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2012</a:t>
                </a:r>
              </a:p>
            </p:txBody>
          </p:sp>
        </p:grpSp>
        <p:cxnSp>
          <p:nvCxnSpPr>
            <p:cNvPr id="53" name="直線接點 52">
              <a:extLst>
                <a:ext uri="{FF2B5EF4-FFF2-40B4-BE49-F238E27FC236}">
                  <a16:creationId xmlns:a16="http://schemas.microsoft.com/office/drawing/2014/main" id="{C0FC7355-1A3A-CD3E-8EEE-3FBB70A0F446}"/>
                </a:ext>
              </a:extLst>
            </p:cNvPr>
            <p:cNvCxnSpPr>
              <a:cxnSpLocks/>
            </p:cNvCxnSpPr>
            <p:nvPr/>
          </p:nvCxnSpPr>
          <p:spPr>
            <a:xfrm>
              <a:off x="3914242" y="6316122"/>
              <a:ext cx="0" cy="2577133"/>
            </a:xfrm>
            <a:prstGeom prst="line">
              <a:avLst/>
            </a:prstGeom>
            <a:noFill/>
            <a:ln w="25400" cap="flat">
              <a:solidFill>
                <a:srgbClr val="D50E0E"/>
              </a:solidFill>
              <a:prstDash val="solid"/>
              <a:round/>
            </a:ln>
            <a:effectLst/>
            <a:sp3d/>
          </p:spPr>
          <p:style>
            <a:lnRef idx="0">
              <a:scrgbClr r="0" g="0" b="0"/>
            </a:lnRef>
            <a:fillRef idx="0">
              <a:scrgbClr r="0" g="0" b="0"/>
            </a:fillRef>
            <a:effectRef idx="0">
              <a:scrgbClr r="0" g="0" b="0"/>
            </a:effectRef>
            <a:fontRef idx="none"/>
          </p:style>
        </p:cxnSp>
        <p:sp>
          <p:nvSpPr>
            <p:cNvPr id="54" name="橢圓 53">
              <a:extLst>
                <a:ext uri="{FF2B5EF4-FFF2-40B4-BE49-F238E27FC236}">
                  <a16:creationId xmlns:a16="http://schemas.microsoft.com/office/drawing/2014/main" id="{6D65C807-8116-FBF8-4375-18163D071F9A}"/>
                </a:ext>
              </a:extLst>
            </p:cNvPr>
            <p:cNvSpPr>
              <a:spLocks noChangeAspect="1"/>
            </p:cNvSpPr>
            <p:nvPr/>
          </p:nvSpPr>
          <p:spPr>
            <a:xfrm>
              <a:off x="3824242" y="8804770"/>
              <a:ext cx="180000" cy="180000"/>
            </a:xfrm>
            <a:prstGeom prst="ellipse">
              <a:avLst/>
            </a:prstGeom>
            <a:solidFill>
              <a:srgbClr val="D50E0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grpSp>
      <p:sp>
        <p:nvSpPr>
          <p:cNvPr id="58" name="圓角矩形 57">
            <a:extLst>
              <a:ext uri="{FF2B5EF4-FFF2-40B4-BE49-F238E27FC236}">
                <a16:creationId xmlns:a16="http://schemas.microsoft.com/office/drawing/2014/main" id="{C6A3638D-F708-1DFE-E3E2-8E5692E55B6F}"/>
              </a:ext>
            </a:extLst>
          </p:cNvPr>
          <p:cNvSpPr/>
          <p:nvPr/>
        </p:nvSpPr>
        <p:spPr>
          <a:xfrm>
            <a:off x="8304135" y="6155168"/>
            <a:ext cx="2324035" cy="1080000"/>
          </a:xfrm>
          <a:prstGeom prst="roundRect">
            <a:avLst/>
          </a:prstGeom>
          <a:solidFill>
            <a:srgbClr val="FFFFFF"/>
          </a:solidFill>
          <a:ln w="25400" cap="flat">
            <a:solidFill>
              <a:srgbClr val="F95D5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59" name="台北成立，代理 Interwoven Teamsite">
            <a:extLst>
              <a:ext uri="{FF2B5EF4-FFF2-40B4-BE49-F238E27FC236}">
                <a16:creationId xmlns:a16="http://schemas.microsoft.com/office/drawing/2014/main" id="{A387B345-E1F1-DE31-FEA3-729C1E9CB39D}"/>
              </a:ext>
            </a:extLst>
          </p:cNvPr>
          <p:cNvSpPr txBox="1"/>
          <p:nvPr/>
        </p:nvSpPr>
        <p:spPr>
          <a:xfrm>
            <a:off x="8304135" y="6310458"/>
            <a:ext cx="2282957" cy="96436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s-419" sz="14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r>
              <a:rPr kumimoji="0" lang="es-SV" sz="14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Programa de la Asociación Multitecnológica Asia-América (AAMA)</a:t>
            </a:r>
            <a:r>
              <a:rPr kumimoji="0" lang="es-419" sz="14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p>
        </p:txBody>
      </p:sp>
      <p:grpSp>
        <p:nvGrpSpPr>
          <p:cNvPr id="60" name="群組 59">
            <a:extLst>
              <a:ext uri="{FF2B5EF4-FFF2-40B4-BE49-F238E27FC236}">
                <a16:creationId xmlns:a16="http://schemas.microsoft.com/office/drawing/2014/main" id="{5CDFDD4F-D1DD-5F14-1570-BDE240CC3525}"/>
              </a:ext>
            </a:extLst>
          </p:cNvPr>
          <p:cNvGrpSpPr/>
          <p:nvPr/>
        </p:nvGrpSpPr>
        <p:grpSpPr>
          <a:xfrm>
            <a:off x="7958248" y="5836945"/>
            <a:ext cx="1080000" cy="487426"/>
            <a:chOff x="1096227" y="5882391"/>
            <a:chExt cx="1080000" cy="487426"/>
          </a:xfrm>
        </p:grpSpPr>
        <p:sp>
          <p:nvSpPr>
            <p:cNvPr id="63" name="圓角矩形 62">
              <a:extLst>
                <a:ext uri="{FF2B5EF4-FFF2-40B4-BE49-F238E27FC236}">
                  <a16:creationId xmlns:a16="http://schemas.microsoft.com/office/drawing/2014/main" id="{FA394E42-A6E0-0E60-CC72-9B2591BE06B1}"/>
                </a:ext>
              </a:extLst>
            </p:cNvPr>
            <p:cNvSpPr/>
            <p:nvPr/>
          </p:nvSpPr>
          <p:spPr>
            <a:xfrm>
              <a:off x="1096227" y="5882391"/>
              <a:ext cx="1080000" cy="473529"/>
            </a:xfrm>
            <a:prstGeom prst="roundRect">
              <a:avLst>
                <a:gd name="adj" fmla="val 50000"/>
              </a:avLst>
            </a:prstGeom>
            <a:solidFill>
              <a:srgbClr val="F95D5D"/>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64" name="台北成立，代理 Interwoven Teamsite">
              <a:extLst>
                <a:ext uri="{FF2B5EF4-FFF2-40B4-BE49-F238E27FC236}">
                  <a16:creationId xmlns:a16="http://schemas.microsoft.com/office/drawing/2014/main" id="{32BCB4CF-8CEC-7DF8-9030-02B2D323F20B}"/>
                </a:ext>
              </a:extLst>
            </p:cNvPr>
            <p:cNvSpPr txBox="1"/>
            <p:nvPr/>
          </p:nvSpPr>
          <p:spPr>
            <a:xfrm>
              <a:off x="1139039" y="5882696"/>
              <a:ext cx="994377" cy="4871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2013</a:t>
              </a:r>
            </a:p>
          </p:txBody>
        </p:sp>
      </p:grpSp>
      <p:cxnSp>
        <p:nvCxnSpPr>
          <p:cNvPr id="61" name="直線接點 60">
            <a:extLst>
              <a:ext uri="{FF2B5EF4-FFF2-40B4-BE49-F238E27FC236}">
                <a16:creationId xmlns:a16="http://schemas.microsoft.com/office/drawing/2014/main" id="{82B43885-DFB3-EF99-D47D-DAA82986A8BB}"/>
              </a:ext>
            </a:extLst>
          </p:cNvPr>
          <p:cNvCxnSpPr>
            <a:cxnSpLocks/>
          </p:cNvCxnSpPr>
          <p:nvPr/>
        </p:nvCxnSpPr>
        <p:spPr>
          <a:xfrm>
            <a:off x="9436231" y="7242425"/>
            <a:ext cx="0" cy="1008000"/>
          </a:xfrm>
          <a:prstGeom prst="line">
            <a:avLst/>
          </a:prstGeom>
          <a:noFill/>
          <a:ln w="25400" cap="flat">
            <a:solidFill>
              <a:srgbClr val="F95D5D"/>
            </a:solidFill>
            <a:prstDash val="solid"/>
            <a:round/>
          </a:ln>
          <a:effectLst/>
          <a:sp3d/>
        </p:spPr>
        <p:style>
          <a:lnRef idx="0">
            <a:scrgbClr r="0" g="0" b="0"/>
          </a:lnRef>
          <a:fillRef idx="0">
            <a:scrgbClr r="0" g="0" b="0"/>
          </a:fillRef>
          <a:effectRef idx="0">
            <a:scrgbClr r="0" g="0" b="0"/>
          </a:effectRef>
          <a:fontRef idx="none"/>
        </p:style>
      </p:cxnSp>
      <p:sp>
        <p:nvSpPr>
          <p:cNvPr id="62" name="橢圓 61">
            <a:extLst>
              <a:ext uri="{FF2B5EF4-FFF2-40B4-BE49-F238E27FC236}">
                <a16:creationId xmlns:a16="http://schemas.microsoft.com/office/drawing/2014/main" id="{9074095D-FE6E-DCBA-8007-F9FF2D0A553F}"/>
              </a:ext>
            </a:extLst>
          </p:cNvPr>
          <p:cNvSpPr>
            <a:spLocks noChangeAspect="1"/>
          </p:cNvSpPr>
          <p:nvPr/>
        </p:nvSpPr>
        <p:spPr>
          <a:xfrm>
            <a:off x="9346231" y="8213734"/>
            <a:ext cx="180000" cy="180000"/>
          </a:xfrm>
          <a:prstGeom prst="ellipse">
            <a:avLst/>
          </a:prstGeom>
          <a:solidFill>
            <a:srgbClr val="F95D5D"/>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grpSp>
        <p:nvGrpSpPr>
          <p:cNvPr id="65" name="群組 64">
            <a:extLst>
              <a:ext uri="{FF2B5EF4-FFF2-40B4-BE49-F238E27FC236}">
                <a16:creationId xmlns:a16="http://schemas.microsoft.com/office/drawing/2014/main" id="{99396B45-AD85-5FAC-7C2C-FB0266E8BB15}"/>
              </a:ext>
            </a:extLst>
          </p:cNvPr>
          <p:cNvGrpSpPr/>
          <p:nvPr/>
        </p:nvGrpSpPr>
        <p:grpSpPr>
          <a:xfrm>
            <a:off x="9408586" y="3834403"/>
            <a:ext cx="2978966" cy="4870217"/>
            <a:chOff x="2158568" y="4627255"/>
            <a:chExt cx="2978966" cy="4870217"/>
          </a:xfrm>
        </p:grpSpPr>
        <p:sp>
          <p:nvSpPr>
            <p:cNvPr id="66" name="圓角矩形 65">
              <a:extLst>
                <a:ext uri="{FF2B5EF4-FFF2-40B4-BE49-F238E27FC236}">
                  <a16:creationId xmlns:a16="http://schemas.microsoft.com/office/drawing/2014/main" id="{9BAB972C-741C-8751-E1E8-2D0B6AF12250}"/>
                </a:ext>
              </a:extLst>
            </p:cNvPr>
            <p:cNvSpPr/>
            <p:nvPr/>
          </p:nvSpPr>
          <p:spPr>
            <a:xfrm>
              <a:off x="2545534" y="4948122"/>
              <a:ext cx="2592000" cy="1512000"/>
            </a:xfrm>
            <a:prstGeom prst="roundRect">
              <a:avLst/>
            </a:prstGeom>
            <a:solidFill>
              <a:srgbClr val="FFFFFF"/>
            </a:solidFill>
            <a:ln w="25400" cap="flat">
              <a:solidFill>
                <a:srgbClr val="FFA92C"/>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67" name="台北成立，代理 Interwoven Teamsite">
              <a:extLst>
                <a:ext uri="{FF2B5EF4-FFF2-40B4-BE49-F238E27FC236}">
                  <a16:creationId xmlns:a16="http://schemas.microsoft.com/office/drawing/2014/main" id="{60A452B0-232A-1676-B5D6-C63BF1BC0194}"/>
                </a:ext>
              </a:extLst>
            </p:cNvPr>
            <p:cNvSpPr txBox="1"/>
            <p:nvPr/>
          </p:nvSpPr>
          <p:spPr>
            <a:xfrm>
              <a:off x="2580885" y="5125213"/>
              <a:ext cx="2545500" cy="139525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lvl="0" indent="0" algn="ctr">
                <a:lnSpc>
                  <a:spcPct val="100000"/>
                </a:lnSpc>
                <a:spcBef>
                  <a:spcPts val="120"/>
                </a:spcBef>
                <a:defRPr/>
              </a:pPr>
              <a:r>
                <a:rPr lang="es-SV" sz="1400" b="1" dirty="0">
                  <a:latin typeface="Open Sans Semibold" panose="020B0606030504020204" pitchFamily="34" charset="0"/>
                  <a:ea typeface="Open Sans Semibold" panose="020B0606030504020204" pitchFamily="34" charset="0"/>
                  <a:cs typeface="Open Sans Semibold" panose="020B0606030504020204" pitchFamily="34" charset="0"/>
                </a:rPr>
                <a:t>Inteligencia artificial generativa y aprendizaje automático, integraciones, informes y mejoras generales de la interfaz de usuario.</a:t>
              </a:r>
              <a:endParaRPr kumimoji="0" lang="es-419" sz="1400" b="1" i="0" u="none" strike="noStrike" kern="0" cap="none" spc="0" normalizeH="0" baseline="0" noProof="0" dirty="0">
                <a:ln>
                  <a:noFill/>
                </a:ln>
                <a:solidFill>
                  <a:srgbClr val="393939"/>
                </a:solidFill>
                <a:effectLst/>
                <a:uLnTx/>
                <a:uFillTx/>
                <a:latin typeface="Open Sans Semibold" panose="020B0606030504020204" pitchFamily="34" charset="0"/>
                <a:cs typeface="Open Sans Semibold" panose="020B0606030504020204" pitchFamily="34" charset="0"/>
                <a:sym typeface="Source Han Sans TW Medium"/>
              </a:endParaRPr>
            </a:p>
          </p:txBody>
        </p:sp>
        <p:grpSp>
          <p:nvGrpSpPr>
            <p:cNvPr id="68" name="群組 67">
              <a:extLst>
                <a:ext uri="{FF2B5EF4-FFF2-40B4-BE49-F238E27FC236}">
                  <a16:creationId xmlns:a16="http://schemas.microsoft.com/office/drawing/2014/main" id="{B88ECBC3-08C7-60C4-7726-065C208C8032}"/>
                </a:ext>
              </a:extLst>
            </p:cNvPr>
            <p:cNvGrpSpPr/>
            <p:nvPr/>
          </p:nvGrpSpPr>
          <p:grpSpPr>
            <a:xfrm>
              <a:off x="2158568" y="4627255"/>
              <a:ext cx="1260000" cy="493020"/>
              <a:chOff x="1096227" y="5879747"/>
              <a:chExt cx="1260000" cy="493020"/>
            </a:xfrm>
          </p:grpSpPr>
          <p:sp>
            <p:nvSpPr>
              <p:cNvPr id="71" name="圓角矩形 70">
                <a:extLst>
                  <a:ext uri="{FF2B5EF4-FFF2-40B4-BE49-F238E27FC236}">
                    <a16:creationId xmlns:a16="http://schemas.microsoft.com/office/drawing/2014/main" id="{88135CF3-7D49-CF9F-A94B-8ACB050C8F81}"/>
                  </a:ext>
                </a:extLst>
              </p:cNvPr>
              <p:cNvSpPr/>
              <p:nvPr/>
            </p:nvSpPr>
            <p:spPr>
              <a:xfrm>
                <a:off x="1096227" y="5882391"/>
                <a:ext cx="1260000" cy="473529"/>
              </a:xfrm>
              <a:prstGeom prst="roundRect">
                <a:avLst>
                  <a:gd name="adj" fmla="val 50000"/>
                </a:avLst>
              </a:prstGeom>
              <a:solidFill>
                <a:srgbClr val="FFA92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72" name="台北成立，代理 Interwoven Teamsite">
                <a:extLst>
                  <a:ext uri="{FF2B5EF4-FFF2-40B4-BE49-F238E27FC236}">
                    <a16:creationId xmlns:a16="http://schemas.microsoft.com/office/drawing/2014/main" id="{021080E6-527D-B6D0-C35E-72AF32B8AEF4}"/>
                  </a:ext>
                </a:extLst>
              </p:cNvPr>
              <p:cNvSpPr txBox="1"/>
              <p:nvPr/>
            </p:nvSpPr>
            <p:spPr>
              <a:xfrm>
                <a:off x="1117633" y="5879747"/>
                <a:ext cx="1238594" cy="49302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lang="es-419" sz="2400" b="1" dirty="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rPr>
                  <a:t>Ahora</a:t>
                </a:r>
                <a:endParaRPr kumimoji="0" lang="es-419"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69" name="直線接點 68">
              <a:extLst>
                <a:ext uri="{FF2B5EF4-FFF2-40B4-BE49-F238E27FC236}">
                  <a16:creationId xmlns:a16="http://schemas.microsoft.com/office/drawing/2014/main" id="{4A7DB23B-251E-05FB-6B55-995D51B22955}"/>
                </a:ext>
              </a:extLst>
            </p:cNvPr>
            <p:cNvCxnSpPr>
              <a:cxnSpLocks/>
            </p:cNvCxnSpPr>
            <p:nvPr/>
          </p:nvCxnSpPr>
          <p:spPr>
            <a:xfrm>
              <a:off x="3914242" y="6460122"/>
              <a:ext cx="0" cy="2892842"/>
            </a:xfrm>
            <a:prstGeom prst="line">
              <a:avLst/>
            </a:prstGeom>
            <a:noFill/>
            <a:ln w="25400" cap="flat">
              <a:solidFill>
                <a:srgbClr val="FFA92C"/>
              </a:solidFill>
              <a:prstDash val="solid"/>
              <a:round/>
            </a:ln>
            <a:effectLst/>
            <a:sp3d/>
          </p:spPr>
          <p:style>
            <a:lnRef idx="0">
              <a:scrgbClr r="0" g="0" b="0"/>
            </a:lnRef>
            <a:fillRef idx="0">
              <a:scrgbClr r="0" g="0" b="0"/>
            </a:fillRef>
            <a:effectRef idx="0">
              <a:scrgbClr r="0" g="0" b="0"/>
            </a:effectRef>
            <a:fontRef idx="none"/>
          </p:style>
        </p:cxnSp>
        <p:sp>
          <p:nvSpPr>
            <p:cNvPr id="70" name="橢圓 69">
              <a:extLst>
                <a:ext uri="{FF2B5EF4-FFF2-40B4-BE49-F238E27FC236}">
                  <a16:creationId xmlns:a16="http://schemas.microsoft.com/office/drawing/2014/main" id="{755E9DD2-EB65-154C-E5B1-23102F323537}"/>
                </a:ext>
              </a:extLst>
            </p:cNvPr>
            <p:cNvSpPr>
              <a:spLocks noChangeAspect="1"/>
            </p:cNvSpPr>
            <p:nvPr/>
          </p:nvSpPr>
          <p:spPr>
            <a:xfrm>
              <a:off x="3824242" y="9317472"/>
              <a:ext cx="180000" cy="180000"/>
            </a:xfrm>
            <a:prstGeom prst="ellipse">
              <a:avLst/>
            </a:prstGeom>
            <a:solidFill>
              <a:srgbClr val="FFA92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grpSp>
    </p:spTree>
    <p:extLst>
      <p:ext uri="{BB962C8B-B14F-4D97-AF65-F5344CB8AC3E}">
        <p14:creationId xmlns:p14="http://schemas.microsoft.com/office/powerpoint/2010/main" val="3760704677"/>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04CFF49A-860C-A221-F6FE-25361354C92A}"/>
            </a:ext>
          </a:extLst>
        </p:cNvPr>
        <p:cNvGrpSpPr/>
        <p:nvPr/>
      </p:nvGrpSpPr>
      <p:grpSpPr>
        <a:xfrm>
          <a:off x="0" y="0"/>
          <a:ext cx="0" cy="0"/>
          <a:chOff x="0" y="0"/>
          <a:chExt cx="0" cy="0"/>
        </a:xfrm>
      </p:grpSpPr>
      <p:sp>
        <p:nvSpPr>
          <p:cNvPr id="267" name="矩形">
            <a:extLst>
              <a:ext uri="{FF2B5EF4-FFF2-40B4-BE49-F238E27FC236}">
                <a16:creationId xmlns:a16="http://schemas.microsoft.com/office/drawing/2014/main" id="{DAC226CA-BF82-7599-D125-842D350DE392}"/>
              </a:ext>
            </a:extLst>
          </p:cNvPr>
          <p:cNvSpPr/>
          <p:nvPr/>
        </p:nvSpPr>
        <p:spPr>
          <a:xfrm>
            <a:off x="-386523" y="-168035"/>
            <a:ext cx="13777846" cy="348666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269" name="簡潔介面">
            <a:extLst>
              <a:ext uri="{FF2B5EF4-FFF2-40B4-BE49-F238E27FC236}">
                <a16:creationId xmlns:a16="http://schemas.microsoft.com/office/drawing/2014/main" id="{788AF9B6-9FA1-D59F-7C5D-F44441563FAF}"/>
              </a:ext>
            </a:extLst>
          </p:cNvPr>
          <p:cNvSpPr txBox="1"/>
          <p:nvPr/>
        </p:nvSpPr>
        <p:spPr>
          <a:xfrm>
            <a:off x="148856" y="1067114"/>
            <a:ext cx="12652744" cy="968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s-419" sz="4200" b="1" dirty="0">
                <a:latin typeface="Open Sans" panose="020B0606030504020204" pitchFamily="34" charset="0"/>
                <a:ea typeface="Open Sans" panose="020B0606030504020204" pitchFamily="34" charset="0"/>
                <a:cs typeface="Open Sans" panose="020B0606030504020204" pitchFamily="34" charset="0"/>
              </a:rPr>
              <a:t>¿Por qué                destaca para las empresas?</a:t>
            </a:r>
            <a:endParaRPr kumimoji="0" lang="es-419" sz="42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grpSp>
        <p:nvGrpSpPr>
          <p:cNvPr id="4" name="群組 3">
            <a:extLst>
              <a:ext uri="{FF2B5EF4-FFF2-40B4-BE49-F238E27FC236}">
                <a16:creationId xmlns:a16="http://schemas.microsoft.com/office/drawing/2014/main" id="{6E4AC1A9-DB58-A92D-7EA9-37FADA6CF532}"/>
              </a:ext>
            </a:extLst>
          </p:cNvPr>
          <p:cNvGrpSpPr/>
          <p:nvPr/>
        </p:nvGrpSpPr>
        <p:grpSpPr>
          <a:xfrm>
            <a:off x="2153545" y="3800024"/>
            <a:ext cx="2520000" cy="2546899"/>
            <a:chOff x="845348" y="3872752"/>
            <a:chExt cx="2520000" cy="2546899"/>
          </a:xfrm>
        </p:grpSpPr>
        <p:sp>
          <p:nvSpPr>
            <p:cNvPr id="29" name="矩形 28">
              <a:hlinkClick r:id="rId3"/>
              <a:extLst>
                <a:ext uri="{FF2B5EF4-FFF2-40B4-BE49-F238E27FC236}">
                  <a16:creationId xmlns:a16="http://schemas.microsoft.com/office/drawing/2014/main" id="{BC0DA02E-56AF-C2B4-C828-0CCFE2F34770}"/>
                </a:ext>
              </a:extLst>
            </p:cNvPr>
            <p:cNvSpPr>
              <a:spLocks/>
            </p:cNvSpPr>
            <p:nvPr/>
          </p:nvSpPr>
          <p:spPr>
            <a:xfrm>
              <a:off x="845348" y="3872752"/>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pic>
          <p:nvPicPr>
            <p:cNvPr id="9" name="圖片 8">
              <a:extLst>
                <a:ext uri="{FF2B5EF4-FFF2-40B4-BE49-F238E27FC236}">
                  <a16:creationId xmlns:a16="http://schemas.microsoft.com/office/drawing/2014/main" id="{62982082-A236-CF3D-8348-58970A77D4C5}"/>
                </a:ext>
              </a:extLst>
            </p:cNvPr>
            <p:cNvPicPr>
              <a:picLocks/>
            </p:cNvPicPr>
            <p:nvPr/>
          </p:nvPicPr>
          <p:blipFill>
            <a:blip r:embed="rId4"/>
            <a:stretch>
              <a:fillRect/>
            </a:stretch>
          </p:blipFill>
          <p:spPr>
            <a:xfrm>
              <a:off x="1584328" y="4380140"/>
              <a:ext cx="1042039" cy="1022191"/>
            </a:xfrm>
            <a:prstGeom prst="rect">
              <a:avLst/>
            </a:prstGeom>
          </p:spPr>
        </p:pic>
        <p:sp>
          <p:nvSpPr>
            <p:cNvPr id="28" name="員工有高達 90% 的時間在和 Excel 搏鬥">
              <a:extLst>
                <a:ext uri="{FF2B5EF4-FFF2-40B4-BE49-F238E27FC236}">
                  <a16:creationId xmlns:a16="http://schemas.microsoft.com/office/drawing/2014/main" id="{C27CBF58-AED3-EB5F-DC07-AE5947FDDEF2}"/>
                </a:ext>
              </a:extLst>
            </p:cNvPr>
            <p:cNvSpPr txBox="1"/>
            <p:nvPr/>
          </p:nvSpPr>
          <p:spPr>
            <a:xfrm>
              <a:off x="899426" y="5670728"/>
              <a:ext cx="2453721"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lvl="0" indent="39687" defTabSz="914400">
                <a:defRPr sz="2300">
                  <a:solidFill>
                    <a:srgbClr val="393939"/>
                  </a:solidFill>
                  <a:latin typeface="Source Han Sans TW Medium"/>
                  <a:ea typeface="Source Han Sans TW Medium"/>
                  <a:cs typeface="Source Han Sans TW Medium"/>
                  <a:sym typeface="Source Han Sans TW Medium"/>
                </a:defRPr>
              </a:pPr>
              <a:r>
                <a:rPr lang="es-SV" sz="1400"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Ragic lo hace mejor: más rápido y con menos complicaciones</a:t>
              </a:r>
              <a:endParaRPr kumimoji="0" lang="es-419"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grpSp>
      <p:grpSp>
        <p:nvGrpSpPr>
          <p:cNvPr id="5" name="群組 4">
            <a:extLst>
              <a:ext uri="{FF2B5EF4-FFF2-40B4-BE49-F238E27FC236}">
                <a16:creationId xmlns:a16="http://schemas.microsoft.com/office/drawing/2014/main" id="{50F4D94B-6289-BE8A-8FFC-179137ECD058}"/>
              </a:ext>
            </a:extLst>
          </p:cNvPr>
          <p:cNvGrpSpPr/>
          <p:nvPr/>
        </p:nvGrpSpPr>
        <p:grpSpPr>
          <a:xfrm>
            <a:off x="5242737" y="3812286"/>
            <a:ext cx="2518597" cy="2534637"/>
            <a:chOff x="3777184" y="3872752"/>
            <a:chExt cx="2518597" cy="2534637"/>
          </a:xfrm>
        </p:grpSpPr>
        <p:sp>
          <p:nvSpPr>
            <p:cNvPr id="30" name="矩形 29">
              <a:hlinkClick r:id="rId5"/>
              <a:extLst>
                <a:ext uri="{FF2B5EF4-FFF2-40B4-BE49-F238E27FC236}">
                  <a16:creationId xmlns:a16="http://schemas.microsoft.com/office/drawing/2014/main" id="{D58849D1-0A9D-4DE7-0F65-1868FA573C3F}"/>
                </a:ext>
              </a:extLst>
            </p:cNvPr>
            <p:cNvSpPr/>
            <p:nvPr/>
          </p:nvSpPr>
          <p:spPr>
            <a:xfrm>
              <a:off x="3777184" y="3872752"/>
              <a:ext cx="2518597"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31" name="員工有高達 90% 的時間在和 Excel 搏鬥">
              <a:extLst>
                <a:ext uri="{FF2B5EF4-FFF2-40B4-BE49-F238E27FC236}">
                  <a16:creationId xmlns:a16="http://schemas.microsoft.com/office/drawing/2014/main" id="{CC6511E2-B806-14D2-90CD-E0A9E6436195}"/>
                </a:ext>
              </a:extLst>
            </p:cNvPr>
            <p:cNvSpPr txBox="1"/>
            <p:nvPr/>
          </p:nvSpPr>
          <p:spPr>
            <a:xfrm>
              <a:off x="3876110" y="5658466"/>
              <a:ext cx="2263439"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lvl="0" indent="39687" defTabSz="914400">
                <a:defRPr sz="2300">
                  <a:solidFill>
                    <a:srgbClr val="393939"/>
                  </a:solidFill>
                  <a:latin typeface="Source Han Sans TW Medium"/>
                  <a:ea typeface="Source Han Sans TW Medium"/>
                  <a:cs typeface="Source Han Sans TW Medium"/>
                  <a:sym typeface="Source Han Sans TW Medium"/>
                </a:defRPr>
              </a:pPr>
              <a:r>
                <a:rPr lang="es-SV" sz="1400"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¿Por qué las empresas eligen Ragic en lugar de </a:t>
              </a:r>
              <a:r>
                <a:rPr lang="es-SV" sz="1400" dirty="0" err="1">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Airtable</a:t>
              </a:r>
              <a:r>
                <a:rPr lang="es-SV" sz="1400"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a:t>
              </a:r>
              <a:endParaRPr kumimoji="0" lang="es-419"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7" name="圖片 16" descr="一張含有 圖形, 平面設計, 鮮豔, 字型 的圖片&#10;&#10;AI 產生的內容可能不正確。">
              <a:extLst>
                <a:ext uri="{FF2B5EF4-FFF2-40B4-BE49-F238E27FC236}">
                  <a16:creationId xmlns:a16="http://schemas.microsoft.com/office/drawing/2014/main" id="{40A25296-E50F-0443-BDBB-A1ADF690C8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3305" y="4784874"/>
              <a:ext cx="1946355" cy="424109"/>
            </a:xfrm>
            <a:prstGeom prst="rect">
              <a:avLst/>
            </a:prstGeom>
          </p:spPr>
        </p:pic>
      </p:grpSp>
      <p:grpSp>
        <p:nvGrpSpPr>
          <p:cNvPr id="10" name="群組 9">
            <a:extLst>
              <a:ext uri="{FF2B5EF4-FFF2-40B4-BE49-F238E27FC236}">
                <a16:creationId xmlns:a16="http://schemas.microsoft.com/office/drawing/2014/main" id="{900B87E4-0F33-3145-2466-7CA2BC439BC2}"/>
              </a:ext>
            </a:extLst>
          </p:cNvPr>
          <p:cNvGrpSpPr/>
          <p:nvPr/>
        </p:nvGrpSpPr>
        <p:grpSpPr>
          <a:xfrm>
            <a:off x="8246765" y="3832427"/>
            <a:ext cx="2520000" cy="2520000"/>
            <a:chOff x="6707617" y="3872753"/>
            <a:chExt cx="2520000" cy="2520000"/>
          </a:xfrm>
        </p:grpSpPr>
        <p:sp>
          <p:nvSpPr>
            <p:cNvPr id="32" name="矩形 31">
              <a:hlinkClick r:id="rId7"/>
              <a:extLst>
                <a:ext uri="{FF2B5EF4-FFF2-40B4-BE49-F238E27FC236}">
                  <a16:creationId xmlns:a16="http://schemas.microsoft.com/office/drawing/2014/main" id="{1D756E0D-91DF-5600-0D3B-881D0E14D7DA}"/>
                </a:ext>
              </a:extLst>
            </p:cNvPr>
            <p:cNvSpPr/>
            <p:nvPr/>
          </p:nvSpPr>
          <p:spPr>
            <a:xfrm>
              <a:off x="6707617" y="3872753"/>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33" name="員工有高達 90% 的時間在和 Excel 搏鬥">
              <a:extLst>
                <a:ext uri="{FF2B5EF4-FFF2-40B4-BE49-F238E27FC236}">
                  <a16:creationId xmlns:a16="http://schemas.microsoft.com/office/drawing/2014/main" id="{977D559D-0D85-E876-59EB-1167B4C7A3F9}"/>
                </a:ext>
              </a:extLst>
            </p:cNvPr>
            <p:cNvSpPr txBox="1"/>
            <p:nvPr/>
          </p:nvSpPr>
          <p:spPr>
            <a:xfrm>
              <a:off x="6817498" y="5637092"/>
              <a:ext cx="2264700"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lvl="0" indent="39687" defTabSz="914400">
                <a:defRPr sz="2300">
                  <a:solidFill>
                    <a:srgbClr val="393939"/>
                  </a:solidFill>
                  <a:latin typeface="Source Han Sans TW Medium"/>
                  <a:ea typeface="Source Han Sans TW Medium"/>
                  <a:cs typeface="Source Han Sans TW Medium"/>
                  <a:sym typeface="Source Han Sans TW Medium"/>
                </a:defRPr>
              </a:pPr>
              <a:r>
                <a:rPr lang="es-SV" sz="1400"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¿Cómo Ragic llena los vacíos en los sistemas ERP?</a:t>
              </a:r>
              <a:endParaRPr kumimoji="0" lang="es-419"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1" name="圖形 10">
              <a:extLst>
                <a:ext uri="{FF2B5EF4-FFF2-40B4-BE49-F238E27FC236}">
                  <a16:creationId xmlns:a16="http://schemas.microsoft.com/office/drawing/2014/main" id="{BB69EE5C-5048-5415-F652-55E0084CE79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56521" y="4380141"/>
              <a:ext cx="1022191" cy="1022191"/>
            </a:xfrm>
            <a:prstGeom prst="rect">
              <a:avLst/>
            </a:prstGeom>
          </p:spPr>
        </p:pic>
      </p:grpSp>
      <p:grpSp>
        <p:nvGrpSpPr>
          <p:cNvPr id="3" name="群組 2">
            <a:extLst>
              <a:ext uri="{FF2B5EF4-FFF2-40B4-BE49-F238E27FC236}">
                <a16:creationId xmlns:a16="http://schemas.microsoft.com/office/drawing/2014/main" id="{77993078-75B2-453E-89A4-65319F5A3F8C}"/>
              </a:ext>
            </a:extLst>
          </p:cNvPr>
          <p:cNvGrpSpPr/>
          <p:nvPr/>
        </p:nvGrpSpPr>
        <p:grpSpPr>
          <a:xfrm>
            <a:off x="5241333" y="6495888"/>
            <a:ext cx="2520001" cy="2523678"/>
            <a:chOff x="3867950" y="6681130"/>
            <a:chExt cx="2520001" cy="2523678"/>
          </a:xfrm>
        </p:grpSpPr>
        <p:sp>
          <p:nvSpPr>
            <p:cNvPr id="34" name="矩形 33">
              <a:hlinkClick r:id="rId10"/>
              <a:extLst>
                <a:ext uri="{FF2B5EF4-FFF2-40B4-BE49-F238E27FC236}">
                  <a16:creationId xmlns:a16="http://schemas.microsoft.com/office/drawing/2014/main" id="{71F5D1C8-ED86-44E9-EDA0-25098704C58B}"/>
                </a:ext>
              </a:extLst>
            </p:cNvPr>
            <p:cNvSpPr/>
            <p:nvPr/>
          </p:nvSpPr>
          <p:spPr>
            <a:xfrm>
              <a:off x="3867951" y="6681130"/>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35" name="員工有高達 90% 的時間在和 Excel 搏鬥">
              <a:extLst>
                <a:ext uri="{FF2B5EF4-FFF2-40B4-BE49-F238E27FC236}">
                  <a16:creationId xmlns:a16="http://schemas.microsoft.com/office/drawing/2014/main" id="{439D138C-28D6-0421-A28A-D5BC5F369D4E}"/>
                </a:ext>
              </a:extLst>
            </p:cNvPr>
            <p:cNvSpPr txBox="1">
              <a:spLocks noChangeAspect="1"/>
            </p:cNvSpPr>
            <p:nvPr/>
          </p:nvSpPr>
          <p:spPr>
            <a:xfrm>
              <a:off x="3867950" y="8455885"/>
              <a:ext cx="2497481"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lvl="0" indent="39687" defTabSz="914400">
                <a:defRPr sz="2300">
                  <a:solidFill>
                    <a:srgbClr val="393939"/>
                  </a:solidFill>
                  <a:latin typeface="Source Han Sans TW Medium"/>
                  <a:ea typeface="Source Han Sans TW Medium"/>
                  <a:cs typeface="Source Han Sans TW Medium"/>
                  <a:sym typeface="Source Han Sans TW Medium"/>
                </a:defRPr>
              </a:pPr>
              <a:r>
                <a:rPr lang="es-SV" sz="1400"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¿Por qué gestionar proyectos con Ragic y no con </a:t>
              </a:r>
              <a:r>
                <a:rPr lang="es-SV" sz="1400" dirty="0" err="1">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Notion</a:t>
              </a:r>
              <a:r>
                <a:rPr lang="es-SV" sz="1400"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a:t>
              </a:r>
              <a:endParaRPr kumimoji="0" lang="es-419"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3" name="圖形 12">
              <a:extLst>
                <a:ext uri="{FF2B5EF4-FFF2-40B4-BE49-F238E27FC236}">
                  <a16:creationId xmlns:a16="http://schemas.microsoft.com/office/drawing/2014/main" id="{AFE1E2FB-D5E6-7316-4CE2-BDB9D5F878D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88406" y="7257488"/>
              <a:ext cx="879091" cy="936000"/>
            </a:xfrm>
            <a:prstGeom prst="rect">
              <a:avLst/>
            </a:prstGeom>
          </p:spPr>
        </p:pic>
      </p:grpSp>
      <p:grpSp>
        <p:nvGrpSpPr>
          <p:cNvPr id="12" name="群組 11">
            <a:extLst>
              <a:ext uri="{FF2B5EF4-FFF2-40B4-BE49-F238E27FC236}">
                <a16:creationId xmlns:a16="http://schemas.microsoft.com/office/drawing/2014/main" id="{487B329A-5E19-16C8-9107-62B2D593DBB2}"/>
              </a:ext>
            </a:extLst>
          </p:cNvPr>
          <p:cNvGrpSpPr/>
          <p:nvPr/>
        </p:nvGrpSpPr>
        <p:grpSpPr>
          <a:xfrm>
            <a:off x="8217736" y="6495888"/>
            <a:ext cx="2542519" cy="2520000"/>
            <a:chOff x="9616933" y="6681130"/>
            <a:chExt cx="2542519" cy="2520000"/>
          </a:xfrm>
        </p:grpSpPr>
        <p:sp>
          <p:nvSpPr>
            <p:cNvPr id="36" name="矩形 35">
              <a:hlinkClick r:id="rId13"/>
              <a:extLst>
                <a:ext uri="{FF2B5EF4-FFF2-40B4-BE49-F238E27FC236}">
                  <a16:creationId xmlns:a16="http://schemas.microsoft.com/office/drawing/2014/main" id="{2E775EC9-7BA8-98D9-AB2E-1C848B29A1CF}"/>
                </a:ext>
              </a:extLst>
            </p:cNvPr>
            <p:cNvSpPr/>
            <p:nvPr/>
          </p:nvSpPr>
          <p:spPr>
            <a:xfrm>
              <a:off x="9639452" y="6681130"/>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37" name="員工有高達 90% 的時間在和 Excel 搏鬥">
              <a:extLst>
                <a:ext uri="{FF2B5EF4-FFF2-40B4-BE49-F238E27FC236}">
                  <a16:creationId xmlns:a16="http://schemas.microsoft.com/office/drawing/2014/main" id="{7F2605B3-8C9F-FE50-FD42-8ECD93C7D064}"/>
                </a:ext>
              </a:extLst>
            </p:cNvPr>
            <p:cNvSpPr txBox="1"/>
            <p:nvPr/>
          </p:nvSpPr>
          <p:spPr>
            <a:xfrm>
              <a:off x="9616933" y="8454442"/>
              <a:ext cx="2520000" cy="533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lvl="0" indent="39687" defTabSz="914400">
                <a:defRPr sz="2300">
                  <a:solidFill>
                    <a:srgbClr val="393939"/>
                  </a:solidFill>
                  <a:latin typeface="Source Han Sans TW Medium"/>
                  <a:ea typeface="Source Han Sans TW Medium"/>
                  <a:cs typeface="Source Han Sans TW Medium"/>
                  <a:sym typeface="Source Han Sans TW Medium"/>
                </a:defRPr>
              </a:pPr>
              <a:r>
                <a:rPr lang="es-SV" sz="1400"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Más potente que Formularios de Google</a:t>
              </a:r>
              <a:endParaRPr kumimoji="0" lang="es-419"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9" name="圖片 18" descr="一張含有 螢幕擷取畫面, 紫色, 圖形, 鮮豔 的圖片&#10;&#10;AI 產生的內容可能不正確。">
              <a:extLst>
                <a:ext uri="{FF2B5EF4-FFF2-40B4-BE49-F238E27FC236}">
                  <a16:creationId xmlns:a16="http://schemas.microsoft.com/office/drawing/2014/main" id="{57EADD5D-D8D2-CDD6-4F61-B3D43FF3B18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388356" y="7180245"/>
              <a:ext cx="1008000" cy="1008000"/>
            </a:xfrm>
            <a:prstGeom prst="rect">
              <a:avLst/>
            </a:prstGeom>
          </p:spPr>
        </p:pic>
      </p:grpSp>
      <p:grpSp>
        <p:nvGrpSpPr>
          <p:cNvPr id="8" name="群組 7">
            <a:extLst>
              <a:ext uri="{FF2B5EF4-FFF2-40B4-BE49-F238E27FC236}">
                <a16:creationId xmlns:a16="http://schemas.microsoft.com/office/drawing/2014/main" id="{C9C6F9D6-DE92-F579-18B4-BA5AE68133F2}"/>
              </a:ext>
            </a:extLst>
          </p:cNvPr>
          <p:cNvGrpSpPr/>
          <p:nvPr/>
        </p:nvGrpSpPr>
        <p:grpSpPr>
          <a:xfrm>
            <a:off x="2153545" y="6495888"/>
            <a:ext cx="2532201" cy="2520000"/>
            <a:chOff x="833147" y="6681130"/>
            <a:chExt cx="2532201" cy="2520000"/>
          </a:xfrm>
        </p:grpSpPr>
        <p:sp>
          <p:nvSpPr>
            <p:cNvPr id="40" name="矩形 39">
              <a:hlinkClick r:id="rId15"/>
              <a:extLst>
                <a:ext uri="{FF2B5EF4-FFF2-40B4-BE49-F238E27FC236}">
                  <a16:creationId xmlns:a16="http://schemas.microsoft.com/office/drawing/2014/main" id="{DC7CD80F-654A-EDB2-9ADE-C2C5884ED1EC}"/>
                </a:ext>
              </a:extLst>
            </p:cNvPr>
            <p:cNvSpPr/>
            <p:nvPr/>
          </p:nvSpPr>
          <p:spPr>
            <a:xfrm>
              <a:off x="845348" y="6681130"/>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41" name="員工有高達 90% 的時間在和 Excel 搏鬥">
              <a:extLst>
                <a:ext uri="{FF2B5EF4-FFF2-40B4-BE49-F238E27FC236}">
                  <a16:creationId xmlns:a16="http://schemas.microsoft.com/office/drawing/2014/main" id="{CAC2355C-638A-7B33-F1C9-8028B287778F}"/>
                </a:ext>
              </a:extLst>
            </p:cNvPr>
            <p:cNvSpPr txBox="1"/>
            <p:nvPr/>
          </p:nvSpPr>
          <p:spPr>
            <a:xfrm>
              <a:off x="833147" y="8454442"/>
              <a:ext cx="2520000" cy="7027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lvl="0" indent="39687" defTabSz="914400">
                <a:defRPr sz="2300">
                  <a:solidFill>
                    <a:srgbClr val="393939"/>
                  </a:solidFill>
                  <a:latin typeface="Source Han Sans TW Medium"/>
                  <a:ea typeface="Source Han Sans TW Medium"/>
                  <a:cs typeface="Source Han Sans TW Medium"/>
                  <a:sym typeface="Source Han Sans TW Medium"/>
                </a:defRPr>
              </a:pPr>
              <a:r>
                <a:rPr lang="es-SV" sz="1300"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¿Por qué Ragic es mejor que </a:t>
              </a:r>
              <a:r>
                <a:rPr lang="es-SV" sz="1300" dirty="0" err="1">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monday.com</a:t>
              </a:r>
              <a:r>
                <a:rPr lang="es-SV" sz="1300"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 para las empresas?</a:t>
              </a:r>
              <a:endParaRPr kumimoji="0" lang="es-419" sz="13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5" name="圖片 14" descr="一張含有 圖形, 字型, 平面設計, 螢幕擷取畫面 的圖片&#10;&#10;AI 產生的內容可能不正確。">
              <a:extLst>
                <a:ext uri="{FF2B5EF4-FFF2-40B4-BE49-F238E27FC236}">
                  <a16:creationId xmlns:a16="http://schemas.microsoft.com/office/drawing/2014/main" id="{E05778CA-572F-8CF1-8232-97D41E2EBDA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91650" y="7627077"/>
              <a:ext cx="2027397" cy="374803"/>
            </a:xfrm>
            <a:prstGeom prst="rect">
              <a:avLst/>
            </a:prstGeom>
          </p:spPr>
        </p:pic>
      </p:grpSp>
      <p:pic>
        <p:nvPicPr>
          <p:cNvPr id="2" name="ragic logo.png" descr="ragic logo.png">
            <a:extLst>
              <a:ext uri="{FF2B5EF4-FFF2-40B4-BE49-F238E27FC236}">
                <a16:creationId xmlns:a16="http://schemas.microsoft.com/office/drawing/2014/main" id="{A6CFE382-C762-3CA5-5F08-C0D6237766F6}"/>
              </a:ext>
            </a:extLst>
          </p:cNvPr>
          <p:cNvPicPr>
            <a:picLocks noChangeAspect="1"/>
          </p:cNvPicPr>
          <p:nvPr/>
        </p:nvPicPr>
        <p:blipFill>
          <a:blip r:embed="rId17"/>
          <a:stretch>
            <a:fillRect/>
          </a:stretch>
        </p:blipFill>
        <p:spPr>
          <a:xfrm>
            <a:off x="2681333" y="981698"/>
            <a:ext cx="2560000" cy="1440000"/>
          </a:xfrm>
          <a:prstGeom prst="rect">
            <a:avLst/>
          </a:prstGeom>
          <a:ln w="12700">
            <a:miter lim="400000"/>
          </a:ln>
        </p:spPr>
      </p:pic>
    </p:spTree>
    <p:extLst>
      <p:ext uri="{BB962C8B-B14F-4D97-AF65-F5344CB8AC3E}">
        <p14:creationId xmlns:p14="http://schemas.microsoft.com/office/powerpoint/2010/main" val="2145622268"/>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D2D61D40-AA58-CBA6-7ACD-74E19FE4C7AC}"/>
            </a:ext>
          </a:extLst>
        </p:cNvPr>
        <p:cNvGrpSpPr/>
        <p:nvPr/>
      </p:nvGrpSpPr>
      <p:grpSpPr>
        <a:xfrm>
          <a:off x="0" y="0"/>
          <a:ext cx="0" cy="0"/>
          <a:chOff x="0" y="0"/>
          <a:chExt cx="0" cy="0"/>
        </a:xfrm>
      </p:grpSpPr>
      <p:sp>
        <p:nvSpPr>
          <p:cNvPr id="3" name="矩形">
            <a:extLst>
              <a:ext uri="{FF2B5EF4-FFF2-40B4-BE49-F238E27FC236}">
                <a16:creationId xmlns:a16="http://schemas.microsoft.com/office/drawing/2014/main" id="{FE7D568C-40DE-5DEA-EE26-3BB485281D14}"/>
              </a:ext>
            </a:extLst>
          </p:cNvPr>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grpSp>
        <p:nvGrpSpPr>
          <p:cNvPr id="4" name="群組 3">
            <a:extLst>
              <a:ext uri="{FF2B5EF4-FFF2-40B4-BE49-F238E27FC236}">
                <a16:creationId xmlns:a16="http://schemas.microsoft.com/office/drawing/2014/main" id="{C62527DC-E10D-1021-C599-BB5A8221E569}"/>
              </a:ext>
            </a:extLst>
          </p:cNvPr>
          <p:cNvGrpSpPr/>
          <p:nvPr/>
        </p:nvGrpSpPr>
        <p:grpSpPr>
          <a:xfrm>
            <a:off x="4092882" y="4304922"/>
            <a:ext cx="4972628" cy="1143755"/>
            <a:chOff x="1219181" y="4267080"/>
            <a:chExt cx="4972628" cy="1143755"/>
          </a:xfrm>
        </p:grpSpPr>
        <p:sp>
          <p:nvSpPr>
            <p:cNvPr id="5" name="哪裡不一樣？">
              <a:extLst>
                <a:ext uri="{FF2B5EF4-FFF2-40B4-BE49-F238E27FC236}">
                  <a16:creationId xmlns:a16="http://schemas.microsoft.com/office/drawing/2014/main" id="{C7417377-5F14-7343-F1FB-5F545E39976E}"/>
                </a:ext>
              </a:extLst>
            </p:cNvPr>
            <p:cNvSpPr txBox="1"/>
            <p:nvPr/>
          </p:nvSpPr>
          <p:spPr>
            <a:xfrm>
              <a:off x="1219181" y="4267080"/>
              <a:ext cx="2749286" cy="10925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s-419"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Precios</a:t>
              </a:r>
            </a:p>
          </p:txBody>
        </p:sp>
        <p:pic>
          <p:nvPicPr>
            <p:cNvPr id="6" name="ragic logo.png" descr="ragic logo.png">
              <a:extLst>
                <a:ext uri="{FF2B5EF4-FFF2-40B4-BE49-F238E27FC236}">
                  <a16:creationId xmlns:a16="http://schemas.microsoft.com/office/drawing/2014/main" id="{F9F0FDD1-4625-3794-D2D8-D8BC3A3A01FC}"/>
                </a:ext>
              </a:extLst>
            </p:cNvPr>
            <p:cNvPicPr>
              <a:picLocks noChangeAspect="1"/>
            </p:cNvPicPr>
            <p:nvPr/>
          </p:nvPicPr>
          <p:blipFill>
            <a:blip r:embed="rId3"/>
            <a:srcRect l="11250" t="22753" r="6319" b="18667"/>
            <a:stretch/>
          </p:blipFill>
          <p:spPr>
            <a:xfrm>
              <a:off x="3793381" y="4452071"/>
              <a:ext cx="2398428" cy="958764"/>
            </a:xfrm>
            <a:prstGeom prst="rect">
              <a:avLst/>
            </a:prstGeom>
            <a:ln w="12700">
              <a:miter lim="400000"/>
            </a:ln>
          </p:spPr>
        </p:pic>
      </p:grpSp>
    </p:spTree>
    <p:extLst>
      <p:ext uri="{BB962C8B-B14F-4D97-AF65-F5344CB8AC3E}">
        <p14:creationId xmlns:p14="http://schemas.microsoft.com/office/powerpoint/2010/main" val="3513803063"/>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EEF62599-2D19-DC3E-3471-FF659966C4AB}"/>
            </a:ext>
          </a:extLst>
        </p:cNvPr>
        <p:cNvGrpSpPr/>
        <p:nvPr/>
      </p:nvGrpSpPr>
      <p:grpSpPr>
        <a:xfrm>
          <a:off x="0" y="0"/>
          <a:ext cx="0" cy="0"/>
          <a:chOff x="0" y="0"/>
          <a:chExt cx="0" cy="0"/>
        </a:xfrm>
      </p:grpSpPr>
      <p:sp>
        <p:nvSpPr>
          <p:cNvPr id="267" name="矩形">
            <a:extLst>
              <a:ext uri="{FF2B5EF4-FFF2-40B4-BE49-F238E27FC236}">
                <a16:creationId xmlns:a16="http://schemas.microsoft.com/office/drawing/2014/main" id="{0F9AC828-B2D5-8AB0-2874-7A8BDD140580}"/>
              </a:ext>
            </a:extLst>
          </p:cNvPr>
          <p:cNvSpPr>
            <a:spLocks/>
          </p:cNvSpPr>
          <p:nvPr/>
        </p:nvSpPr>
        <p:spPr>
          <a:xfrm>
            <a:off x="-386523" y="0"/>
            <a:ext cx="13777846" cy="2541494"/>
          </a:xfrm>
          <a:prstGeom prst="rect">
            <a:avLst/>
          </a:prstGeom>
          <a:solidFill>
            <a:srgbClr val="FFFFFF"/>
          </a:solidFill>
          <a:ln w="12700">
            <a:miter lim="400000"/>
          </a:ln>
        </p:spPr>
        <p:txBody>
          <a:bodyPr lIns="50800" tIns="50800" rIns="50800" bIns="50800" anchor="ctr"/>
          <a:lstStyle/>
          <a:p>
            <a:pPr marL="0" marR="0" lvl="0" indent="0" algn="l"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sym typeface="Helvetica Neue Medium"/>
            </a:endParaRPr>
          </a:p>
        </p:txBody>
      </p:sp>
      <p:sp>
        <p:nvSpPr>
          <p:cNvPr id="269" name="簡潔介面">
            <a:extLst>
              <a:ext uri="{FF2B5EF4-FFF2-40B4-BE49-F238E27FC236}">
                <a16:creationId xmlns:a16="http://schemas.microsoft.com/office/drawing/2014/main" id="{A68CE178-4894-5CD5-7F01-CF61689D098F}"/>
              </a:ext>
            </a:extLst>
          </p:cNvPr>
          <p:cNvSpPr txBox="1"/>
          <p:nvPr/>
        </p:nvSpPr>
        <p:spPr>
          <a:xfrm>
            <a:off x="439875" y="341217"/>
            <a:ext cx="4982517"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ctr" defTabSz="914400" rtl="0" eaLnBrk="1" fontAlgn="auto" latinLnBrk="0" hangingPunct="0">
              <a:lnSpc>
                <a:spcPct val="150000"/>
              </a:lnSpc>
              <a:spcBef>
                <a:spcPts val="0"/>
              </a:spcBef>
              <a:spcAft>
                <a:spcPts val="0"/>
              </a:spcAft>
              <a:buClrTx/>
              <a:buSzTx/>
              <a:buFontTx/>
              <a:buNone/>
              <a:tabLst/>
              <a:defRPr/>
            </a:pPr>
            <a:r>
              <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Precios y Planes</a:t>
            </a:r>
          </a:p>
        </p:txBody>
      </p:sp>
      <p:grpSp>
        <p:nvGrpSpPr>
          <p:cNvPr id="15" name="群組 14">
            <a:extLst>
              <a:ext uri="{FF2B5EF4-FFF2-40B4-BE49-F238E27FC236}">
                <a16:creationId xmlns:a16="http://schemas.microsoft.com/office/drawing/2014/main" id="{8B1149FE-78E8-CE44-AAC1-94BC9C26B4F3}"/>
              </a:ext>
            </a:extLst>
          </p:cNvPr>
          <p:cNvGrpSpPr/>
          <p:nvPr/>
        </p:nvGrpSpPr>
        <p:grpSpPr>
          <a:xfrm>
            <a:off x="8852672" y="987317"/>
            <a:ext cx="4152127" cy="544917"/>
            <a:chOff x="2595716" y="2061615"/>
            <a:chExt cx="3775588" cy="544917"/>
          </a:xfrm>
        </p:grpSpPr>
        <p:pic>
          <p:nvPicPr>
            <p:cNvPr id="9" name="圖形 8">
              <a:extLst>
                <a:ext uri="{FF2B5EF4-FFF2-40B4-BE49-F238E27FC236}">
                  <a16:creationId xmlns:a16="http://schemas.microsoft.com/office/drawing/2014/main" id="{1924D727-7AB7-CFDA-6348-4F76C2EE4B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95716" y="2101433"/>
              <a:ext cx="505099" cy="505099"/>
            </a:xfrm>
            <a:prstGeom prst="rect">
              <a:avLst/>
            </a:prstGeom>
          </p:spPr>
        </p:pic>
        <p:sp>
          <p:nvSpPr>
            <p:cNvPr id="12" name="像 Excel簡潔易懂的介面，一個畫面就能看到所有資訊">
              <a:extLst>
                <a:ext uri="{FF2B5EF4-FFF2-40B4-BE49-F238E27FC236}">
                  <a16:creationId xmlns:a16="http://schemas.microsoft.com/office/drawing/2014/main" id="{2C67453D-FC01-3EDC-9E52-4B5BFB21D58F}"/>
                </a:ext>
              </a:extLst>
            </p:cNvPr>
            <p:cNvSpPr txBox="1"/>
            <p:nvPr/>
          </p:nvSpPr>
          <p:spPr>
            <a:xfrm>
              <a:off x="3100816" y="2061615"/>
              <a:ext cx="3270488" cy="475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s-419" sz="2300" b="0" i="0" u="none" strike="noStrike" kern="0" cap="none" spc="0" normalizeH="0" baseline="0" noProof="0" dirty="0">
                  <a:ln>
                    <a:noFill/>
                  </a:ln>
                  <a:solidFill>
                    <a:srgbClr val="F95D5D"/>
                  </a:solidFill>
                  <a:effectLst/>
                  <a:uLnTx/>
                  <a:uFillTx/>
                  <a:latin typeface="Source Han Sans TW Medium"/>
                  <a:sym typeface="Source Han Sans TW Medium"/>
                </a:rPr>
                <a:t> </a:t>
              </a:r>
              <a:r>
                <a:rPr lang="es-419" b="1" dirty="0">
                  <a:solidFill>
                    <a:srgbClr val="F95D5D"/>
                  </a:solidFill>
                  <a:latin typeface="Open Sans" panose="020B0606030504020204" pitchFamily="34" charset="0"/>
                  <a:ea typeface="Open Sans" panose="020B0606030504020204" pitchFamily="34" charset="0"/>
                  <a:cs typeface="Open Sans" panose="020B0606030504020204" pitchFamily="34" charset="0"/>
                </a:rPr>
                <a:t> ¿Hojas Personalizadas</a:t>
              </a:r>
              <a:r>
                <a:rPr kumimoji="0" lang="es-419" sz="23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endParaRPr kumimoji="0" lang="es-419" sz="23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Medium"/>
              </a:endParaRPr>
            </a:p>
          </p:txBody>
        </p:sp>
      </p:grpSp>
      <p:grpSp>
        <p:nvGrpSpPr>
          <p:cNvPr id="16" name="群組 15">
            <a:extLst>
              <a:ext uri="{FF2B5EF4-FFF2-40B4-BE49-F238E27FC236}">
                <a16:creationId xmlns:a16="http://schemas.microsoft.com/office/drawing/2014/main" id="{2404D867-6AB0-C1CB-822B-E4A11781CABC}"/>
              </a:ext>
            </a:extLst>
          </p:cNvPr>
          <p:cNvGrpSpPr/>
          <p:nvPr/>
        </p:nvGrpSpPr>
        <p:grpSpPr>
          <a:xfrm>
            <a:off x="8867337" y="1724949"/>
            <a:ext cx="3898084" cy="532798"/>
            <a:chOff x="7079142" y="2077240"/>
            <a:chExt cx="3898084" cy="532798"/>
          </a:xfrm>
        </p:grpSpPr>
        <p:pic>
          <p:nvPicPr>
            <p:cNvPr id="13" name="圖形 12">
              <a:extLst>
                <a:ext uri="{FF2B5EF4-FFF2-40B4-BE49-F238E27FC236}">
                  <a16:creationId xmlns:a16="http://schemas.microsoft.com/office/drawing/2014/main" id="{8B614545-0A5A-98C0-147F-9C26A1CFD5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79142" y="2104939"/>
              <a:ext cx="505099" cy="505099"/>
            </a:xfrm>
            <a:prstGeom prst="rect">
              <a:avLst/>
            </a:prstGeom>
          </p:spPr>
        </p:pic>
        <p:sp>
          <p:nvSpPr>
            <p:cNvPr id="14" name="像 Excel簡潔易懂的介面，一個畫面就能看到所有資訊">
              <a:extLst>
                <a:ext uri="{FF2B5EF4-FFF2-40B4-BE49-F238E27FC236}">
                  <a16:creationId xmlns:a16="http://schemas.microsoft.com/office/drawing/2014/main" id="{FD78B296-4E65-02D0-41AD-A263E940661B}"/>
                </a:ext>
              </a:extLst>
            </p:cNvPr>
            <p:cNvSpPr txBox="1"/>
            <p:nvPr/>
          </p:nvSpPr>
          <p:spPr>
            <a:xfrm>
              <a:off x="7721402" y="2077240"/>
              <a:ext cx="3255824" cy="4760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algn="l" defTabSz="914400" eaLnBrk="1">
                <a:lnSpc>
                  <a:spcPct val="150000"/>
                </a:lnSpc>
                <a:defRPr sz="2300" kern="0">
                  <a:solidFill>
                    <a:srgbClr val="F95D5D"/>
                  </a:solidFill>
                  <a:uLnTx/>
                  <a:latin typeface="Source Han Sans TW Medium"/>
                  <a:ea typeface="Source Han Sans TW Medium"/>
                  <a:cs typeface="Source Han Sans TW Medium"/>
                </a:defRPr>
              </a:lvl1pPr>
            </a:lstStyle>
            <a:p>
              <a:pPr lvl="0">
                <a:defRPr/>
              </a:pPr>
              <a:r>
                <a:rPr lang="es-419" b="1" dirty="0">
                  <a:latin typeface="Open Sans" panose="020B0606030504020204" pitchFamily="34" charset="0"/>
                  <a:ea typeface="Open Sans" panose="020B0606030504020204" pitchFamily="34" charset="0"/>
                  <a:cs typeface="Open Sans" panose="020B0606030504020204" pitchFamily="34" charset="0"/>
                </a:rPr>
                <a:t>¿</a:t>
              </a:r>
              <a:r>
                <a:rPr kumimoji="0" lang="es-419" sz="23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Usuario?</a:t>
              </a:r>
              <a:endParaRPr kumimoji="0" lang="es-419" sz="2300" b="1" i="0" u="none" strike="noStrike" kern="0" cap="none" spc="0" normalizeH="0" baseline="0" noProof="0" dirty="0">
                <a:ln>
                  <a:noFill/>
                </a:ln>
                <a:solidFill>
                  <a:srgbClr val="F95D5D"/>
                </a:solidFill>
                <a:effectLst/>
                <a:uLnTx/>
                <a:uFillTx/>
                <a:latin typeface="Open Sans" panose="020B0606030504020204" pitchFamily="34" charset="0"/>
                <a:cs typeface="Open Sans" panose="020B0606030504020204" pitchFamily="34" charset="0"/>
                <a:sym typeface="Source Han Sans TW Medium"/>
              </a:endParaRPr>
            </a:p>
          </p:txBody>
        </p:sp>
      </p:grpSp>
      <p:sp>
        <p:nvSpPr>
          <p:cNvPr id="21" name="像 Excel簡潔易懂的介面，一個畫面就能看到所有資訊">
            <a:extLst>
              <a:ext uri="{FF2B5EF4-FFF2-40B4-BE49-F238E27FC236}">
                <a16:creationId xmlns:a16="http://schemas.microsoft.com/office/drawing/2014/main" id="{64C8766E-72EC-2B98-43CE-272A5D0573C3}"/>
              </a:ext>
            </a:extLst>
          </p:cNvPr>
          <p:cNvSpPr txBox="1"/>
          <p:nvPr/>
        </p:nvSpPr>
        <p:spPr>
          <a:xfrm>
            <a:off x="650860" y="1327984"/>
            <a:ext cx="7743332" cy="8893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lang="es-419" sz="1800" b="1" dirty="0">
                <a:latin typeface="Open Sans Semibold" panose="020B0606030504020204" pitchFamily="34" charset="0"/>
                <a:ea typeface="Open Sans Semibold" panose="020B0606030504020204" pitchFamily="34" charset="0"/>
                <a:cs typeface="Open Sans Semibold" panose="020B0606030504020204" pitchFamily="34" charset="0"/>
              </a:rPr>
              <a:t>Todas las versiones vienen con</a:t>
            </a:r>
            <a:r>
              <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a:t>
            </a:r>
            <a:r>
              <a:rPr lang="es-419" sz="1800" b="1" dirty="0">
                <a:solidFill>
                  <a:srgbClr val="F95D5D"/>
                </a:solidFill>
                <a:latin typeface="Open Sans Semibold" panose="020B0606030504020204" pitchFamily="34" charset="0"/>
                <a:ea typeface="Open Sans Semibold" panose="020B0606030504020204" pitchFamily="34" charset="0"/>
                <a:cs typeface="Open Sans Semibold" panose="020B0606030504020204" pitchFamily="34" charset="0"/>
              </a:rPr>
              <a:t>plantillas</a:t>
            </a:r>
            <a:r>
              <a:rPr kumimoji="0" lang="es-419"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gratis disponibles </a:t>
            </a:r>
            <a:r>
              <a:rPr lang="es-419" sz="1800" b="1" dirty="0">
                <a:latin typeface="Open Sans Semibold" panose="020B0606030504020204" pitchFamily="34" charset="0"/>
                <a:ea typeface="Open Sans Semibold" panose="020B0606030504020204" pitchFamily="34" charset="0"/>
                <a:cs typeface="Open Sans Semibold" panose="020B0606030504020204" pitchFamily="34" charset="0"/>
              </a:rPr>
              <a:t>para</a:t>
            </a:r>
            <a:r>
              <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descargar, y no hay límite en el número de registros en las plantillas</a:t>
            </a:r>
          </a:p>
        </p:txBody>
      </p:sp>
      <p:sp>
        <p:nvSpPr>
          <p:cNvPr id="2" name="像 Excel簡潔易懂的介面，一個畫面就能看到所有資訊">
            <a:extLst>
              <a:ext uri="{FF2B5EF4-FFF2-40B4-BE49-F238E27FC236}">
                <a16:creationId xmlns:a16="http://schemas.microsoft.com/office/drawing/2014/main" id="{08215BF8-E179-A0B1-7730-ABD2E7FECCC7}"/>
              </a:ext>
            </a:extLst>
          </p:cNvPr>
          <p:cNvSpPr txBox="1"/>
          <p:nvPr/>
        </p:nvSpPr>
        <p:spPr>
          <a:xfrm>
            <a:off x="6307482" y="2576550"/>
            <a:ext cx="2018370" cy="3500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12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Más popular</a:t>
            </a:r>
            <a:endParaRPr kumimoji="0" lang="es-419" sz="1200" b="1" i="0" u="none" strike="noStrike" kern="0" cap="none" spc="0" normalizeH="0" baseline="0" noProof="0" dirty="0">
              <a:ln>
                <a:noFill/>
              </a:ln>
              <a:solidFill>
                <a:srgbClr val="F95D5D"/>
              </a:solidFill>
              <a:effectLst/>
              <a:uLnTx/>
              <a:uFillTx/>
              <a:latin typeface="Open Sans" panose="020B0606030504020204" pitchFamily="34" charset="0"/>
              <a:ea typeface="Noto Sans CJK SC Bold" panose="020B0500000000000000" pitchFamily="34" charset="-128"/>
              <a:cs typeface="Open Sans" panose="020B0606030504020204" pitchFamily="34" charset="0"/>
              <a:sym typeface="Source Han Sans TW Medium"/>
            </a:endParaRPr>
          </a:p>
        </p:txBody>
      </p:sp>
      <p:pic>
        <p:nvPicPr>
          <p:cNvPr id="4" name="Imagen 3">
            <a:extLst>
              <a:ext uri="{FF2B5EF4-FFF2-40B4-BE49-F238E27FC236}">
                <a16:creationId xmlns:a16="http://schemas.microsoft.com/office/drawing/2014/main" id="{DE8A826E-948C-5F58-C460-1F39E3CA56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06338" y="2882711"/>
            <a:ext cx="9984920" cy="6012089"/>
          </a:xfrm>
          <a:prstGeom prst="rect">
            <a:avLst/>
          </a:prstGeom>
        </p:spPr>
      </p:pic>
    </p:spTree>
    <p:extLst>
      <p:ext uri="{BB962C8B-B14F-4D97-AF65-F5344CB8AC3E}">
        <p14:creationId xmlns:p14="http://schemas.microsoft.com/office/powerpoint/2010/main" val="1897451323"/>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19" name="矩形">
            <a:extLst>
              <a:ext uri="{FF2B5EF4-FFF2-40B4-BE49-F238E27FC236}">
                <a16:creationId xmlns:a16="http://schemas.microsoft.com/office/drawing/2014/main" id="{E79B623F-EAEB-87B0-D099-E25B79C7F31C}"/>
              </a:ext>
            </a:extLst>
          </p:cNvPr>
          <p:cNvSpPr/>
          <p:nvPr/>
        </p:nvSpPr>
        <p:spPr>
          <a:xfrm>
            <a:off x="-1" y="24153"/>
            <a:ext cx="13004801" cy="4557799"/>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2" name="簡潔介面">
            <a:extLst>
              <a:ext uri="{FF2B5EF4-FFF2-40B4-BE49-F238E27FC236}">
                <a16:creationId xmlns:a16="http://schemas.microsoft.com/office/drawing/2014/main" id="{9D5B8AC7-6247-89FB-E9E0-EC3751044205}"/>
              </a:ext>
            </a:extLst>
          </p:cNvPr>
          <p:cNvSpPr txBox="1"/>
          <p:nvPr/>
        </p:nvSpPr>
        <p:spPr>
          <a:xfrm>
            <a:off x="1263623" y="863464"/>
            <a:ext cx="3652622" cy="597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lang="es-419" sz="2400" b="1" dirty="0">
                <a:latin typeface="Open Sans" panose="020B0606030504020204" pitchFamily="34" charset="0"/>
                <a:ea typeface="Open Sans" panose="020B0606030504020204" pitchFamily="34" charset="0"/>
                <a:cs typeface="Open Sans" panose="020B0606030504020204" pitchFamily="34" charset="0"/>
              </a:rPr>
              <a:t>Tarjeta de Crédito</a:t>
            </a:r>
            <a:endParaRPr kumimoji="0" lang="es-419"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3" name="像 Excel簡潔易懂的介面，一個畫面就能看到所有資訊">
            <a:extLst>
              <a:ext uri="{FF2B5EF4-FFF2-40B4-BE49-F238E27FC236}">
                <a16:creationId xmlns:a16="http://schemas.microsoft.com/office/drawing/2014/main" id="{EF7F8CA8-90AE-8634-8BDD-1A9CF893453F}"/>
              </a:ext>
            </a:extLst>
          </p:cNvPr>
          <p:cNvSpPr txBox="1"/>
          <p:nvPr/>
        </p:nvSpPr>
        <p:spPr>
          <a:xfrm>
            <a:off x="1263624" y="1460551"/>
            <a:ext cx="5395240" cy="33752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lvl="0" indent="-285750" algn="l" fontAlgn="base">
              <a:buSzPct val="100000"/>
              <a:buFont typeface="Arial" panose="020B0604020202020204" pitchFamily="34" charset="0"/>
              <a:buChar char="•"/>
              <a:defRPr/>
            </a:pPr>
            <a:r>
              <a:rPr lang="es-SV" sz="1800" b="1" dirty="0">
                <a:latin typeface="Open Sans Semibold" panose="020B0606030504020204" pitchFamily="34" charset="0"/>
                <a:ea typeface="Open Sans Semibold" panose="020B0606030504020204" pitchFamily="34" charset="0"/>
                <a:cs typeface="Open Sans Semibold" panose="020B0606030504020204" pitchFamily="34" charset="0"/>
              </a:rPr>
              <a:t>Ajusta el número de usuarios en cualquier momento.</a:t>
            </a:r>
          </a:p>
          <a:p>
            <a:pPr marL="285750" lvl="0" indent="-285750" algn="l" fontAlgn="base">
              <a:buSzPct val="100000"/>
              <a:buFont typeface="Arial" panose="020B0604020202020204" pitchFamily="34" charset="0"/>
              <a:buChar char="•"/>
              <a:defRPr/>
            </a:pPr>
            <a:r>
              <a:rPr lang="es-SV" sz="1800" b="1" dirty="0">
                <a:latin typeface="Open Sans Semibold" panose="020B0606030504020204" pitchFamily="34" charset="0"/>
                <a:ea typeface="Open Sans Semibold" panose="020B0606030504020204" pitchFamily="34" charset="0"/>
                <a:cs typeface="Open Sans Semibold" panose="020B0606030504020204" pitchFamily="34" charset="0"/>
              </a:rPr>
              <a:t>Facturación de Cuenta &gt; Historial de Facturación &gt; Accede a las facturas de tus pagos.</a:t>
            </a:r>
            <a:r>
              <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a:t>
            </a:r>
          </a:p>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es-419" sz="18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Pa</a:t>
            </a:r>
            <a:r>
              <a:rPr lang="es-419" sz="1800" b="1" dirty="0" err="1">
                <a:latin typeface="Open Sans Semibold" panose="020B0606030504020204" pitchFamily="34" charset="0"/>
                <a:ea typeface="Open Sans Semibold" panose="020B0606030504020204" pitchFamily="34" charset="0"/>
                <a:cs typeface="Open Sans Semibold" panose="020B0606030504020204" pitchFamily="34" charset="0"/>
              </a:rPr>
              <a:t>ga</a:t>
            </a:r>
            <a:r>
              <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cs typeface="Open Sans Semibold" panose="020B0606030504020204" pitchFamily="34" charset="0"/>
                <a:sym typeface="Source Han Sans TW Medium"/>
              </a:rPr>
              <a:t> </a:t>
            </a:r>
            <a:r>
              <a:rPr kumimoji="0" lang="es-419"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mensual</a:t>
            </a:r>
            <a:r>
              <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o </a:t>
            </a:r>
            <a:r>
              <a:rPr kumimoji="0" lang="es-419"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anualmente</a:t>
            </a:r>
            <a:r>
              <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cs typeface="Open Sans Semibold" panose="020B0606030504020204" pitchFamily="34" charset="0"/>
                <a:sym typeface="Source Han Sans TW Medium"/>
              </a:rPr>
              <a:t>                                    </a:t>
            </a:r>
            <a:endPar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a:p>
            <a:pPr marL="0" marR="0" lvl="0" indent="266700" algn="l" defTabSz="914400" rtl="0" eaLnBrk="1" fontAlgn="base" latinLnBrk="0" hangingPunct="0">
              <a:lnSpc>
                <a:spcPct val="150000"/>
              </a:lnSpc>
              <a:spcBef>
                <a:spcPts val="0"/>
              </a:spcBef>
              <a:spcAft>
                <a:spcPts val="0"/>
              </a:spcAft>
              <a:buClrTx/>
              <a:buSzPct val="100000"/>
              <a:buFontTx/>
              <a:buNone/>
              <a:tabLst/>
              <a:defRPr/>
            </a:pPr>
            <a:r>
              <a:rPr lang="es-419" sz="1800" b="1" dirty="0">
                <a:solidFill>
                  <a:srgbClr val="F95D5D"/>
                </a:solidFill>
                <a:latin typeface="Open Sans Semibold" panose="020B0606030504020204" pitchFamily="34" charset="0"/>
                <a:ea typeface="Open Sans Semibold" panose="020B0606030504020204" pitchFamily="34" charset="0"/>
                <a:cs typeface="Open Sans Semibold" panose="020B0606030504020204" pitchFamily="34" charset="0"/>
              </a:rPr>
              <a:t>¡Un mes gratis</a:t>
            </a:r>
            <a:r>
              <a:rPr kumimoji="0" lang="es-419"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con un año de suscripción!</a:t>
            </a:r>
            <a:endParaRPr kumimoji="0" lang="es-419" sz="1800" b="0" i="0" u="none" strike="noStrike" kern="0" cap="none" spc="0" normalizeH="0" baseline="0" noProof="0" dirty="0">
              <a:ln>
                <a:noFill/>
              </a:ln>
              <a:solidFill>
                <a:srgbClr val="000000"/>
              </a:solidFill>
              <a:effectLst/>
              <a:uLnTx/>
              <a:uFillTx/>
              <a:latin typeface="Helvetica Neue" panose="02000503000000020004" pitchFamily="2" charset="0"/>
              <a:sym typeface="Source Han Sans TW Medium"/>
            </a:endParaRPr>
          </a:p>
          <a:p>
            <a:pPr marL="0" marR="0" lvl="0" indent="0" algn="l" defTabSz="914400" rtl="0" eaLnBrk="1" fontAlgn="base" latinLnBrk="0" hangingPunct="0">
              <a:lnSpc>
                <a:spcPct val="150000"/>
              </a:lnSpc>
              <a:spcBef>
                <a:spcPts val="0"/>
              </a:spcBef>
              <a:spcAft>
                <a:spcPts val="0"/>
              </a:spcAft>
              <a:buClrTx/>
              <a:buSzPct val="100000"/>
              <a:buFontTx/>
              <a:buNone/>
              <a:tabLst/>
              <a:defRPr/>
            </a:pPr>
            <a:endParaRPr kumimoji="0" lang="es-419" sz="1800" b="0" i="0" u="none" strike="noStrike" kern="0" cap="none" spc="0" normalizeH="0" baseline="0" noProof="0" dirty="0">
              <a:ln>
                <a:noFill/>
              </a:ln>
              <a:solidFill>
                <a:srgbClr val="000000"/>
              </a:solidFill>
              <a:effectLst/>
              <a:uLnTx/>
              <a:uFillTx/>
              <a:latin typeface="Helvetica Neue" panose="02000503000000020004" pitchFamily="2" charset="0"/>
              <a:sym typeface="Source Han Sans TW Medium"/>
            </a:endParaRPr>
          </a:p>
        </p:txBody>
      </p:sp>
      <p:sp>
        <p:nvSpPr>
          <p:cNvPr id="4" name="簡潔介面">
            <a:extLst>
              <a:ext uri="{FF2B5EF4-FFF2-40B4-BE49-F238E27FC236}">
                <a16:creationId xmlns:a16="http://schemas.microsoft.com/office/drawing/2014/main" id="{2B445721-93FC-9100-F96E-FFF928B1FF85}"/>
              </a:ext>
            </a:extLst>
          </p:cNvPr>
          <p:cNvSpPr txBox="1"/>
          <p:nvPr/>
        </p:nvSpPr>
        <p:spPr>
          <a:xfrm>
            <a:off x="7085517" y="863464"/>
            <a:ext cx="5178201" cy="597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Transferencia Bancaria</a:t>
            </a:r>
          </a:p>
        </p:txBody>
      </p:sp>
      <p:sp>
        <p:nvSpPr>
          <p:cNvPr id="5" name="像 Excel簡潔易懂的介面，一個畫面就能看到所有資訊">
            <a:extLst>
              <a:ext uri="{FF2B5EF4-FFF2-40B4-BE49-F238E27FC236}">
                <a16:creationId xmlns:a16="http://schemas.microsoft.com/office/drawing/2014/main" id="{E6BDC90C-7945-50DA-2CD7-A460C1154E38}"/>
              </a:ext>
            </a:extLst>
          </p:cNvPr>
          <p:cNvSpPr txBox="1"/>
          <p:nvPr/>
        </p:nvSpPr>
        <p:spPr>
          <a:xfrm>
            <a:off x="7085517" y="1460551"/>
            <a:ext cx="5395241" cy="29668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lvl="0" indent="-285750" algn="l" fontAlgn="base">
              <a:buFont typeface="Arial" panose="020B0604020202020204" pitchFamily="34" charset="0"/>
              <a:buChar char="•"/>
              <a:defRPr/>
            </a:pPr>
            <a:r>
              <a:rPr lang="es-SV" sz="1800" b="1" dirty="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rPr>
              <a:t>Compra anual con pago total por adelantado.</a:t>
            </a:r>
          </a:p>
          <a:p>
            <a:pPr marL="285750" lvl="0" indent="-285750" algn="l" fontAlgn="base">
              <a:buFont typeface="Arial" panose="020B0604020202020204" pitchFamily="34" charset="0"/>
              <a:buChar char="•"/>
              <a:defRPr/>
            </a:pPr>
            <a:r>
              <a:rPr lang="es-SV" sz="1800" b="1" dirty="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rPr>
              <a:t>No se emitirán reembolsos por reducciones de usuarios, cambios a una versión inferior o cancelaciones durante el período de suscripción.</a:t>
            </a:r>
            <a:endParaRPr kumimoji="0" lang="es-419"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a:p>
            <a:pPr marL="285750" marR="0" lvl="0" indent="-285750" algn="l" defTabSz="914400" rtl="0" eaLnBrk="1" fontAlgn="base" latinLnBrk="0" hangingPunct="0">
              <a:lnSpc>
                <a:spcPct val="150000"/>
              </a:lnSpc>
              <a:spcBef>
                <a:spcPts val="0"/>
              </a:spcBef>
              <a:spcAft>
                <a:spcPts val="0"/>
              </a:spcAft>
              <a:buClrTx/>
              <a:buSzTx/>
              <a:buFont typeface="Arial" panose="020B0604020202020204" pitchFamily="34" charset="0"/>
              <a:buChar char="•"/>
              <a:tabLst/>
              <a:defRPr/>
            </a:pPr>
            <a:r>
              <a:rPr kumimoji="0" lang="es-419"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Recibe una cotización al solicitarla por correo (</a:t>
            </a:r>
            <a:r>
              <a:rPr lang="es-419" sz="1800" b="1" dirty="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hlinkClick r:id="rId2"/>
              </a:rPr>
              <a:t>Instrucciones</a:t>
            </a:r>
            <a:r>
              <a:rPr kumimoji="0" lang="es-419"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hlinkClick r:id="rId2"/>
              </a:rPr>
              <a:t> de pago</a:t>
            </a:r>
            <a:r>
              <a:rPr kumimoji="0" lang="es-419"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t>
            </a:r>
          </a:p>
        </p:txBody>
      </p:sp>
      <p:sp>
        <p:nvSpPr>
          <p:cNvPr id="16" name="文字方塊 15">
            <a:extLst>
              <a:ext uri="{FF2B5EF4-FFF2-40B4-BE49-F238E27FC236}">
                <a16:creationId xmlns:a16="http://schemas.microsoft.com/office/drawing/2014/main" id="{FA130593-68A8-317C-2562-6CA868DDD96A}"/>
              </a:ext>
            </a:extLst>
          </p:cNvPr>
          <p:cNvSpPr txBox="1"/>
          <p:nvPr/>
        </p:nvSpPr>
        <p:spPr>
          <a:xfrm>
            <a:off x="7085517" y="6246043"/>
            <a:ext cx="4948840" cy="13878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50000"/>
              </a:lnSpc>
              <a:spcBef>
                <a:spcPts val="0"/>
              </a:spcBef>
              <a:spcAft>
                <a:spcPts val="0"/>
              </a:spcAft>
              <a:buClrTx/>
              <a:buSzTx/>
              <a:buFontTx/>
              <a:buNone/>
              <a:tabLst/>
              <a:defRPr/>
            </a:pPr>
            <a:r>
              <a:rPr kumimoji="0" lang="es-419"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2. </a:t>
            </a:r>
            <a:r>
              <a:rPr lang="es-419" sz="2000" b="1" dirty="0">
                <a:latin typeface="Open Sans" panose="020B0606030504020204" pitchFamily="34" charset="0"/>
                <a:ea typeface="Open Sans" panose="020B0606030504020204" pitchFamily="34" charset="0"/>
                <a:cs typeface="Open Sans" panose="020B0606030504020204" pitchFamily="34" charset="0"/>
              </a:rPr>
              <a:t>Transferencia Bancaria</a:t>
            </a:r>
            <a:endParaRPr kumimoji="0" lang="es-419"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s-419"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$19 USD </a:t>
            </a:r>
            <a:r>
              <a:rPr kumimoji="0" lang="es-419"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t>
            </a:r>
            <a:r>
              <a:rPr kumimoji="0" lang="es-419"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5 usuarios</a:t>
            </a:r>
            <a:r>
              <a:rPr kumimoji="0" lang="es-419"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es-419" sz="16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a:t>
            </a:r>
            <a:r>
              <a:rPr kumimoji="0" lang="es-419"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es-419"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12 meses</a:t>
            </a:r>
            <a:endParaRPr kumimoji="0" lang="es-419"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s-419"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a:t>
            </a:r>
            <a:r>
              <a:rPr kumimoji="0" lang="es-419"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$1,140 USD</a:t>
            </a:r>
            <a:endParaRPr kumimoji="0" lang="es-419" sz="16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18" name="文字方塊 17">
            <a:extLst>
              <a:ext uri="{FF2B5EF4-FFF2-40B4-BE49-F238E27FC236}">
                <a16:creationId xmlns:a16="http://schemas.microsoft.com/office/drawing/2014/main" id="{6E811193-98C1-2F31-2DCD-A63568DC8CC6}"/>
              </a:ext>
            </a:extLst>
          </p:cNvPr>
          <p:cNvSpPr txBox="1"/>
          <p:nvPr/>
        </p:nvSpPr>
        <p:spPr>
          <a:xfrm>
            <a:off x="1330208" y="6246043"/>
            <a:ext cx="5328656" cy="17974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50000"/>
              </a:lnSpc>
              <a:spcBef>
                <a:spcPts val="0"/>
              </a:spcBef>
              <a:spcAft>
                <a:spcPts val="0"/>
              </a:spcAft>
              <a:buClrTx/>
              <a:buSzTx/>
              <a:buFontTx/>
              <a:buNone/>
              <a:tabLst/>
              <a:defRPr/>
            </a:pPr>
            <a:r>
              <a:rPr kumimoji="0" lang="es-419"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 </a:t>
            </a:r>
            <a:r>
              <a:rPr lang="es-419" sz="2000" b="1" dirty="0">
                <a:latin typeface="Open Sans" panose="020B0606030504020204" pitchFamily="34" charset="0"/>
                <a:ea typeface="Open Sans" panose="020B0606030504020204" pitchFamily="34" charset="0"/>
                <a:cs typeface="Open Sans" panose="020B0606030504020204" pitchFamily="34" charset="0"/>
              </a:rPr>
              <a:t>Tarjeta de Crédito</a:t>
            </a:r>
            <a:endParaRPr kumimoji="0" lang="es-419"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s-419"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$19 USD </a:t>
            </a:r>
            <a:r>
              <a:rPr kumimoji="0" lang="es-419"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t>
            </a:r>
            <a:r>
              <a:rPr kumimoji="0" lang="es-419"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5 usuarios</a:t>
            </a:r>
            <a:r>
              <a:rPr kumimoji="0" lang="es-419"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es-419" sz="16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a:t>
            </a:r>
            <a:r>
              <a:rPr kumimoji="0" lang="es-419"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es-419"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12 meses</a:t>
            </a:r>
            <a:endParaRPr kumimoji="0" lang="es-419"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s-419"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t>
            </a:r>
            <a:r>
              <a:rPr kumimoji="0" lang="es-419" sz="1100" b="0" i="0" u="none" strike="noStrike" kern="0" cap="none" spc="0" normalizeH="0" baseline="0" noProof="0" dirty="0">
                <a:ln>
                  <a:noFill/>
                </a:ln>
                <a:solidFill>
                  <a:srgbClr val="F95D5D"/>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es-419"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 mes gratis con una suscripción de 1 año</a:t>
            </a: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s-419"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$1,045 USD</a:t>
            </a:r>
            <a:endParaRPr kumimoji="0" lang="es-419" sz="16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6" name="矩形 5">
            <a:extLst>
              <a:ext uri="{FF2B5EF4-FFF2-40B4-BE49-F238E27FC236}">
                <a16:creationId xmlns:a16="http://schemas.microsoft.com/office/drawing/2014/main" id="{CAC4B9A6-6830-9EC1-1DA6-776D08155352}"/>
              </a:ext>
            </a:extLst>
          </p:cNvPr>
          <p:cNvSpPr/>
          <p:nvPr/>
        </p:nvSpPr>
        <p:spPr>
          <a:xfrm>
            <a:off x="1263623" y="5306517"/>
            <a:ext cx="9569327" cy="468000"/>
          </a:xfrm>
          <a:prstGeom prst="rect">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s-419"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2" name="文字方塊 11">
            <a:extLst>
              <a:ext uri="{FF2B5EF4-FFF2-40B4-BE49-F238E27FC236}">
                <a16:creationId xmlns:a16="http://schemas.microsoft.com/office/drawing/2014/main" id="{7170C024-2FAB-A2C1-1906-ECE2EC1DF722}"/>
              </a:ext>
            </a:extLst>
          </p:cNvPr>
          <p:cNvSpPr txBox="1"/>
          <p:nvPr/>
        </p:nvSpPr>
        <p:spPr>
          <a:xfrm>
            <a:off x="1483605" y="5274293"/>
            <a:ext cx="9569327" cy="4687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50000"/>
              </a:lnSpc>
              <a:spcBef>
                <a:spcPts val="0"/>
              </a:spcBef>
              <a:spcAft>
                <a:spcPts val="0"/>
              </a:spcAft>
              <a:buClrTx/>
              <a:buSzTx/>
              <a:buFontTx/>
              <a:buNone/>
              <a:tabLst/>
              <a:defRPr/>
            </a:pPr>
            <a:r>
              <a:rPr kumimoji="0" lang="es-419"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Calculación</a:t>
            </a:r>
            <a:r>
              <a:rPr kumimoji="0" lang="es-419" sz="1800" b="1" i="0" u="none" strike="noStrike" kern="0" cap="none" spc="0" normalizeH="0" baseline="0" noProof="0" dirty="0">
                <a:ln>
                  <a:noFill/>
                </a:ln>
                <a:solidFill>
                  <a:srgbClr val="F95D5D"/>
                </a:solidFill>
                <a:effectLst/>
                <a:uLnTx/>
                <a:uFillTx/>
                <a:latin typeface="Open Sans" panose="020B0606030504020204" pitchFamily="34" charset="0"/>
                <a:ea typeface="Noto Sans CJK SC Bold" panose="020B0500000000000000" pitchFamily="34" charset="-128"/>
                <a:cs typeface="Open Sans" panose="020B0606030504020204" pitchFamily="34" charset="0"/>
                <a:sym typeface="Helvetica Neue Medium"/>
              </a:rPr>
              <a:t>：</a:t>
            </a:r>
            <a:r>
              <a:rPr kumimoji="0" lang="es-419"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2025/06/19~2026/06/19 </a:t>
            </a:r>
            <a:r>
              <a:rPr kumimoji="0" lang="es-419"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plan </a:t>
            </a:r>
            <a:r>
              <a:rPr kumimoji="0" lang="es-419" sz="1800" b="1" i="0" u="none" strike="noStrike" kern="0" cap="none" spc="0" normalizeH="0" baseline="0" noProof="0" dirty="0" err="1">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PROF</a:t>
            </a:r>
            <a:r>
              <a:rPr kumimoji="0" lang="es-419"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t>
            </a:r>
            <a:r>
              <a:rPr kumimoji="0" lang="es-419"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5 usuarios </a:t>
            </a:r>
            <a:r>
              <a:rPr kumimoji="0" lang="es-419"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t>
            </a:r>
            <a:r>
              <a:rPr lang="es-419" sz="1800" b="1" dirty="0">
                <a:solidFill>
                  <a:srgbClr val="F95D5D"/>
                </a:solidFill>
                <a:latin typeface="Open Sans Semibold" panose="020B0606030504020204" pitchFamily="34" charset="0"/>
                <a:ea typeface="Open Sans Semibold" panose="020B0606030504020204" pitchFamily="34" charset="0"/>
                <a:cs typeface="Open Sans Semibold" panose="020B0606030504020204" pitchFamily="34" charset="0"/>
              </a:rPr>
              <a:t>S</a:t>
            </a:r>
            <a:r>
              <a:rPr kumimoji="0" lang="es-419" sz="1800" b="1" i="0" u="none" strike="noStrike" kern="0" cap="none" spc="0" normalizeH="0" baseline="0" noProof="0" dirty="0" err="1">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uscripción</a:t>
            </a:r>
            <a:r>
              <a:rPr kumimoji="0" lang="es-419"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de un año</a:t>
            </a:r>
            <a:endParaRPr kumimoji="0" lang="es-419" sz="1800" b="1" i="0" u="none" strike="noStrike" kern="0" cap="none" spc="0" normalizeH="0" baseline="0" noProof="0" dirty="0">
              <a:ln>
                <a:noFill/>
              </a:ln>
              <a:solidFill>
                <a:srgbClr val="F95D5D"/>
              </a:solidFill>
              <a:effectLst/>
              <a:uLnTx/>
              <a:uFillTx/>
              <a:latin typeface="Open Sans Semibold" panose="020B0606030504020204" pitchFamily="34" charset="0"/>
              <a:ea typeface="Noto Sans CJK SC Regular" panose="020B0500000000000000" pitchFamily="34" charset="-128"/>
              <a:cs typeface="Open Sans Semibold" panose="020B0606030504020204" pitchFamily="34" charset="0"/>
              <a:sym typeface="Helvetica Neue Medium"/>
            </a:endParaRPr>
          </a:p>
        </p:txBody>
      </p:sp>
    </p:spTree>
    <p:extLst>
      <p:ext uri="{BB962C8B-B14F-4D97-AF65-F5344CB8AC3E}">
        <p14:creationId xmlns:p14="http://schemas.microsoft.com/office/powerpoint/2010/main" val="580976865"/>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73EBC558-1805-F7B2-79E0-E3279659870F}"/>
            </a:ext>
          </a:extLst>
        </p:cNvPr>
        <p:cNvGrpSpPr/>
        <p:nvPr/>
      </p:nvGrpSpPr>
      <p:grpSpPr>
        <a:xfrm>
          <a:off x="0" y="0"/>
          <a:ext cx="0" cy="0"/>
          <a:chOff x="0" y="0"/>
          <a:chExt cx="0" cy="0"/>
        </a:xfrm>
      </p:grpSpPr>
      <p:sp>
        <p:nvSpPr>
          <p:cNvPr id="3" name="矩形">
            <a:extLst>
              <a:ext uri="{FF2B5EF4-FFF2-40B4-BE49-F238E27FC236}">
                <a16:creationId xmlns:a16="http://schemas.microsoft.com/office/drawing/2014/main" id="{026EC669-7E3B-EE45-97A1-044A15234C79}"/>
              </a:ext>
            </a:extLst>
          </p:cNvPr>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grpSp>
        <p:nvGrpSpPr>
          <p:cNvPr id="4" name="群組 3">
            <a:extLst>
              <a:ext uri="{FF2B5EF4-FFF2-40B4-BE49-F238E27FC236}">
                <a16:creationId xmlns:a16="http://schemas.microsoft.com/office/drawing/2014/main" id="{DDBADA54-9B3A-0449-FBB6-9232AB077B55}"/>
              </a:ext>
            </a:extLst>
          </p:cNvPr>
          <p:cNvGrpSpPr/>
          <p:nvPr/>
        </p:nvGrpSpPr>
        <p:grpSpPr>
          <a:xfrm>
            <a:off x="2658141" y="3656860"/>
            <a:ext cx="6305596" cy="2200539"/>
            <a:chOff x="2636181" y="3626880"/>
            <a:chExt cx="5141214" cy="2200539"/>
          </a:xfrm>
        </p:grpSpPr>
        <p:sp>
          <p:nvSpPr>
            <p:cNvPr id="5" name="哪裡不一樣？">
              <a:extLst>
                <a:ext uri="{FF2B5EF4-FFF2-40B4-BE49-F238E27FC236}">
                  <a16:creationId xmlns:a16="http://schemas.microsoft.com/office/drawing/2014/main" id="{056EDB56-A2DF-A13A-0AFC-DC181B4255E4}"/>
                </a:ext>
              </a:extLst>
            </p:cNvPr>
            <p:cNvSpPr txBox="1"/>
            <p:nvPr/>
          </p:nvSpPr>
          <p:spPr>
            <a:xfrm>
              <a:off x="2636181" y="3626880"/>
              <a:ext cx="2630574" cy="22005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s-419"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Seguridad</a:t>
              </a:r>
            </a:p>
          </p:txBody>
        </p:sp>
        <p:pic>
          <p:nvPicPr>
            <p:cNvPr id="6" name="ragic logo.png" descr="ragic logo.png">
              <a:extLst>
                <a:ext uri="{FF2B5EF4-FFF2-40B4-BE49-F238E27FC236}">
                  <a16:creationId xmlns:a16="http://schemas.microsoft.com/office/drawing/2014/main" id="{28FCA363-52D1-631B-5D19-98090AE5EE95}"/>
                </a:ext>
              </a:extLst>
            </p:cNvPr>
            <p:cNvPicPr>
              <a:picLocks noChangeAspect="1"/>
            </p:cNvPicPr>
            <p:nvPr/>
          </p:nvPicPr>
          <p:blipFill>
            <a:blip r:embed="rId3"/>
            <a:srcRect l="11250" t="22753" r="6319" b="18667"/>
            <a:stretch/>
          </p:blipFill>
          <p:spPr>
            <a:xfrm>
              <a:off x="5378967" y="4367438"/>
              <a:ext cx="2398428" cy="958764"/>
            </a:xfrm>
            <a:prstGeom prst="rect">
              <a:avLst/>
            </a:prstGeom>
            <a:ln w="12700">
              <a:miter lim="400000"/>
            </a:ln>
          </p:spPr>
        </p:pic>
      </p:grpSp>
    </p:spTree>
    <p:extLst>
      <p:ext uri="{BB962C8B-B14F-4D97-AF65-F5344CB8AC3E}">
        <p14:creationId xmlns:p14="http://schemas.microsoft.com/office/powerpoint/2010/main" val="1061305160"/>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670A5B11-9EC8-BD67-4E8F-69919992C1EA}"/>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B7E0E61E-14C3-3196-8EC8-1DB4EF46AEF3}"/>
              </a:ext>
            </a:extLst>
          </p:cNvPr>
          <p:cNvSpPr/>
          <p:nvPr/>
        </p:nvSpPr>
        <p:spPr>
          <a:xfrm>
            <a:off x="-386523" y="-168035"/>
            <a:ext cx="13777846" cy="348666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B0CDDAA2-6ECA-90E8-F8DE-A5C833BBFEF7}"/>
              </a:ext>
            </a:extLst>
          </p:cNvPr>
          <p:cNvSpPr txBox="1"/>
          <p:nvPr/>
        </p:nvSpPr>
        <p:spPr>
          <a:xfrm>
            <a:off x="1934803" y="957111"/>
            <a:ext cx="9135194"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s-SV" b="1" dirty="0">
                <a:latin typeface="Open Sans" panose="020B0606030504020204" pitchFamily="34" charset="0"/>
                <a:cs typeface="Open Sans" panose="020B0606030504020204" pitchFamily="34" charset="0"/>
              </a:rPr>
              <a:t>Medidas de Seguridad de Datos</a:t>
            </a:r>
            <a:endParaRPr kumimoji="0" lang="es-419"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grpSp>
        <p:nvGrpSpPr>
          <p:cNvPr id="5" name="群組 4">
            <a:extLst>
              <a:ext uri="{FF2B5EF4-FFF2-40B4-BE49-F238E27FC236}">
                <a16:creationId xmlns:a16="http://schemas.microsoft.com/office/drawing/2014/main" id="{01B50274-6D8D-777B-4DEE-ED207A4940FE}"/>
              </a:ext>
            </a:extLst>
          </p:cNvPr>
          <p:cNvGrpSpPr/>
          <p:nvPr/>
        </p:nvGrpSpPr>
        <p:grpSpPr>
          <a:xfrm>
            <a:off x="1498961" y="4518146"/>
            <a:ext cx="4246153" cy="540000"/>
            <a:chOff x="1533473" y="3968593"/>
            <a:chExt cx="4246153" cy="540000"/>
          </a:xfrm>
        </p:grpSpPr>
        <p:pic>
          <p:nvPicPr>
            <p:cNvPr id="6" name="Picture 2" descr="影像">
              <a:extLst>
                <a:ext uri="{FF2B5EF4-FFF2-40B4-BE49-F238E27FC236}">
                  <a16:creationId xmlns:a16="http://schemas.microsoft.com/office/drawing/2014/main" id="{D2FBC691-1888-048A-631A-41F5BBD99E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7" name="簡潔介面">
              <a:extLst>
                <a:ext uri="{FF2B5EF4-FFF2-40B4-BE49-F238E27FC236}">
                  <a16:creationId xmlns:a16="http://schemas.microsoft.com/office/drawing/2014/main" id="{F825EE6E-A6DB-8AE2-BA0D-FEFC3217CAF7}"/>
                </a:ext>
              </a:extLst>
            </p:cNvPr>
            <p:cNvSpPr txBox="1"/>
            <p:nvPr/>
          </p:nvSpPr>
          <p:spPr>
            <a:xfrm>
              <a:off x="2196817" y="4052930"/>
              <a:ext cx="3582809"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s-419"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Cumplimiento ISO 27001</a:t>
              </a:r>
            </a:p>
          </p:txBody>
        </p:sp>
      </p:grpSp>
      <p:grpSp>
        <p:nvGrpSpPr>
          <p:cNvPr id="8" name="群組 7">
            <a:extLst>
              <a:ext uri="{FF2B5EF4-FFF2-40B4-BE49-F238E27FC236}">
                <a16:creationId xmlns:a16="http://schemas.microsoft.com/office/drawing/2014/main" id="{118BFC78-A13B-A06F-C910-090B8473103C}"/>
              </a:ext>
            </a:extLst>
          </p:cNvPr>
          <p:cNvGrpSpPr/>
          <p:nvPr/>
        </p:nvGrpSpPr>
        <p:grpSpPr>
          <a:xfrm>
            <a:off x="1498961" y="5683870"/>
            <a:ext cx="3967917" cy="540000"/>
            <a:chOff x="1533473" y="3968593"/>
            <a:chExt cx="3967917" cy="540000"/>
          </a:xfrm>
        </p:grpSpPr>
        <p:pic>
          <p:nvPicPr>
            <p:cNvPr id="9" name="Picture 2" descr="影像">
              <a:extLst>
                <a:ext uri="{FF2B5EF4-FFF2-40B4-BE49-F238E27FC236}">
                  <a16:creationId xmlns:a16="http://schemas.microsoft.com/office/drawing/2014/main" id="{1A3EF6CD-0992-8BA4-5B51-297F891A93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0" name="簡潔介面">
              <a:extLst>
                <a:ext uri="{FF2B5EF4-FFF2-40B4-BE49-F238E27FC236}">
                  <a16:creationId xmlns:a16="http://schemas.microsoft.com/office/drawing/2014/main" id="{FBC14C1A-70B0-99AD-2FF1-89D871628CB7}"/>
                </a:ext>
              </a:extLst>
            </p:cNvPr>
            <p:cNvSpPr txBox="1"/>
            <p:nvPr/>
          </p:nvSpPr>
          <p:spPr>
            <a:xfrm>
              <a:off x="2196818" y="4049450"/>
              <a:ext cx="3304572"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s-419"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Seguridad Física</a:t>
              </a:r>
            </a:p>
          </p:txBody>
        </p:sp>
      </p:grpSp>
      <p:grpSp>
        <p:nvGrpSpPr>
          <p:cNvPr id="11" name="群組 10">
            <a:extLst>
              <a:ext uri="{FF2B5EF4-FFF2-40B4-BE49-F238E27FC236}">
                <a16:creationId xmlns:a16="http://schemas.microsoft.com/office/drawing/2014/main" id="{5508026E-54E0-71EF-E874-E88C8F925D55}"/>
              </a:ext>
            </a:extLst>
          </p:cNvPr>
          <p:cNvGrpSpPr/>
          <p:nvPr/>
        </p:nvGrpSpPr>
        <p:grpSpPr>
          <a:xfrm>
            <a:off x="1498961" y="6849594"/>
            <a:ext cx="4652554" cy="540000"/>
            <a:chOff x="1533473" y="3968593"/>
            <a:chExt cx="4652554" cy="540000"/>
          </a:xfrm>
        </p:grpSpPr>
        <p:pic>
          <p:nvPicPr>
            <p:cNvPr id="12" name="Picture 2" descr="影像">
              <a:extLst>
                <a:ext uri="{FF2B5EF4-FFF2-40B4-BE49-F238E27FC236}">
                  <a16:creationId xmlns:a16="http://schemas.microsoft.com/office/drawing/2014/main" id="{7BA312B7-3F69-C4EA-7D1B-05AFCFBB6D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3" name="簡潔介面">
              <a:extLst>
                <a:ext uri="{FF2B5EF4-FFF2-40B4-BE49-F238E27FC236}">
                  <a16:creationId xmlns:a16="http://schemas.microsoft.com/office/drawing/2014/main" id="{03CFA303-0E88-4745-257D-9F02807D5EE4}"/>
                </a:ext>
              </a:extLst>
            </p:cNvPr>
            <p:cNvSpPr txBox="1"/>
            <p:nvPr/>
          </p:nvSpPr>
          <p:spPr>
            <a:xfrm>
              <a:off x="2196818" y="4059799"/>
              <a:ext cx="3989209"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indent="0" algn="l">
                <a:lnSpc>
                  <a:spcPct val="100000"/>
                </a:lnSpc>
                <a:defRPr/>
              </a:pPr>
              <a:r>
                <a:rPr lang="es-SV" sz="2000" b="1" dirty="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Seguridad de Redes y Sistemas</a:t>
              </a:r>
              <a:endParaRPr kumimoji="0" lang="es-419"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14" name="群組 13">
            <a:extLst>
              <a:ext uri="{FF2B5EF4-FFF2-40B4-BE49-F238E27FC236}">
                <a16:creationId xmlns:a16="http://schemas.microsoft.com/office/drawing/2014/main" id="{81B49DE4-5470-A2A7-890C-6A6047FC8624}"/>
              </a:ext>
            </a:extLst>
          </p:cNvPr>
          <p:cNvGrpSpPr/>
          <p:nvPr/>
        </p:nvGrpSpPr>
        <p:grpSpPr>
          <a:xfrm>
            <a:off x="1528559" y="8039864"/>
            <a:ext cx="4670218" cy="791146"/>
            <a:chOff x="1558018" y="3993139"/>
            <a:chExt cx="3872832" cy="791146"/>
          </a:xfrm>
        </p:grpSpPr>
        <p:pic>
          <p:nvPicPr>
            <p:cNvPr id="15" name="Picture 2" descr="影像">
              <a:extLst>
                <a:ext uri="{FF2B5EF4-FFF2-40B4-BE49-F238E27FC236}">
                  <a16:creationId xmlns:a16="http://schemas.microsoft.com/office/drawing/2014/main" id="{BF0B13B4-83C7-4629-C42A-B0B4FA597C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8018" y="3993139"/>
              <a:ext cx="490909" cy="490909"/>
            </a:xfrm>
            <a:prstGeom prst="rect">
              <a:avLst/>
            </a:prstGeom>
            <a:noFill/>
            <a:extLst>
              <a:ext uri="{909E8E84-426E-40DD-AFC4-6F175D3DCCD1}">
                <a14:hiddenFill xmlns:a14="http://schemas.microsoft.com/office/drawing/2010/main">
                  <a:solidFill>
                    <a:srgbClr val="FFFFFF"/>
                  </a:solidFill>
                </a14:hiddenFill>
              </a:ext>
            </a:extLst>
          </p:spPr>
        </p:pic>
        <p:sp>
          <p:nvSpPr>
            <p:cNvPr id="16" name="簡潔介面">
              <a:extLst>
                <a:ext uri="{FF2B5EF4-FFF2-40B4-BE49-F238E27FC236}">
                  <a16:creationId xmlns:a16="http://schemas.microsoft.com/office/drawing/2014/main" id="{D678C5EC-E42D-6F8C-0D30-6C8F17AA2CC8}"/>
                </a:ext>
              </a:extLst>
            </p:cNvPr>
            <p:cNvSpPr txBox="1"/>
            <p:nvPr/>
          </p:nvSpPr>
          <p:spPr>
            <a:xfrm>
              <a:off x="2126278" y="4066140"/>
              <a:ext cx="3304572" cy="7181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indent="0" algn="l">
                <a:lnSpc>
                  <a:spcPct val="100000"/>
                </a:lnSpc>
                <a:defRPr/>
              </a:pPr>
              <a:r>
                <a:rPr lang="es-419" sz="2000" b="1" dirty="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Seguridad del Almacenamiento</a:t>
              </a:r>
              <a:endParaRPr kumimoji="0" lang="es-419"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17" name="群組 16">
            <a:extLst>
              <a:ext uri="{FF2B5EF4-FFF2-40B4-BE49-F238E27FC236}">
                <a16:creationId xmlns:a16="http://schemas.microsoft.com/office/drawing/2014/main" id="{99099A10-E181-1318-B6E0-9B58CE8C116D}"/>
              </a:ext>
            </a:extLst>
          </p:cNvPr>
          <p:cNvGrpSpPr/>
          <p:nvPr/>
        </p:nvGrpSpPr>
        <p:grpSpPr>
          <a:xfrm>
            <a:off x="6836152" y="4518146"/>
            <a:ext cx="4898637" cy="800799"/>
            <a:chOff x="1533473" y="3968593"/>
            <a:chExt cx="4898637" cy="800799"/>
          </a:xfrm>
        </p:grpSpPr>
        <p:pic>
          <p:nvPicPr>
            <p:cNvPr id="18" name="Picture 2" descr="影像">
              <a:extLst>
                <a:ext uri="{FF2B5EF4-FFF2-40B4-BE49-F238E27FC236}">
                  <a16:creationId xmlns:a16="http://schemas.microsoft.com/office/drawing/2014/main" id="{38F01035-D1AE-EE95-8B3A-7DFDAD271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9" name="簡潔介面">
              <a:extLst>
                <a:ext uri="{FF2B5EF4-FFF2-40B4-BE49-F238E27FC236}">
                  <a16:creationId xmlns:a16="http://schemas.microsoft.com/office/drawing/2014/main" id="{1409F733-814A-C535-A58C-34F7F1768533}"/>
                </a:ext>
              </a:extLst>
            </p:cNvPr>
            <p:cNvSpPr txBox="1"/>
            <p:nvPr/>
          </p:nvSpPr>
          <p:spPr>
            <a:xfrm>
              <a:off x="2196818" y="4051247"/>
              <a:ext cx="4235292" cy="7181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indent="0" algn="l">
                <a:lnSpc>
                  <a:spcPct val="100000"/>
                </a:lnSpc>
                <a:defRPr/>
              </a:pPr>
              <a:r>
                <a:rPr lang="es-SV" sz="2000" b="1" dirty="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Seguridad de la Arquitectura de Aplicaciones</a:t>
              </a:r>
              <a:endParaRPr kumimoji="0" lang="es-419"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20" name="群組 19">
            <a:extLst>
              <a:ext uri="{FF2B5EF4-FFF2-40B4-BE49-F238E27FC236}">
                <a16:creationId xmlns:a16="http://schemas.microsoft.com/office/drawing/2014/main" id="{C2387342-EC86-91CF-677B-7BEC11CCB3C0}"/>
              </a:ext>
            </a:extLst>
          </p:cNvPr>
          <p:cNvGrpSpPr/>
          <p:nvPr/>
        </p:nvGrpSpPr>
        <p:grpSpPr>
          <a:xfrm>
            <a:off x="6836152" y="5683870"/>
            <a:ext cx="3967917" cy="540000"/>
            <a:chOff x="1533473" y="3968593"/>
            <a:chExt cx="3967917" cy="540000"/>
          </a:xfrm>
        </p:grpSpPr>
        <p:pic>
          <p:nvPicPr>
            <p:cNvPr id="21" name="Picture 2" descr="影像">
              <a:extLst>
                <a:ext uri="{FF2B5EF4-FFF2-40B4-BE49-F238E27FC236}">
                  <a16:creationId xmlns:a16="http://schemas.microsoft.com/office/drawing/2014/main" id="{DF489F21-D550-6E9C-9FAD-1D532730E8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22" name="簡潔介面">
              <a:extLst>
                <a:ext uri="{FF2B5EF4-FFF2-40B4-BE49-F238E27FC236}">
                  <a16:creationId xmlns:a16="http://schemas.microsoft.com/office/drawing/2014/main" id="{CE3C5363-C863-2090-D075-F2C8E3C4A10C}"/>
                </a:ext>
              </a:extLst>
            </p:cNvPr>
            <p:cNvSpPr txBox="1"/>
            <p:nvPr/>
          </p:nvSpPr>
          <p:spPr>
            <a:xfrm>
              <a:off x="2196818" y="4049965"/>
              <a:ext cx="3304572"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indent="0" algn="l">
                <a:lnSpc>
                  <a:spcPct val="100000"/>
                </a:lnSpc>
                <a:defRPr/>
              </a:pPr>
              <a:r>
                <a:rPr lang="es-419" sz="2000" b="1" dirty="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Procesos de Personas</a:t>
              </a:r>
              <a:endParaRPr kumimoji="0" lang="es-419"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23" name="群組 22">
            <a:extLst>
              <a:ext uri="{FF2B5EF4-FFF2-40B4-BE49-F238E27FC236}">
                <a16:creationId xmlns:a16="http://schemas.microsoft.com/office/drawing/2014/main" id="{C418F677-F447-622B-2F8E-3449047BF4BC}"/>
              </a:ext>
            </a:extLst>
          </p:cNvPr>
          <p:cNvGrpSpPr/>
          <p:nvPr/>
        </p:nvGrpSpPr>
        <p:grpSpPr>
          <a:xfrm>
            <a:off x="6836164" y="6796429"/>
            <a:ext cx="4311543" cy="810903"/>
            <a:chOff x="1533473" y="3968593"/>
            <a:chExt cx="4311543" cy="810903"/>
          </a:xfrm>
        </p:grpSpPr>
        <p:pic>
          <p:nvPicPr>
            <p:cNvPr id="24" name="Picture 2" descr="影像">
              <a:extLst>
                <a:ext uri="{FF2B5EF4-FFF2-40B4-BE49-F238E27FC236}">
                  <a16:creationId xmlns:a16="http://schemas.microsoft.com/office/drawing/2014/main" id="{9398BEFE-D368-E23B-BBDA-6EE7A09C43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25" name="簡潔介面">
              <a:extLst>
                <a:ext uri="{FF2B5EF4-FFF2-40B4-BE49-F238E27FC236}">
                  <a16:creationId xmlns:a16="http://schemas.microsoft.com/office/drawing/2014/main" id="{EF5E35CA-87AB-1D29-7758-137374E8ABC2}"/>
                </a:ext>
              </a:extLst>
            </p:cNvPr>
            <p:cNvSpPr txBox="1"/>
            <p:nvPr/>
          </p:nvSpPr>
          <p:spPr>
            <a:xfrm>
              <a:off x="2196818" y="4061351"/>
              <a:ext cx="3648198" cy="7181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indent="0" algn="l">
                <a:lnSpc>
                  <a:spcPct val="100000"/>
                </a:lnSpc>
                <a:defRPr/>
              </a:pPr>
              <a:r>
                <a:rPr lang="es-SV" sz="2000" b="1" dirty="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Respaldo y Recuperación Ante Desastres</a:t>
              </a:r>
              <a:endParaRPr kumimoji="0" lang="es-419"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26" name="群組 25">
            <a:extLst>
              <a:ext uri="{FF2B5EF4-FFF2-40B4-BE49-F238E27FC236}">
                <a16:creationId xmlns:a16="http://schemas.microsoft.com/office/drawing/2014/main" id="{846B3D76-D24B-E20C-7C12-B21B93ECDE6B}"/>
              </a:ext>
            </a:extLst>
          </p:cNvPr>
          <p:cNvGrpSpPr/>
          <p:nvPr/>
        </p:nvGrpSpPr>
        <p:grpSpPr>
          <a:xfrm>
            <a:off x="6836152" y="8015318"/>
            <a:ext cx="3967917" cy="540000"/>
            <a:chOff x="1533473" y="3968593"/>
            <a:chExt cx="3967917" cy="540000"/>
          </a:xfrm>
        </p:grpSpPr>
        <p:pic>
          <p:nvPicPr>
            <p:cNvPr id="27" name="Picture 2" descr="影像">
              <a:extLst>
                <a:ext uri="{FF2B5EF4-FFF2-40B4-BE49-F238E27FC236}">
                  <a16:creationId xmlns:a16="http://schemas.microsoft.com/office/drawing/2014/main" id="{DD44E739-8320-0248-FE92-178E81B706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28" name="簡潔介面">
              <a:extLst>
                <a:ext uri="{FF2B5EF4-FFF2-40B4-BE49-F238E27FC236}">
                  <a16:creationId xmlns:a16="http://schemas.microsoft.com/office/drawing/2014/main" id="{3E2C4E2C-ADE0-95D0-2B48-019A579E68B1}"/>
                </a:ext>
              </a:extLst>
            </p:cNvPr>
            <p:cNvSpPr txBox="1"/>
            <p:nvPr/>
          </p:nvSpPr>
          <p:spPr>
            <a:xfrm>
              <a:off x="2196818" y="4066140"/>
              <a:ext cx="3304572"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s-419"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Servidores </a:t>
              </a:r>
              <a:r>
                <a:rPr kumimoji="0" lang="es-419" sz="20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On</a:t>
              </a:r>
              <a:r>
                <a:rPr lang="es-419" sz="2000" b="1" dirty="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-premise</a:t>
              </a:r>
              <a:endParaRPr kumimoji="0" lang="es-419"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spTree>
    <p:extLst>
      <p:ext uri="{BB962C8B-B14F-4D97-AF65-F5344CB8AC3E}">
        <p14:creationId xmlns:p14="http://schemas.microsoft.com/office/powerpoint/2010/main" val="3198778419"/>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02E3A21B-8476-17A3-C535-8BE3409F986F}"/>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3F1AF817-039B-9E50-E493-ACE32D08D3C9}"/>
              </a:ext>
            </a:extLst>
          </p:cNvPr>
          <p:cNvSpPr/>
          <p:nvPr/>
        </p:nvSpPr>
        <p:spPr>
          <a:xfrm>
            <a:off x="-386523" y="-168035"/>
            <a:ext cx="13777846" cy="3368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84F80CBF-15F9-091E-B3D6-B197369AB536}"/>
              </a:ext>
            </a:extLst>
          </p:cNvPr>
          <p:cNvSpPr txBox="1"/>
          <p:nvPr/>
        </p:nvSpPr>
        <p:spPr>
          <a:xfrm>
            <a:off x="558599" y="785121"/>
            <a:ext cx="12147308" cy="8412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indent="0" algn="l">
              <a:lnSpc>
                <a:spcPct val="100000"/>
              </a:lnSpc>
              <a:defRPr/>
            </a:pPr>
            <a:r>
              <a:rPr lang="es-SV" sz="4800" b="1" dirty="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Respaldo y Recuperación Ante Desastres</a:t>
            </a:r>
            <a:endParaRPr lang="es-419" sz="4800" b="1" dirty="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nvGrpSpPr>
          <p:cNvPr id="5" name="群組 4">
            <a:extLst>
              <a:ext uri="{FF2B5EF4-FFF2-40B4-BE49-F238E27FC236}">
                <a16:creationId xmlns:a16="http://schemas.microsoft.com/office/drawing/2014/main" id="{CB837A98-AC03-803B-5675-C138E484E6C4}"/>
              </a:ext>
            </a:extLst>
          </p:cNvPr>
          <p:cNvGrpSpPr/>
          <p:nvPr/>
        </p:nvGrpSpPr>
        <p:grpSpPr>
          <a:xfrm>
            <a:off x="1227010" y="3524998"/>
            <a:ext cx="5977558" cy="618751"/>
            <a:chOff x="1533473" y="3889842"/>
            <a:chExt cx="5320573" cy="618751"/>
          </a:xfrm>
        </p:grpSpPr>
        <p:pic>
          <p:nvPicPr>
            <p:cNvPr id="6" name="Picture 2" descr="影像">
              <a:extLst>
                <a:ext uri="{FF2B5EF4-FFF2-40B4-BE49-F238E27FC236}">
                  <a16:creationId xmlns:a16="http://schemas.microsoft.com/office/drawing/2014/main" id="{59D41B0F-D530-49C1-392A-7E52AAA669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7" name="簡潔介面">
              <a:extLst>
                <a:ext uri="{FF2B5EF4-FFF2-40B4-BE49-F238E27FC236}">
                  <a16:creationId xmlns:a16="http://schemas.microsoft.com/office/drawing/2014/main" id="{6EFA9855-ED06-5884-B602-D12AD5E5DBD1}"/>
                </a:ext>
              </a:extLst>
            </p:cNvPr>
            <p:cNvSpPr txBox="1"/>
            <p:nvPr/>
          </p:nvSpPr>
          <p:spPr>
            <a:xfrm>
              <a:off x="2196818" y="3889842"/>
              <a:ext cx="4657228" cy="597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lgn="l">
                <a:defRPr/>
              </a:pPr>
              <a:r>
                <a:rPr lang="es-SV" sz="2400" b="1" dirty="0">
                  <a:latin typeface="Open Sans Semibold" panose="020B0606030504020204" pitchFamily="34" charset="0"/>
                  <a:ea typeface="Noto Sans CJK SC Medium" panose="020B0500000000000000" pitchFamily="34" charset="-128"/>
                  <a:cs typeface="Open Sans Semibold" panose="020B0606030504020204" pitchFamily="34" charset="0"/>
                </a:rPr>
                <a:t>Respaldo de todo el sistema</a:t>
              </a:r>
              <a:endParaRPr kumimoji="0" lang="es-419" sz="2400" b="1" i="0" u="none" strike="noStrike" kern="0" cap="none" spc="0" normalizeH="0" baseline="0" noProof="0" dirty="0">
                <a:ln>
                  <a:noFill/>
                </a:ln>
                <a:solidFill>
                  <a:srgbClr val="393939"/>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Bold"/>
              </a:endParaRPr>
            </a:p>
          </p:txBody>
        </p:sp>
      </p:grpSp>
      <p:sp>
        <p:nvSpPr>
          <p:cNvPr id="3" name="Ragic 一 個  系 統 便 能 管 理 您  所 有 的 作 業 流  程">
            <a:extLst>
              <a:ext uri="{FF2B5EF4-FFF2-40B4-BE49-F238E27FC236}">
                <a16:creationId xmlns:a16="http://schemas.microsoft.com/office/drawing/2014/main" id="{AE2BC884-9C48-82A3-D557-689F13B3ABDD}"/>
              </a:ext>
            </a:extLst>
          </p:cNvPr>
          <p:cNvSpPr txBox="1"/>
          <p:nvPr/>
        </p:nvSpPr>
        <p:spPr>
          <a:xfrm>
            <a:off x="558599" y="1857600"/>
            <a:ext cx="11887601" cy="4411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spAutoFit/>
          </a:bodyPr>
          <a:lstStyle/>
          <a:p>
            <a:pPr lvl="0">
              <a:defRPr/>
            </a:pPr>
            <a:r>
              <a:rPr lang="es-SV" sz="22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rPr>
              <a:t>Múltiples capas de respaldo para evitar la pérdida de datos</a:t>
            </a:r>
            <a:endPar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endParaRPr>
          </a:p>
        </p:txBody>
      </p:sp>
      <p:sp>
        <p:nvSpPr>
          <p:cNvPr id="29" name="像 Excel簡潔易懂的介面，一個畫面就能看到所有資訊">
            <a:extLst>
              <a:ext uri="{FF2B5EF4-FFF2-40B4-BE49-F238E27FC236}">
                <a16:creationId xmlns:a16="http://schemas.microsoft.com/office/drawing/2014/main" id="{750D7E66-B5DB-931E-CF49-8712C6BB769F}"/>
              </a:ext>
            </a:extLst>
          </p:cNvPr>
          <p:cNvSpPr txBox="1"/>
          <p:nvPr/>
        </p:nvSpPr>
        <p:spPr>
          <a:xfrm>
            <a:off x="1890354" y="4143749"/>
            <a:ext cx="10230761" cy="8019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lvl="0" indent="-285750" algn="l">
              <a:buFont typeface="Arial" panose="020B0604020202020204" pitchFamily="34" charset="0"/>
              <a:buChar char="•"/>
              <a:defRPr/>
            </a:pPr>
            <a:r>
              <a:rPr lang="es-SV" sz="1600" dirty="0">
                <a:solidFill>
                  <a:srgbClr val="222222"/>
                </a:solidFill>
                <a:latin typeface="Open Sans" panose="020B0606030504020204" pitchFamily="34" charset="0"/>
                <a:ea typeface="Open Sans" panose="020B0606030504020204" pitchFamily="34" charset="0"/>
                <a:cs typeface="Open Sans" panose="020B0606030504020204" pitchFamily="34" charset="0"/>
              </a:rPr>
              <a:t>Todos los servidores Ragic cuentan con respaldo completo a diario para garantizar que el servicio pueda recuperarse rápidamente en caso de cualquier problema.</a:t>
            </a:r>
            <a:endParaRPr kumimoji="0" lang="es-419" sz="16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grpSp>
        <p:nvGrpSpPr>
          <p:cNvPr id="30" name="群組 29">
            <a:extLst>
              <a:ext uri="{FF2B5EF4-FFF2-40B4-BE49-F238E27FC236}">
                <a16:creationId xmlns:a16="http://schemas.microsoft.com/office/drawing/2014/main" id="{30293E4D-EF8B-5E79-7FB5-B644743B8106}"/>
              </a:ext>
            </a:extLst>
          </p:cNvPr>
          <p:cNvGrpSpPr/>
          <p:nvPr/>
        </p:nvGrpSpPr>
        <p:grpSpPr>
          <a:xfrm>
            <a:off x="1295746" y="5097777"/>
            <a:ext cx="7941889" cy="685670"/>
            <a:chOff x="1579127" y="3889842"/>
            <a:chExt cx="5274919" cy="685670"/>
          </a:xfrm>
        </p:grpSpPr>
        <p:pic>
          <p:nvPicPr>
            <p:cNvPr id="31" name="Picture 2" descr="影像">
              <a:extLst>
                <a:ext uri="{FF2B5EF4-FFF2-40B4-BE49-F238E27FC236}">
                  <a16:creationId xmlns:a16="http://schemas.microsoft.com/office/drawing/2014/main" id="{4800C8C8-06BC-1D37-A5C0-D62762D53A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9127" y="4035512"/>
              <a:ext cx="434789" cy="540000"/>
            </a:xfrm>
            <a:prstGeom prst="rect">
              <a:avLst/>
            </a:prstGeom>
            <a:noFill/>
            <a:extLst>
              <a:ext uri="{909E8E84-426E-40DD-AFC4-6F175D3DCCD1}">
                <a14:hiddenFill xmlns:a14="http://schemas.microsoft.com/office/drawing/2010/main">
                  <a:solidFill>
                    <a:srgbClr val="FFFFFF"/>
                  </a:solidFill>
                </a14:hiddenFill>
              </a:ext>
            </a:extLst>
          </p:spPr>
        </p:pic>
        <p:sp>
          <p:nvSpPr>
            <p:cNvPr id="32" name="簡潔介面">
              <a:extLst>
                <a:ext uri="{FF2B5EF4-FFF2-40B4-BE49-F238E27FC236}">
                  <a16:creationId xmlns:a16="http://schemas.microsoft.com/office/drawing/2014/main" id="{423A4918-FD70-D64D-143E-102A278CA9DA}"/>
                </a:ext>
              </a:extLst>
            </p:cNvPr>
            <p:cNvSpPr txBox="1"/>
            <p:nvPr/>
          </p:nvSpPr>
          <p:spPr>
            <a:xfrm>
              <a:off x="2088540" y="3889842"/>
              <a:ext cx="4765506" cy="597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lgn="l">
                <a:defRPr/>
              </a:pPr>
              <a:r>
                <a:rPr lang="es-SV" sz="2400" b="1" dirty="0">
                  <a:latin typeface="Open Sans Semibold" panose="020B0606030504020204" pitchFamily="34" charset="0"/>
                  <a:ea typeface="Open Sans Semibold" panose="020B0606030504020204" pitchFamily="34" charset="0"/>
                  <a:cs typeface="Open Sans Semibold" panose="020B0606030504020204" pitchFamily="34" charset="0"/>
                </a:rPr>
                <a:t>Respaldo de cuentas de base de datos</a:t>
              </a:r>
              <a:endParaRPr kumimoji="0" lang="es-419" sz="2400" b="1" i="0" u="none" strike="noStrike" kern="0" cap="none" spc="0" normalizeH="0" baseline="0" noProof="0" dirty="0">
                <a:ln>
                  <a:noFill/>
                </a:ln>
                <a:solidFill>
                  <a:srgbClr val="393939"/>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Bold"/>
              </a:endParaRPr>
            </a:p>
          </p:txBody>
        </p:sp>
      </p:grpSp>
      <p:sp>
        <p:nvSpPr>
          <p:cNvPr id="33" name="像 Excel簡潔易懂的介面，一個畫面就能看到所有資訊">
            <a:extLst>
              <a:ext uri="{FF2B5EF4-FFF2-40B4-BE49-F238E27FC236}">
                <a16:creationId xmlns:a16="http://schemas.microsoft.com/office/drawing/2014/main" id="{F539D44F-664A-FE59-4163-3DDA38F245C2}"/>
              </a:ext>
            </a:extLst>
          </p:cNvPr>
          <p:cNvSpPr txBox="1"/>
          <p:nvPr/>
        </p:nvSpPr>
        <p:spPr>
          <a:xfrm>
            <a:off x="1890354" y="5716528"/>
            <a:ext cx="10230761" cy="1913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lvl="0" indent="-285750" algn="l">
              <a:buFont typeface="Arial" panose="020B0604020202020204" pitchFamily="34" charset="0"/>
              <a:buChar char="•"/>
              <a:defRPr/>
            </a:pPr>
            <a:r>
              <a:rPr lang="es-SV" sz="1600" dirty="0">
                <a:solidFill>
                  <a:srgbClr val="222222"/>
                </a:solidFill>
                <a:latin typeface="Open Sans" panose="020B0606030504020204" pitchFamily="34" charset="0"/>
                <a:ea typeface="Open Sans" panose="020B0606030504020204" pitchFamily="34" charset="0"/>
                <a:cs typeface="Open Sans" panose="020B0606030504020204" pitchFamily="34" charset="0"/>
              </a:rPr>
              <a:t>Para planes profesionales y superiores, las cuentas cuentan con copias de seguridad completas de la base de datos (diarias, semanales y quincenales) en una ubicación diferente de un proveedor diferente para garantizar que pueda restaurar sus datos en cualquier situación.</a:t>
            </a:r>
          </a:p>
          <a:p>
            <a:pPr marL="285750" lvl="0" indent="-285750" algn="l">
              <a:buFont typeface="Arial" panose="020B0604020202020204" pitchFamily="34" charset="0"/>
              <a:buChar char="•"/>
              <a:defRPr/>
            </a:pPr>
            <a:r>
              <a:rPr lang="es-SV" sz="1600" dirty="0">
                <a:solidFill>
                  <a:srgbClr val="222222"/>
                </a:solidFill>
                <a:latin typeface="Open Sans" panose="020B0606030504020204" pitchFamily="34" charset="0"/>
                <a:ea typeface="Open Sans" panose="020B0606030504020204" pitchFamily="34" charset="0"/>
                <a:cs typeface="Open Sans" panose="020B0606030504020204" pitchFamily="34" charset="0"/>
              </a:rPr>
              <a:t>También le permitimos realizar copias de seguridad manualmente, tomar instantáneas o restaurar la base de datos de su cuenta con una copia de seguridad usted mismo</a:t>
            </a:r>
            <a:r>
              <a:rPr lang="es-SV" sz="1600" dirty="0">
                <a:latin typeface="Noto Sans CJK SC Regular" panose="020B0500000000000000" pitchFamily="34" charset="-128"/>
                <a:ea typeface="Noto Sans CJK SC Regular" panose="020B0500000000000000" pitchFamily="34" charset="-128"/>
              </a:rPr>
              <a:t>.</a:t>
            </a:r>
            <a:endParaRPr kumimoji="0" lang="es-419" sz="1600" b="0" i="0"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sym typeface="Source Han Sans TW Medium"/>
            </a:endParaRPr>
          </a:p>
        </p:txBody>
      </p:sp>
      <p:grpSp>
        <p:nvGrpSpPr>
          <p:cNvPr id="38" name="群組 37">
            <a:extLst>
              <a:ext uri="{FF2B5EF4-FFF2-40B4-BE49-F238E27FC236}">
                <a16:creationId xmlns:a16="http://schemas.microsoft.com/office/drawing/2014/main" id="{79FB6B5C-7516-0539-6628-42698338C370}"/>
              </a:ext>
            </a:extLst>
          </p:cNvPr>
          <p:cNvGrpSpPr/>
          <p:nvPr/>
        </p:nvGrpSpPr>
        <p:grpSpPr>
          <a:xfrm>
            <a:off x="1227010" y="7769698"/>
            <a:ext cx="4457876" cy="618751"/>
            <a:chOff x="1533473" y="3889842"/>
            <a:chExt cx="3967917" cy="618751"/>
          </a:xfrm>
        </p:grpSpPr>
        <p:pic>
          <p:nvPicPr>
            <p:cNvPr id="39" name="Picture 2" descr="影像">
              <a:extLst>
                <a:ext uri="{FF2B5EF4-FFF2-40B4-BE49-F238E27FC236}">
                  <a16:creationId xmlns:a16="http://schemas.microsoft.com/office/drawing/2014/main" id="{71810EFF-50F7-C68E-C0FD-F9B2B41159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40" name="簡潔介面">
              <a:extLst>
                <a:ext uri="{FF2B5EF4-FFF2-40B4-BE49-F238E27FC236}">
                  <a16:creationId xmlns:a16="http://schemas.microsoft.com/office/drawing/2014/main" id="{1C1E8358-B640-9479-5599-5E5CADFBAB46}"/>
                </a:ext>
              </a:extLst>
            </p:cNvPr>
            <p:cNvSpPr txBox="1"/>
            <p:nvPr/>
          </p:nvSpPr>
          <p:spPr>
            <a:xfrm>
              <a:off x="2196818" y="3889842"/>
              <a:ext cx="3304572" cy="6048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Respaldo anual</a:t>
              </a:r>
              <a:endParaRPr kumimoji="0" lang="es-419" sz="2400" b="1" i="0" u="none" strike="noStrike" kern="0" cap="none" spc="0" normalizeH="0" baseline="0" noProof="0" dirty="0">
                <a:ln>
                  <a:noFill/>
                </a:ln>
                <a:solidFill>
                  <a:srgbClr val="393939"/>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Bold"/>
              </a:endParaRPr>
            </a:p>
          </p:txBody>
        </p:sp>
      </p:grpSp>
      <p:sp>
        <p:nvSpPr>
          <p:cNvPr id="41" name="像 Excel簡潔易懂的介面，一個畫面就能看到所有資訊">
            <a:extLst>
              <a:ext uri="{FF2B5EF4-FFF2-40B4-BE49-F238E27FC236}">
                <a16:creationId xmlns:a16="http://schemas.microsoft.com/office/drawing/2014/main" id="{1032A47F-B144-EB62-6554-B2826C626D30}"/>
              </a:ext>
            </a:extLst>
          </p:cNvPr>
          <p:cNvSpPr txBox="1"/>
          <p:nvPr/>
        </p:nvSpPr>
        <p:spPr>
          <a:xfrm>
            <a:off x="1890354" y="8388449"/>
            <a:ext cx="10230761" cy="11712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lvl="0" indent="-285750" algn="l">
              <a:buFont typeface="Arial" panose="020B0604020202020204" pitchFamily="34" charset="0"/>
              <a:buChar char="•"/>
              <a:defRPr/>
            </a:pPr>
            <a:r>
              <a:rPr lang="es-SV" sz="1600" dirty="0">
                <a:solidFill>
                  <a:srgbClr val="222222"/>
                </a:solidFill>
                <a:latin typeface="Open Sans" panose="020B0606030504020204" pitchFamily="34" charset="0"/>
              </a:rPr>
              <a:t>Ragic también permite a los usuarios realizar respaldos y descargar manualmente sus datos para administrar sus copias de seguridad usted mismo (disponible para los planes Profesional, Concurrente y Empresarial).</a:t>
            </a:r>
            <a:endParaRPr kumimoji="0" lang="es-419" sz="1600" b="0" i="0" u="none" strike="noStrike" kern="0" cap="none" spc="0" normalizeH="0" baseline="0" noProof="0" dirty="0">
              <a:ln>
                <a:noFill/>
              </a:ln>
              <a:solidFill>
                <a:srgbClr val="222222"/>
              </a:solidFill>
              <a:effectLst/>
              <a:uLnTx/>
              <a:uFillTx/>
              <a:latin typeface="Open Sans" panose="020B0606030504020204" pitchFamily="34" charset="0"/>
              <a:sym typeface="Source Han Sans TW Medium"/>
            </a:endParaRPr>
          </a:p>
        </p:txBody>
      </p:sp>
    </p:spTree>
    <p:extLst>
      <p:ext uri="{BB962C8B-B14F-4D97-AF65-F5344CB8AC3E}">
        <p14:creationId xmlns:p14="http://schemas.microsoft.com/office/powerpoint/2010/main" val="371892409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B5CBF4-86CD-1045-11C7-0120FE562D65}"/>
            </a:ext>
          </a:extLst>
        </p:cNvPr>
        <p:cNvGrpSpPr/>
        <p:nvPr/>
      </p:nvGrpSpPr>
      <p:grpSpPr>
        <a:xfrm>
          <a:off x="0" y="0"/>
          <a:ext cx="0" cy="0"/>
          <a:chOff x="0" y="0"/>
          <a:chExt cx="0" cy="0"/>
        </a:xfrm>
      </p:grpSpPr>
      <p:sp>
        <p:nvSpPr>
          <p:cNvPr id="3" name="耗時">
            <a:extLst>
              <a:ext uri="{FF2B5EF4-FFF2-40B4-BE49-F238E27FC236}">
                <a16:creationId xmlns:a16="http://schemas.microsoft.com/office/drawing/2014/main" id="{ED6C0AD4-FDBE-6E99-A736-B886EBBA0274}"/>
              </a:ext>
            </a:extLst>
          </p:cNvPr>
          <p:cNvSpPr txBox="1"/>
          <p:nvPr/>
        </p:nvSpPr>
        <p:spPr>
          <a:xfrm>
            <a:off x="3306366" y="1419212"/>
            <a:ext cx="6861761" cy="1030667"/>
          </a:xfrm>
          <a:prstGeom prst="rect">
            <a:avLst/>
          </a:prstGeom>
          <a:noFill/>
          <a:ln w="12700">
            <a:noFill/>
            <a:miter lim="400000"/>
          </a:ln>
          <a:effectLst>
            <a:reflection endPos="0" dir="5400000" sy="-100000" algn="bl" rotWithShape="0"/>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45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¿Paquete de software?</a:t>
            </a:r>
          </a:p>
        </p:txBody>
      </p:sp>
      <p:sp>
        <p:nvSpPr>
          <p:cNvPr id="2" name="員工有高達 90% 的時間在和 Excel 搏鬥">
            <a:extLst>
              <a:ext uri="{FF2B5EF4-FFF2-40B4-BE49-F238E27FC236}">
                <a16:creationId xmlns:a16="http://schemas.microsoft.com/office/drawing/2014/main" id="{31C8A496-6FC8-36C3-F398-2349234C7D7E}"/>
              </a:ext>
            </a:extLst>
          </p:cNvPr>
          <p:cNvSpPr txBox="1"/>
          <p:nvPr/>
        </p:nvSpPr>
        <p:spPr>
          <a:xfrm>
            <a:off x="1770624" y="3387397"/>
            <a:ext cx="3815945"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Demasiado</a:t>
            </a:r>
          </a:p>
        </p:txBody>
      </p:sp>
      <p:sp>
        <p:nvSpPr>
          <p:cNvPr id="4" name="員工有高達 90% 的時間在和 Excel 搏鬥">
            <a:extLst>
              <a:ext uri="{FF2B5EF4-FFF2-40B4-BE49-F238E27FC236}">
                <a16:creationId xmlns:a16="http://schemas.microsoft.com/office/drawing/2014/main" id="{38BD8D52-39BA-1386-E550-2B53715A9B8A}"/>
              </a:ext>
            </a:extLst>
          </p:cNvPr>
          <p:cNvSpPr txBox="1"/>
          <p:nvPr/>
        </p:nvSpPr>
        <p:spPr>
          <a:xfrm>
            <a:off x="7727754" y="3334241"/>
            <a:ext cx="3815945" cy="5782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lvl="0"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pPr>
            <a:r>
              <a:rPr lang="es-419" sz="2300" b="1" dirty="0">
                <a:solidFill>
                  <a:srgbClr val="393939"/>
                </a:solidFill>
                <a:latin typeface="Open Sans" panose="020B0606030504020204" pitchFamily="34" charset="0"/>
                <a:cs typeface="Open Sans" panose="020B0606030504020204" pitchFamily="34" charset="0"/>
                <a:sym typeface="Source Han Sans TW Medium"/>
              </a:rPr>
              <a:t>Grandes costos ocultos</a:t>
            </a:r>
            <a:endParaRPr kumimoji="0" lang="es-419" sz="23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Medium"/>
            </a:endParaRPr>
          </a:p>
        </p:txBody>
      </p:sp>
      <p:sp>
        <p:nvSpPr>
          <p:cNvPr id="13" name="員工有高達 90% 的時間在和 Excel 搏鬥">
            <a:extLst>
              <a:ext uri="{FF2B5EF4-FFF2-40B4-BE49-F238E27FC236}">
                <a16:creationId xmlns:a16="http://schemas.microsoft.com/office/drawing/2014/main" id="{86030E8F-356A-188E-9838-0EB137D27A5C}"/>
              </a:ext>
            </a:extLst>
          </p:cNvPr>
          <p:cNvSpPr txBox="1"/>
          <p:nvPr/>
        </p:nvSpPr>
        <p:spPr>
          <a:xfrm>
            <a:off x="1988675" y="4029890"/>
            <a:ext cx="4010479"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lvl="0" algn="l">
              <a:defRPr/>
            </a:pPr>
            <a:r>
              <a:rPr lang="es-SV" sz="1800" dirty="0">
                <a:latin typeface="Open Sans" panose="020B0606030504020204" pitchFamily="34" charset="0"/>
                <a:ea typeface="Open Sans" panose="020B0606030504020204" pitchFamily="34" charset="0"/>
                <a:cs typeface="Open Sans" panose="020B0606030504020204" pitchFamily="34" charset="0"/>
              </a:rPr>
              <a:t>Un paquete de software tiene muchas funciones, pero en realidad no satisface tus necesidades reales.</a:t>
            </a:r>
            <a:endParaRPr kumimoji="0" lang="es-419"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sp>
        <p:nvSpPr>
          <p:cNvPr id="14" name="員工有高達 90% 的時間在和 Excel 搏鬥">
            <a:extLst>
              <a:ext uri="{FF2B5EF4-FFF2-40B4-BE49-F238E27FC236}">
                <a16:creationId xmlns:a16="http://schemas.microsoft.com/office/drawing/2014/main" id="{54ABCDC8-4B1F-5502-DA96-8CC7BE663F0B}"/>
              </a:ext>
            </a:extLst>
          </p:cNvPr>
          <p:cNvSpPr txBox="1"/>
          <p:nvPr/>
        </p:nvSpPr>
        <p:spPr>
          <a:xfrm>
            <a:off x="7475726" y="4029890"/>
            <a:ext cx="4530346"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indent="39675" algn="l">
              <a:defRPr sz="1800">
                <a:solidFill>
                  <a:srgbClr val="393939"/>
                </a:solidFill>
                <a:latin typeface="Arial" panose="020B0604020202020204" pitchFamily="34" charset="0"/>
              </a:defRPr>
            </a:lvl1pPr>
          </a:lstStyle>
          <a:p>
            <a:pPr lvl="0" indent="0">
              <a:defRPr/>
            </a:pPr>
            <a:r>
              <a:rPr lang="es-SV" dirty="0">
                <a:latin typeface="Open Sans" panose="020B0606030504020204" pitchFamily="34" charset="0"/>
                <a:cs typeface="Open Sans" panose="020B0606030504020204" pitchFamily="34" charset="0"/>
              </a:rPr>
              <a:t>Se necesitan personalizaciones adicionales para satisfacer los requisitos del negocio, lo que costará mucho más de lo esperado.</a:t>
            </a:r>
            <a:endParaRPr kumimoji="0" lang="es-419" sz="1800" b="0"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Helvetica Neue Medium"/>
            </a:endParaRPr>
          </a:p>
        </p:txBody>
      </p:sp>
      <p:pic>
        <p:nvPicPr>
          <p:cNvPr id="6" name="圖片 5">
            <a:extLst>
              <a:ext uri="{FF2B5EF4-FFF2-40B4-BE49-F238E27FC236}">
                <a16:creationId xmlns:a16="http://schemas.microsoft.com/office/drawing/2014/main" id="{3C2E8C01-CEB4-5495-9E69-E124C0EC7EE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530196" y="5590996"/>
            <a:ext cx="4211060" cy="2572273"/>
          </a:xfrm>
          <a:prstGeom prst="rect">
            <a:avLst/>
          </a:prstGeom>
        </p:spPr>
      </p:pic>
      <p:pic>
        <p:nvPicPr>
          <p:cNvPr id="5" name="ragic logo.png" descr="ragic logo.png">
            <a:hlinkClick r:id="rId4" action="ppaction://hlinksldjump"/>
            <a:extLst>
              <a:ext uri="{FF2B5EF4-FFF2-40B4-BE49-F238E27FC236}">
                <a16:creationId xmlns:a16="http://schemas.microsoft.com/office/drawing/2014/main" id="{CEF39978-67DC-443E-C053-C707ACC010CF}"/>
              </a:ext>
            </a:extLst>
          </p:cNvPr>
          <p:cNvPicPr>
            <a:picLocks noChangeAspect="1"/>
          </p:cNvPicPr>
          <p:nvPr/>
        </p:nvPicPr>
        <p:blipFill>
          <a:blip r:embed="rId5"/>
          <a:stretch>
            <a:fillRect/>
          </a:stretch>
        </p:blipFill>
        <p:spPr>
          <a:xfrm>
            <a:off x="11170581" y="8752944"/>
            <a:ext cx="1778944" cy="1000656"/>
          </a:xfrm>
          <a:prstGeom prst="rect">
            <a:avLst/>
          </a:prstGeom>
          <a:ln w="12700">
            <a:miter lim="400000"/>
          </a:ln>
        </p:spPr>
      </p:pic>
      <p:pic>
        <p:nvPicPr>
          <p:cNvPr id="8" name="Imagen 7">
            <a:extLst>
              <a:ext uri="{FF2B5EF4-FFF2-40B4-BE49-F238E27FC236}">
                <a16:creationId xmlns:a16="http://schemas.microsoft.com/office/drawing/2014/main" id="{CA96D3A4-B50F-BD1D-5274-FC4B59AC1A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36595" y="5240478"/>
            <a:ext cx="4505552" cy="3093910"/>
          </a:xfrm>
          <a:prstGeom prst="rect">
            <a:avLst/>
          </a:prstGeom>
        </p:spPr>
      </p:pic>
    </p:spTree>
    <p:extLst>
      <p:ext uri="{BB962C8B-B14F-4D97-AF65-F5344CB8AC3E}">
        <p14:creationId xmlns:p14="http://schemas.microsoft.com/office/powerpoint/2010/main" val="1002039636"/>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A3980CCF-2910-86BB-7F13-42F226CC9123}"/>
            </a:ext>
          </a:extLst>
        </p:cNvPr>
        <p:cNvGrpSpPr/>
        <p:nvPr/>
      </p:nvGrpSpPr>
      <p:grpSpPr>
        <a:xfrm>
          <a:off x="0" y="0"/>
          <a:ext cx="0" cy="0"/>
          <a:chOff x="0" y="0"/>
          <a:chExt cx="0" cy="0"/>
        </a:xfrm>
      </p:grpSpPr>
      <p:sp>
        <p:nvSpPr>
          <p:cNvPr id="2" name="簡潔介面">
            <a:extLst>
              <a:ext uri="{FF2B5EF4-FFF2-40B4-BE49-F238E27FC236}">
                <a16:creationId xmlns:a16="http://schemas.microsoft.com/office/drawing/2014/main" id="{CBE3E729-2660-6179-075E-190494748F98}"/>
              </a:ext>
            </a:extLst>
          </p:cNvPr>
          <p:cNvSpPr txBox="1"/>
          <p:nvPr/>
        </p:nvSpPr>
        <p:spPr>
          <a:xfrm>
            <a:off x="611717" y="5222525"/>
            <a:ext cx="5890682" cy="1151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ISO 27001 Información de la Seguridad</a:t>
            </a:r>
            <a:endParaRPr kumimoji="0" lang="es-419" sz="24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Bold"/>
            </a:endParaRPr>
          </a:p>
        </p:txBody>
      </p:sp>
      <p:sp>
        <p:nvSpPr>
          <p:cNvPr id="3" name="像 Excel簡潔易懂的介面，一個畫面就能看到所有資訊">
            <a:extLst>
              <a:ext uri="{FF2B5EF4-FFF2-40B4-BE49-F238E27FC236}">
                <a16:creationId xmlns:a16="http://schemas.microsoft.com/office/drawing/2014/main" id="{0C9A46CA-A741-2F38-CE8E-64462F3928C9}"/>
              </a:ext>
            </a:extLst>
          </p:cNvPr>
          <p:cNvSpPr txBox="1"/>
          <p:nvPr/>
        </p:nvSpPr>
        <p:spPr>
          <a:xfrm>
            <a:off x="611718" y="6340629"/>
            <a:ext cx="5890682" cy="29766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indent="0" algn="l">
              <a:defRPr/>
            </a:pPr>
            <a:r>
              <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ISO/IEC 27001 </a:t>
            </a:r>
            <a:r>
              <a:rPr lang="es-SV"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es un estándar global para la gestión de la seguridad de la información, introducido por ISO e IEC en 2005 y actualizado en 2013 y 2022. Proporciona pautas para crear y mejorar continuamente un Sistema de Gestión de Seguridad de la Información (</a:t>
            </a:r>
            <a:r>
              <a:rPr lang="es-SV" sz="14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SGSI</a:t>
            </a:r>
            <a:r>
              <a:rPr lang="es-SV"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 para mejorar la seguridad de los activos de información de la organización.</a:t>
            </a:r>
            <a:endPar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indent="0" algn="l">
              <a:defRPr/>
            </a:pPr>
            <a:endParaRPr lang="es-419" sz="14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lvl="0" indent="0" algn="l">
              <a:defRPr/>
            </a:pPr>
            <a:r>
              <a:rPr lang="es-SV" sz="1400" dirty="0">
                <a:latin typeface="Open Sans" panose="020B0606030504020204" pitchFamily="34" charset="0"/>
                <a:ea typeface="Noto Sans CJK SC Regular" panose="020B0500000000000000" pitchFamily="34" charset="-128"/>
                <a:cs typeface="Open Sans" panose="020B0606030504020204" pitchFamily="34" charset="0"/>
              </a:rPr>
              <a:t>Ragic cuenta con la certificación ISO/IEC 27001:2022. Implementamos medidas de protección y prevención de la seguridad de la información siguiendo los métodos de gobernanza pertinentes.</a:t>
            </a:r>
            <a:endParaRPr kumimoji="0" lang="es-419" sz="14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4" name="矩形">
            <a:extLst>
              <a:ext uri="{FF2B5EF4-FFF2-40B4-BE49-F238E27FC236}">
                <a16:creationId xmlns:a16="http://schemas.microsoft.com/office/drawing/2014/main" id="{6F728B96-046B-38C1-FD28-40C45BDD5110}"/>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183AAF3D-C8B6-511E-3F6A-2FE5B4D72D23}"/>
              </a:ext>
            </a:extLst>
          </p:cNvPr>
          <p:cNvSpPr txBox="1"/>
          <p:nvPr/>
        </p:nvSpPr>
        <p:spPr>
          <a:xfrm>
            <a:off x="2683297" y="730234"/>
            <a:ext cx="7638207"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s-419" b="1" dirty="0">
                <a:latin typeface="Open Sans" panose="020B0606030504020204" pitchFamily="34" charset="0"/>
                <a:ea typeface="Open Sans" panose="020B0606030504020204" pitchFamily="34" charset="0"/>
                <a:cs typeface="Open Sans" panose="020B0606030504020204" pitchFamily="34" charset="0"/>
              </a:rPr>
              <a:t>Cumplimiento </a:t>
            </a:r>
            <a:r>
              <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ISO 27001</a:t>
            </a:r>
            <a:endParaRPr kumimoji="0" lang="es-419"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9" name="簡潔介面">
            <a:extLst>
              <a:ext uri="{FF2B5EF4-FFF2-40B4-BE49-F238E27FC236}">
                <a16:creationId xmlns:a16="http://schemas.microsoft.com/office/drawing/2014/main" id="{C543FE41-0B97-594E-2DF8-353BD6415478}"/>
              </a:ext>
            </a:extLst>
          </p:cNvPr>
          <p:cNvSpPr txBox="1"/>
          <p:nvPr/>
        </p:nvSpPr>
        <p:spPr>
          <a:xfrm>
            <a:off x="7091330" y="5174286"/>
            <a:ext cx="4925482" cy="6027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algn="l" defTabSz="914400" eaLnBrk="1">
              <a:lnSpc>
                <a:spcPct val="150000"/>
              </a:lnSpc>
              <a:defRPr b="1" kern="0">
                <a:uLnTx/>
                <a:latin typeface="Source Han Sans TW Bold"/>
                <a:ea typeface="Noto Sans CJK SC Bold" panose="020B0500000000000000" pitchFamily="34" charset="-128"/>
                <a:cs typeface="Source Han Sans TW Bold"/>
              </a:defRPr>
            </a:lvl1pPr>
          </a:lstStyle>
          <a:p>
            <a:pPr lvl="0" indent="0">
              <a:defRPr/>
            </a:pPr>
            <a:r>
              <a:rPr lang="es-SV" dirty="0">
                <a:latin typeface="Open Sans" panose="020B0606030504020204" pitchFamily="34" charset="0"/>
                <a:cs typeface="Open Sans" panose="020B0606030504020204" pitchFamily="34" charset="0"/>
                <a:sym typeface="Source Han Sans TW Bold"/>
              </a:rPr>
              <a:t>Marco de Privacidad de Datos</a:t>
            </a:r>
            <a:endParaRPr kumimoji="0" lang="es-419" sz="24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Bold"/>
            </a:endParaRPr>
          </a:p>
        </p:txBody>
      </p:sp>
      <p:sp>
        <p:nvSpPr>
          <p:cNvPr id="10" name="像 Excel簡潔易懂的介面，一個畫面就能看到所有資訊">
            <a:extLst>
              <a:ext uri="{FF2B5EF4-FFF2-40B4-BE49-F238E27FC236}">
                <a16:creationId xmlns:a16="http://schemas.microsoft.com/office/drawing/2014/main" id="{17DA05DD-4611-FE1A-BF1F-C8534F504D24}"/>
              </a:ext>
            </a:extLst>
          </p:cNvPr>
          <p:cNvSpPr txBox="1"/>
          <p:nvPr/>
        </p:nvSpPr>
        <p:spPr>
          <a:xfrm>
            <a:off x="7110595" y="6223666"/>
            <a:ext cx="5361395" cy="32998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lgn="l">
              <a:defRPr/>
            </a:pPr>
            <a:r>
              <a:rPr lang="es-SV"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El Marco de Privacidad de Datos UE-EE. UU. y el Marco de Privacidad de Datos Suiza-EE. UU. ("Marco de Privacidad de Datos") proporcionan un mecanismo para que las empresas de Europa y América cumplan con los requisitos de protección de datos.</a:t>
            </a:r>
          </a:p>
          <a:p>
            <a:pPr lvl="0" algn="l">
              <a:defRPr/>
            </a:pPr>
            <a:r>
              <a:rPr lang="es-SV"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Ragic ha sido certificado según el Marco de Privacidad de Datos establecido por el Departamento de Comercio de EE. UU. con respecto a la recopilación, el uso y la retención de datos personales transferidos desde el </a:t>
            </a:r>
            <a:r>
              <a:rPr lang="es-SV" sz="14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EEA</a:t>
            </a:r>
            <a:r>
              <a:rPr lang="es-SV"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 el Reino Unido y Suiza a los Estados Unidos.</a:t>
            </a:r>
            <a:endPar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6" name="圖片 5">
            <a:extLst>
              <a:ext uri="{FF2B5EF4-FFF2-40B4-BE49-F238E27FC236}">
                <a16:creationId xmlns:a16="http://schemas.microsoft.com/office/drawing/2014/main" id="{FB05AE4A-3731-9ECD-9FCC-5D98C631EB00}"/>
              </a:ext>
            </a:extLst>
          </p:cNvPr>
          <p:cNvPicPr>
            <a:picLocks noChangeAspect="1"/>
          </p:cNvPicPr>
          <p:nvPr/>
        </p:nvPicPr>
        <p:blipFill>
          <a:blip r:embed="rId3"/>
          <a:srcRect b="45124"/>
          <a:stretch/>
        </p:blipFill>
        <p:spPr>
          <a:xfrm>
            <a:off x="3230036" y="3162442"/>
            <a:ext cx="2984500" cy="1832933"/>
          </a:xfrm>
          <a:prstGeom prst="rect">
            <a:avLst/>
          </a:prstGeom>
        </p:spPr>
      </p:pic>
      <p:pic>
        <p:nvPicPr>
          <p:cNvPr id="7" name="圖片 6">
            <a:extLst>
              <a:ext uri="{FF2B5EF4-FFF2-40B4-BE49-F238E27FC236}">
                <a16:creationId xmlns:a16="http://schemas.microsoft.com/office/drawing/2014/main" id="{3F673549-864A-5049-130C-0892CB20654F}"/>
              </a:ext>
            </a:extLst>
          </p:cNvPr>
          <p:cNvPicPr>
            <a:picLocks noChangeAspect="1"/>
          </p:cNvPicPr>
          <p:nvPr/>
        </p:nvPicPr>
        <p:blipFill>
          <a:blip r:embed="rId4"/>
          <a:stretch>
            <a:fillRect/>
          </a:stretch>
        </p:blipFill>
        <p:spPr>
          <a:xfrm>
            <a:off x="7062984" y="3395315"/>
            <a:ext cx="4620584" cy="1485674"/>
          </a:xfrm>
          <a:prstGeom prst="rect">
            <a:avLst/>
          </a:prstGeom>
        </p:spPr>
      </p:pic>
      <p:pic>
        <p:nvPicPr>
          <p:cNvPr id="11" name="圖片 10">
            <a:extLst>
              <a:ext uri="{FF2B5EF4-FFF2-40B4-BE49-F238E27FC236}">
                <a16:creationId xmlns:a16="http://schemas.microsoft.com/office/drawing/2014/main" id="{BA052C1C-AE27-9732-2E24-938D277FF8ED}"/>
              </a:ext>
            </a:extLst>
          </p:cNvPr>
          <p:cNvPicPr>
            <a:picLocks noChangeAspect="1"/>
          </p:cNvPicPr>
          <p:nvPr/>
        </p:nvPicPr>
        <p:blipFill>
          <a:blip r:embed="rId3"/>
          <a:srcRect l="6778" t="59932" r="14924"/>
          <a:stretch/>
        </p:blipFill>
        <p:spPr>
          <a:xfrm>
            <a:off x="762002" y="3395315"/>
            <a:ext cx="2336800" cy="1338319"/>
          </a:xfrm>
          <a:prstGeom prst="rect">
            <a:avLst/>
          </a:prstGeom>
        </p:spPr>
      </p:pic>
    </p:spTree>
    <p:extLst>
      <p:ext uri="{BB962C8B-B14F-4D97-AF65-F5344CB8AC3E}">
        <p14:creationId xmlns:p14="http://schemas.microsoft.com/office/powerpoint/2010/main" val="309697070"/>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853AAE9D-F49E-9ABE-99A0-D951E3B00EF9}"/>
            </a:ext>
          </a:extLst>
        </p:cNvPr>
        <p:cNvGrpSpPr/>
        <p:nvPr/>
      </p:nvGrpSpPr>
      <p:grpSpPr>
        <a:xfrm>
          <a:off x="0" y="0"/>
          <a:ext cx="0" cy="0"/>
          <a:chOff x="0" y="0"/>
          <a:chExt cx="0" cy="0"/>
        </a:xfrm>
      </p:grpSpPr>
      <p:sp>
        <p:nvSpPr>
          <p:cNvPr id="2" name="簡潔介面">
            <a:extLst>
              <a:ext uri="{FF2B5EF4-FFF2-40B4-BE49-F238E27FC236}">
                <a16:creationId xmlns:a16="http://schemas.microsoft.com/office/drawing/2014/main" id="{F2EBE779-E06C-07EC-7E93-0EBA7A0C09DB}"/>
              </a:ext>
            </a:extLst>
          </p:cNvPr>
          <p:cNvSpPr txBox="1"/>
          <p:nvPr/>
        </p:nvSpPr>
        <p:spPr>
          <a:xfrm>
            <a:off x="744279" y="4843317"/>
            <a:ext cx="5677786"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Cumplimiento </a:t>
            </a:r>
            <a:r>
              <a:rPr kumimoji="0" lang="es-419"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GDPR</a:t>
            </a:r>
            <a:endPar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a:p>
            <a:pPr lvl="0" indent="0" algn="l">
              <a:lnSpc>
                <a:spcPct val="100000"/>
              </a:lnSpc>
              <a:defRPr/>
            </a:pPr>
            <a:r>
              <a:rPr kumimoji="0" lang="es-419" sz="18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Source Han Sans TW Bold"/>
              </a:rPr>
              <a:t>（</a:t>
            </a:r>
            <a:r>
              <a:rPr lang="es-SV" sz="1800" b="1" dirty="0">
                <a:solidFill>
                  <a:srgbClr val="000000"/>
                </a:solidFill>
                <a:latin typeface="Open Sans Semibold" panose="020B0606030504020204" pitchFamily="34" charset="0"/>
                <a:cs typeface="Open Sans Semibold" panose="020B0606030504020204" pitchFamily="34" charset="0"/>
              </a:rPr>
              <a:t>Reglamento General de Protección de Datos </a:t>
            </a:r>
            <a:r>
              <a:rPr kumimoji="0" lang="es-419" sz="18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Source Han Sans TW Bold"/>
              </a:rPr>
              <a:t>）</a:t>
            </a:r>
          </a:p>
        </p:txBody>
      </p:sp>
      <p:sp>
        <p:nvSpPr>
          <p:cNvPr id="3" name="像 Excel簡潔易懂的介面，一個畫面就能看到所有資訊">
            <a:extLst>
              <a:ext uri="{FF2B5EF4-FFF2-40B4-BE49-F238E27FC236}">
                <a16:creationId xmlns:a16="http://schemas.microsoft.com/office/drawing/2014/main" id="{51DA9551-2F66-1C71-686E-00D87703693D}"/>
              </a:ext>
            </a:extLst>
          </p:cNvPr>
          <p:cNvSpPr txBox="1"/>
          <p:nvPr/>
        </p:nvSpPr>
        <p:spPr>
          <a:xfrm>
            <a:off x="807227" y="5636811"/>
            <a:ext cx="5614838" cy="36229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lgn="l">
              <a:defRPr/>
            </a:pPr>
            <a:r>
              <a:rPr lang="es-SV"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Ragic cumple con el Reglamento General de Protección de Datos (</a:t>
            </a:r>
            <a:r>
              <a:rPr lang="es-SV" sz="14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GDPR</a:t>
            </a:r>
            <a:r>
              <a:rPr lang="es-SV"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 con procedimientos de borrado de datos, protección de información personal y transferencias de datos.</a:t>
            </a:r>
          </a:p>
          <a:p>
            <a:pPr lvl="0" algn="l">
              <a:defRPr/>
            </a:pPr>
            <a:endPar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lvl="0" algn="l">
              <a:defRPr/>
            </a:pPr>
            <a:r>
              <a:rPr lang="es-SV"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Evaluamos rutinariamente los riesgos, reforzamos la seguridad y detallamos nuestras prácticas en nuestra política de privacidad.</a:t>
            </a:r>
          </a:p>
          <a:p>
            <a:pPr lvl="0" algn="l">
              <a:defRPr/>
            </a:pPr>
            <a:endParaRPr lang="es-419" sz="14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lvl="0" algn="l">
              <a:defRPr/>
            </a:pPr>
            <a:r>
              <a:rPr lang="es-SV"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Disponemos de servidores europeos ubicados en Bélgica e Irlanda. Los usuarios de otras regiones también pueden solicitar información sobre la migración de sus bases de datos a servidores europeos.</a:t>
            </a:r>
            <a:endPar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9" name="簡潔介面">
            <a:extLst>
              <a:ext uri="{FF2B5EF4-FFF2-40B4-BE49-F238E27FC236}">
                <a16:creationId xmlns:a16="http://schemas.microsoft.com/office/drawing/2014/main" id="{4646E196-F85C-44D6-1A4E-F31A018F4286}"/>
              </a:ext>
            </a:extLst>
          </p:cNvPr>
          <p:cNvSpPr txBox="1"/>
          <p:nvPr/>
        </p:nvSpPr>
        <p:spPr>
          <a:xfrm>
            <a:off x="6985002" y="4842440"/>
            <a:ext cx="4925482" cy="5975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Cumplimiento </a:t>
            </a:r>
            <a:r>
              <a:rPr kumimoji="0" lang="es-419"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HIPAA</a:t>
            </a:r>
            <a:endParaRPr kumimoji="0" lang="es-419" sz="24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Bold"/>
            </a:endParaRPr>
          </a:p>
        </p:txBody>
      </p:sp>
      <p:sp>
        <p:nvSpPr>
          <p:cNvPr id="10" name="像 Excel簡潔易懂的介面，一個畫面就能看到所有資訊">
            <a:extLst>
              <a:ext uri="{FF2B5EF4-FFF2-40B4-BE49-F238E27FC236}">
                <a16:creationId xmlns:a16="http://schemas.microsoft.com/office/drawing/2014/main" id="{F36D5856-1C81-E293-9C3A-ECA13500E737}"/>
              </a:ext>
            </a:extLst>
          </p:cNvPr>
          <p:cNvSpPr txBox="1"/>
          <p:nvPr/>
        </p:nvSpPr>
        <p:spPr>
          <a:xfrm>
            <a:off x="7030722" y="5635072"/>
            <a:ext cx="4925482" cy="29766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lgn="l">
              <a:defRPr/>
            </a:pPr>
            <a:r>
              <a:rPr lang="es-SV"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Ragic cumple con la Ley de Portabilidad y Responsabilidad del Seguro Médico (</a:t>
            </a:r>
            <a:r>
              <a:rPr lang="es-SV" sz="14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HIPAA</a:t>
            </a:r>
            <a:r>
              <a:rPr lang="es-SV"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 salvaguardando el proceso de manejo, almacenamiento y transmisión de Información Médica Protegida (PHI).</a:t>
            </a:r>
          </a:p>
          <a:p>
            <a:pPr lvl="0" algn="l">
              <a:defRPr/>
            </a:pPr>
            <a:endPar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lvl="0" algn="l">
              <a:defRPr/>
            </a:pPr>
            <a:r>
              <a:rPr lang="es-SV"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Nuestros proveedores de servicios de alojamiento, AWS y </a:t>
            </a:r>
            <a:r>
              <a:rPr lang="es-SV" sz="14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GCP</a:t>
            </a:r>
            <a:r>
              <a:rPr lang="es-SV"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 también se adhieren a estos estándares y pueden firmar un Acuerdo de asociado comercial (</a:t>
            </a:r>
            <a:r>
              <a:rPr lang="es-SV" sz="14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BAA</a:t>
            </a:r>
            <a:r>
              <a:rPr lang="es-SV"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 cuando sea necesario.</a:t>
            </a:r>
            <a:endParaRPr kumimoji="0" lang="es-419"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8" name="圖片 7">
            <a:extLst>
              <a:ext uri="{FF2B5EF4-FFF2-40B4-BE49-F238E27FC236}">
                <a16:creationId xmlns:a16="http://schemas.microsoft.com/office/drawing/2014/main" id="{EA7E655D-66BB-B479-3DC5-BC1D69556D2A}"/>
              </a:ext>
            </a:extLst>
          </p:cNvPr>
          <p:cNvPicPr>
            <a:picLocks noChangeAspect="1"/>
          </p:cNvPicPr>
          <p:nvPr/>
        </p:nvPicPr>
        <p:blipFill>
          <a:blip r:embed="rId3"/>
          <a:stretch>
            <a:fillRect/>
          </a:stretch>
        </p:blipFill>
        <p:spPr>
          <a:xfrm>
            <a:off x="1920837" y="1226616"/>
            <a:ext cx="3074496" cy="3089207"/>
          </a:xfrm>
          <a:prstGeom prst="rect">
            <a:avLst/>
          </a:prstGeom>
        </p:spPr>
      </p:pic>
      <p:pic>
        <p:nvPicPr>
          <p:cNvPr id="12" name="圖片 11">
            <a:extLst>
              <a:ext uri="{FF2B5EF4-FFF2-40B4-BE49-F238E27FC236}">
                <a16:creationId xmlns:a16="http://schemas.microsoft.com/office/drawing/2014/main" id="{2BFFE330-8D16-2C70-D9F5-5A1AC79967EC}"/>
              </a:ext>
            </a:extLst>
          </p:cNvPr>
          <p:cNvPicPr>
            <a:picLocks noChangeAspect="1"/>
          </p:cNvPicPr>
          <p:nvPr/>
        </p:nvPicPr>
        <p:blipFill>
          <a:blip r:embed="rId4"/>
          <a:srcRect r="713" b="13077"/>
          <a:stretch>
            <a:fillRect/>
          </a:stretch>
        </p:blipFill>
        <p:spPr>
          <a:xfrm>
            <a:off x="7345695" y="2258280"/>
            <a:ext cx="4064850" cy="1487931"/>
          </a:xfrm>
          <a:prstGeom prst="rect">
            <a:avLst/>
          </a:prstGeom>
        </p:spPr>
      </p:pic>
    </p:spTree>
    <p:extLst>
      <p:ext uri="{BB962C8B-B14F-4D97-AF65-F5344CB8AC3E}">
        <p14:creationId xmlns:p14="http://schemas.microsoft.com/office/powerpoint/2010/main" val="1895782001"/>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9A66DEA9-5554-1D86-D4B2-C603C92B8E34}"/>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544868EA-4AC2-D47C-94BE-001E00F81146}"/>
              </a:ext>
            </a:extLst>
          </p:cNvPr>
          <p:cNvSpPr/>
          <p:nvPr/>
        </p:nvSpPr>
        <p:spPr>
          <a:xfrm>
            <a:off x="-386523" y="-121254"/>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28ED4193-5383-2B19-93CE-AEE8A1F44937}"/>
              </a:ext>
            </a:extLst>
          </p:cNvPr>
          <p:cNvSpPr txBox="1"/>
          <p:nvPr/>
        </p:nvSpPr>
        <p:spPr>
          <a:xfrm>
            <a:off x="1988284" y="752400"/>
            <a:ext cx="9409814"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s-419" b="1" dirty="0">
                <a:solidFill>
                  <a:srgbClr val="000000"/>
                </a:solidFill>
                <a:latin typeface="Open Sans" panose="020B0606030504020204" pitchFamily="34" charset="0"/>
                <a:cs typeface="Open Sans" panose="020B0606030504020204" pitchFamily="34" charset="0"/>
              </a:rPr>
              <a:t>Seguridad del Almacenamiento</a:t>
            </a:r>
            <a:endParaRPr kumimoji="0" lang="es-419" sz="45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B89F7F84-4CC8-F556-F889-4B3597B5BAB0}"/>
              </a:ext>
            </a:extLst>
          </p:cNvPr>
          <p:cNvSpPr txBox="1"/>
          <p:nvPr/>
        </p:nvSpPr>
        <p:spPr>
          <a:xfrm>
            <a:off x="2197768" y="1760400"/>
            <a:ext cx="8264492"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5023" rIns="65023">
            <a:spAutoFit/>
          </a:bodyPr>
          <a:lstStyle>
            <a:lvl1pPr>
              <a:defRPr sz="2000">
                <a:solidFill>
                  <a:srgbClr val="7F7F7F"/>
                </a:solidFill>
                <a:latin typeface="Source Han Sans TW"/>
                <a:ea typeface="Source Han Sans TW"/>
                <a:cs typeface="Source Han Sans TW"/>
                <a:sym typeface="Source Han Sans TW"/>
              </a:defRPr>
            </a:lvl1pPr>
          </a:lstStyle>
          <a:p>
            <a:pPr lvl="0" defTabSz="1300460">
              <a:defRPr/>
            </a:pPr>
            <a:r>
              <a:rPr lang="es-SV" sz="22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rPr>
              <a:t>Cifrado de disco, almacenamiento RAID y respaldo</a:t>
            </a:r>
            <a:endPar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13" name="Content Placeholder 2">
            <a:extLst>
              <a:ext uri="{FF2B5EF4-FFF2-40B4-BE49-F238E27FC236}">
                <a16:creationId xmlns:a16="http://schemas.microsoft.com/office/drawing/2014/main" id="{698A5571-6AF7-9C6D-D028-109DFAF884E9}"/>
              </a:ext>
            </a:extLst>
          </p:cNvPr>
          <p:cNvSpPr txBox="1">
            <a:spLocks/>
          </p:cNvSpPr>
          <p:nvPr/>
        </p:nvSpPr>
        <p:spPr>
          <a:xfrm>
            <a:off x="1276865" y="3270086"/>
            <a:ext cx="10769823" cy="57776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o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487672" marR="0" lvl="0" indent="-487672" algn="l" defTabSz="1300460" rtl="0" eaLnBrk="1" fontAlgn="auto" latinLnBrk="0" hangingPunct="1">
              <a:lnSpc>
                <a:spcPct val="100000"/>
              </a:lnSpc>
              <a:spcBef>
                <a:spcPts val="996"/>
              </a:spcBef>
              <a:spcAft>
                <a:spcPts val="427"/>
              </a:spcAft>
              <a:buClrTx/>
              <a:buSzPct val="100000"/>
              <a:buFontTx/>
              <a:buChar char="•"/>
              <a:tabLst/>
              <a:defRPr/>
            </a:pPr>
            <a:r>
              <a:rPr lang="es-419" sz="2400" b="1" dirty="0">
                <a:latin typeface="Open Sans" panose="020B0606030504020204" pitchFamily="34" charset="0"/>
                <a:ea typeface="Open Sans" panose="020B0606030504020204" pitchFamily="34" charset="0"/>
                <a:cs typeface="Open Sans" panose="020B0606030504020204" pitchFamily="34" charset="0"/>
              </a:rPr>
              <a:t>Cifrado de disco</a:t>
            </a: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lvl="1" indent="0" hangingPunct="1">
              <a:spcAft>
                <a:spcPts val="427"/>
              </a:spcAft>
              <a:buNone/>
              <a:defRPr/>
            </a:pPr>
            <a:r>
              <a:rPr lang="es-SV" sz="1800" dirty="0">
                <a:latin typeface="Open Sans" panose="020B0606030504020204" pitchFamily="34" charset="0"/>
                <a:ea typeface="Open Sans" panose="020B0606030504020204" pitchFamily="34" charset="0"/>
                <a:cs typeface="Open Sans" panose="020B0606030504020204" pitchFamily="34" charset="0"/>
              </a:rPr>
              <a:t>Todos los datos escritos en el disco se cifran sobre la marcha y luego se transmiten y almacenan cifrados. Cumple con las certificaciones ISO 27001, </a:t>
            </a:r>
            <a:r>
              <a:rPr lang="es-SV" sz="1800" dirty="0" err="1">
                <a:latin typeface="Open Sans" panose="020B0606030504020204" pitchFamily="34" charset="0"/>
                <a:ea typeface="Open Sans" panose="020B0606030504020204" pitchFamily="34" charset="0"/>
                <a:cs typeface="Open Sans" panose="020B0606030504020204" pitchFamily="34" charset="0"/>
              </a:rPr>
              <a:t>SSAE</a:t>
            </a:r>
            <a:r>
              <a:rPr lang="es-SV" sz="1800" dirty="0">
                <a:latin typeface="Open Sans" panose="020B0606030504020204" pitchFamily="34" charset="0"/>
                <a:ea typeface="Open Sans" panose="020B0606030504020204" pitchFamily="34" charset="0"/>
                <a:cs typeface="Open Sans" panose="020B0606030504020204" pitchFamily="34" charset="0"/>
              </a:rPr>
              <a:t>-16, SOC 1, SOC 2 y SOC 3.</a:t>
            </a:r>
            <a:endParaRPr kumimoji="0" lang="es-419"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427"/>
              </a:spcAft>
              <a:buClrTx/>
              <a:buSzPct val="100000"/>
              <a:buFontTx/>
              <a:buChar char="•"/>
              <a:tabLst/>
              <a:defRPr/>
            </a:pP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Almacenamiento RAID</a:t>
            </a:r>
            <a:r>
              <a:rPr lang="es-419" sz="2400" b="1" dirty="0">
                <a:latin typeface="Open Sans" panose="020B0606030504020204" pitchFamily="34" charset="0"/>
                <a:ea typeface="Open Sans" panose="020B0606030504020204" pitchFamily="34" charset="0"/>
                <a:cs typeface="Open Sans" panose="020B0606030504020204" pitchFamily="34" charset="0"/>
              </a:rPr>
              <a:t>:</a:t>
            </a:r>
            <a:endPar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627007" lvl="1" indent="0" hangingPunct="1">
              <a:spcAft>
                <a:spcPts val="427"/>
              </a:spcAft>
              <a:buNone/>
              <a:defRPr/>
            </a:pPr>
            <a:r>
              <a:rPr lang="es-SV" sz="1800" dirty="0">
                <a:latin typeface="Open Sans" panose="020B0606030504020204" pitchFamily="34" charset="0"/>
                <a:ea typeface="Open Sans" panose="020B0606030504020204" pitchFamily="34" charset="0"/>
                <a:cs typeface="Open Sans" panose="020B0606030504020204" pitchFamily="34" charset="0"/>
              </a:rPr>
              <a:t>Todos los datos se reflejan en varios discos duros RAID, lo que garantiza que sus datos estén protegidos ante fallas del disco duro.</a:t>
            </a:r>
            <a:endParaRPr kumimoji="0" lang="es-419"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427"/>
              </a:spcAft>
              <a:buClrTx/>
              <a:buSzPct val="100000"/>
              <a:buFontTx/>
              <a:buChar char="•"/>
              <a:tabLst/>
              <a:defRPr/>
            </a:pPr>
            <a:r>
              <a:rPr lang="es-419" sz="2400" b="1" dirty="0">
                <a:latin typeface="Open Sans" panose="020B0606030504020204" pitchFamily="34" charset="0"/>
                <a:ea typeface="Open Sans" panose="020B0606030504020204" pitchFamily="34" charset="0"/>
                <a:cs typeface="Open Sans" panose="020B0606030504020204" pitchFamily="34" charset="0"/>
              </a:rPr>
              <a:t>Respaldo del servidor</a:t>
            </a: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lvl="1" indent="0" hangingPunct="1">
              <a:spcAft>
                <a:spcPts val="427"/>
              </a:spcAft>
              <a:buNone/>
              <a:defRPr/>
            </a:pPr>
            <a:r>
              <a:rPr lang="es-SV" sz="1800" dirty="0">
                <a:latin typeface="Open Sans" panose="020B0606030504020204" pitchFamily="34" charset="0"/>
                <a:ea typeface="Open Sans" panose="020B0606030504020204" pitchFamily="34" charset="0"/>
                <a:cs typeface="Open Sans" panose="020B0606030504020204" pitchFamily="34" charset="0"/>
              </a:rPr>
              <a:t>Todos los servidores se respaldan diariamente en un conjunto diferente de almacenamiento persistente.</a:t>
            </a:r>
            <a:endParaRPr kumimoji="0" lang="es-419"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427"/>
              </a:spcAft>
              <a:buClrTx/>
              <a:buSzPct val="100000"/>
              <a:buFontTx/>
              <a:buChar char="•"/>
              <a:tabLst/>
              <a:defRPr/>
            </a:pP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Respaldo de base de datos: </a:t>
            </a:r>
          </a:p>
          <a:p>
            <a:pPr marL="627007" lvl="1" indent="0" hangingPunct="1">
              <a:spcAft>
                <a:spcPts val="427"/>
              </a:spcAft>
              <a:buNone/>
              <a:defRPr/>
            </a:pPr>
            <a:r>
              <a:rPr lang="es-419" sz="1800" dirty="0">
                <a:latin typeface="Open Sans" panose="020B0606030504020204" pitchFamily="34" charset="0"/>
                <a:ea typeface="Open Sans" panose="020B0606030504020204" pitchFamily="34" charset="0"/>
                <a:cs typeface="Open Sans" panose="020B0606030504020204" pitchFamily="34" charset="0"/>
              </a:rPr>
              <a:t>Todas l</a:t>
            </a:r>
            <a:r>
              <a:rPr lang="es-SV" sz="1800" dirty="0">
                <a:latin typeface="Open Sans" panose="020B0606030504020204" pitchFamily="34" charset="0"/>
                <a:ea typeface="Open Sans" panose="020B0606030504020204" pitchFamily="34" charset="0"/>
                <a:cs typeface="Open Sans" panose="020B0606030504020204" pitchFamily="34" charset="0"/>
              </a:rPr>
              <a:t>as bases de datos de los clientes se respaldan en una ubicación diferente para la recuperación ante desastres.</a:t>
            </a:r>
            <a:endParaRPr kumimoji="0" lang="es-419" sz="18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LT Std"/>
            </a:endParaRPr>
          </a:p>
        </p:txBody>
      </p:sp>
    </p:spTree>
    <p:extLst>
      <p:ext uri="{BB962C8B-B14F-4D97-AF65-F5344CB8AC3E}">
        <p14:creationId xmlns:p14="http://schemas.microsoft.com/office/powerpoint/2010/main" val="1423569680"/>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A801D1CC-0DD9-5C77-70A2-5C1C7F8FE769}"/>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2EB45563-B015-1D8D-5059-A905CB296287}"/>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42FE2F71-731C-9A96-085E-B08572E7FEA0}"/>
              </a:ext>
            </a:extLst>
          </p:cNvPr>
          <p:cNvSpPr txBox="1"/>
          <p:nvPr/>
        </p:nvSpPr>
        <p:spPr>
          <a:xfrm>
            <a:off x="1408825" y="755015"/>
            <a:ext cx="9500815"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s-SV" b="1" dirty="0">
                <a:latin typeface="Open Sans" panose="020B0606030504020204" pitchFamily="34" charset="0"/>
                <a:ea typeface="Open Sans" panose="020B0606030504020204" pitchFamily="34" charset="0"/>
                <a:cs typeface="Open Sans" panose="020B0606030504020204" pitchFamily="34" charset="0"/>
              </a:rPr>
              <a:t>Seguridad de Redes y Sistemas</a:t>
            </a:r>
            <a:endPar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8A6D711C-F7F3-CEF0-C80F-B141467CA110}"/>
              </a:ext>
            </a:extLst>
          </p:cNvPr>
          <p:cNvSpPr txBox="1"/>
          <p:nvPr/>
        </p:nvSpPr>
        <p:spPr>
          <a:xfrm>
            <a:off x="1491916" y="1761348"/>
            <a:ext cx="9419924"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5023" rIns="65023">
            <a:spAutoFit/>
          </a:bodyPr>
          <a:lstStyle>
            <a:lvl1pPr>
              <a:defRPr sz="2000">
                <a:solidFill>
                  <a:srgbClr val="7F7F7F"/>
                </a:solidFill>
                <a:latin typeface="Source Han Sans TW"/>
                <a:ea typeface="Source Han Sans TW"/>
                <a:cs typeface="Source Han Sans TW"/>
                <a:sym typeface="Source Han Sans TW"/>
              </a:defRPr>
            </a:lvl1pPr>
          </a:lstStyle>
          <a:p>
            <a:pPr lvl="0" defTabSz="1300460">
              <a:defRPr/>
            </a:pPr>
            <a:r>
              <a:rPr lang="es-SV" sz="22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rPr>
              <a:t>Cifrado, detección de intrusiones y registros de auditoría</a:t>
            </a:r>
            <a:endPar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3" name="Content Placeholder 2">
            <a:extLst>
              <a:ext uri="{FF2B5EF4-FFF2-40B4-BE49-F238E27FC236}">
                <a16:creationId xmlns:a16="http://schemas.microsoft.com/office/drawing/2014/main" id="{8E828B89-986D-FA1E-EFAB-AB340FCBC159}"/>
              </a:ext>
            </a:extLst>
          </p:cNvPr>
          <p:cNvSpPr txBox="1">
            <a:spLocks/>
          </p:cNvSpPr>
          <p:nvPr/>
        </p:nvSpPr>
        <p:spPr>
          <a:xfrm>
            <a:off x="1408825" y="3577656"/>
            <a:ext cx="10187151" cy="51652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o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lvl="0" hangingPunct="1">
              <a:spcAft>
                <a:spcPts val="853"/>
              </a:spcAft>
              <a:defRPr/>
            </a:pPr>
            <a:r>
              <a:rPr lang="es-419" sz="2400" b="1" dirty="0">
                <a:latin typeface="Open Sans" panose="020B0606030504020204" pitchFamily="34" charset="0"/>
                <a:ea typeface="Open Sans" panose="020B0606030504020204" pitchFamily="34" charset="0"/>
                <a:cs typeface="Open Sans" panose="020B0606030504020204" pitchFamily="34" charset="0"/>
              </a:rPr>
              <a:t>Cifrado SSL</a:t>
            </a: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lvl="1" indent="0" hangingPunct="1">
              <a:spcAft>
                <a:spcPts val="853"/>
              </a:spcAft>
              <a:buNone/>
              <a:defRPr/>
            </a:pPr>
            <a:r>
              <a:rPr lang="es-SV" sz="1800" dirty="0">
                <a:latin typeface="Open Sans" panose="020B0606030504020204" pitchFamily="34" charset="0"/>
                <a:ea typeface="Open Sans" panose="020B0606030504020204" pitchFamily="34" charset="0"/>
                <a:cs typeface="Open Sans" panose="020B0606030504020204" pitchFamily="34" charset="0"/>
              </a:rPr>
              <a:t>Todas las transmisiones de datos admiten cifrado HTTPS/SSL de nivel bancario. El cifrado SSL se aplica siempre al enviar información confidencial.</a:t>
            </a:r>
            <a:endParaRPr kumimoji="0" lang="es-419" sz="1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lvl="0" hangingPunct="1">
              <a:spcAft>
                <a:spcPts val="853"/>
              </a:spcAft>
              <a:defRPr/>
            </a:pPr>
            <a:r>
              <a:rPr lang="es-419" sz="2400" b="1" dirty="0">
                <a:latin typeface="Open Sans" panose="020B0606030504020204" pitchFamily="34" charset="0"/>
                <a:ea typeface="Open Sans" panose="020B0606030504020204" pitchFamily="34" charset="0"/>
                <a:cs typeface="Open Sans" panose="020B0606030504020204" pitchFamily="34" charset="0"/>
              </a:rPr>
              <a:t>Detección de Intrusiones:</a:t>
            </a: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lvl="1" indent="0" hangingPunct="1">
              <a:spcAft>
                <a:spcPts val="853"/>
              </a:spcAft>
              <a:buNone/>
              <a:defRPr/>
            </a:pPr>
            <a:r>
              <a:rPr lang="es-SV" sz="1800" dirty="0">
                <a:latin typeface="Open Sans" panose="020B0606030504020204" pitchFamily="34" charset="0"/>
                <a:ea typeface="Open Sans" panose="020B0606030504020204" pitchFamily="34" charset="0"/>
                <a:cs typeface="Open Sans" panose="020B0606030504020204" pitchFamily="34" charset="0"/>
              </a:rPr>
              <a:t>Los paquetes enviados a los servidores pasan por una serie de estrictas reglas de firewall y programas de detección y bloqueo de intrusiones a nivel de aplicación para detener solicitudes e IP maliciosas en tiempo real.</a:t>
            </a:r>
            <a:endParaRPr kumimoji="0" lang="es-419" sz="1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lvl="0" hangingPunct="1">
              <a:spcAft>
                <a:spcPts val="853"/>
              </a:spcAft>
              <a:defRPr/>
            </a:pPr>
            <a:r>
              <a:rPr lang="es-419" sz="2400" b="1" dirty="0">
                <a:latin typeface="Open Sans" panose="020B0606030504020204" pitchFamily="34" charset="0"/>
                <a:ea typeface="Open Sans" panose="020B0606030504020204" pitchFamily="34" charset="0"/>
                <a:cs typeface="Open Sans" panose="020B0606030504020204" pitchFamily="34" charset="0"/>
              </a:rPr>
              <a:t>Registros de Auditoría Completos:</a:t>
            </a:r>
            <a:endPar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627007" lvl="1" indent="0" hangingPunct="1">
              <a:spcAft>
                <a:spcPts val="853"/>
              </a:spcAft>
              <a:buNone/>
              <a:defRPr/>
            </a:pPr>
            <a:r>
              <a:rPr lang="es-SV" sz="1800" dirty="0">
                <a:latin typeface="Open Sans" panose="020B0606030504020204" pitchFamily="34" charset="0"/>
                <a:ea typeface="Open Sans" panose="020B0606030504020204" pitchFamily="34" charset="0"/>
                <a:cs typeface="Open Sans" panose="020B0606030504020204" pitchFamily="34" charset="0"/>
              </a:rPr>
              <a:t>Todas las solicitudes, eventos del sistema, eventos de aplicaciones y eventos de la base de datos se registran y están listos para el análisis experto. Se revisan periódicamente todos los registros para ajustarlos a las nuevas políticas de defensa.</a:t>
            </a:r>
            <a:endParaRPr kumimoji="0" lang="es-419" sz="18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LT Std"/>
            </a:endParaRPr>
          </a:p>
        </p:txBody>
      </p:sp>
    </p:spTree>
    <p:extLst>
      <p:ext uri="{BB962C8B-B14F-4D97-AF65-F5344CB8AC3E}">
        <p14:creationId xmlns:p14="http://schemas.microsoft.com/office/powerpoint/2010/main" val="4070261967"/>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4C61EE32-8E4D-1DD1-B5B7-1BF517BC2FE3}"/>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30BEEF52-FD13-B948-5C10-D7B09FBCB968}"/>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82F090EC-D59C-D290-4F44-DB3805E8AA35}"/>
              </a:ext>
            </a:extLst>
          </p:cNvPr>
          <p:cNvSpPr txBox="1"/>
          <p:nvPr/>
        </p:nvSpPr>
        <p:spPr>
          <a:xfrm>
            <a:off x="0" y="535405"/>
            <a:ext cx="13141842"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s-SV" b="1" dirty="0">
                <a:latin typeface="Open Sans" panose="020B0606030504020204" pitchFamily="34" charset="0"/>
                <a:cs typeface="Open Sans" panose="020B0606030504020204" pitchFamily="34" charset="0"/>
              </a:rPr>
              <a:t>Seguridad de la Arquitectura de Aplicaciones</a:t>
            </a:r>
            <a:endParaRPr kumimoji="0" lang="es-419"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606C8390-0F2D-5109-3F82-C1B0104A7B59}"/>
              </a:ext>
            </a:extLst>
          </p:cNvPr>
          <p:cNvSpPr txBox="1"/>
          <p:nvPr/>
        </p:nvSpPr>
        <p:spPr>
          <a:xfrm>
            <a:off x="2318951" y="1567896"/>
            <a:ext cx="8734060" cy="769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5023" rIns="65023">
            <a:spAutoFit/>
          </a:bodyPr>
          <a:lstStyle>
            <a:lvl1pPr>
              <a:defRPr sz="2000">
                <a:solidFill>
                  <a:srgbClr val="7F7F7F"/>
                </a:solidFill>
                <a:latin typeface="Source Han Sans TW"/>
                <a:ea typeface="Source Han Sans TW"/>
                <a:cs typeface="Source Han Sans TW"/>
                <a:sym typeface="Source Han Sans TW"/>
              </a:defRPr>
            </a:lvl1pPr>
          </a:lstStyle>
          <a:p>
            <a:pPr lvl="0" defTabSz="1300460">
              <a:defRPr/>
            </a:pPr>
            <a:r>
              <a:rPr lang="es-SV" sz="22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rPr>
              <a:t>Una arquitectura de aplicación robusta es la línea de defensa más importante para sus datos.</a:t>
            </a:r>
            <a:endPar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3" name="Content Placeholder 2">
            <a:extLst>
              <a:ext uri="{FF2B5EF4-FFF2-40B4-BE49-F238E27FC236}">
                <a16:creationId xmlns:a16="http://schemas.microsoft.com/office/drawing/2014/main" id="{AE77AC7C-D15F-CB9D-6983-E3EBED9FAB90}"/>
              </a:ext>
            </a:extLst>
          </p:cNvPr>
          <p:cNvSpPr txBox="1">
            <a:spLocks/>
          </p:cNvSpPr>
          <p:nvPr/>
        </p:nvSpPr>
        <p:spPr>
          <a:xfrm>
            <a:off x="1408400" y="3652274"/>
            <a:ext cx="10188000" cy="52539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orm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Seguridad de la Base de Datos: </a:t>
            </a:r>
          </a:p>
          <a:p>
            <a:pPr marL="627007" lvl="1" indent="0" hangingPunct="1">
              <a:spcAft>
                <a:spcPts val="284"/>
              </a:spcAft>
              <a:buNone/>
              <a:defRPr/>
            </a:pPr>
            <a:r>
              <a:rPr lang="es-SV" sz="1800" dirty="0">
                <a:latin typeface="Open Sans" panose="020B0606030504020204" pitchFamily="34" charset="0"/>
                <a:ea typeface="Open Sans" panose="020B0606030504020204" pitchFamily="34" charset="0"/>
                <a:cs typeface="Open Sans" panose="020B0606030504020204" pitchFamily="34" charset="0"/>
              </a:rPr>
              <a:t>La base de datos de Ragic tiene un diseño único que no admite SQL ni ningún otro lenguaje de consulta. No existe riesgo de inyección de SQL o scripts. Las bases de datos de los diferentes inquilinos se almacenan en archivos físicos separados, lo que garantiza cero riesgo de vulnerabilidades de uso compartido a nivel de aplicación desde otras cuentas.</a:t>
            </a:r>
            <a:endParaRPr kumimoji="0" lang="es-419"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lvl="0" hangingPunct="1">
              <a:spcAft>
                <a:spcPts val="284"/>
              </a:spcAft>
              <a:defRPr/>
            </a:pPr>
            <a:r>
              <a:rPr lang="es-419" sz="2400" b="1" dirty="0">
                <a:latin typeface="Open Sans" panose="020B0606030504020204" pitchFamily="34" charset="0"/>
                <a:ea typeface="Open Sans" panose="020B0606030504020204" pitchFamily="34" charset="0"/>
                <a:cs typeface="Open Sans" panose="020B0606030504020204" pitchFamily="34" charset="0"/>
              </a:rPr>
              <a:t>Análisis de Seguridad Periódico:</a:t>
            </a:r>
            <a:endPar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627007" lvl="1" indent="0" hangingPunct="1">
              <a:spcAft>
                <a:spcPts val="284"/>
              </a:spcAft>
              <a:buNone/>
              <a:defRPr/>
            </a:pPr>
            <a:r>
              <a:rPr lang="es-SV" sz="1800" dirty="0">
                <a:latin typeface="Open Sans" panose="020B0606030504020204" pitchFamily="34" charset="0"/>
                <a:ea typeface="Open Sans" panose="020B0606030504020204" pitchFamily="34" charset="0"/>
                <a:cs typeface="Open Sans" panose="020B0606030504020204" pitchFamily="34" charset="0"/>
              </a:rPr>
              <a:t>Trabajamos con los principales proveedores de servicios para realizar análisis de seguridad periódicos para detectar todas las posibles debilidades y garantizar la seguridad de sus datos.</a:t>
            </a:r>
            <a:endParaRPr kumimoji="0" lang="es-419"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lvl="0" hangingPunct="1">
              <a:spcAft>
                <a:spcPts val="284"/>
              </a:spcAft>
              <a:defRPr/>
            </a:pPr>
            <a:r>
              <a:rPr lang="es-419" sz="2400" b="1" dirty="0">
                <a:latin typeface="Open Sans" panose="020B0606030504020204" pitchFamily="34" charset="0"/>
                <a:ea typeface="Open Sans" panose="020B0606030504020204" pitchFamily="34" charset="0"/>
                <a:cs typeface="Open Sans" panose="020B0606030504020204" pitchFamily="34" charset="0"/>
              </a:rPr>
              <a:t>Actualizaciones de Seguridad Periódicas:</a:t>
            </a:r>
            <a:endPar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627007" lvl="1" indent="0" hangingPunct="1">
              <a:spcAft>
                <a:spcPts val="284"/>
              </a:spcAft>
              <a:buNone/>
              <a:defRPr/>
            </a:pPr>
            <a:r>
              <a:rPr lang="es-SV" sz="1800" dirty="0">
                <a:latin typeface="Open Sans" panose="020B0606030504020204" pitchFamily="34" charset="0"/>
                <a:ea typeface="Open Sans" panose="020B0606030504020204" pitchFamily="34" charset="0"/>
                <a:cs typeface="Open Sans" panose="020B0606030504020204" pitchFamily="34" charset="0"/>
              </a:rPr>
              <a:t>Nuestros administradores de sistemas supervisan muy de cerca las actualizaciones de seguridad y aplican parches para desviar ataques de día cero.</a:t>
            </a:r>
            <a:endParaRPr kumimoji="0" lang="es-419" sz="18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LT Std"/>
            </a:endParaRPr>
          </a:p>
        </p:txBody>
      </p:sp>
    </p:spTree>
    <p:extLst>
      <p:ext uri="{BB962C8B-B14F-4D97-AF65-F5344CB8AC3E}">
        <p14:creationId xmlns:p14="http://schemas.microsoft.com/office/powerpoint/2010/main" val="122619314"/>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95A1A2A9-2853-86A8-24F6-78B75A634955}"/>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7460359F-7BD3-F948-0EF5-BEF04AD9ACDA}"/>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5E5306CE-DD7D-CD84-D063-7D43DBF85316}"/>
              </a:ext>
            </a:extLst>
          </p:cNvPr>
          <p:cNvSpPr txBox="1"/>
          <p:nvPr/>
        </p:nvSpPr>
        <p:spPr>
          <a:xfrm>
            <a:off x="2892056" y="731901"/>
            <a:ext cx="6425138"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s-419" b="1" dirty="0">
                <a:latin typeface="Open Sans" panose="020B0606030504020204" pitchFamily="34" charset="0"/>
                <a:cs typeface="Open Sans" panose="020B0606030504020204" pitchFamily="34" charset="0"/>
              </a:rPr>
              <a:t>Procesos de Personas</a:t>
            </a:r>
            <a:endParaRPr kumimoji="0" lang="es-419"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8054CBE4-E890-C37E-00F3-3B6A75450775}"/>
              </a:ext>
            </a:extLst>
          </p:cNvPr>
          <p:cNvSpPr txBox="1"/>
          <p:nvPr/>
        </p:nvSpPr>
        <p:spPr>
          <a:xfrm>
            <a:off x="1909328" y="1764235"/>
            <a:ext cx="9186145"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5023" rIns="65023">
            <a:spAutoFit/>
          </a:bodyPr>
          <a:lstStyle>
            <a:lvl1pPr>
              <a:defRPr sz="2000">
                <a:solidFill>
                  <a:srgbClr val="7F7F7F"/>
                </a:solidFill>
                <a:latin typeface="Source Han Sans TW"/>
                <a:ea typeface="Source Han Sans TW"/>
                <a:cs typeface="Source Han Sans TW"/>
                <a:sym typeface="Source Han Sans TW"/>
              </a:defRPr>
            </a:lvl1pPr>
          </a:lstStyle>
          <a:p>
            <a:pPr lvl="0" defTabSz="1300460">
              <a:defRPr/>
            </a:pPr>
            <a:r>
              <a:rPr lang="es-SV" sz="22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rPr>
              <a:t>Nadie puede acceder a tus datos sin tu permiso</a:t>
            </a:r>
            <a:endPar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3" name="Content Placeholder 2">
            <a:extLst>
              <a:ext uri="{FF2B5EF4-FFF2-40B4-BE49-F238E27FC236}">
                <a16:creationId xmlns:a16="http://schemas.microsoft.com/office/drawing/2014/main" id="{9AEC6358-B7A6-1478-7198-02AF3CAB5EF6}"/>
              </a:ext>
            </a:extLst>
          </p:cNvPr>
          <p:cNvSpPr txBox="1">
            <a:spLocks/>
          </p:cNvSpPr>
          <p:nvPr/>
        </p:nvSpPr>
        <p:spPr>
          <a:xfrm>
            <a:off x="1256929" y="3632337"/>
            <a:ext cx="10490943" cy="50906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o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lvl="0" hangingPunct="1">
              <a:spcAft>
                <a:spcPts val="284"/>
              </a:spcAft>
              <a:defRPr/>
            </a:pPr>
            <a:r>
              <a:rPr lang="es-SV" sz="2400" b="1" dirty="0">
                <a:latin typeface="Open Sans" panose="020B0606030504020204" pitchFamily="34" charset="0"/>
                <a:ea typeface="Open Sans" panose="020B0606030504020204" pitchFamily="34" charset="0"/>
                <a:cs typeface="Open Sans" panose="020B0606030504020204" pitchFamily="34" charset="0"/>
              </a:rPr>
              <a:t>Control de Acceso a Datos:</a:t>
            </a: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lvl="1" indent="0" hangingPunct="1">
              <a:spcAft>
                <a:spcPts val="284"/>
              </a:spcAft>
              <a:buNone/>
              <a:defRPr/>
            </a:pPr>
            <a:r>
              <a:rPr lang="es-SV" sz="1800" dirty="0">
                <a:latin typeface="Open Sans" panose="020B0606030504020204" pitchFamily="34" charset="0"/>
                <a:ea typeface="Open Sans" panose="020B0606030504020204" pitchFamily="34" charset="0"/>
                <a:cs typeface="Open Sans" panose="020B0606030504020204" pitchFamily="34" charset="0"/>
              </a:rPr>
              <a:t>Nadie, ni siquiera los administradores de sistemas de Ragic, puede acceder a sus datos sin su permiso. Al brindar soporte técnico, solo podemos ver el diseño de su base de datos, pero no sus datos por defecto.</a:t>
            </a:r>
            <a:endParaRPr kumimoji="0" lang="es-419" sz="2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lvl="0" hangingPunct="1">
              <a:spcAft>
                <a:spcPts val="284"/>
              </a:spcAft>
              <a:defRPr/>
            </a:pPr>
            <a:r>
              <a:rPr lang="es-SV" sz="2400" b="1" dirty="0">
                <a:latin typeface="Open Sans" panose="020B0606030504020204" pitchFamily="34" charset="0"/>
                <a:ea typeface="Open Sans" panose="020B0606030504020204" pitchFamily="34" charset="0"/>
                <a:cs typeface="Open Sans" panose="020B0606030504020204" pitchFamily="34" charset="0"/>
              </a:rPr>
              <a:t>Sin interfaz de Gestión de Bases de Datos:</a:t>
            </a: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lvl="1" indent="0" hangingPunct="1">
              <a:spcAft>
                <a:spcPts val="284"/>
              </a:spcAft>
              <a:buNone/>
              <a:defRPr/>
            </a:pPr>
            <a:r>
              <a:rPr lang="es-SV" sz="1800" dirty="0">
                <a:latin typeface="Open Sans" panose="020B0606030504020204" pitchFamily="34" charset="0"/>
                <a:ea typeface="Open Sans" panose="020B0606030504020204" pitchFamily="34" charset="0"/>
                <a:cs typeface="Open Sans" panose="020B0606030504020204" pitchFamily="34" charset="0"/>
              </a:rPr>
              <a:t>A diferencia de la mayoría de las bases de datos, no existe una interfaz para administrarlas ni manipular sus datos. Sin esta función, sus datos están protegidos contra cualquier acceso no autorizado a través de las consolas de bases de datos o cualquier interfaz de administración.</a:t>
            </a:r>
            <a:endParaRPr kumimoji="0" lang="es-419" sz="2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lvl="0" hangingPunct="1">
              <a:spcAft>
                <a:spcPts val="284"/>
              </a:spcAft>
              <a:defRPr/>
            </a:pPr>
            <a:r>
              <a:rPr lang="es-419" sz="2400" b="1" dirty="0">
                <a:latin typeface="Open Sans" panose="020B0606030504020204" pitchFamily="34" charset="0"/>
                <a:ea typeface="Open Sans" panose="020B0606030504020204" pitchFamily="34" charset="0"/>
                <a:cs typeface="Open Sans" panose="020B0606030504020204" pitchFamily="34" charset="0"/>
              </a:rPr>
              <a:t>Registro de Acceso Completo:</a:t>
            </a:r>
            <a:r>
              <a:rPr kumimoji="0" lang="es-419"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lvl="1" indent="0" hangingPunct="1">
              <a:spcAft>
                <a:spcPts val="284"/>
              </a:spcAft>
              <a:buNone/>
              <a:defRPr/>
            </a:pPr>
            <a:r>
              <a:rPr lang="es-SV" sz="1800" dirty="0">
                <a:latin typeface="Open Sans" panose="020B0606030504020204" pitchFamily="34" charset="0"/>
                <a:ea typeface="Open Sans" panose="020B0606030504020204" pitchFamily="34" charset="0"/>
                <a:cs typeface="Open Sans" panose="020B0606030504020204" pitchFamily="34" charset="0"/>
              </a:rPr>
              <a:t>Todos los accesos a los datos se registran y los eventos especiales se revisan periódicamente.</a:t>
            </a:r>
            <a:endParaRPr kumimoji="0" lang="es-419" sz="18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LT Std"/>
            </a:endParaRPr>
          </a:p>
        </p:txBody>
      </p:sp>
    </p:spTree>
    <p:extLst>
      <p:ext uri="{BB962C8B-B14F-4D97-AF65-F5344CB8AC3E}">
        <p14:creationId xmlns:p14="http://schemas.microsoft.com/office/powerpoint/2010/main" val="2103882307"/>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5385E002-8119-B395-0B9A-97A41F5ED77E}"/>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5344ECF9-F5D7-DB45-A6A8-C835A6CF4529}"/>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B86529DA-5B21-49CC-C7AA-84BBE0D7F9F4}"/>
              </a:ext>
            </a:extLst>
          </p:cNvPr>
          <p:cNvSpPr txBox="1"/>
          <p:nvPr/>
        </p:nvSpPr>
        <p:spPr>
          <a:xfrm>
            <a:off x="2019448" y="789889"/>
            <a:ext cx="8793781"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Seguridad Física del Servidor</a:t>
            </a:r>
            <a:endParaRPr kumimoji="0" lang="es-419"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58A312CF-CFA1-7FCE-2E43-ED19F99CFD0D}"/>
              </a:ext>
            </a:extLst>
          </p:cNvPr>
          <p:cNvSpPr txBox="1"/>
          <p:nvPr/>
        </p:nvSpPr>
        <p:spPr>
          <a:xfrm>
            <a:off x="1136316" y="1882800"/>
            <a:ext cx="10732169" cy="769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5023" rIns="65023" anchor="t">
            <a:spAutoFit/>
          </a:bodyPr>
          <a:lstStyle>
            <a:lvl1pPr>
              <a:defRPr sz="2000">
                <a:solidFill>
                  <a:srgbClr val="7F7F7F"/>
                </a:solidFill>
                <a:latin typeface="Source Han Sans TW"/>
                <a:ea typeface="Source Han Sans TW"/>
                <a:cs typeface="Source Han Sans TW"/>
                <a:sym typeface="Source Han Sans TW"/>
              </a:defRPr>
            </a:lvl1pPr>
          </a:lstStyle>
          <a:p>
            <a:pPr lvl="0" defTabSz="1300460">
              <a:defRPr sz="2000">
                <a:solidFill>
                  <a:srgbClr val="7F7F7F"/>
                </a:solidFill>
                <a:latin typeface="Source Han Sans TW"/>
                <a:ea typeface="Source Han Sans TW"/>
                <a:cs typeface="Source Han Sans TW"/>
                <a:sym typeface="Source Han Sans TW"/>
              </a:defRPr>
            </a:pPr>
            <a:r>
              <a:rPr lang="es-SV" sz="22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rPr>
              <a:t>Los proveedores de servicios en la nube de clase mundial garantizan la seguridad física de nuestros servidores</a:t>
            </a:r>
            <a:endPar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6" name="Content Placeholder 2">
            <a:extLst>
              <a:ext uri="{FF2B5EF4-FFF2-40B4-BE49-F238E27FC236}">
                <a16:creationId xmlns:a16="http://schemas.microsoft.com/office/drawing/2014/main" id="{1F7DAE9B-347C-5070-264C-F2946F2F445F}"/>
              </a:ext>
            </a:extLst>
          </p:cNvPr>
          <p:cNvSpPr txBox="1">
            <a:spLocks/>
          </p:cNvSpPr>
          <p:nvPr/>
        </p:nvSpPr>
        <p:spPr>
          <a:xfrm>
            <a:off x="1462400" y="4652692"/>
            <a:ext cx="10080000" cy="28229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2722" y="0"/>
                </a:lnTo>
                <a:lnTo>
                  <a:pt x="12744" y="5296"/>
                </a:lnTo>
                <a:lnTo>
                  <a:pt x="21600" y="5306"/>
                </a:lnTo>
                <a:lnTo>
                  <a:pt x="21600" y="21600"/>
                </a:lnTo>
                <a:lnTo>
                  <a:pt x="0" y="21600"/>
                </a:lnTo>
                <a:lnTo>
                  <a:pt x="0" y="0"/>
                </a:lnTo>
                <a:close/>
              </a:path>
            </a:pathLst>
          </a:cu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ormAutofit fontScale="92500" lnSpcReduction="10000"/>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0" lvl="0" indent="0" hangingPunct="1">
              <a:lnSpc>
                <a:spcPct val="150000"/>
              </a:lnSpc>
              <a:buNone/>
              <a:defRPr/>
            </a:pPr>
            <a:r>
              <a:rPr kumimoji="0" lang="es-419"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1. </a:t>
            </a:r>
            <a:r>
              <a:rPr lang="es-SV" sz="2000" b="1" dirty="0">
                <a:latin typeface="Open Sans Semibold" panose="020B0606030504020204" pitchFamily="34" charset="0"/>
                <a:ea typeface="Open Sans Semibold" panose="020B0606030504020204" pitchFamily="34" charset="0"/>
                <a:cs typeface="Open Sans Semibold" panose="020B0606030504020204" pitchFamily="34" charset="0"/>
              </a:rPr>
              <a:t>Auditorías anuales para las siguientes normas: ISO 27001, </a:t>
            </a:r>
            <a:r>
              <a:rPr lang="es-SV" sz="2000" b="1" dirty="0" err="1">
                <a:latin typeface="Open Sans Semibold" panose="020B0606030504020204" pitchFamily="34" charset="0"/>
                <a:ea typeface="Open Sans Semibold" panose="020B0606030504020204" pitchFamily="34" charset="0"/>
                <a:cs typeface="Open Sans Semibold" panose="020B0606030504020204" pitchFamily="34" charset="0"/>
              </a:rPr>
              <a:t>SOC1</a:t>
            </a:r>
            <a:r>
              <a:rPr lang="es-SV" sz="2000" b="1" dirty="0">
                <a:latin typeface="Open Sans Semibold" panose="020B0606030504020204" pitchFamily="34" charset="0"/>
                <a:ea typeface="Open Sans Semibold" panose="020B0606030504020204" pitchFamily="34" charset="0"/>
                <a:cs typeface="Open Sans Semibold" panose="020B0606030504020204" pitchFamily="34" charset="0"/>
              </a:rPr>
              <a:t>, </a:t>
            </a:r>
            <a:r>
              <a:rPr lang="es-SV" sz="2000" b="1" dirty="0" err="1">
                <a:latin typeface="Open Sans Semibold" panose="020B0606030504020204" pitchFamily="34" charset="0"/>
                <a:ea typeface="Open Sans Semibold" panose="020B0606030504020204" pitchFamily="34" charset="0"/>
                <a:cs typeface="Open Sans Semibold" panose="020B0606030504020204" pitchFamily="34" charset="0"/>
              </a:rPr>
              <a:t>SSAE16</a:t>
            </a:r>
            <a:r>
              <a:rPr lang="es-SV" sz="2000" b="1" dirty="0">
                <a:latin typeface="Open Sans Semibold" panose="020B0606030504020204" pitchFamily="34" charset="0"/>
                <a:ea typeface="Open Sans Semibold" panose="020B0606030504020204" pitchFamily="34" charset="0"/>
                <a:cs typeface="Open Sans Semibold" panose="020B0606030504020204" pitchFamily="34" charset="0"/>
              </a:rPr>
              <a:t> / </a:t>
            </a:r>
            <a:r>
              <a:rPr lang="es-SV" sz="2000" b="1" dirty="0" err="1">
                <a:latin typeface="Open Sans Semibold" panose="020B0606030504020204" pitchFamily="34" charset="0"/>
                <a:ea typeface="Open Sans Semibold" panose="020B0606030504020204" pitchFamily="34" charset="0"/>
                <a:cs typeface="Open Sans Semibold" panose="020B0606030504020204" pitchFamily="34" charset="0"/>
              </a:rPr>
              <a:t>ISAE</a:t>
            </a:r>
            <a:r>
              <a:rPr lang="es-SV" sz="2000" b="1" dirty="0">
                <a:latin typeface="Open Sans Semibold" panose="020B0606030504020204" pitchFamily="34" charset="0"/>
                <a:ea typeface="Open Sans Semibold" panose="020B0606030504020204" pitchFamily="34" charset="0"/>
                <a:cs typeface="Open Sans Semibold" panose="020B0606030504020204" pitchFamily="34" charset="0"/>
              </a:rPr>
              <a:t> 3402 Tipo II: SOC 2, SOC 3, PCI </a:t>
            </a:r>
            <a:r>
              <a:rPr lang="es-SV" sz="2000" b="1" dirty="0" err="1">
                <a:latin typeface="Open Sans Semibold" panose="020B0606030504020204" pitchFamily="34" charset="0"/>
                <a:ea typeface="Open Sans Semibold" panose="020B0606030504020204" pitchFamily="34" charset="0"/>
                <a:cs typeface="Open Sans Semibold" panose="020B0606030504020204" pitchFamily="34" charset="0"/>
              </a:rPr>
              <a:t>DSS</a:t>
            </a:r>
            <a:r>
              <a:rPr lang="es-SV" sz="2000" b="1" dirty="0">
                <a:latin typeface="Open Sans Semibold" panose="020B0606030504020204" pitchFamily="34" charset="0"/>
                <a:ea typeface="Open Sans Semibold" panose="020B0606030504020204" pitchFamily="34" charset="0"/>
                <a:cs typeface="Open Sans Semibold" panose="020B0606030504020204" pitchFamily="34" charset="0"/>
              </a:rPr>
              <a:t> </a:t>
            </a:r>
            <a:r>
              <a:rPr lang="es-SV" sz="2000" b="1" dirty="0" err="1">
                <a:latin typeface="Open Sans Semibold" panose="020B0606030504020204" pitchFamily="34" charset="0"/>
                <a:ea typeface="Open Sans Semibold" panose="020B0606030504020204" pitchFamily="34" charset="0"/>
                <a:cs typeface="Open Sans Semibold" panose="020B0606030504020204" pitchFamily="34" charset="0"/>
              </a:rPr>
              <a:t>v3.0</a:t>
            </a:r>
            <a:endParaRPr lang="es-419" sz="2000" b="1" dirty="0">
              <a:latin typeface="Open Sans Semibold" panose="020B0606030504020204" pitchFamily="34" charset="0"/>
              <a:ea typeface="Open Sans Semibold" panose="020B0606030504020204" pitchFamily="34" charset="0"/>
              <a:cs typeface="Open Sans Semibold" panose="020B0606030504020204" pitchFamily="34" charset="0"/>
            </a:endParaRPr>
          </a:p>
          <a:p>
            <a:pPr marL="0" lvl="0" indent="0" hangingPunct="1">
              <a:lnSpc>
                <a:spcPct val="150000"/>
              </a:lnSpc>
              <a:buNone/>
              <a:defRPr/>
            </a:pPr>
            <a:r>
              <a:rPr kumimoji="0" lang="es-419"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2. </a:t>
            </a:r>
            <a:r>
              <a:rPr lang="es-SV" sz="2000" b="1" dirty="0">
                <a:latin typeface="Open Sans Semibold" panose="020B0606030504020204" pitchFamily="34" charset="0"/>
                <a:ea typeface="Open Sans Semibold" panose="020B0606030504020204" pitchFamily="34" charset="0"/>
                <a:cs typeface="Open Sans Semibold" panose="020B0606030504020204" pitchFamily="34" charset="0"/>
              </a:rPr>
              <a:t>Equipo de Seguridad de la Información formado por más de 500 expertos de primer nivel.</a:t>
            </a:r>
            <a:endParaRPr kumimoji="0" lang="es-419"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endParaRPr>
          </a:p>
          <a:p>
            <a:pPr marL="0" lvl="0" indent="0" hangingPunct="1">
              <a:lnSpc>
                <a:spcPct val="150000"/>
              </a:lnSpc>
              <a:buNone/>
              <a:defRPr/>
            </a:pPr>
            <a:r>
              <a:rPr kumimoji="0" lang="es-419"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3. </a:t>
            </a:r>
            <a:r>
              <a:rPr lang="es-SV" sz="2000" b="1" dirty="0">
                <a:latin typeface="Open Sans Semibold" panose="020B0606030504020204" pitchFamily="34" charset="0"/>
                <a:ea typeface="Open Sans Semibold" panose="020B0606030504020204" pitchFamily="34" charset="0"/>
                <a:cs typeface="Open Sans Semibold" panose="020B0606030504020204" pitchFamily="34" charset="0"/>
              </a:rPr>
              <a:t>Tarjetas de acceso electrónicas, alarmas, barreras de acceso para vehículos, cercas perimetrales, detectores de metales y biometría diseñados a medida.</a:t>
            </a:r>
            <a:endParaRPr kumimoji="0" lang="es-419" sz="20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LT Std"/>
            </a:endParaRPr>
          </a:p>
        </p:txBody>
      </p:sp>
      <p:sp>
        <p:nvSpPr>
          <p:cNvPr id="7" name="Content Placeholder 2">
            <a:extLst>
              <a:ext uri="{FF2B5EF4-FFF2-40B4-BE49-F238E27FC236}">
                <a16:creationId xmlns:a16="http://schemas.microsoft.com/office/drawing/2014/main" id="{65B3B55E-21C6-1E47-8226-D5293914A194}"/>
              </a:ext>
            </a:extLst>
          </p:cNvPr>
          <p:cNvSpPr txBox="1">
            <a:spLocks/>
          </p:cNvSpPr>
          <p:nvPr/>
        </p:nvSpPr>
        <p:spPr>
          <a:xfrm>
            <a:off x="1462400" y="3029400"/>
            <a:ext cx="10645517" cy="142397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2722" y="0"/>
                </a:lnTo>
                <a:lnTo>
                  <a:pt x="12744" y="5296"/>
                </a:lnTo>
                <a:lnTo>
                  <a:pt x="21600" y="5306"/>
                </a:lnTo>
                <a:lnTo>
                  <a:pt x="21600" y="21600"/>
                </a:lnTo>
                <a:lnTo>
                  <a:pt x="0" y="21600"/>
                </a:lnTo>
                <a:lnTo>
                  <a:pt x="0" y="0"/>
                </a:lnTo>
                <a:close/>
              </a:path>
            </a:pathLst>
          </a:cu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5023" tIns="65023" rIns="65023" bIns="65023">
            <a:spAutoFit/>
          </a:bodyPr>
          <a:lstStyle>
            <a:lvl1pPr marL="342900" marR="0" indent="-342900" algn="l" defTabSz="914400" rtl="0" latinLnBrk="0">
              <a:lnSpc>
                <a:spcPct val="100000"/>
              </a:lnSpc>
              <a:spcBef>
                <a:spcPts val="700"/>
              </a:spcBef>
              <a:spcAft>
                <a:spcPts val="0"/>
              </a:spcAft>
              <a:buClrTx/>
              <a:buSzPct val="100000"/>
              <a:buFontTx/>
              <a:buChar char="•"/>
              <a:tabLst/>
              <a:defRPr sz="1800" b="0" i="0" u="none" strike="noStrike" cap="none" spc="0" baseline="0">
                <a:solidFill>
                  <a:srgbClr val="000000"/>
                </a:solidFill>
                <a:uFillTx/>
                <a:latin typeface="Source Han Sans TW Medium"/>
                <a:ea typeface="Source Han Sans TW Medium"/>
                <a:cs typeface="Source Han Sans TW Medium"/>
                <a:sym typeface="Source Han Sans TW Medium"/>
              </a:defRPr>
            </a:lvl1pPr>
            <a:lvl2pPr marL="783771" marR="0" indent="-326571" algn="l" defTabSz="914400" rtl="0" latinLnBrk="0">
              <a:lnSpc>
                <a:spcPct val="100000"/>
              </a:lnSpc>
              <a:spcBef>
                <a:spcPts val="700"/>
              </a:spcBef>
              <a:spcAft>
                <a:spcPts val="0"/>
              </a:spcAft>
              <a:buClrTx/>
              <a:buSzPct val="100000"/>
              <a:buFontTx/>
              <a:buChar char="–"/>
              <a:tabLst/>
              <a:defRPr sz="1600" b="0" i="0" u="none" strike="noStrike" cap="none" spc="0" baseline="0">
                <a:solidFill>
                  <a:srgbClr val="000000"/>
                </a:solidFill>
                <a:uFillTx/>
                <a:latin typeface="Source Han Sans TW Medium"/>
                <a:ea typeface="Source Han Sans TW Medium"/>
                <a:cs typeface="Source Han Sans TW Medium"/>
                <a:sym typeface="Source Han Sans TW Medium"/>
              </a:defRPr>
            </a:lvl2pPr>
            <a:lvl3pPr marL="1219200" marR="0" indent="-304800" algn="l" defTabSz="914400" rtl="0" latinLnBrk="0">
              <a:lnSpc>
                <a:spcPct val="100000"/>
              </a:lnSpc>
              <a:spcBef>
                <a:spcPts val="700"/>
              </a:spcBef>
              <a:spcAft>
                <a:spcPts val="0"/>
              </a:spcAft>
              <a:buClrTx/>
              <a:buSzPct val="100000"/>
              <a:buFontTx/>
              <a:buChar char="•"/>
              <a:tabLst/>
              <a:defRPr sz="1400" b="0" i="0" u="none" strike="noStrike" cap="none" spc="0" baseline="0">
                <a:solidFill>
                  <a:srgbClr val="000000"/>
                </a:solidFill>
                <a:uFillTx/>
                <a:latin typeface="Source Han Sans TW Medium"/>
                <a:ea typeface="Source Han Sans TW Medium"/>
                <a:cs typeface="Source Han Sans TW Medium"/>
                <a:sym typeface="Source Han Sans TW Medium"/>
              </a:defRPr>
            </a:lvl3pPr>
            <a:lvl4pPr marL="1737360" marR="0" indent="-365760" algn="l" defTabSz="914400" rtl="0" latinLnBrk="0">
              <a:lnSpc>
                <a:spcPct val="100000"/>
              </a:lnSpc>
              <a:spcBef>
                <a:spcPts val="700"/>
              </a:spcBef>
              <a:spcAft>
                <a:spcPts val="0"/>
              </a:spcAft>
              <a:buClrTx/>
              <a:buSzPct val="100000"/>
              <a:buFontTx/>
              <a:buChar char="–"/>
              <a:tabLst/>
              <a:defRPr sz="1200" b="0" i="0" u="none" strike="noStrike" cap="none" spc="0" baseline="0">
                <a:solidFill>
                  <a:srgbClr val="000000"/>
                </a:solidFill>
                <a:uFillTx/>
                <a:latin typeface="Source Han Sans TW Medium"/>
                <a:ea typeface="Source Han Sans TW Medium"/>
                <a:cs typeface="Source Han Sans TW Medium"/>
                <a:sym typeface="Source Han Sans TW Medium"/>
              </a:defRPr>
            </a:lvl4pPr>
            <a:lvl5pPr marL="2194560" marR="0" indent="-365760" algn="l" defTabSz="914400" rtl="0" latinLnBrk="0">
              <a:lnSpc>
                <a:spcPct val="100000"/>
              </a:lnSpc>
              <a:spcBef>
                <a:spcPts val="700"/>
              </a:spcBef>
              <a:spcAft>
                <a:spcPts val="0"/>
              </a:spcAft>
              <a:buClrTx/>
              <a:buSzPct val="100000"/>
              <a:buFontTx/>
              <a:buChar char="»"/>
              <a:tabLst/>
              <a:defRPr sz="1000" b="0" i="0" u="none" strike="noStrike" cap="none" spc="0" baseline="0">
                <a:solidFill>
                  <a:srgbClr val="000000"/>
                </a:solidFill>
                <a:uFillTx/>
                <a:latin typeface="Source Han Sans TW Normal"/>
                <a:ea typeface="Source Han Sans TW Normal"/>
                <a:cs typeface="Source Han Sans TW Normal"/>
                <a:sym typeface="Source Han Sans TW Normal"/>
              </a:defRPr>
            </a:lvl5pPr>
            <a:lvl6pPr marL="2640648" marR="0" indent="-365760" algn="l" defTabSz="914400" rtl="0" latinLnBrk="0">
              <a:lnSpc>
                <a:spcPct val="100000"/>
              </a:lnSpc>
              <a:spcBef>
                <a:spcPts val="800"/>
              </a:spcBef>
              <a:spcAft>
                <a:spcPts val="0"/>
              </a:spcAft>
              <a:buClrTx/>
              <a:buSzPct val="100000"/>
              <a:buFont typeface="Helvetica Neue"/>
              <a:buChar char="»"/>
              <a:tabLst/>
              <a:defRPr sz="3200" b="1" i="0" u="none" strike="noStrike" cap="none" spc="0" baseline="0">
                <a:solidFill>
                  <a:srgbClr val="000000"/>
                </a:solidFill>
                <a:uFillTx/>
                <a:latin typeface="Helvetica Neue"/>
                <a:ea typeface="Helvetica Neue"/>
                <a:cs typeface="Helvetica Neue"/>
                <a:sym typeface="Helvetica Neue"/>
              </a:defRPr>
            </a:lvl6pPr>
            <a:lvl7pPr marL="3097848" marR="0" indent="-365760" algn="l" defTabSz="914400" rtl="0" latinLnBrk="0">
              <a:lnSpc>
                <a:spcPct val="100000"/>
              </a:lnSpc>
              <a:spcBef>
                <a:spcPts val="800"/>
              </a:spcBef>
              <a:spcAft>
                <a:spcPts val="0"/>
              </a:spcAft>
              <a:buClrTx/>
              <a:buSzPct val="100000"/>
              <a:buFont typeface="Helvetica Neue"/>
              <a:buChar char="»"/>
              <a:tabLst/>
              <a:defRPr sz="3200" b="1" i="0" u="none" strike="noStrike" cap="none" spc="0" baseline="0">
                <a:solidFill>
                  <a:srgbClr val="000000"/>
                </a:solidFill>
                <a:uFillTx/>
                <a:latin typeface="Helvetica Neue"/>
                <a:ea typeface="Helvetica Neue"/>
                <a:cs typeface="Helvetica Neue"/>
                <a:sym typeface="Helvetica Neue"/>
              </a:defRPr>
            </a:lvl7pPr>
            <a:lvl8pPr marL="3555047" marR="0" indent="-365759" algn="l" defTabSz="914400" rtl="0" latinLnBrk="0">
              <a:lnSpc>
                <a:spcPct val="100000"/>
              </a:lnSpc>
              <a:spcBef>
                <a:spcPts val="800"/>
              </a:spcBef>
              <a:spcAft>
                <a:spcPts val="0"/>
              </a:spcAft>
              <a:buClrTx/>
              <a:buSzPct val="100000"/>
              <a:buFont typeface="Helvetica Neue"/>
              <a:buChar char="»"/>
              <a:tabLst/>
              <a:defRPr sz="3200" b="1" i="0" u="none" strike="noStrike" cap="none" spc="0" baseline="0">
                <a:solidFill>
                  <a:srgbClr val="000000"/>
                </a:solidFill>
                <a:uFillTx/>
                <a:latin typeface="Helvetica Neue"/>
                <a:ea typeface="Helvetica Neue"/>
                <a:cs typeface="Helvetica Neue"/>
                <a:sym typeface="Helvetica Neue"/>
              </a:defRPr>
            </a:lvl8pPr>
            <a:lvl9pPr marL="4012247" marR="0" indent="-365759" algn="l" defTabSz="914400" rtl="0" latinLnBrk="0">
              <a:lnSpc>
                <a:spcPct val="100000"/>
              </a:lnSpc>
              <a:spcBef>
                <a:spcPts val="800"/>
              </a:spcBef>
              <a:spcAft>
                <a:spcPts val="0"/>
              </a:spcAft>
              <a:buClrTx/>
              <a:buSzPct val="100000"/>
              <a:buFont typeface="Helvetica Neue"/>
              <a:buChar char="»"/>
              <a:tabLst/>
              <a:defRPr sz="3200" b="1" i="0" u="none" strike="noStrike" cap="none" spc="0" baseline="0">
                <a:solidFill>
                  <a:srgbClr val="000000"/>
                </a:solidFill>
                <a:uFillTx/>
                <a:latin typeface="Helvetica Neue"/>
                <a:ea typeface="Helvetica Neue"/>
                <a:cs typeface="Helvetica Neue"/>
                <a:sym typeface="Helvetica Neue"/>
              </a:defRPr>
            </a:lvl9pPr>
          </a:lstStyle>
          <a:p>
            <a:pPr marL="0" lvl="0" indent="0">
              <a:spcAft>
                <a:spcPts val="600"/>
              </a:spcAft>
              <a:buSzTx/>
              <a:buNone/>
              <a:defRPr sz="1800"/>
            </a:pPr>
            <a:r>
              <a:rPr lang="es-419" sz="2800" b="1" dirty="0">
                <a:latin typeface="Open Sans Semibold" panose="020B0606030504020204" pitchFamily="34" charset="0"/>
                <a:ea typeface="Open Sans Semibold" panose="020B0606030504020204" pitchFamily="34" charset="0"/>
                <a:cs typeface="Open Sans Semibold" panose="020B0606030504020204" pitchFamily="34" charset="0"/>
              </a:rPr>
              <a:t>Nuestros servidores son proporcionados por reconocidos proveedores de nube pública (Google, AWS), con características que incluyen:</a:t>
            </a:r>
            <a:endParaRPr kumimoji="0" lang="es-419" sz="2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pic>
        <p:nvPicPr>
          <p:cNvPr id="9" name="AICPC-SOC-051216-a.png" descr="AICPC-SOC-051216-a.png">
            <a:extLst>
              <a:ext uri="{FF2B5EF4-FFF2-40B4-BE49-F238E27FC236}">
                <a16:creationId xmlns:a16="http://schemas.microsoft.com/office/drawing/2014/main" id="{E9F81278-F474-12D9-78A0-D613A57E91C0}"/>
              </a:ext>
            </a:extLst>
          </p:cNvPr>
          <p:cNvPicPr>
            <a:picLocks noChangeAspect="1"/>
          </p:cNvPicPr>
          <p:nvPr/>
        </p:nvPicPr>
        <p:blipFill>
          <a:blip r:embed="rId3"/>
          <a:stretch>
            <a:fillRect/>
          </a:stretch>
        </p:blipFill>
        <p:spPr>
          <a:xfrm>
            <a:off x="5878221" y="7721847"/>
            <a:ext cx="1440555" cy="1433352"/>
          </a:xfrm>
          <a:prstGeom prst="rect">
            <a:avLst/>
          </a:prstGeom>
          <a:ln w="12700">
            <a:miter lim="400000"/>
          </a:ln>
        </p:spPr>
      </p:pic>
      <p:pic>
        <p:nvPicPr>
          <p:cNvPr id="10" name="ISO-logo.png" descr="ISO-logo.png">
            <a:extLst>
              <a:ext uri="{FF2B5EF4-FFF2-40B4-BE49-F238E27FC236}">
                <a16:creationId xmlns:a16="http://schemas.microsoft.com/office/drawing/2014/main" id="{A3EF25CE-2009-DA32-508A-6B5F9B279F1C}"/>
              </a:ext>
            </a:extLst>
          </p:cNvPr>
          <p:cNvPicPr>
            <a:picLocks noChangeAspect="1"/>
          </p:cNvPicPr>
          <p:nvPr/>
        </p:nvPicPr>
        <p:blipFill>
          <a:blip r:embed="rId4"/>
          <a:srcRect l="21113" t="3643" r="21113" b="1860"/>
          <a:stretch>
            <a:fillRect/>
          </a:stretch>
        </p:blipFill>
        <p:spPr>
          <a:xfrm>
            <a:off x="11003569" y="7674935"/>
            <a:ext cx="1459908" cy="1469459"/>
          </a:xfrm>
          <a:prstGeom prst="rect">
            <a:avLst/>
          </a:prstGeom>
          <a:ln w="12700">
            <a:miter lim="400000"/>
          </a:ln>
        </p:spPr>
      </p:pic>
      <p:pic>
        <p:nvPicPr>
          <p:cNvPr id="11" name="SOC-3-Graphic.jpeg" descr="SOC-3-Graphic.jpeg">
            <a:extLst>
              <a:ext uri="{FF2B5EF4-FFF2-40B4-BE49-F238E27FC236}">
                <a16:creationId xmlns:a16="http://schemas.microsoft.com/office/drawing/2014/main" id="{242336A2-2E22-5455-2935-7D026752F82E}"/>
              </a:ext>
            </a:extLst>
          </p:cNvPr>
          <p:cNvPicPr>
            <a:picLocks noChangeAspect="1"/>
          </p:cNvPicPr>
          <p:nvPr/>
        </p:nvPicPr>
        <p:blipFill>
          <a:blip r:embed="rId5"/>
          <a:stretch>
            <a:fillRect/>
          </a:stretch>
        </p:blipFill>
        <p:spPr>
          <a:xfrm>
            <a:off x="7466669" y="7732651"/>
            <a:ext cx="1405910" cy="1411743"/>
          </a:xfrm>
          <a:prstGeom prst="rect">
            <a:avLst/>
          </a:prstGeom>
          <a:ln w="12700">
            <a:miter lim="400000"/>
          </a:ln>
        </p:spPr>
      </p:pic>
      <p:pic>
        <p:nvPicPr>
          <p:cNvPr id="12" name="pci-dss-1.png" descr="pci-dss-1.png">
            <a:extLst>
              <a:ext uri="{FF2B5EF4-FFF2-40B4-BE49-F238E27FC236}">
                <a16:creationId xmlns:a16="http://schemas.microsoft.com/office/drawing/2014/main" id="{FF0EDBF1-5FD3-8062-831D-3C73065F7494}"/>
              </a:ext>
            </a:extLst>
          </p:cNvPr>
          <p:cNvPicPr>
            <a:picLocks noChangeAspect="1"/>
          </p:cNvPicPr>
          <p:nvPr/>
        </p:nvPicPr>
        <p:blipFill>
          <a:blip r:embed="rId6"/>
          <a:stretch>
            <a:fillRect/>
          </a:stretch>
        </p:blipFill>
        <p:spPr>
          <a:xfrm>
            <a:off x="9163407" y="7732651"/>
            <a:ext cx="1549334" cy="1231060"/>
          </a:xfrm>
          <a:prstGeom prst="rect">
            <a:avLst/>
          </a:prstGeom>
          <a:ln w="12700">
            <a:miter lim="400000"/>
          </a:ln>
        </p:spPr>
      </p:pic>
    </p:spTree>
    <p:extLst>
      <p:ext uri="{BB962C8B-B14F-4D97-AF65-F5344CB8AC3E}">
        <p14:creationId xmlns:p14="http://schemas.microsoft.com/office/powerpoint/2010/main" val="309027468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9059AB-86C2-805C-B7D8-9E6EFA06E0B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0D708E9B-9EFF-475C-E548-78CF3D22969B}"/>
              </a:ext>
            </a:extLst>
          </p:cNvPr>
          <p:cNvPicPr>
            <a:picLocks noChangeAspect="1"/>
          </p:cNvPicPr>
          <p:nvPr/>
        </p:nvPicPr>
        <p:blipFill>
          <a:blip r:embed="rId3"/>
          <a:stretch>
            <a:fillRect/>
          </a:stretch>
        </p:blipFill>
        <p:spPr>
          <a:xfrm>
            <a:off x="6934444" y="4677187"/>
            <a:ext cx="5643715" cy="2982962"/>
          </a:xfrm>
          <a:prstGeom prst="rect">
            <a:avLst/>
          </a:prstGeom>
        </p:spPr>
      </p:pic>
      <p:sp>
        <p:nvSpPr>
          <p:cNvPr id="2" name="員工有高達 90% 的時間在和 Excel 搏鬥">
            <a:extLst>
              <a:ext uri="{FF2B5EF4-FFF2-40B4-BE49-F238E27FC236}">
                <a16:creationId xmlns:a16="http://schemas.microsoft.com/office/drawing/2014/main" id="{4DC77FC9-A6CC-A8E9-230E-F3659642E224}"/>
              </a:ext>
            </a:extLst>
          </p:cNvPr>
          <p:cNvSpPr txBox="1"/>
          <p:nvPr/>
        </p:nvSpPr>
        <p:spPr>
          <a:xfrm>
            <a:off x="716280" y="3445679"/>
            <a:ext cx="5441161" cy="515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lvl="0"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pPr>
            <a:r>
              <a:rPr lang="es-SV" sz="2000" b="1"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Desarrollo de bases de datos tradicional:</a:t>
            </a:r>
            <a:endParaRPr kumimoji="0" lang="es-419" sz="20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1" name="圖片 10">
            <a:extLst>
              <a:ext uri="{FF2B5EF4-FFF2-40B4-BE49-F238E27FC236}">
                <a16:creationId xmlns:a16="http://schemas.microsoft.com/office/drawing/2014/main" id="{0814CAA3-18F6-AD3F-1762-AFBF6E41B5FF}"/>
              </a:ext>
            </a:extLst>
          </p:cNvPr>
          <p:cNvPicPr>
            <a:picLocks noChangeAspect="1"/>
          </p:cNvPicPr>
          <p:nvPr/>
        </p:nvPicPr>
        <p:blipFill>
          <a:blip r:embed="rId4"/>
          <a:stretch>
            <a:fillRect/>
          </a:stretch>
        </p:blipFill>
        <p:spPr>
          <a:xfrm>
            <a:off x="903323" y="4572081"/>
            <a:ext cx="3467100" cy="3454400"/>
          </a:xfrm>
          <a:prstGeom prst="rect">
            <a:avLst/>
          </a:prstGeom>
        </p:spPr>
      </p:pic>
      <p:pic>
        <p:nvPicPr>
          <p:cNvPr id="15" name="圖形 14">
            <a:extLst>
              <a:ext uri="{FF2B5EF4-FFF2-40B4-BE49-F238E27FC236}">
                <a16:creationId xmlns:a16="http://schemas.microsoft.com/office/drawing/2014/main" id="{B4206430-A8DC-8435-D42E-5E0A7ECF61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72031" y="6320237"/>
            <a:ext cx="2196784" cy="2196784"/>
          </a:xfrm>
          <a:prstGeom prst="rect">
            <a:avLst/>
          </a:prstGeom>
        </p:spPr>
      </p:pic>
      <p:pic>
        <p:nvPicPr>
          <p:cNvPr id="25" name="圖片 24" descr="一張含有 筆記型電腦, 電腦, 卡通, 圖解 的圖片&#10;&#10;AI 產生的內容可能不正確。">
            <a:extLst>
              <a:ext uri="{FF2B5EF4-FFF2-40B4-BE49-F238E27FC236}">
                <a16:creationId xmlns:a16="http://schemas.microsoft.com/office/drawing/2014/main" id="{8FABBB1F-7E91-D7C5-0F9A-A14BF082C0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06369" y="6017342"/>
            <a:ext cx="3983938" cy="2484931"/>
          </a:xfrm>
          <a:prstGeom prst="rect">
            <a:avLst/>
          </a:prstGeom>
        </p:spPr>
      </p:pic>
      <p:grpSp>
        <p:nvGrpSpPr>
          <p:cNvPr id="5" name="群組 4">
            <a:extLst>
              <a:ext uri="{FF2B5EF4-FFF2-40B4-BE49-F238E27FC236}">
                <a16:creationId xmlns:a16="http://schemas.microsoft.com/office/drawing/2014/main" id="{9B25361B-D208-57CC-B21B-F14976794557}"/>
              </a:ext>
            </a:extLst>
          </p:cNvPr>
          <p:cNvGrpSpPr/>
          <p:nvPr/>
        </p:nvGrpSpPr>
        <p:grpSpPr>
          <a:xfrm>
            <a:off x="2448938" y="1363725"/>
            <a:ext cx="10070722" cy="1371532"/>
            <a:chOff x="2920739" y="1363725"/>
            <a:chExt cx="8106925" cy="1371532"/>
          </a:xfrm>
        </p:grpSpPr>
        <p:sp>
          <p:nvSpPr>
            <p:cNvPr id="3" name="耗時">
              <a:extLst>
                <a:ext uri="{FF2B5EF4-FFF2-40B4-BE49-F238E27FC236}">
                  <a16:creationId xmlns:a16="http://schemas.microsoft.com/office/drawing/2014/main" id="{282F4907-464D-9885-9A2E-C97490710F72}"/>
                </a:ext>
              </a:extLst>
            </p:cNvPr>
            <p:cNvSpPr txBox="1"/>
            <p:nvPr/>
          </p:nvSpPr>
          <p:spPr>
            <a:xfrm>
              <a:off x="5274346" y="1489999"/>
              <a:ext cx="5753318" cy="844975"/>
            </a:xfrm>
            <a:prstGeom prst="rect">
              <a:avLst/>
            </a:prstGeom>
            <a:noFill/>
            <a:ln w="12700">
              <a:noFill/>
              <a:miter lim="400000"/>
            </a:ln>
            <a:effectLst>
              <a:reflection endPos="0" dir="5400000" sy="-100000" algn="bl" rotWithShape="0"/>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s-SV" sz="3600" b="1" dirty="0">
                  <a:latin typeface="Open Sans" panose="020B0606030504020204" pitchFamily="34" charset="0"/>
                  <a:ea typeface="Open Sans" panose="020B0606030504020204" pitchFamily="34" charset="0"/>
                  <a:cs typeface="Open Sans" panose="020B0606030504020204" pitchFamily="34" charset="0"/>
                </a:rPr>
                <a:t>está aquí para resolver esto</a:t>
              </a:r>
              <a:endParaRPr kumimoji="0" lang="es-419" sz="36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A985D9FA-3941-FD5C-A163-646DDB06E063}"/>
                </a:ext>
              </a:extLst>
            </p:cNvPr>
            <p:cNvPicPr>
              <a:picLocks noChangeAspect="1"/>
            </p:cNvPicPr>
            <p:nvPr/>
          </p:nvPicPr>
          <p:blipFill>
            <a:blip r:embed="rId8"/>
            <a:stretch>
              <a:fillRect/>
            </a:stretch>
          </p:blipFill>
          <p:spPr>
            <a:xfrm>
              <a:off x="2920739" y="1363725"/>
              <a:ext cx="2438279" cy="1371532"/>
            </a:xfrm>
            <a:prstGeom prst="rect">
              <a:avLst/>
            </a:prstGeom>
            <a:ln w="12700">
              <a:miter lim="400000"/>
            </a:ln>
          </p:spPr>
        </p:pic>
      </p:grpSp>
      <p:pic>
        <p:nvPicPr>
          <p:cNvPr id="9" name="ragic logo.png" descr="ragic logo.png">
            <a:extLst>
              <a:ext uri="{FF2B5EF4-FFF2-40B4-BE49-F238E27FC236}">
                <a16:creationId xmlns:a16="http://schemas.microsoft.com/office/drawing/2014/main" id="{D31FC138-95C3-FBC6-40A2-36F1ED3F1DE6}"/>
              </a:ext>
            </a:extLst>
          </p:cNvPr>
          <p:cNvPicPr>
            <a:picLocks noChangeAspect="1"/>
          </p:cNvPicPr>
          <p:nvPr/>
        </p:nvPicPr>
        <p:blipFill>
          <a:blip r:embed="rId8"/>
          <a:stretch>
            <a:fillRect/>
          </a:stretch>
        </p:blipFill>
        <p:spPr>
          <a:xfrm>
            <a:off x="7547870" y="3283976"/>
            <a:ext cx="1631657" cy="917807"/>
          </a:xfrm>
          <a:prstGeom prst="rect">
            <a:avLst/>
          </a:prstGeom>
          <a:ln w="12700">
            <a:miter lim="400000"/>
          </a:ln>
        </p:spPr>
      </p:pic>
      <p:sp>
        <p:nvSpPr>
          <p:cNvPr id="7" name="員工有高達 90% 的時間在和 Excel 搏鬥">
            <a:extLst>
              <a:ext uri="{FF2B5EF4-FFF2-40B4-BE49-F238E27FC236}">
                <a16:creationId xmlns:a16="http://schemas.microsoft.com/office/drawing/2014/main" id="{B9DD6D66-B3AD-064B-5814-ED1EBB9A8E2B}"/>
              </a:ext>
            </a:extLst>
          </p:cNvPr>
          <p:cNvSpPr txBox="1"/>
          <p:nvPr/>
        </p:nvSpPr>
        <p:spPr>
          <a:xfrm>
            <a:off x="9124664" y="3445679"/>
            <a:ext cx="3394996" cy="515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lvl="0" indent="39687" algn="l" defTabSz="914400">
              <a:lnSpc>
                <a:spcPct val="150000"/>
              </a:lnSpc>
              <a:defRPr sz="2300">
                <a:solidFill>
                  <a:srgbClr val="393939"/>
                </a:solidFill>
                <a:latin typeface="Source Han Sans TW Medium"/>
                <a:ea typeface="Source Han Sans TW Medium"/>
                <a:cs typeface="Source Han Sans TW Medium"/>
                <a:sym typeface="Source Han Sans TW Medium"/>
              </a:defRPr>
            </a:pPr>
            <a:r>
              <a:rPr lang="es-SV" sz="2000" b="1"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base de datos sin código:</a:t>
            </a:r>
            <a:endParaRPr kumimoji="0" lang="es-419" sz="20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Tree>
    <p:extLst>
      <p:ext uri="{BB962C8B-B14F-4D97-AF65-F5344CB8AC3E}">
        <p14:creationId xmlns:p14="http://schemas.microsoft.com/office/powerpoint/2010/main" val="306825771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p:cNvGrpSpPr/>
        <p:nvPr/>
      </p:nvGrpSpPr>
      <p:grpSpPr>
        <a:xfrm>
          <a:off x="0" y="0"/>
          <a:ext cx="0" cy="0"/>
          <a:chOff x="0" y="0"/>
          <a:chExt cx="0" cy="0"/>
        </a:xfrm>
      </p:grpSpPr>
      <p:sp>
        <p:nvSpPr>
          <p:cNvPr id="231" name="矩形"/>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grpSp>
        <p:nvGrpSpPr>
          <p:cNvPr id="2" name="群組 1">
            <a:extLst>
              <a:ext uri="{FF2B5EF4-FFF2-40B4-BE49-F238E27FC236}">
                <a16:creationId xmlns:a16="http://schemas.microsoft.com/office/drawing/2014/main" id="{5AF3B63C-556F-E240-4FBA-33BA9848B93D}"/>
              </a:ext>
            </a:extLst>
          </p:cNvPr>
          <p:cNvGrpSpPr/>
          <p:nvPr/>
        </p:nvGrpSpPr>
        <p:grpSpPr>
          <a:xfrm>
            <a:off x="1668311" y="4088448"/>
            <a:ext cx="9769309" cy="1688351"/>
            <a:chOff x="1649393" y="4058469"/>
            <a:chExt cx="10085096" cy="1636662"/>
          </a:xfrm>
        </p:grpSpPr>
        <p:sp>
          <p:nvSpPr>
            <p:cNvPr id="232" name="哪裡不一樣？"/>
            <p:cNvSpPr txBox="1"/>
            <p:nvPr/>
          </p:nvSpPr>
          <p:spPr>
            <a:xfrm>
              <a:off x="1649393" y="4207761"/>
              <a:ext cx="10085096" cy="10925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s-419"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¿Qué hace a</a:t>
              </a:r>
              <a:r>
                <a:rPr lang="es-419" sz="4800" b="1" dirty="0">
                  <a:latin typeface="Open Sans" panose="020B0606030504020204" pitchFamily="34" charset="0"/>
                  <a:ea typeface="Open Sans" panose="020B0606030504020204" pitchFamily="34" charset="0"/>
                  <a:cs typeface="Open Sans" panose="020B0606030504020204" pitchFamily="34" charset="0"/>
                </a:rPr>
                <a:t>   </a:t>
              </a:r>
              <a:r>
                <a:rPr kumimoji="0" lang="es-419" sz="48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rPr>
                <a:t>              </a:t>
              </a:r>
              <a:r>
                <a:rPr kumimoji="0" lang="es-419"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diferente?</a:t>
              </a:r>
            </a:p>
          </p:txBody>
        </p:sp>
        <p:pic>
          <p:nvPicPr>
            <p:cNvPr id="233" name="ragic logo.png" descr="ragic logo.png"/>
            <p:cNvPicPr>
              <a:picLocks noChangeAspect="1"/>
            </p:cNvPicPr>
            <p:nvPr/>
          </p:nvPicPr>
          <p:blipFill>
            <a:blip r:embed="rId3"/>
            <a:stretch>
              <a:fillRect/>
            </a:stretch>
          </p:blipFill>
          <p:spPr>
            <a:xfrm>
              <a:off x="5374440" y="4058469"/>
              <a:ext cx="2909621" cy="1636662"/>
            </a:xfrm>
            <a:prstGeom prst="rect">
              <a:avLst/>
            </a:prstGeom>
            <a:ln w="12700">
              <a:miter lim="400000"/>
            </a:ln>
          </p:spPr>
        </p:pic>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16" name="群組 15">
            <a:extLst>
              <a:ext uri="{FF2B5EF4-FFF2-40B4-BE49-F238E27FC236}">
                <a16:creationId xmlns:a16="http://schemas.microsoft.com/office/drawing/2014/main" id="{D3FA4282-25A5-6B4A-B013-65B2B4FDCF30}"/>
              </a:ext>
            </a:extLst>
          </p:cNvPr>
          <p:cNvGrpSpPr/>
          <p:nvPr/>
        </p:nvGrpSpPr>
        <p:grpSpPr>
          <a:xfrm>
            <a:off x="896253" y="4087775"/>
            <a:ext cx="6974983" cy="4531569"/>
            <a:chOff x="896253" y="4087775"/>
            <a:chExt cx="6974983" cy="4531569"/>
          </a:xfrm>
        </p:grpSpPr>
        <p:pic>
          <p:nvPicPr>
            <p:cNvPr id="17" name="視窗框">
              <a:extLst>
                <a:ext uri="{FF2B5EF4-FFF2-40B4-BE49-F238E27FC236}">
                  <a16:creationId xmlns:a16="http://schemas.microsoft.com/office/drawing/2014/main" id="{56A20F5C-69E9-A178-4D70-5AA185579F7C}"/>
                </a:ext>
              </a:extLst>
            </p:cNvPr>
            <p:cNvPicPr>
              <a:picLocks noChangeAspect="1"/>
            </p:cNvPicPr>
            <p:nvPr/>
          </p:nvPicPr>
          <p:blipFill>
            <a:blip r:embed="rId5"/>
            <a:srcRect t="-1" r="26424" b="-2630"/>
            <a:stretch/>
          </p:blipFill>
          <p:spPr>
            <a:xfrm>
              <a:off x="896253" y="4087775"/>
              <a:ext cx="4994882" cy="4531569"/>
            </a:xfrm>
            <a:prstGeom prst="rect">
              <a:avLst/>
            </a:prstGeom>
          </p:spPr>
        </p:pic>
        <p:pic>
          <p:nvPicPr>
            <p:cNvPr id="18" name="視窗框">
              <a:extLst>
                <a:ext uri="{FF2B5EF4-FFF2-40B4-BE49-F238E27FC236}">
                  <a16:creationId xmlns:a16="http://schemas.microsoft.com/office/drawing/2014/main" id="{080AD8D3-F9A1-8E01-1F97-26300C5F5C1C}"/>
                </a:ext>
              </a:extLst>
            </p:cNvPr>
            <p:cNvPicPr>
              <a:picLocks noChangeAspect="1"/>
            </p:cNvPicPr>
            <p:nvPr/>
          </p:nvPicPr>
          <p:blipFill>
            <a:blip r:embed="rId5"/>
            <a:srcRect l="50322" t="-1" r="-535" b="-2630"/>
            <a:stretch/>
          </p:blipFill>
          <p:spPr>
            <a:xfrm>
              <a:off x="4462433" y="4087775"/>
              <a:ext cx="3408803" cy="4531569"/>
            </a:xfrm>
            <a:prstGeom prst="rect">
              <a:avLst/>
            </a:prstGeom>
          </p:spPr>
        </p:pic>
      </p:grpSp>
      <p:sp>
        <p:nvSpPr>
          <p:cNvPr id="235"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240" name="新增、調整資料庫功能"/>
          <p:cNvSpPr txBox="1"/>
          <p:nvPr/>
        </p:nvSpPr>
        <p:spPr>
          <a:xfrm>
            <a:off x="8876786" y="6989712"/>
            <a:ext cx="3853299" cy="3534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indent="39687" algn="l" defTabSz="914400">
              <a:lnSpc>
                <a:spcPct val="80000"/>
              </a:lnSpc>
              <a:defRPr sz="2300">
                <a:solidFill>
                  <a:srgbClr val="393939"/>
                </a:solidFill>
                <a:latin typeface="Source Han Sans TW Medium"/>
                <a:ea typeface="Source Han Sans TW Medium"/>
                <a:cs typeface="Source Han Sans TW Medium"/>
                <a:sym typeface="Source Han Sans TW Medium"/>
              </a:defRPr>
            </a:lvl1pPr>
          </a:lstStyle>
          <a:p>
            <a:r>
              <a:rPr lang="es-419" sz="2000" noProof="0" dirty="0">
                <a:latin typeface="Open Sans Semibold" panose="020B0706030804020204" pitchFamily="34" charset="0"/>
                <a:ea typeface="Open Sans Semibold" panose="020B0706030804020204" pitchFamily="34" charset="0"/>
                <a:cs typeface="Open Sans Semibold" panose="020B0706030804020204" pitchFamily="34" charset="0"/>
              </a:rPr>
              <a:t>Agregar y modificar funciones</a:t>
            </a:r>
          </a:p>
        </p:txBody>
      </p:sp>
      <p:sp>
        <p:nvSpPr>
          <p:cNvPr id="243" name="修改資料庫樣式"/>
          <p:cNvSpPr txBox="1"/>
          <p:nvPr/>
        </p:nvSpPr>
        <p:spPr>
          <a:xfrm>
            <a:off x="8871657" y="6033038"/>
            <a:ext cx="3692999" cy="3534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indent="39687" algn="l" defTabSz="914400">
              <a:lnSpc>
                <a:spcPct val="80000"/>
              </a:lnSpc>
              <a:defRPr sz="2300">
                <a:solidFill>
                  <a:srgbClr val="393939"/>
                </a:solidFill>
                <a:latin typeface="Source Han Sans TW Medium"/>
                <a:ea typeface="Source Han Sans TW Medium"/>
                <a:cs typeface="Source Han Sans TW Medium"/>
                <a:sym typeface="Source Han Sans TW Medium"/>
              </a:defRPr>
            </a:lvl1pPr>
          </a:lstStyle>
          <a:p>
            <a:pPr>
              <a:defRPr/>
            </a:pPr>
            <a:r>
              <a:rPr lang="es-419" sz="2000" noProof="0" dirty="0">
                <a:latin typeface="Open Sans Semibold" panose="020B0706030804020204" pitchFamily="34" charset="0"/>
                <a:ea typeface="Open Sans Semibold" panose="020B0706030804020204" pitchFamily="34" charset="0"/>
                <a:cs typeface="Open Sans Semibold" panose="020B0706030804020204" pitchFamily="34" charset="0"/>
              </a:rPr>
              <a:t>Ajustes de diseño al instante</a:t>
            </a:r>
          </a:p>
        </p:txBody>
      </p:sp>
      <p:sp>
        <p:nvSpPr>
          <p:cNvPr id="246" name="建立表單間的關聯性"/>
          <p:cNvSpPr txBox="1"/>
          <p:nvPr/>
        </p:nvSpPr>
        <p:spPr>
          <a:xfrm>
            <a:off x="8856571" y="5076361"/>
            <a:ext cx="2937984" cy="3534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indent="39687" algn="l" defTabSz="914400">
              <a:lnSpc>
                <a:spcPct val="80000"/>
              </a:lnSpc>
              <a:defRPr sz="2300">
                <a:solidFill>
                  <a:srgbClr val="393939"/>
                </a:solidFill>
                <a:latin typeface="Source Han Sans TW Medium"/>
                <a:ea typeface="Source Han Sans TW Medium"/>
                <a:cs typeface="Source Han Sans TW Medium"/>
                <a:sym typeface="Source Han Sans TW Medium"/>
              </a:defRPr>
            </a:lvl1pPr>
          </a:lstStyle>
          <a:p>
            <a:r>
              <a:rPr lang="es-419" sz="2000" noProof="0" dirty="0">
                <a:latin typeface="Open Sans Semibold" panose="020B0706030804020204" pitchFamily="34" charset="0"/>
                <a:ea typeface="Open Sans Semibold" panose="020B0706030804020204" pitchFamily="34" charset="0"/>
                <a:cs typeface="Open Sans Semibold" panose="020B0706030804020204" pitchFamily="34" charset="0"/>
              </a:rPr>
              <a:t>Relaciones entre hojas</a:t>
            </a:r>
          </a:p>
        </p:txBody>
      </p:sp>
      <p:grpSp>
        <p:nvGrpSpPr>
          <p:cNvPr id="3" name="群組 2">
            <a:extLst>
              <a:ext uri="{FF2B5EF4-FFF2-40B4-BE49-F238E27FC236}">
                <a16:creationId xmlns:a16="http://schemas.microsoft.com/office/drawing/2014/main" id="{4EB00B31-D464-0699-4B71-ECCA0618961F}"/>
              </a:ext>
            </a:extLst>
          </p:cNvPr>
          <p:cNvGrpSpPr/>
          <p:nvPr/>
        </p:nvGrpSpPr>
        <p:grpSpPr>
          <a:xfrm>
            <a:off x="8351073" y="4965385"/>
            <a:ext cx="464683" cy="464682"/>
            <a:chOff x="6730589" y="-1103051"/>
            <a:chExt cx="464683" cy="464682"/>
          </a:xfrm>
        </p:grpSpPr>
        <p:sp>
          <p:nvSpPr>
            <p:cNvPr id="4" name="圓角矩形">
              <a:extLst>
                <a:ext uri="{FF2B5EF4-FFF2-40B4-BE49-F238E27FC236}">
                  <a16:creationId xmlns:a16="http://schemas.microsoft.com/office/drawing/2014/main" id="{66FE7242-EAD9-53B7-A41F-E9FAD74469E4}"/>
                </a:ext>
              </a:extLst>
            </p:cNvPr>
            <p:cNvSpPr/>
            <p:nvPr/>
          </p:nvSpPr>
          <p:spPr>
            <a:xfrm>
              <a:off x="6730589" y="-1103051"/>
              <a:ext cx="464683" cy="464682"/>
            </a:xfrm>
            <a:prstGeom prst="roundRect">
              <a:avLst>
                <a:gd name="adj" fmla="val 15000"/>
              </a:avLst>
            </a:prstGeom>
            <a:solidFill>
              <a:srgbClr val="8BBE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5" name="✓">
              <a:extLst>
                <a:ext uri="{FF2B5EF4-FFF2-40B4-BE49-F238E27FC236}">
                  <a16:creationId xmlns:a16="http://schemas.microsoft.com/office/drawing/2014/main" id="{6DA18C5A-C663-D56A-A40E-663F56AFACA0}"/>
                </a:ext>
              </a:extLst>
            </p:cNvPr>
            <p:cNvSpPr txBox="1"/>
            <p:nvPr/>
          </p:nvSpPr>
          <p:spPr>
            <a:xfrm>
              <a:off x="6776622" y="-1099312"/>
              <a:ext cx="347217" cy="4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b="1">
                  <a:solidFill>
                    <a:srgbClr val="FFFFFF"/>
                  </a:solidFill>
                  <a:latin typeface="+mn-lt"/>
                  <a:ea typeface="+mn-ea"/>
                  <a:cs typeface="+mn-cs"/>
                  <a:sym typeface="Helvetica Neue"/>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FFFFFF"/>
                  </a:solidFill>
                  <a:effectLst/>
                  <a:uLnTx/>
                  <a:uFillTx/>
                  <a:latin typeface="Helvetica Neue"/>
                  <a:sym typeface="Helvetica Neue"/>
                </a:rPr>
                <a:t>✓</a:t>
              </a:r>
            </a:p>
          </p:txBody>
        </p:sp>
      </p:grpSp>
      <p:grpSp>
        <p:nvGrpSpPr>
          <p:cNvPr id="6" name="群組 5">
            <a:extLst>
              <a:ext uri="{FF2B5EF4-FFF2-40B4-BE49-F238E27FC236}">
                <a16:creationId xmlns:a16="http://schemas.microsoft.com/office/drawing/2014/main" id="{2F897D99-8172-ABD8-051E-32158927BEFF}"/>
              </a:ext>
            </a:extLst>
          </p:cNvPr>
          <p:cNvGrpSpPr/>
          <p:nvPr/>
        </p:nvGrpSpPr>
        <p:grpSpPr>
          <a:xfrm>
            <a:off x="8351073" y="5943851"/>
            <a:ext cx="464683" cy="464682"/>
            <a:chOff x="6730589" y="-1103051"/>
            <a:chExt cx="464683" cy="464682"/>
          </a:xfrm>
        </p:grpSpPr>
        <p:sp>
          <p:nvSpPr>
            <p:cNvPr id="7" name="圓角矩形">
              <a:extLst>
                <a:ext uri="{FF2B5EF4-FFF2-40B4-BE49-F238E27FC236}">
                  <a16:creationId xmlns:a16="http://schemas.microsoft.com/office/drawing/2014/main" id="{75187183-9F0A-1FB6-B32D-B9318F77490B}"/>
                </a:ext>
              </a:extLst>
            </p:cNvPr>
            <p:cNvSpPr/>
            <p:nvPr/>
          </p:nvSpPr>
          <p:spPr>
            <a:xfrm>
              <a:off x="6730589" y="-1103051"/>
              <a:ext cx="464683" cy="464682"/>
            </a:xfrm>
            <a:prstGeom prst="roundRect">
              <a:avLst>
                <a:gd name="adj" fmla="val 15000"/>
              </a:avLst>
            </a:prstGeom>
            <a:solidFill>
              <a:srgbClr val="8BBE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8" name="✓">
              <a:extLst>
                <a:ext uri="{FF2B5EF4-FFF2-40B4-BE49-F238E27FC236}">
                  <a16:creationId xmlns:a16="http://schemas.microsoft.com/office/drawing/2014/main" id="{7F6DEC51-CC0D-6767-189D-9177D9D0AAAD}"/>
                </a:ext>
              </a:extLst>
            </p:cNvPr>
            <p:cNvSpPr txBox="1"/>
            <p:nvPr/>
          </p:nvSpPr>
          <p:spPr>
            <a:xfrm>
              <a:off x="6776622" y="-1099312"/>
              <a:ext cx="347217" cy="4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b="1">
                  <a:solidFill>
                    <a:srgbClr val="FFFFFF"/>
                  </a:solidFill>
                  <a:latin typeface="+mn-lt"/>
                  <a:ea typeface="+mn-ea"/>
                  <a:cs typeface="+mn-cs"/>
                  <a:sym typeface="Helvetica Neue"/>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FFFFFF"/>
                  </a:solidFill>
                  <a:effectLst/>
                  <a:uLnTx/>
                  <a:uFillTx/>
                  <a:latin typeface="Helvetica Neue"/>
                  <a:sym typeface="Helvetica Neue"/>
                </a:rPr>
                <a:t>✓</a:t>
              </a:r>
            </a:p>
          </p:txBody>
        </p:sp>
      </p:grpSp>
      <p:grpSp>
        <p:nvGrpSpPr>
          <p:cNvPr id="9" name="群組 8">
            <a:extLst>
              <a:ext uri="{FF2B5EF4-FFF2-40B4-BE49-F238E27FC236}">
                <a16:creationId xmlns:a16="http://schemas.microsoft.com/office/drawing/2014/main" id="{4C22F0A9-ADE3-20EF-859E-BA7F5AF6D876}"/>
              </a:ext>
            </a:extLst>
          </p:cNvPr>
          <p:cNvGrpSpPr/>
          <p:nvPr/>
        </p:nvGrpSpPr>
        <p:grpSpPr>
          <a:xfrm>
            <a:off x="8356493" y="6896783"/>
            <a:ext cx="464683" cy="464682"/>
            <a:chOff x="6730589" y="-1103051"/>
            <a:chExt cx="464683" cy="464682"/>
          </a:xfrm>
        </p:grpSpPr>
        <p:sp>
          <p:nvSpPr>
            <p:cNvPr id="10" name="圓角矩形">
              <a:extLst>
                <a:ext uri="{FF2B5EF4-FFF2-40B4-BE49-F238E27FC236}">
                  <a16:creationId xmlns:a16="http://schemas.microsoft.com/office/drawing/2014/main" id="{4923572A-7F78-6EB5-EE02-6FAB3CCBC1A7}"/>
                </a:ext>
              </a:extLst>
            </p:cNvPr>
            <p:cNvSpPr/>
            <p:nvPr/>
          </p:nvSpPr>
          <p:spPr>
            <a:xfrm>
              <a:off x="6730589" y="-1103051"/>
              <a:ext cx="464683" cy="464682"/>
            </a:xfrm>
            <a:prstGeom prst="roundRect">
              <a:avLst>
                <a:gd name="adj" fmla="val 15000"/>
              </a:avLst>
            </a:prstGeom>
            <a:solidFill>
              <a:srgbClr val="8BBE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11" name="✓">
              <a:extLst>
                <a:ext uri="{FF2B5EF4-FFF2-40B4-BE49-F238E27FC236}">
                  <a16:creationId xmlns:a16="http://schemas.microsoft.com/office/drawing/2014/main" id="{86DDE6B7-083E-A1B2-550D-186E71733411}"/>
                </a:ext>
              </a:extLst>
            </p:cNvPr>
            <p:cNvSpPr txBox="1"/>
            <p:nvPr/>
          </p:nvSpPr>
          <p:spPr>
            <a:xfrm>
              <a:off x="6776622" y="-1099312"/>
              <a:ext cx="347217" cy="4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b="1">
                  <a:solidFill>
                    <a:srgbClr val="FFFFFF"/>
                  </a:solidFill>
                  <a:latin typeface="+mn-lt"/>
                  <a:ea typeface="+mn-ea"/>
                  <a:cs typeface="+mn-cs"/>
                  <a:sym typeface="Helvetica Neue"/>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s-419" sz="2400" b="1" i="0" u="none" strike="noStrike" kern="0" cap="none" spc="0" normalizeH="0" baseline="0" noProof="0" dirty="0">
                  <a:ln>
                    <a:noFill/>
                  </a:ln>
                  <a:solidFill>
                    <a:srgbClr val="FFFFFF"/>
                  </a:solidFill>
                  <a:effectLst/>
                  <a:uLnTx/>
                  <a:uFillTx/>
                  <a:latin typeface="Helvetica Neue"/>
                  <a:sym typeface="Helvetica Neue"/>
                </a:rPr>
                <a:t>✓</a:t>
              </a:r>
            </a:p>
          </p:txBody>
        </p:sp>
      </p:grpSp>
      <p:sp>
        <p:nvSpPr>
          <p:cNvPr id="14" name="即時調整、不用寫任何程式">
            <a:extLst>
              <a:ext uri="{FF2B5EF4-FFF2-40B4-BE49-F238E27FC236}">
                <a16:creationId xmlns:a16="http://schemas.microsoft.com/office/drawing/2014/main" id="{D69E9C77-250A-7DED-28D2-B407B4D1E025}"/>
              </a:ext>
            </a:extLst>
          </p:cNvPr>
          <p:cNvSpPr txBox="1"/>
          <p:nvPr/>
        </p:nvSpPr>
        <p:spPr>
          <a:xfrm>
            <a:off x="2423379" y="1858447"/>
            <a:ext cx="8158043" cy="556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es-SV" sz="2200" b="1" dirty="0">
                <a:latin typeface="Open Sans Semibold" panose="020B0606030504020204" pitchFamily="34" charset="0"/>
                <a:ea typeface="Open Sans Semibold" panose="020B0606030504020204" pitchFamily="34" charset="0"/>
                <a:cs typeface="Open Sans Semibold" panose="020B0606030504020204" pitchFamily="34" charset="0"/>
              </a:rPr>
              <a:t>Ajustes de diseño al instante, sin una línea de código</a:t>
            </a:r>
            <a:endParaRPr kumimoji="0" lang="es-419"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5" name="客製化">
            <a:extLst>
              <a:ext uri="{FF2B5EF4-FFF2-40B4-BE49-F238E27FC236}">
                <a16:creationId xmlns:a16="http://schemas.microsoft.com/office/drawing/2014/main" id="{0D06E2E3-201D-5A92-733C-AF1EDF6D0490}"/>
              </a:ext>
            </a:extLst>
          </p:cNvPr>
          <p:cNvSpPr txBox="1"/>
          <p:nvPr/>
        </p:nvSpPr>
        <p:spPr>
          <a:xfrm>
            <a:off x="4166188" y="850431"/>
            <a:ext cx="4672434"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Personalización</a:t>
            </a:r>
          </a:p>
        </p:txBody>
      </p:sp>
      <p:pic>
        <p:nvPicPr>
          <p:cNvPr id="2" name="Personalization">
            <a:hlinkClick r:id="" action="ppaction://media"/>
            <a:extLst>
              <a:ext uri="{FF2B5EF4-FFF2-40B4-BE49-F238E27FC236}">
                <a16:creationId xmlns:a16="http://schemas.microsoft.com/office/drawing/2014/main" id="{A5A3E544-A6E1-133F-D3AA-8EB2FB3EEF1E}"/>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45558" y="4511911"/>
            <a:ext cx="6806522" cy="4207211"/>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7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13" name="矩形">
            <a:extLst>
              <a:ext uri="{FF2B5EF4-FFF2-40B4-BE49-F238E27FC236}">
                <a16:creationId xmlns:a16="http://schemas.microsoft.com/office/drawing/2014/main" id="{F0B525D4-A24C-870D-69F6-1BD2CC72EFE8}"/>
              </a:ext>
            </a:extLst>
          </p:cNvPr>
          <p:cNvSpPr/>
          <p:nvPr/>
        </p:nvSpPr>
        <p:spPr>
          <a:xfrm>
            <a:off x="-386523" y="-148570"/>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lang="es-419"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255" name="充分整合"/>
          <p:cNvSpPr txBox="1"/>
          <p:nvPr/>
        </p:nvSpPr>
        <p:spPr>
          <a:xfrm>
            <a:off x="4777730" y="850431"/>
            <a:ext cx="3449342"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s-419"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Integración</a:t>
            </a:r>
          </a:p>
        </p:txBody>
      </p:sp>
      <p:pic>
        <p:nvPicPr>
          <p:cNvPr id="3" name="圖片 2">
            <a:extLst>
              <a:ext uri="{FF2B5EF4-FFF2-40B4-BE49-F238E27FC236}">
                <a16:creationId xmlns:a16="http://schemas.microsoft.com/office/drawing/2014/main" id="{53358161-8E33-9E90-03E5-04865B7FA542}"/>
              </a:ext>
            </a:extLst>
          </p:cNvPr>
          <p:cNvPicPr>
            <a:picLocks noChangeAspect="1"/>
          </p:cNvPicPr>
          <p:nvPr/>
        </p:nvPicPr>
        <p:blipFill>
          <a:blip r:embed="rId3"/>
          <a:stretch>
            <a:fillRect/>
          </a:stretch>
        </p:blipFill>
        <p:spPr>
          <a:xfrm>
            <a:off x="851843" y="4252043"/>
            <a:ext cx="1719254" cy="1650177"/>
          </a:xfrm>
          <a:prstGeom prst="rect">
            <a:avLst/>
          </a:prstGeom>
        </p:spPr>
      </p:pic>
      <p:pic>
        <p:nvPicPr>
          <p:cNvPr id="4" name="圖片 3">
            <a:extLst>
              <a:ext uri="{FF2B5EF4-FFF2-40B4-BE49-F238E27FC236}">
                <a16:creationId xmlns:a16="http://schemas.microsoft.com/office/drawing/2014/main" id="{17FCB427-C85A-3DF0-F0DD-A26915601FAF}"/>
              </a:ext>
            </a:extLst>
          </p:cNvPr>
          <p:cNvPicPr>
            <a:picLocks noChangeAspect="1"/>
          </p:cNvPicPr>
          <p:nvPr/>
        </p:nvPicPr>
        <p:blipFill>
          <a:blip r:embed="rId4"/>
          <a:stretch>
            <a:fillRect/>
          </a:stretch>
        </p:blipFill>
        <p:spPr>
          <a:xfrm>
            <a:off x="3247308" y="4252043"/>
            <a:ext cx="1719254" cy="1650177"/>
          </a:xfrm>
          <a:prstGeom prst="rect">
            <a:avLst/>
          </a:prstGeom>
        </p:spPr>
      </p:pic>
      <p:pic>
        <p:nvPicPr>
          <p:cNvPr id="5" name="圖片 4">
            <a:extLst>
              <a:ext uri="{FF2B5EF4-FFF2-40B4-BE49-F238E27FC236}">
                <a16:creationId xmlns:a16="http://schemas.microsoft.com/office/drawing/2014/main" id="{06C4419F-AF7F-4F2E-D94C-36C9E785AFF3}"/>
              </a:ext>
            </a:extLst>
          </p:cNvPr>
          <p:cNvPicPr>
            <a:picLocks noChangeAspect="1"/>
          </p:cNvPicPr>
          <p:nvPr/>
        </p:nvPicPr>
        <p:blipFill>
          <a:blip r:embed="rId5"/>
          <a:stretch>
            <a:fillRect/>
          </a:stretch>
        </p:blipFill>
        <p:spPr>
          <a:xfrm>
            <a:off x="5642773" y="4252043"/>
            <a:ext cx="1719254" cy="1650177"/>
          </a:xfrm>
          <a:prstGeom prst="rect">
            <a:avLst/>
          </a:prstGeom>
        </p:spPr>
      </p:pic>
      <p:pic>
        <p:nvPicPr>
          <p:cNvPr id="6" name="圖片 5">
            <a:extLst>
              <a:ext uri="{FF2B5EF4-FFF2-40B4-BE49-F238E27FC236}">
                <a16:creationId xmlns:a16="http://schemas.microsoft.com/office/drawing/2014/main" id="{06F3AB89-F469-6F36-66AA-735CB8BE16BE}"/>
              </a:ext>
            </a:extLst>
          </p:cNvPr>
          <p:cNvPicPr>
            <a:picLocks noChangeAspect="1"/>
          </p:cNvPicPr>
          <p:nvPr/>
        </p:nvPicPr>
        <p:blipFill>
          <a:blip r:embed="rId6"/>
          <a:stretch>
            <a:fillRect/>
          </a:stretch>
        </p:blipFill>
        <p:spPr>
          <a:xfrm>
            <a:off x="8038238" y="4252043"/>
            <a:ext cx="1719254" cy="1650177"/>
          </a:xfrm>
          <a:prstGeom prst="rect">
            <a:avLst/>
          </a:prstGeom>
        </p:spPr>
      </p:pic>
      <p:pic>
        <p:nvPicPr>
          <p:cNvPr id="7" name="圖片 6">
            <a:extLst>
              <a:ext uri="{FF2B5EF4-FFF2-40B4-BE49-F238E27FC236}">
                <a16:creationId xmlns:a16="http://schemas.microsoft.com/office/drawing/2014/main" id="{BB7C66B9-CA16-D083-69EB-B6F3EA520C0D}"/>
              </a:ext>
            </a:extLst>
          </p:cNvPr>
          <p:cNvPicPr>
            <a:picLocks noChangeAspect="1"/>
          </p:cNvPicPr>
          <p:nvPr/>
        </p:nvPicPr>
        <p:blipFill>
          <a:blip r:embed="rId7"/>
          <a:stretch>
            <a:fillRect/>
          </a:stretch>
        </p:blipFill>
        <p:spPr>
          <a:xfrm>
            <a:off x="10433704" y="4252043"/>
            <a:ext cx="1719254" cy="1650177"/>
          </a:xfrm>
          <a:prstGeom prst="rect">
            <a:avLst/>
          </a:prstGeom>
        </p:spPr>
      </p:pic>
      <p:pic>
        <p:nvPicPr>
          <p:cNvPr id="8" name="圖片 7">
            <a:extLst>
              <a:ext uri="{FF2B5EF4-FFF2-40B4-BE49-F238E27FC236}">
                <a16:creationId xmlns:a16="http://schemas.microsoft.com/office/drawing/2014/main" id="{DE5BEFEA-D11A-BC98-8636-E1EC47B5AFC3}"/>
              </a:ext>
            </a:extLst>
          </p:cNvPr>
          <p:cNvPicPr>
            <a:picLocks noChangeAspect="1"/>
          </p:cNvPicPr>
          <p:nvPr/>
        </p:nvPicPr>
        <p:blipFill>
          <a:blip r:embed="rId8"/>
          <a:stretch>
            <a:fillRect/>
          </a:stretch>
        </p:blipFill>
        <p:spPr>
          <a:xfrm>
            <a:off x="851843" y="6771148"/>
            <a:ext cx="1719254" cy="1650177"/>
          </a:xfrm>
          <a:prstGeom prst="rect">
            <a:avLst/>
          </a:prstGeom>
        </p:spPr>
      </p:pic>
      <p:pic>
        <p:nvPicPr>
          <p:cNvPr id="9" name="圖片 8">
            <a:extLst>
              <a:ext uri="{FF2B5EF4-FFF2-40B4-BE49-F238E27FC236}">
                <a16:creationId xmlns:a16="http://schemas.microsoft.com/office/drawing/2014/main" id="{0AFAEBA0-F181-7197-17B5-59CDE2FCCB53}"/>
              </a:ext>
            </a:extLst>
          </p:cNvPr>
          <p:cNvPicPr>
            <a:picLocks noChangeAspect="1"/>
          </p:cNvPicPr>
          <p:nvPr/>
        </p:nvPicPr>
        <p:blipFill>
          <a:blip r:embed="rId9"/>
          <a:stretch>
            <a:fillRect/>
          </a:stretch>
        </p:blipFill>
        <p:spPr>
          <a:xfrm>
            <a:off x="3247308" y="6771148"/>
            <a:ext cx="1719254" cy="1650177"/>
          </a:xfrm>
          <a:prstGeom prst="rect">
            <a:avLst/>
          </a:prstGeom>
        </p:spPr>
      </p:pic>
      <p:pic>
        <p:nvPicPr>
          <p:cNvPr id="10" name="圖片 9">
            <a:extLst>
              <a:ext uri="{FF2B5EF4-FFF2-40B4-BE49-F238E27FC236}">
                <a16:creationId xmlns:a16="http://schemas.microsoft.com/office/drawing/2014/main" id="{D21420C1-4685-BDF9-6253-2DA0B6EC6F46}"/>
              </a:ext>
            </a:extLst>
          </p:cNvPr>
          <p:cNvPicPr>
            <a:picLocks noChangeAspect="1"/>
          </p:cNvPicPr>
          <p:nvPr/>
        </p:nvPicPr>
        <p:blipFill>
          <a:blip r:embed="rId10"/>
          <a:stretch>
            <a:fillRect/>
          </a:stretch>
        </p:blipFill>
        <p:spPr>
          <a:xfrm>
            <a:off x="5642773" y="6771148"/>
            <a:ext cx="1719254" cy="1650177"/>
          </a:xfrm>
          <a:prstGeom prst="rect">
            <a:avLst/>
          </a:prstGeom>
        </p:spPr>
      </p:pic>
      <p:pic>
        <p:nvPicPr>
          <p:cNvPr id="11" name="圖片 10">
            <a:extLst>
              <a:ext uri="{FF2B5EF4-FFF2-40B4-BE49-F238E27FC236}">
                <a16:creationId xmlns:a16="http://schemas.microsoft.com/office/drawing/2014/main" id="{37CD5F4D-3D9D-0591-1B00-AAD174280772}"/>
              </a:ext>
            </a:extLst>
          </p:cNvPr>
          <p:cNvPicPr>
            <a:picLocks noChangeAspect="1"/>
          </p:cNvPicPr>
          <p:nvPr/>
        </p:nvPicPr>
        <p:blipFill>
          <a:blip r:embed="rId11"/>
          <a:stretch>
            <a:fillRect/>
          </a:stretch>
        </p:blipFill>
        <p:spPr>
          <a:xfrm>
            <a:off x="8038238" y="6771148"/>
            <a:ext cx="1719254" cy="1650177"/>
          </a:xfrm>
          <a:prstGeom prst="rect">
            <a:avLst/>
          </a:prstGeom>
        </p:spPr>
      </p:pic>
      <p:pic>
        <p:nvPicPr>
          <p:cNvPr id="12" name="圖片 11">
            <a:extLst>
              <a:ext uri="{FF2B5EF4-FFF2-40B4-BE49-F238E27FC236}">
                <a16:creationId xmlns:a16="http://schemas.microsoft.com/office/drawing/2014/main" id="{741A6FF6-2158-CFF2-2002-F1DEAC837435}"/>
              </a:ext>
            </a:extLst>
          </p:cNvPr>
          <p:cNvPicPr>
            <a:picLocks noChangeAspect="1"/>
          </p:cNvPicPr>
          <p:nvPr/>
        </p:nvPicPr>
        <p:blipFill>
          <a:blip r:embed="rId12"/>
          <a:stretch>
            <a:fillRect/>
          </a:stretch>
        </p:blipFill>
        <p:spPr>
          <a:xfrm>
            <a:off x="10433704" y="6771148"/>
            <a:ext cx="1719254" cy="1650177"/>
          </a:xfrm>
          <a:prstGeom prst="rect">
            <a:avLst/>
          </a:prstGeom>
        </p:spPr>
      </p:pic>
      <p:sp>
        <p:nvSpPr>
          <p:cNvPr id="14" name="員工有高達 90% 的時間在和 Excel 搏鬥">
            <a:extLst>
              <a:ext uri="{FF2B5EF4-FFF2-40B4-BE49-F238E27FC236}">
                <a16:creationId xmlns:a16="http://schemas.microsoft.com/office/drawing/2014/main" id="{0B509498-48C9-59C7-FD98-A886DDDA9101}"/>
              </a:ext>
            </a:extLst>
          </p:cNvPr>
          <p:cNvSpPr txBox="1"/>
          <p:nvPr/>
        </p:nvSpPr>
        <p:spPr>
          <a:xfrm>
            <a:off x="851844" y="5977170"/>
            <a:ext cx="1719254"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lang="es-419" sz="18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Orden de Ventas</a:t>
            </a:r>
            <a:endPar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6" name="員工有高達 90% 的時間在和 Excel 搏鬥">
            <a:extLst>
              <a:ext uri="{FF2B5EF4-FFF2-40B4-BE49-F238E27FC236}">
                <a16:creationId xmlns:a16="http://schemas.microsoft.com/office/drawing/2014/main" id="{217FE1AA-4255-D2FD-69D6-2995C2038776}"/>
              </a:ext>
            </a:extLst>
          </p:cNvPr>
          <p:cNvSpPr txBox="1"/>
          <p:nvPr/>
        </p:nvSpPr>
        <p:spPr>
          <a:xfrm>
            <a:off x="3247307" y="5977170"/>
            <a:ext cx="1719254"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Inventario</a:t>
            </a:r>
          </a:p>
        </p:txBody>
      </p:sp>
      <p:sp>
        <p:nvSpPr>
          <p:cNvPr id="17" name="員工有高達 90% 的時間在和 Excel 搏鬥">
            <a:extLst>
              <a:ext uri="{FF2B5EF4-FFF2-40B4-BE49-F238E27FC236}">
                <a16:creationId xmlns:a16="http://schemas.microsoft.com/office/drawing/2014/main" id="{C2F26040-A5B2-C72D-1309-1C6AC4FE97AD}"/>
              </a:ext>
            </a:extLst>
          </p:cNvPr>
          <p:cNvSpPr txBox="1"/>
          <p:nvPr/>
        </p:nvSpPr>
        <p:spPr>
          <a:xfrm>
            <a:off x="8038238" y="5977170"/>
            <a:ext cx="1719254"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Marketing</a:t>
            </a:r>
          </a:p>
        </p:txBody>
      </p:sp>
      <p:sp>
        <p:nvSpPr>
          <p:cNvPr id="18" name="員工有高達 90% 的時間在和 Excel 搏鬥">
            <a:extLst>
              <a:ext uri="{FF2B5EF4-FFF2-40B4-BE49-F238E27FC236}">
                <a16:creationId xmlns:a16="http://schemas.microsoft.com/office/drawing/2014/main" id="{5CC03E21-1BDF-D8ED-75CA-2C654D6DE0AF}"/>
              </a:ext>
            </a:extLst>
          </p:cNvPr>
          <p:cNvSpPr txBox="1"/>
          <p:nvPr/>
        </p:nvSpPr>
        <p:spPr>
          <a:xfrm>
            <a:off x="5642770" y="5977170"/>
            <a:ext cx="1719254"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CRM</a:t>
            </a:r>
          </a:p>
        </p:txBody>
      </p:sp>
      <p:sp>
        <p:nvSpPr>
          <p:cNvPr id="19" name="員工有高達 90% 的時間在和 Excel 搏鬥">
            <a:extLst>
              <a:ext uri="{FF2B5EF4-FFF2-40B4-BE49-F238E27FC236}">
                <a16:creationId xmlns:a16="http://schemas.microsoft.com/office/drawing/2014/main" id="{885A2E53-75AF-AD29-B615-F6942528AE94}"/>
              </a:ext>
            </a:extLst>
          </p:cNvPr>
          <p:cNvSpPr txBox="1"/>
          <p:nvPr/>
        </p:nvSpPr>
        <p:spPr>
          <a:xfrm>
            <a:off x="10433704" y="5977170"/>
            <a:ext cx="1719254"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Reportes</a:t>
            </a:r>
          </a:p>
        </p:txBody>
      </p:sp>
      <p:sp>
        <p:nvSpPr>
          <p:cNvPr id="20" name="員工有高達 90% 的時間在和 Excel 搏鬥">
            <a:extLst>
              <a:ext uri="{FF2B5EF4-FFF2-40B4-BE49-F238E27FC236}">
                <a16:creationId xmlns:a16="http://schemas.microsoft.com/office/drawing/2014/main" id="{93B8F43D-FB4E-9B7A-F8BD-4D1AE4CE6455}"/>
              </a:ext>
            </a:extLst>
          </p:cNvPr>
          <p:cNvSpPr txBox="1"/>
          <p:nvPr/>
        </p:nvSpPr>
        <p:spPr>
          <a:xfrm>
            <a:off x="851844" y="8496275"/>
            <a:ext cx="1719254"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Recursos Humanos</a:t>
            </a:r>
          </a:p>
        </p:txBody>
      </p:sp>
      <p:sp>
        <p:nvSpPr>
          <p:cNvPr id="21" name="員工有高達 90% 的時間在和 Excel 搏鬥">
            <a:extLst>
              <a:ext uri="{FF2B5EF4-FFF2-40B4-BE49-F238E27FC236}">
                <a16:creationId xmlns:a16="http://schemas.microsoft.com/office/drawing/2014/main" id="{47382960-D035-1FD5-A9FC-977E643BDE7C}"/>
              </a:ext>
            </a:extLst>
          </p:cNvPr>
          <p:cNvSpPr txBox="1"/>
          <p:nvPr/>
        </p:nvSpPr>
        <p:spPr>
          <a:xfrm>
            <a:off x="3247307" y="8496275"/>
            <a:ext cx="1719254"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Aprobaciones</a:t>
            </a:r>
          </a:p>
        </p:txBody>
      </p:sp>
      <p:sp>
        <p:nvSpPr>
          <p:cNvPr id="22" name="員工有高達 90% 的時間在和 Excel 搏鬥">
            <a:extLst>
              <a:ext uri="{FF2B5EF4-FFF2-40B4-BE49-F238E27FC236}">
                <a16:creationId xmlns:a16="http://schemas.microsoft.com/office/drawing/2014/main" id="{D7A43F61-8830-D230-432B-670ECA50B9EC}"/>
              </a:ext>
            </a:extLst>
          </p:cNvPr>
          <p:cNvSpPr txBox="1"/>
          <p:nvPr/>
        </p:nvSpPr>
        <p:spPr>
          <a:xfrm>
            <a:off x="7809890" y="8504656"/>
            <a:ext cx="2175949"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Gestión de Proyectos</a:t>
            </a:r>
          </a:p>
        </p:txBody>
      </p:sp>
      <p:sp>
        <p:nvSpPr>
          <p:cNvPr id="23" name="員工有高達 90% 的時間在和 Excel 搏鬥">
            <a:extLst>
              <a:ext uri="{FF2B5EF4-FFF2-40B4-BE49-F238E27FC236}">
                <a16:creationId xmlns:a16="http://schemas.microsoft.com/office/drawing/2014/main" id="{4D9B3A1E-B94B-B8CC-2F09-B8B1FBD095CC}"/>
              </a:ext>
            </a:extLst>
          </p:cNvPr>
          <p:cNvSpPr txBox="1"/>
          <p:nvPr/>
        </p:nvSpPr>
        <p:spPr>
          <a:xfrm>
            <a:off x="5561195" y="8504656"/>
            <a:ext cx="1882403"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Soporte al Cliente</a:t>
            </a:r>
          </a:p>
        </p:txBody>
      </p:sp>
      <p:sp>
        <p:nvSpPr>
          <p:cNvPr id="24" name="員工有高達 90% 的時間在和 Excel 搏鬥">
            <a:extLst>
              <a:ext uri="{FF2B5EF4-FFF2-40B4-BE49-F238E27FC236}">
                <a16:creationId xmlns:a16="http://schemas.microsoft.com/office/drawing/2014/main" id="{D227E69E-399C-88A9-ED22-DF2CE1023546}"/>
              </a:ext>
            </a:extLst>
          </p:cNvPr>
          <p:cNvSpPr txBox="1"/>
          <p:nvPr/>
        </p:nvSpPr>
        <p:spPr>
          <a:xfrm>
            <a:off x="10312583" y="8496275"/>
            <a:ext cx="1961496"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s-419"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Gestión de Archivos</a:t>
            </a:r>
          </a:p>
        </p:txBody>
      </p:sp>
      <p:sp>
        <p:nvSpPr>
          <p:cNvPr id="2" name="即時調整、不用寫任何程式">
            <a:extLst>
              <a:ext uri="{FF2B5EF4-FFF2-40B4-BE49-F238E27FC236}">
                <a16:creationId xmlns:a16="http://schemas.microsoft.com/office/drawing/2014/main" id="{D640E846-F0A8-CC81-A3C0-EB47822180B4}"/>
              </a:ext>
            </a:extLst>
          </p:cNvPr>
          <p:cNvSpPr txBox="1"/>
          <p:nvPr/>
        </p:nvSpPr>
        <p:spPr>
          <a:xfrm>
            <a:off x="2423379" y="1858447"/>
            <a:ext cx="8158043" cy="1064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es-SV" sz="2200" b="1" dirty="0">
                <a:latin typeface="Open Sans Semibold" panose="020B0606030504020204" pitchFamily="34" charset="0"/>
                <a:ea typeface="Open Sans Semibold" panose="020B0606030504020204" pitchFamily="34" charset="0"/>
                <a:cs typeface="Open Sans Semibold" panose="020B0606030504020204" pitchFamily="34" charset="0"/>
              </a:rPr>
              <a:t>Un único sistema de base de datos que gestiona todos tus flujos de trabajo</a:t>
            </a:r>
            <a:endParaRPr kumimoji="0" lang="es-419"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Override1.xml><?xml version="1.0" encoding="utf-8"?>
<a:themeOverride xmlns:a="http://schemas.openxmlformats.org/drawingml/2006/main">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themeOverride>
</file>

<file path=docProps/app.xml><?xml version="1.0" encoding="utf-8"?>
<Properties xmlns="http://schemas.openxmlformats.org/officeDocument/2006/extended-properties" xmlns:vt="http://schemas.openxmlformats.org/officeDocument/2006/docPropsVTypes">
  <Template/>
  <TotalTime>1285</TotalTime>
  <Words>2760</Words>
  <Application>Microsoft Office PowerPoint</Application>
  <PresentationFormat>Personalizado</PresentationFormat>
  <Paragraphs>299</Paragraphs>
  <Slides>56</Slides>
  <Notes>55</Notes>
  <HiddenSlides>0</HiddenSlides>
  <MMClips>8</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56</vt:i4>
      </vt:variant>
    </vt:vector>
  </HeadingPairs>
  <TitlesOfParts>
    <vt:vector size="69" baseType="lpstr">
      <vt:lpstr>Helvetica Light</vt:lpstr>
      <vt:lpstr>Helvetica Neue</vt:lpstr>
      <vt:lpstr>Helvetica Neue Light</vt:lpstr>
      <vt:lpstr>Helvetica Neue Medium</vt:lpstr>
      <vt:lpstr>Noto Sans CJK SC DemiLight</vt:lpstr>
      <vt:lpstr>Noto Sans CJK SC Regular</vt:lpstr>
      <vt:lpstr>Source Han Sans TW Bold</vt:lpstr>
      <vt:lpstr>Source Han Sans TW Medium</vt:lpstr>
      <vt:lpstr>Arial</vt:lpstr>
      <vt:lpstr>Open Sans</vt:lpstr>
      <vt:lpstr>Open Sans Extrabold</vt:lpstr>
      <vt:lpstr>Open Sans Semibold</vt:lpstr>
      <vt:lpstr>White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Tania Gomez</dc:creator>
  <cp:lastModifiedBy>Ragic Support</cp:lastModifiedBy>
  <cp:revision>48</cp:revision>
  <dcterms:modified xsi:type="dcterms:W3CDTF">2026-02-05T23:07:32Z</dcterms:modified>
</cp:coreProperties>
</file>