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58"/>
  </p:notesMasterIdLst>
  <p:sldIdLst>
    <p:sldId id="306" r:id="rId2"/>
    <p:sldId id="373" r:id="rId3"/>
    <p:sldId id="374" r:id="rId4"/>
    <p:sldId id="309" r:id="rId5"/>
    <p:sldId id="375" r:id="rId6"/>
    <p:sldId id="376" r:id="rId7"/>
    <p:sldId id="377" r:id="rId8"/>
    <p:sldId id="352" r:id="rId9"/>
    <p:sldId id="378" r:id="rId10"/>
    <p:sldId id="271" r:id="rId11"/>
    <p:sldId id="379" r:id="rId12"/>
    <p:sldId id="274" r:id="rId13"/>
    <p:sldId id="380" r:id="rId14"/>
    <p:sldId id="381" r:id="rId15"/>
    <p:sldId id="330" r:id="rId16"/>
    <p:sldId id="331" r:id="rId17"/>
    <p:sldId id="382" r:id="rId18"/>
    <p:sldId id="329" r:id="rId19"/>
    <p:sldId id="391" r:id="rId20"/>
    <p:sldId id="335" r:id="rId21"/>
    <p:sldId id="383" r:id="rId22"/>
    <p:sldId id="337" r:id="rId23"/>
    <p:sldId id="385" r:id="rId24"/>
    <p:sldId id="392" r:id="rId25"/>
    <p:sldId id="386" r:id="rId26"/>
    <p:sldId id="389" r:id="rId27"/>
    <p:sldId id="387" r:id="rId28"/>
    <p:sldId id="388" r:id="rId29"/>
    <p:sldId id="284" r:id="rId30"/>
    <p:sldId id="346" r:id="rId31"/>
    <p:sldId id="345" r:id="rId32"/>
    <p:sldId id="393" r:id="rId33"/>
    <p:sldId id="348" r:id="rId34"/>
    <p:sldId id="394" r:id="rId35"/>
    <p:sldId id="289" r:id="rId36"/>
    <p:sldId id="396" r:id="rId37"/>
    <p:sldId id="395" r:id="rId38"/>
    <p:sldId id="397" r:id="rId39"/>
    <p:sldId id="320" r:id="rId40"/>
    <p:sldId id="359" r:id="rId41"/>
    <p:sldId id="371" r:id="rId42"/>
    <p:sldId id="398" r:id="rId43"/>
    <p:sldId id="399" r:id="rId44"/>
    <p:sldId id="400" r:id="rId45"/>
    <p:sldId id="401" r:id="rId46"/>
    <p:sldId id="402" r:id="rId47"/>
    <p:sldId id="403" r:id="rId48"/>
    <p:sldId id="404" r:id="rId49"/>
    <p:sldId id="405" r:id="rId50"/>
    <p:sldId id="406" r:id="rId51"/>
    <p:sldId id="407" r:id="rId52"/>
    <p:sldId id="408" r:id="rId53"/>
    <p:sldId id="409" r:id="rId54"/>
    <p:sldId id="410" r:id="rId55"/>
    <p:sldId id="411" r:id="rId56"/>
    <p:sldId id="412" r:id="rId5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3072" userDrawn="1">
          <p15:clr>
            <a:srgbClr val="A4A3A4"/>
          </p15:clr>
        </p15:guide>
        <p15:guide id="2" pos="40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7FF"/>
    <a:srgbClr val="65A4F4"/>
    <a:srgbClr val="F95D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2" autoAdjust="0"/>
    <p:restoredTop sz="84242" autoAdjust="0"/>
  </p:normalViewPr>
  <p:slideViewPr>
    <p:cSldViewPr snapToGrid="0">
      <p:cViewPr varScale="1">
        <p:scale>
          <a:sx n="75" d="100"/>
          <a:sy n="75" d="100"/>
        </p:scale>
        <p:origin x="2393" y="34"/>
      </p:cViewPr>
      <p:guideLst>
        <p:guide orient="horz" pos="3072"/>
        <p:guide pos="4096"/>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043210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084455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40C6B-C868-D858-917E-69D0BBB699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2B7131-D6ED-0CD5-CADC-3D6AABBBBC3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30A6CE2-F1A3-C44E-1D69-0AFEB1BA98D5}"/>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zh-TW" altLang="en-US" dirty="0"/>
          </a:p>
        </p:txBody>
      </p:sp>
    </p:spTree>
    <p:extLst>
      <p:ext uri="{BB962C8B-B14F-4D97-AF65-F5344CB8AC3E}">
        <p14:creationId xmlns:p14="http://schemas.microsoft.com/office/powerpoint/2010/main" val="229688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423524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B9D56-611D-6728-5DC6-55866230707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20DB9E-4060-6079-8312-77A71D95E358}"/>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B955833-4BA4-46C9-B884-6FD975162937}"/>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530522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84633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2506229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846344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00284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8681A-D00F-DCAA-E08A-5DAD57CB4F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89D8C43-CFD6-9DA2-268D-39A3F0073C7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08B7042F-0157-95A2-8973-61685138FE8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905824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2F803-AFE6-FBC6-8830-8C46F6B4FB5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52F7201-5F35-09FD-7060-BEFCE432263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773DFC9-409A-303D-8B76-FD8113DA211E}"/>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24840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7280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67332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920060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934103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680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6383-4614-9EFE-342A-818059B9BE5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E7ED32-B9F4-CE4F-B111-702532F0F51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CD2999D-323B-9E06-79FC-6032515EC344}"/>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22603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564545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83837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128420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763124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498801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681B-6079-ED6F-58D8-49754E8CFD0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EFCFEB8-F9AD-C310-0DDE-9A572985399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9FAD9D9-1AA7-122A-B017-71C6C99A88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67629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206705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11454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609269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84CAE-BA8E-0C56-210D-6043EC43C2A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F387DB9-C8EF-F96A-727F-C31444C603A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9CEB017-204B-05CB-C820-A092F904E3D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1959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C3CA4-D8CC-0CAF-D010-684A9CF8AF5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D43B147-B365-F060-140E-BAF49758DAE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5CAF3E1A-29BB-1C57-B3E8-602C802F594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6029621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3780397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6125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8979020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545AA-820A-20C1-8A4C-B22AA2B800D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91FB0C0-0875-E92C-5946-6892FB8C1D3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DDF693F-BB8E-B493-B0AD-207540C693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54096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68742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CA903-23BB-7A02-CB57-E24CAF840B1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AAF6537-4904-840C-0450-899CD874433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D7B33BB-DBF8-4BA3-96B6-BA31E5FBF64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400874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627132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00486-F670-3177-AD64-831447BAAF8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BF3869-A730-B0F7-CABE-D77EB79CA51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A8F53FB6-07B2-1252-2F10-F68E531DEB1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609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D3E28-B97B-2E9D-8FB0-D9C93CDDC13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D01430F-F0E2-2DBA-D31A-69081D8C9782}"/>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CFB42521-4B39-05AA-9B82-3861A16FA935}"/>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561906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32B31-091D-B03B-B186-A30DC79AAA8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ED1F549-9D91-1EC8-AFC7-C8438195FDEB}"/>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5652BFE-DE20-A86F-6512-65366D03BF69}"/>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273919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8717E-56B4-9FA2-0FB3-FBC60B3BFF8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BE13A27-6850-01DE-E1D4-378E3F7F8E7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FDB081B-02F5-FEBD-44ED-B22BB9D7B98B}"/>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7586758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E8D2-2B55-7146-2EBD-2E70B7C6862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0CBDD7A-340B-DC0C-B2D9-E378F416F94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FD348C1-E657-A8E0-A03B-08CF327293B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222551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6C6AB-ADE3-6006-717D-F8FA7EAE6908}"/>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B2C6681-2E92-A60E-CDE2-4CA62E88697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38823BB-BFE2-9CAB-F345-2FB37999B31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3250296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352604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39796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D472-F533-9B4C-1CCD-F091330497F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DED63B3-E44D-9423-E79B-4BE611995A8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901A608-AB44-EAB3-3879-18E713F8FDC1}"/>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50644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F0EC5-3FB4-5D80-9237-F80E7C14485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AEABCC4-5A16-0586-F13B-3198048756C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14759367-0696-7E3F-0F2E-6EB32358A2A0}"/>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1320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5F61-0EBA-E5D9-4EBC-D8503A0771FB}"/>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00D6C99-A3A9-31BF-54B1-0C5C0B9617B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9EB7A31-46BA-84D1-69DD-3EA5C82261C8}"/>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4668183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F891B-F72E-6C8A-FB31-DFBF3D428A3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8EEC215-8747-DF35-05FB-1A00286568B5}"/>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A167255-2ED0-4ED1-E123-39EB94A9D938}"/>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6533273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0F8D2-B7C5-2014-FF52-5CEEF6BA8DD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96631D2-95DB-E61E-21C6-2AA5545EBB7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97393EE-5CE8-728C-55E2-2F8A237CBCAC}"/>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38356234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6D5CC-91ED-97AF-0801-18B4BF632F0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9D74A8B-6D5C-3DE9-A411-BC94D8C25F46}"/>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A01E796-8226-5097-5B6B-912A320A7AA0}"/>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990271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5794-DF8C-54DF-41FF-82206FDB608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4A563B5-E7FE-7805-C381-74B1982B9D2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8634275-A542-9DCB-5FC9-BB64EF3506D3}"/>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2054027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3DA7-6B13-2F49-21A2-8327B6C8CB7F}"/>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476469B-9747-6E01-B3E1-734BDE5C2CB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957E5B3C-EF32-A5AD-9ECE-A0E15BB0C62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79193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1FC43-F02B-DC1C-4100-D8F6C3D4B0D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33FE5B0-80A7-3116-7F57-21BC4DE468F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2D5765C-C75A-1DEC-4C0B-A02A36DCF034}"/>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30323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93038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52172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869564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532241774_2880x1920.jpeg"/>
          <p:cNvSpPr>
            <a:spLocks noGrp="1"/>
          </p:cNvSpPr>
          <p:nvPr>
            <p:ph type="pic" idx="21"/>
          </p:nvPr>
        </p:nvSpPr>
        <p:spPr>
          <a:xfrm>
            <a:off x="1625600" y="374650"/>
            <a:ext cx="9753600" cy="6502400"/>
          </a:xfrm>
          <a:prstGeom prst="rect">
            <a:avLst/>
          </a:prstGeom>
        </p:spPr>
        <p:txBody>
          <a:bodyPr lIns="91439" tIns="45719" rIns="91439" bIns="45719" anchor="t">
            <a:noAutofit/>
          </a:bodyPr>
          <a:lstStyle/>
          <a:p>
            <a:endParaRPr/>
          </a:p>
        </p:txBody>
      </p:sp>
      <p:sp>
        <p:nvSpPr>
          <p:cNvPr id="21" name="大標題文字"/>
          <p:cNvSpPr txBox="1">
            <a:spLocks noGrp="1"/>
          </p:cNvSpPr>
          <p:nvPr>
            <p:ph type="title"/>
          </p:nvPr>
        </p:nvSpPr>
        <p:spPr>
          <a:xfrm>
            <a:off x="1270000" y="6718300"/>
            <a:ext cx="10464800" cy="1422400"/>
          </a:xfrm>
          <a:prstGeom prst="rect">
            <a:avLst/>
          </a:prstGeom>
        </p:spPr>
        <p:txBody>
          <a:bodyPr anchor="b"/>
          <a:lstStyle/>
          <a:p>
            <a:r>
              <a:t>大標題文字</a:t>
            </a:r>
          </a:p>
        </p:txBody>
      </p:sp>
      <p:sp>
        <p:nvSpPr>
          <p:cNvPr id="22" name="內文層級一…"/>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23"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大標題 - 中央">
    <p:spTree>
      <p:nvGrpSpPr>
        <p:cNvPr id="1" name=""/>
        <p:cNvGrpSpPr/>
        <p:nvPr/>
      </p:nvGrpSpPr>
      <p:grpSpPr>
        <a:xfrm>
          <a:off x="0" y="0"/>
          <a:ext cx="0" cy="0"/>
          <a:chOff x="0" y="0"/>
          <a:chExt cx="0" cy="0"/>
        </a:xfrm>
      </p:grpSpPr>
      <p:sp>
        <p:nvSpPr>
          <p:cNvPr id="30" name="大標題文字"/>
          <p:cNvSpPr txBox="1">
            <a:spLocks noGrp="1"/>
          </p:cNvSpPr>
          <p:nvPr>
            <p:ph type="title"/>
          </p:nvPr>
        </p:nvSpPr>
        <p:spPr>
          <a:xfrm>
            <a:off x="1270000" y="3225800"/>
            <a:ext cx="10464800" cy="3302000"/>
          </a:xfrm>
          <a:prstGeom prst="rect">
            <a:avLst/>
          </a:prstGeom>
        </p:spPr>
        <p:txBody>
          <a:bodyPr/>
          <a:lstStyle/>
          <a:p>
            <a:r>
              <a:t>大標題文字</a:t>
            </a:r>
          </a:p>
        </p:txBody>
      </p:sp>
      <p:sp>
        <p:nvSpPr>
          <p:cNvPr id="31"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照片 - 直式">
    <p:spTree>
      <p:nvGrpSpPr>
        <p:cNvPr id="1" name=""/>
        <p:cNvGrpSpPr/>
        <p:nvPr/>
      </p:nvGrpSpPr>
      <p:grpSpPr>
        <a:xfrm>
          <a:off x="0" y="0"/>
          <a:ext cx="0" cy="0"/>
          <a:chOff x="0" y="0"/>
          <a:chExt cx="0" cy="0"/>
        </a:xfrm>
      </p:grpSpPr>
      <p:sp>
        <p:nvSpPr>
          <p:cNvPr id="38" name="532204087_1355x1355.jpeg"/>
          <p:cNvSpPr>
            <a:spLocks noGrp="1"/>
          </p:cNvSpPr>
          <p:nvPr>
            <p:ph type="pic" idx="21"/>
          </p:nvPr>
        </p:nvSpPr>
        <p:spPr>
          <a:xfrm>
            <a:off x="6375400" y="635000"/>
            <a:ext cx="8216900" cy="8216900"/>
          </a:xfrm>
          <a:prstGeom prst="rect">
            <a:avLst/>
          </a:prstGeom>
        </p:spPr>
        <p:txBody>
          <a:bodyPr lIns="91439" tIns="45719" rIns="91439" bIns="45719" anchor="t">
            <a:noAutofit/>
          </a:bodyPr>
          <a:lstStyle/>
          <a:p>
            <a:endParaRPr/>
          </a:p>
        </p:txBody>
      </p:sp>
      <p:sp>
        <p:nvSpPr>
          <p:cNvPr id="39" name="大標題文字"/>
          <p:cNvSpPr txBox="1">
            <a:spLocks noGrp="1"/>
          </p:cNvSpPr>
          <p:nvPr>
            <p:ph type="title"/>
          </p:nvPr>
        </p:nvSpPr>
        <p:spPr>
          <a:xfrm>
            <a:off x="952500" y="635000"/>
            <a:ext cx="5334000" cy="3987800"/>
          </a:xfrm>
          <a:prstGeom prst="rect">
            <a:avLst/>
          </a:prstGeom>
        </p:spPr>
        <p:txBody>
          <a:bodyPr anchor="b"/>
          <a:lstStyle>
            <a:lvl1pPr>
              <a:defRPr sz="6000"/>
            </a:lvl1pPr>
          </a:lstStyle>
          <a:p>
            <a:r>
              <a:t>大標題文字</a:t>
            </a:r>
          </a:p>
        </p:txBody>
      </p:sp>
      <p:sp>
        <p:nvSpPr>
          <p:cNvPr id="40" name="內文層級一…"/>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41"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大標題、項目符號與照片">
    <p:spTree>
      <p:nvGrpSpPr>
        <p:cNvPr id="1" name=""/>
        <p:cNvGrpSpPr/>
        <p:nvPr/>
      </p:nvGrpSpPr>
      <p:grpSpPr>
        <a:xfrm>
          <a:off x="0" y="0"/>
          <a:ext cx="0" cy="0"/>
          <a:chOff x="0" y="0"/>
          <a:chExt cx="0" cy="0"/>
        </a:xfrm>
      </p:grpSpPr>
      <p:sp>
        <p:nvSpPr>
          <p:cNvPr id="65" name="532205080_1647x1098.jpeg"/>
          <p:cNvSpPr>
            <a:spLocks noGrp="1"/>
          </p:cNvSpPr>
          <p:nvPr>
            <p:ph type="pic" idx="21"/>
          </p:nvPr>
        </p:nvSpPr>
        <p:spPr>
          <a:xfrm>
            <a:off x="3810000" y="2590800"/>
            <a:ext cx="9429750" cy="6286500"/>
          </a:xfrm>
          <a:prstGeom prst="rect">
            <a:avLst/>
          </a:prstGeom>
        </p:spPr>
        <p:txBody>
          <a:bodyPr lIns="91439" tIns="45719" rIns="91439" bIns="45719" anchor="t">
            <a:noAutofit/>
          </a:bodyPr>
          <a:lstStyle/>
          <a:p>
            <a:endParaRPr/>
          </a:p>
        </p:txBody>
      </p:sp>
      <p:sp>
        <p:nvSpPr>
          <p:cNvPr id="66" name="大標題文字"/>
          <p:cNvSpPr txBox="1">
            <a:spLocks noGrp="1"/>
          </p:cNvSpPr>
          <p:nvPr>
            <p:ph type="title"/>
          </p:nvPr>
        </p:nvSpPr>
        <p:spPr>
          <a:prstGeom prst="rect">
            <a:avLst/>
          </a:prstGeom>
        </p:spPr>
        <p:txBody>
          <a:bodyPr/>
          <a:lstStyle/>
          <a:p>
            <a:r>
              <a:t>大標題文字</a:t>
            </a:r>
          </a:p>
        </p:txBody>
      </p:sp>
      <p:sp>
        <p:nvSpPr>
          <p:cNvPr id="67" name="內文層級一…"/>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內文層級一</a:t>
            </a:r>
          </a:p>
          <a:p>
            <a:pPr lvl="1"/>
            <a:r>
              <a:t>內文層級二</a:t>
            </a:r>
          </a:p>
          <a:p>
            <a:pPr lvl="2"/>
            <a:r>
              <a:t>內文層級三</a:t>
            </a:r>
          </a:p>
          <a:p>
            <a:pPr lvl="3"/>
            <a:r>
              <a:t>內文層級四</a:t>
            </a:r>
          </a:p>
          <a:p>
            <a:pPr lvl="4"/>
            <a:r>
              <a:t>內文層級五</a:t>
            </a:r>
          </a:p>
        </p:txBody>
      </p:sp>
      <p:sp>
        <p:nvSpPr>
          <p:cNvPr id="68" name="幻燈片編號"/>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項目符號">
    <p:spTree>
      <p:nvGrpSpPr>
        <p:cNvPr id="1" name=""/>
        <p:cNvGrpSpPr/>
        <p:nvPr/>
      </p:nvGrpSpPr>
      <p:grpSpPr>
        <a:xfrm>
          <a:off x="0" y="0"/>
          <a:ext cx="0" cy="0"/>
          <a:chOff x="0" y="0"/>
          <a:chExt cx="0" cy="0"/>
        </a:xfrm>
      </p:grpSpPr>
      <p:sp>
        <p:nvSpPr>
          <p:cNvPr id="75" name="內文層級一…"/>
          <p:cNvSpPr txBox="1">
            <a:spLocks noGrp="1"/>
          </p:cNvSpPr>
          <p:nvPr>
            <p:ph type="body" idx="1"/>
          </p:nvPr>
        </p:nvSpPr>
        <p:spPr>
          <a:xfrm>
            <a:off x="952500" y="1270000"/>
            <a:ext cx="11099800" cy="7213600"/>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76"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照片 - 一頁三張">
    <p:spTree>
      <p:nvGrpSpPr>
        <p:cNvPr id="1" name=""/>
        <p:cNvGrpSpPr/>
        <p:nvPr/>
      </p:nvGrpSpPr>
      <p:grpSpPr>
        <a:xfrm>
          <a:off x="0" y="0"/>
          <a:ext cx="0" cy="0"/>
          <a:chOff x="0" y="0"/>
          <a:chExt cx="0" cy="0"/>
        </a:xfrm>
      </p:grpSpPr>
      <p:sp>
        <p:nvSpPr>
          <p:cNvPr id="83" name="532205080_1647x1098.jpeg"/>
          <p:cNvSpPr>
            <a:spLocks noGrp="1"/>
          </p:cNvSpPr>
          <p:nvPr>
            <p:ph type="pic" sz="quarter" idx="21"/>
          </p:nvPr>
        </p:nvSpPr>
        <p:spPr>
          <a:xfrm>
            <a:off x="6556375" y="5092700"/>
            <a:ext cx="5657850" cy="3771900"/>
          </a:xfrm>
          <a:prstGeom prst="rect">
            <a:avLst/>
          </a:prstGeom>
        </p:spPr>
        <p:txBody>
          <a:bodyPr lIns="91439" tIns="45719" rIns="91439" bIns="45719" anchor="t">
            <a:noAutofit/>
          </a:bodyPr>
          <a:lstStyle/>
          <a:p>
            <a:endParaRPr/>
          </a:p>
        </p:txBody>
      </p:sp>
      <p:sp>
        <p:nvSpPr>
          <p:cNvPr id="84" name="532204087_1355x1355.jpeg"/>
          <p:cNvSpPr>
            <a:spLocks noGrp="1"/>
          </p:cNvSpPr>
          <p:nvPr>
            <p:ph type="pic" sz="half" idx="22"/>
          </p:nvPr>
        </p:nvSpPr>
        <p:spPr>
          <a:xfrm>
            <a:off x="6718300" y="749300"/>
            <a:ext cx="5334000" cy="5334000"/>
          </a:xfrm>
          <a:prstGeom prst="rect">
            <a:avLst/>
          </a:prstGeom>
        </p:spPr>
        <p:txBody>
          <a:bodyPr lIns="91439" tIns="45719" rIns="91439" bIns="45719" anchor="t">
            <a:noAutofit/>
          </a:bodyPr>
          <a:lstStyle/>
          <a:p>
            <a:endParaRPr/>
          </a:p>
        </p:txBody>
      </p:sp>
      <p:sp>
        <p:nvSpPr>
          <p:cNvPr id="85" name="532241774_2880x1920.jpeg"/>
          <p:cNvSpPr>
            <a:spLocks noGrp="1"/>
          </p:cNvSpPr>
          <p:nvPr>
            <p:ph type="pic" idx="23"/>
          </p:nvPr>
        </p:nvSpPr>
        <p:spPr>
          <a:xfrm>
            <a:off x="-2832100" y="889000"/>
            <a:ext cx="11963400" cy="7975600"/>
          </a:xfrm>
          <a:prstGeom prst="rect">
            <a:avLst/>
          </a:prstGeom>
        </p:spPr>
        <p:txBody>
          <a:bodyPr lIns="91439" tIns="45719" rIns="91439" bIns="45719" anchor="t">
            <a:noAutofit/>
          </a:bodyPr>
          <a:lstStyle/>
          <a:p>
            <a:endParaRPr/>
          </a:p>
        </p:txBody>
      </p:sp>
      <p:sp>
        <p:nvSpPr>
          <p:cNvPr id="86"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名言語錄">
    <p:spTree>
      <p:nvGrpSpPr>
        <p:cNvPr id="1" name=""/>
        <p:cNvGrpSpPr/>
        <p:nvPr/>
      </p:nvGrpSpPr>
      <p:grpSpPr>
        <a:xfrm>
          <a:off x="0" y="0"/>
          <a:ext cx="0" cy="0"/>
          <a:chOff x="0" y="0"/>
          <a:chExt cx="0" cy="0"/>
        </a:xfrm>
      </p:grpSpPr>
      <p:sp>
        <p:nvSpPr>
          <p:cNvPr id="93" name="內文層級一…"/>
          <p:cNvSpPr txBox="1">
            <a:spLocks noGrp="1"/>
          </p:cNvSpPr>
          <p:nvPr>
            <p:ph type="body" sz="quarter" idx="1"/>
          </p:nvPr>
        </p:nvSpPr>
        <p:spPr>
          <a:xfrm>
            <a:off x="1270000" y="6362700"/>
            <a:ext cx="10464800" cy="520700"/>
          </a:xfrm>
          <a:prstGeom prst="rect">
            <a:avLst/>
          </a:prstGeom>
        </p:spPr>
        <p:txBody>
          <a:bodyPr anchor="t"/>
          <a:lstStyle>
            <a:lvl1pPr marL="0" indent="0" algn="ctr">
              <a:spcBef>
                <a:spcPts val="0"/>
              </a:spcBef>
              <a:buSzTx/>
              <a:buNone/>
              <a:defRPr sz="2400" i="1"/>
            </a:lvl1pPr>
            <a:lvl2pPr marL="777875" indent="-333375" algn="ctr">
              <a:spcBef>
                <a:spcPts val="0"/>
              </a:spcBef>
              <a:defRPr sz="2400" i="1"/>
            </a:lvl2pPr>
            <a:lvl3pPr marL="1222375" indent="-333375" algn="ctr">
              <a:spcBef>
                <a:spcPts val="0"/>
              </a:spcBef>
              <a:defRPr sz="2400" i="1"/>
            </a:lvl3pPr>
            <a:lvl4pPr marL="1666875" indent="-333375" algn="ctr">
              <a:spcBef>
                <a:spcPts val="0"/>
              </a:spcBef>
              <a:defRPr sz="2400" i="1"/>
            </a:lvl4pPr>
            <a:lvl5pPr marL="2111375" indent="-333375" algn="ctr">
              <a:spcBef>
                <a:spcPts val="0"/>
              </a:spcBef>
              <a:defRPr sz="2400" i="1"/>
            </a:lvl5pPr>
          </a:lstStyle>
          <a:p>
            <a:r>
              <a:t>內文層級一</a:t>
            </a:r>
          </a:p>
          <a:p>
            <a:pPr lvl="1"/>
            <a:r>
              <a:t>內文層級二</a:t>
            </a:r>
          </a:p>
          <a:p>
            <a:pPr lvl="2"/>
            <a:r>
              <a:t>內文層級三</a:t>
            </a:r>
          </a:p>
          <a:p>
            <a:pPr lvl="3"/>
            <a:r>
              <a:t>內文層級四</a:t>
            </a:r>
          </a:p>
          <a:p>
            <a:pPr lvl="4"/>
            <a:r>
              <a:t>內文層級五</a:t>
            </a:r>
          </a:p>
        </p:txBody>
      </p:sp>
      <p:sp>
        <p:nvSpPr>
          <p:cNvPr id="94" name="「在此輸入名言語錄。」"/>
          <p:cNvSpPr txBox="1">
            <a:spLocks noGrp="1"/>
          </p:cNvSpPr>
          <p:nvPr>
            <p:ph type="body" sz="quarter" idx="21"/>
          </p:nvPr>
        </p:nvSpPr>
        <p:spPr>
          <a:xfrm>
            <a:off x="1270000" y="4216399"/>
            <a:ext cx="10464800" cy="711203"/>
          </a:xfrm>
          <a:prstGeom prst="rect">
            <a:avLst/>
          </a:prstGeom>
        </p:spPr>
        <p:txBody>
          <a:bodyPr/>
          <a:lstStyle/>
          <a:p>
            <a:pPr marL="0" indent="0" algn="ctr">
              <a:spcBef>
                <a:spcPts val="0"/>
              </a:spcBef>
              <a:buSzTx/>
              <a:buNone/>
              <a:defRPr sz="3400">
                <a:latin typeface="Helvetica Neue Medium"/>
                <a:ea typeface="Helvetica Neue Medium"/>
                <a:cs typeface="Helvetica Neue Medium"/>
                <a:sym typeface="Helvetica Neue Medium"/>
              </a:defRPr>
            </a:pPr>
            <a:endParaRPr/>
          </a:p>
        </p:txBody>
      </p:sp>
      <p:sp>
        <p:nvSpPr>
          <p:cNvPr id="95"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532241774_2880x1920.jpeg"/>
          <p:cNvSpPr>
            <a:spLocks noGrp="1"/>
          </p:cNvSpPr>
          <p:nvPr>
            <p:ph type="pic" idx="21"/>
          </p:nvPr>
        </p:nvSpPr>
        <p:spPr>
          <a:xfrm>
            <a:off x="-1308100" y="-50800"/>
            <a:ext cx="14782800" cy="9855200"/>
          </a:xfrm>
          <a:prstGeom prst="rect">
            <a:avLst/>
          </a:prstGeom>
        </p:spPr>
        <p:txBody>
          <a:bodyPr lIns="91439" tIns="45719" rIns="91439" bIns="45719" anchor="t">
            <a:noAutofit/>
          </a:bodyPr>
          <a:lstStyle/>
          <a:p>
            <a:endParaRPr/>
          </a:p>
        </p:txBody>
      </p:sp>
      <p:sp>
        <p:nvSpPr>
          <p:cNvPr id="103"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8F8"/>
        </a:solidFill>
        <a:effectLst/>
      </p:bgPr>
    </p:bg>
    <p:spTree>
      <p:nvGrpSpPr>
        <p:cNvPr id="1" name=""/>
        <p:cNvGrpSpPr/>
        <p:nvPr/>
      </p:nvGrpSpPr>
      <p:grpSpPr>
        <a:xfrm>
          <a:off x="0" y="0"/>
          <a:ext cx="0" cy="0"/>
          <a:chOff x="0" y="0"/>
          <a:chExt cx="0" cy="0"/>
        </a:xfrm>
      </p:grpSpPr>
      <p:sp>
        <p:nvSpPr>
          <p:cNvPr id="110" name="幻燈片編號"/>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大標題文字"/>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大標題文字</a:t>
            </a:r>
          </a:p>
        </p:txBody>
      </p:sp>
      <p:sp>
        <p:nvSpPr>
          <p:cNvPr id="3" name="內文層級一…"/>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內文層級一</a:t>
            </a:r>
          </a:p>
          <a:p>
            <a:pPr lvl="1"/>
            <a:r>
              <a:t>內文層級二</a:t>
            </a:r>
          </a:p>
          <a:p>
            <a:pPr lvl="2"/>
            <a:r>
              <a:t>內文層級三</a:t>
            </a:r>
          </a:p>
          <a:p>
            <a:pPr lvl="3"/>
            <a:r>
              <a:t>內文層級四</a:t>
            </a:r>
          </a:p>
          <a:p>
            <a:pPr lvl="4"/>
            <a:r>
              <a:t>內文層級五</a:t>
            </a:r>
          </a:p>
        </p:txBody>
      </p:sp>
      <p:sp>
        <p:nvSpPr>
          <p:cNvPr id="4" name="幻燈片編號"/>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6" r:id="rId5"/>
    <p:sldLayoutId id="2147483657" r:id="rId6"/>
    <p:sldLayoutId id="2147483658" r:id="rId7"/>
    <p:sldLayoutId id="2147483659" r:id="rId8"/>
    <p:sldLayoutId id="2147483660" r:id="rId9"/>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6.png"/><Relationship Id="rId5" Type="http://schemas.openxmlformats.org/officeDocument/2006/relationships/image" Target="../media/image35.e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7.png"/><Relationship Id="rId5" Type="http://schemas.openxmlformats.org/officeDocument/2006/relationships/image" Target="../media/image35.emf"/><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4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4.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3.png"/><Relationship Id="rId5" Type="http://schemas.openxmlformats.org/officeDocument/2006/relationships/image" Target="../media/image22.emf"/><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 Target="slide4.xml"/><Relationship Id="rId7"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3.jpg"/><Relationship Id="rId5" Type="http://schemas.openxmlformats.org/officeDocument/2006/relationships/slide" Target="slide5.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7.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22.xml"/><Relationship Id="rId7" Type="http://schemas.openxmlformats.org/officeDocument/2006/relationships/image" Target="../media/image54.png"/><Relationship Id="rId2" Type="http://schemas.openxmlformats.org/officeDocument/2006/relationships/slideLayout" Target="../slideLayouts/slideLayout9.xml"/><Relationship Id="rId1" Type="http://schemas.openxmlformats.org/officeDocument/2006/relationships/themeOverride" Target="../theme/themeOverride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22.emf"/></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22.emf"/><Relationship Id="rId5" Type="http://schemas.openxmlformats.org/officeDocument/2006/relationships/image" Target="../media/image65.png"/><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69.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70.tif"/><Relationship Id="rId7"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72.emf"/><Relationship Id="rId5" Type="http://schemas.openxmlformats.org/officeDocument/2006/relationships/image" Target="../media/image71.emf"/><Relationship Id="rId4" Type="http://schemas.openxmlformats.org/officeDocument/2006/relationships/image" Target="../media/image22.e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emf"/><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8.emf"/><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slide" Target="slide6.xml"/><Relationship Id="rId4" Type="http://schemas.openxmlformats.org/officeDocument/2006/relationships/image" Target="../media/image6.png"/><Relationship Id="rId9" Type="http://schemas.openxmlformats.org/officeDocument/2006/relationships/image" Target="../media/image11.emf"/></Relationships>
</file>

<file path=ppt/slides/_rels/slide30.xml.rels><?xml version="1.0" encoding="UTF-8" standalone="yes"?>
<Relationships xmlns="http://schemas.openxmlformats.org/package/2006/relationships"><Relationship Id="rId3" Type="http://schemas.openxmlformats.org/officeDocument/2006/relationships/hyperlink" Target="https://itunes.apple.com/us/app/ragic/id975113762?mt=8&amp;uo=6&amp;at=&amp;ct="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75.png"/><Relationship Id="rId5" Type="http://schemas.openxmlformats.org/officeDocument/2006/relationships/hyperlink" Target="https://play.google.com/store/apps/details?id=com.ragic.ragicclouddb" TargetMode="External"/><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76.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2.png"/><Relationship Id="rId3" Type="http://schemas.openxmlformats.org/officeDocument/2006/relationships/hyperlink" Target="https://www.ragic.com/intl/en/course" TargetMode="External"/><Relationship Id="rId7" Type="http://schemas.openxmlformats.org/officeDocument/2006/relationships/hyperlink" Target="https://www.ragic.com/intl/en/doc-kb" TargetMode="External"/><Relationship Id="rId12" Type="http://schemas.openxmlformats.org/officeDocument/2006/relationships/image" Target="../media/image81.pn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78.png"/><Relationship Id="rId11" Type="http://schemas.openxmlformats.org/officeDocument/2006/relationships/hyperlink" Target="https://www.ragic.com/intl/en/webinar" TargetMode="External"/><Relationship Id="rId5" Type="http://schemas.openxmlformats.org/officeDocument/2006/relationships/hyperlink" Target="https://www.ragic.com/intl/en/doc" TargetMode="External"/><Relationship Id="rId15" Type="http://schemas.openxmlformats.org/officeDocument/2006/relationships/image" Target="../media/image83.png"/><Relationship Id="rId10" Type="http://schemas.openxmlformats.org/officeDocument/2006/relationships/image" Target="../media/image80.png"/><Relationship Id="rId4" Type="http://schemas.openxmlformats.org/officeDocument/2006/relationships/image" Target="../media/image77.png"/><Relationship Id="rId9" Type="http://schemas.openxmlformats.org/officeDocument/2006/relationships/hyperlink" Target="https://www.youtube.com/@Ragic" TargetMode="External"/><Relationship Id="rId14" Type="http://schemas.openxmlformats.org/officeDocument/2006/relationships/hyperlink" Target="https://www.ragic.com/intl/en/blog/majorType/Case-Studie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8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18" Type="http://schemas.openxmlformats.org/officeDocument/2006/relationships/image" Target="../media/image101.png"/><Relationship Id="rId26" Type="http://schemas.openxmlformats.org/officeDocument/2006/relationships/image" Target="../media/image109.png"/><Relationship Id="rId3" Type="http://schemas.openxmlformats.org/officeDocument/2006/relationships/image" Target="../media/image86.png"/><Relationship Id="rId21" Type="http://schemas.openxmlformats.org/officeDocument/2006/relationships/image" Target="../media/image104.png"/><Relationship Id="rId7" Type="http://schemas.openxmlformats.org/officeDocument/2006/relationships/image" Target="../media/image90.png"/><Relationship Id="rId12" Type="http://schemas.openxmlformats.org/officeDocument/2006/relationships/image" Target="../media/image95.png"/><Relationship Id="rId17" Type="http://schemas.openxmlformats.org/officeDocument/2006/relationships/image" Target="../media/image100.png"/><Relationship Id="rId25" Type="http://schemas.openxmlformats.org/officeDocument/2006/relationships/image" Target="../media/image108.svg"/><Relationship Id="rId2" Type="http://schemas.openxmlformats.org/officeDocument/2006/relationships/notesSlide" Target="../notesSlides/notesSlide39.xml"/><Relationship Id="rId16" Type="http://schemas.openxmlformats.org/officeDocument/2006/relationships/image" Target="../media/image99.png"/><Relationship Id="rId20" Type="http://schemas.openxmlformats.org/officeDocument/2006/relationships/image" Target="../media/image103.png"/><Relationship Id="rId1" Type="http://schemas.openxmlformats.org/officeDocument/2006/relationships/slideLayout" Target="../slideLayouts/slideLayout9.xml"/><Relationship Id="rId6" Type="http://schemas.openxmlformats.org/officeDocument/2006/relationships/image" Target="../media/image89.png"/><Relationship Id="rId11" Type="http://schemas.openxmlformats.org/officeDocument/2006/relationships/image" Target="../media/image94.png"/><Relationship Id="rId24" Type="http://schemas.openxmlformats.org/officeDocument/2006/relationships/image" Target="../media/image107.png"/><Relationship Id="rId5" Type="http://schemas.openxmlformats.org/officeDocument/2006/relationships/image" Target="../media/image88.png"/><Relationship Id="rId15" Type="http://schemas.openxmlformats.org/officeDocument/2006/relationships/image" Target="../media/image98.png"/><Relationship Id="rId23" Type="http://schemas.openxmlformats.org/officeDocument/2006/relationships/image" Target="../media/image106.svg"/><Relationship Id="rId10" Type="http://schemas.openxmlformats.org/officeDocument/2006/relationships/image" Target="../media/image93.png"/><Relationship Id="rId19" Type="http://schemas.openxmlformats.org/officeDocument/2006/relationships/image" Target="../media/image102.png"/><Relationship Id="rId4" Type="http://schemas.openxmlformats.org/officeDocument/2006/relationships/image" Target="../media/image87.png"/><Relationship Id="rId9" Type="http://schemas.openxmlformats.org/officeDocument/2006/relationships/image" Target="../media/image92.png"/><Relationship Id="rId14" Type="http://schemas.openxmlformats.org/officeDocument/2006/relationships/image" Target="../media/image97.png"/><Relationship Id="rId22" Type="http://schemas.openxmlformats.org/officeDocument/2006/relationships/image" Target="../media/image10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slide" Target="slide6.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hyperlink" Target="https://www.ragic.com/intl/en/blog/479/no-code-system-for-racing-management" TargetMode="External"/><Relationship Id="rId13" Type="http://schemas.openxmlformats.org/officeDocument/2006/relationships/image" Target="../media/image114.pn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11.png"/><Relationship Id="rId12" Type="http://schemas.openxmlformats.org/officeDocument/2006/relationships/hyperlink" Target="https://www.ragic.com/intl/en/blog/417/concert-management-4-person-team-success" TargetMode="External"/><Relationship Id="rId17" Type="http://schemas.openxmlformats.org/officeDocument/2006/relationships/image" Target="../media/image116.png"/><Relationship Id="rId2" Type="http://schemas.openxmlformats.org/officeDocument/2006/relationships/notesSlide" Target="../notesSlides/notesSlide40.xml"/><Relationship Id="rId16" Type="http://schemas.openxmlformats.org/officeDocument/2006/relationships/hyperlink" Target="https://www.ragic.com/intl/en/blog/549/CRM-production-automation-site-furnishing-business-revenue-growth" TargetMode="External"/><Relationship Id="rId1" Type="http://schemas.openxmlformats.org/officeDocument/2006/relationships/slideLayout" Target="../slideLayouts/slideLayout9.xml"/><Relationship Id="rId6" Type="http://schemas.openxmlformats.org/officeDocument/2006/relationships/hyperlink" Target="https://www.ragic.com/intl/en/blog/562/no-code-system-for-environmental-non-profit-organization#2" TargetMode="External"/><Relationship Id="rId11" Type="http://schemas.openxmlformats.org/officeDocument/2006/relationships/image" Target="../media/image113.png"/><Relationship Id="rId5" Type="http://schemas.openxmlformats.org/officeDocument/2006/relationships/image" Target="../media/image110.jpeg"/><Relationship Id="rId15" Type="http://schemas.openxmlformats.org/officeDocument/2006/relationships/image" Target="../media/image115.jpeg"/><Relationship Id="rId10" Type="http://schemas.openxmlformats.org/officeDocument/2006/relationships/hyperlink" Target="https://www.ragic.com/intl/en/blog/266/do-it-best-retail-project-management-ragic"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12.png"/><Relationship Id="rId14" Type="http://schemas.openxmlformats.org/officeDocument/2006/relationships/hyperlink" Target="https://www.ragic.com/intl/en/blog/559/ragic-partner-builds-custom-systems-for-you"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ragic.com/intl/en/blog/471/excel-to-ragic-experience" TargetMode="External"/><Relationship Id="rId13" Type="http://schemas.openxmlformats.org/officeDocument/2006/relationships/image" Target="../media/image120.jpe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17.png"/><Relationship Id="rId12" Type="http://schemas.openxmlformats.org/officeDocument/2006/relationships/hyperlink" Target="https://www.ragic.com/intl/en/blog/357/trucking-data-management-system-southeast-asia" TargetMode="External"/><Relationship Id="rId17" Type="http://schemas.openxmlformats.org/officeDocument/2006/relationships/image" Target="../media/image122.jpeg"/><Relationship Id="rId2" Type="http://schemas.openxmlformats.org/officeDocument/2006/relationships/notesSlide" Target="../notesSlides/notesSlide41.xml"/><Relationship Id="rId16" Type="http://schemas.openxmlformats.org/officeDocument/2006/relationships/hyperlink" Target="https://www.ragic.com/intl/en/blog/364/resort-travel-management-case" TargetMode="External"/><Relationship Id="rId1" Type="http://schemas.openxmlformats.org/officeDocument/2006/relationships/slideLayout" Target="../slideLayouts/slideLayout9.xml"/><Relationship Id="rId6" Type="http://schemas.openxmlformats.org/officeDocument/2006/relationships/hyperlink" Target="https://www.ragic.com/intl/en/blog/568/ihg-hotel-reduces-overtime-cut-costs-ragic" TargetMode="External"/><Relationship Id="rId11" Type="http://schemas.openxmlformats.org/officeDocument/2006/relationships/image" Target="../media/image119.png"/><Relationship Id="rId5" Type="http://schemas.openxmlformats.org/officeDocument/2006/relationships/image" Target="../media/image110.jpeg"/><Relationship Id="rId15" Type="http://schemas.openxmlformats.org/officeDocument/2006/relationships/image" Target="../media/image121.jpeg"/><Relationship Id="rId10" Type="http://schemas.openxmlformats.org/officeDocument/2006/relationships/hyperlink" Target="https://www.ragic.com/intl/en/blog/467/construction-business-chooses-ragic-over-microsoft-access"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18.png"/><Relationship Id="rId14" Type="http://schemas.openxmlformats.org/officeDocument/2006/relationships/hyperlink" Target="https://www.ragic.com/intl/en/blog/348/RR-Industries-Custom-Databas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124.png"/></Relationships>
</file>

<file path=ppt/slides/_rels/slide43.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hyperlink" Target="https://www.ragic.com/intl/en/product-google-forms-alternative" TargetMode="External"/><Relationship Id="rId3" Type="http://schemas.openxmlformats.org/officeDocument/2006/relationships/hyperlink" Target="https://www.ragic.com/intl/en/product-microsoft-access-alternative" TargetMode="External"/><Relationship Id="rId7" Type="http://schemas.openxmlformats.org/officeDocument/2006/relationships/hyperlink" Target="https://www.ragic.com/intl/en/product-erp-system-alternative" TargetMode="External"/><Relationship Id="rId12" Type="http://schemas.openxmlformats.org/officeDocument/2006/relationships/image" Target="../media/image130.svg"/><Relationship Id="rId17" Type="http://schemas.openxmlformats.org/officeDocument/2006/relationships/image" Target="../media/image12.png"/><Relationship Id="rId2" Type="http://schemas.openxmlformats.org/officeDocument/2006/relationships/notesSlide" Target="../notesSlides/notesSlide43.xml"/><Relationship Id="rId16" Type="http://schemas.openxmlformats.org/officeDocument/2006/relationships/image" Target="../media/image132.png"/><Relationship Id="rId1" Type="http://schemas.openxmlformats.org/officeDocument/2006/relationships/slideLayout" Target="../slideLayouts/slideLayout9.xml"/><Relationship Id="rId6" Type="http://schemas.openxmlformats.org/officeDocument/2006/relationships/image" Target="../media/image126.png"/><Relationship Id="rId11" Type="http://schemas.openxmlformats.org/officeDocument/2006/relationships/image" Target="../media/image129.png"/><Relationship Id="rId5" Type="http://schemas.openxmlformats.org/officeDocument/2006/relationships/hyperlink" Target="https://www.ragic.com/intl/en/product-airtable-alternative" TargetMode="External"/><Relationship Id="rId15" Type="http://schemas.openxmlformats.org/officeDocument/2006/relationships/hyperlink" Target="https://www.ragic.com/intl/en/product-mondaycom-alternative" TargetMode="External"/><Relationship Id="rId10" Type="http://schemas.openxmlformats.org/officeDocument/2006/relationships/hyperlink" Target="https://www.ragic.com/intl/en/product-notion-alternative" TargetMode="External"/><Relationship Id="rId4" Type="http://schemas.openxmlformats.org/officeDocument/2006/relationships/image" Target="../media/image125.png"/><Relationship Id="rId9" Type="http://schemas.openxmlformats.org/officeDocument/2006/relationships/image" Target="../media/image128.svg"/><Relationship Id="rId14" Type="http://schemas.openxmlformats.org/officeDocument/2006/relationships/image" Target="../media/image131.pn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135.png"/><Relationship Id="rId4" Type="http://schemas.openxmlformats.org/officeDocument/2006/relationships/image" Target="../media/image134.svg"/></Relationships>
</file>

<file path=ppt/slides/_rels/slide46.xml.rels><?xml version="1.0" encoding="UTF-8" standalone="yes"?>
<Relationships xmlns="http://schemas.openxmlformats.org/package/2006/relationships"><Relationship Id="rId2" Type="http://schemas.openxmlformats.org/officeDocument/2006/relationships/hyperlink" Target="https://www.ragic.com/intl/en/doc-kb/56/manual-payment-instructions-license-purchase" TargetMode="Externa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slide" Target="slide6.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9.xml"/><Relationship Id="rId1" Type="http://schemas.openxmlformats.org/officeDocument/2006/relationships/slideLayout" Target="../slideLayouts/slideLayout9.xml"/><Relationship Id="rId4" Type="http://schemas.openxmlformats.org/officeDocument/2006/relationships/image" Target="../media/image138.png"/></Relationships>
</file>

<file path=ppt/slides/_rels/slide51.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140.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image" Target="../media/image144.png"/><Relationship Id="rId5" Type="http://schemas.openxmlformats.org/officeDocument/2006/relationships/image" Target="../media/image143.jpeg"/><Relationship Id="rId4" Type="http://schemas.openxmlformats.org/officeDocument/2006/relationships/image" Target="../media/image142.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5.emf"/><Relationship Id="rId7" Type="http://schemas.openxmlformats.org/officeDocument/2006/relationships/image" Target="../media/image29.emf"/><Relationship Id="rId12"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8.emf"/><Relationship Id="rId11" Type="http://schemas.openxmlformats.org/officeDocument/2006/relationships/image" Target="../media/image33.emf"/><Relationship Id="rId5" Type="http://schemas.openxmlformats.org/officeDocument/2006/relationships/image" Target="../media/image27.emf"/><Relationship Id="rId10" Type="http://schemas.openxmlformats.org/officeDocument/2006/relationships/image" Target="../media/image32.emf"/><Relationship Id="rId4" Type="http://schemas.openxmlformats.org/officeDocument/2006/relationships/image" Target="../media/image26.emf"/><Relationship Id="rId9" Type="http://schemas.openxmlformats.org/officeDocument/2006/relationships/image" Target="../media/image31.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agic_logo+slogan3_EN.png" descr="Ragic_logo+slogan3_EN.png">
            <a:extLst>
              <a:ext uri="{FF2B5EF4-FFF2-40B4-BE49-F238E27FC236}">
                <a16:creationId xmlns:a16="http://schemas.microsoft.com/office/drawing/2014/main" id="{83EA0537-BD54-3190-EDD0-C73E47986F23}"/>
              </a:ext>
            </a:extLst>
          </p:cNvPr>
          <p:cNvPicPr>
            <a:picLocks noChangeAspect="1"/>
          </p:cNvPicPr>
          <p:nvPr/>
        </p:nvPicPr>
        <p:blipFill>
          <a:blip r:embed="rId3"/>
          <a:stretch>
            <a:fillRect/>
          </a:stretch>
        </p:blipFill>
        <p:spPr>
          <a:xfrm>
            <a:off x="3546513" y="2852034"/>
            <a:ext cx="5911774" cy="3548767"/>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1" name="視窗框">
            <a:extLst>
              <a:ext uri="{FF2B5EF4-FFF2-40B4-BE49-F238E27FC236}">
                <a16:creationId xmlns:a16="http://schemas.microsoft.com/office/drawing/2014/main" id="{A78CC438-8657-0246-5845-1CF42CA0E6FC}"/>
              </a:ext>
            </a:extLst>
          </p:cNvPr>
          <p:cNvGrpSpPr/>
          <p:nvPr/>
        </p:nvGrpSpPr>
        <p:grpSpPr>
          <a:xfrm>
            <a:off x="2345559" y="3906152"/>
            <a:ext cx="8313683" cy="5216884"/>
            <a:chOff x="2345559" y="3906152"/>
            <a:chExt cx="8313683" cy="5216884"/>
          </a:xfrm>
        </p:grpSpPr>
        <p:pic>
          <p:nvPicPr>
            <p:cNvPr id="12" name="圖片 11">
              <a:extLst>
                <a:ext uri="{FF2B5EF4-FFF2-40B4-BE49-F238E27FC236}">
                  <a16:creationId xmlns:a16="http://schemas.microsoft.com/office/drawing/2014/main" id="{CC8F6F01-50B3-CD0D-B446-FF5CC9B12994}"/>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3" name="圖片 12">
              <a:extLst>
                <a:ext uri="{FF2B5EF4-FFF2-40B4-BE49-F238E27FC236}">
                  <a16:creationId xmlns:a16="http://schemas.microsoft.com/office/drawing/2014/main" id="{1BE03E64-2A19-1C78-5E89-656148A3D039}"/>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67" name="矩形"/>
          <p:cNvSpPr>
            <a:spLocks noGrp="1" noRot="1" noMove="1" noResize="1" noEditPoints="1" noAdjustHandles="1" noChangeArrowheads="1" noChangeShapeType="1"/>
          </p:cNvSpPr>
          <p:nvPr/>
        </p:nvSpPr>
        <p:spPr>
          <a:xfrm>
            <a:off x="-386523" y="-124717"/>
            <a:ext cx="13777846" cy="3443347"/>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5" name="0715 listing to form">
            <a:hlinkClick r:id="" action="ppaction://media"/>
            <a:extLst>
              <a:ext uri="{FF2B5EF4-FFF2-40B4-BE49-F238E27FC236}">
                <a16:creationId xmlns:a16="http://schemas.microsoft.com/office/drawing/2014/main" id="{D0DC788E-3917-0731-A147-2E4049D3480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81535" y="4464764"/>
            <a:ext cx="8237950" cy="4590316"/>
          </a:xfrm>
          <a:prstGeom prst="rect">
            <a:avLst/>
          </a:prstGeom>
        </p:spPr>
      </p:pic>
      <p:sp>
        <p:nvSpPr>
          <p:cNvPr id="8" name="像 Excel簡潔易懂的介面，一個畫面就能看到所有資訊">
            <a:extLst>
              <a:ext uri="{FF2B5EF4-FFF2-40B4-BE49-F238E27FC236}">
                <a16:creationId xmlns:a16="http://schemas.microsoft.com/office/drawing/2014/main" id="{EC35F52D-9EAB-AC7A-B12D-90B76C6D2234}"/>
              </a:ext>
            </a:extLst>
          </p:cNvPr>
          <p:cNvSpPr txBox="1"/>
          <p:nvPr/>
        </p:nvSpPr>
        <p:spPr>
          <a:xfrm>
            <a:off x="556903" y="1830978"/>
            <a:ext cx="11887601"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We keep database design simple, </a:t>
            </a: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make it as easy as creating a form on a spreadsheet</a:t>
            </a:r>
          </a:p>
        </p:txBody>
      </p:sp>
      <p:sp>
        <p:nvSpPr>
          <p:cNvPr id="10" name="簡潔介面">
            <a:extLst>
              <a:ext uri="{FF2B5EF4-FFF2-40B4-BE49-F238E27FC236}">
                <a16:creationId xmlns:a16="http://schemas.microsoft.com/office/drawing/2014/main" id="{08343801-2AA6-3D3C-53BF-3312A6A9BDCF}"/>
              </a:ext>
            </a:extLst>
          </p:cNvPr>
          <p:cNvSpPr txBox="1"/>
          <p:nvPr/>
        </p:nvSpPr>
        <p:spPr>
          <a:xfrm>
            <a:off x="5459807" y="850431"/>
            <a:ext cx="208518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Simple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CF0C723E-38BE-F0C8-9405-E1F0124A63A3}"/>
            </a:ext>
          </a:extLst>
        </p:cNvPr>
        <p:cNvGrpSpPr/>
        <p:nvPr/>
      </p:nvGrpSpPr>
      <p:grpSpPr>
        <a:xfrm>
          <a:off x="0" y="0"/>
          <a:ext cx="0" cy="0"/>
          <a:chOff x="0" y="0"/>
          <a:chExt cx="0" cy="0"/>
        </a:xfrm>
      </p:grpSpPr>
      <p:sp>
        <p:nvSpPr>
          <p:cNvPr id="7" name="矩形">
            <a:extLst>
              <a:ext uri="{FF2B5EF4-FFF2-40B4-BE49-F238E27FC236}">
                <a16:creationId xmlns:a16="http://schemas.microsoft.com/office/drawing/2014/main" id="{E2D90952-9222-2C09-6137-16305ACFC1B7}"/>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 name="Ragic 一 個  系 統 便 能 管 理 您  所 有 的 作 業 流  程">
            <a:extLst>
              <a:ext uri="{FF2B5EF4-FFF2-40B4-BE49-F238E27FC236}">
                <a16:creationId xmlns:a16="http://schemas.microsoft.com/office/drawing/2014/main" id="{58560F82-82E0-7BB8-2294-88037AF79289}"/>
              </a:ext>
            </a:extLst>
          </p:cNvPr>
          <p:cNvSpPr txBox="1"/>
          <p:nvPr/>
        </p:nvSpPr>
        <p:spPr>
          <a:xfrm>
            <a:off x="1470818" y="5919305"/>
            <a:ext cx="10063165" cy="515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Your </a:t>
            </a:r>
            <a:r>
              <a:rPr kumimoji="0" lang="en-US" altLang="zh-TW" sz="20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no-code</a:t>
            </a: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 database comes with these powerful features!</a:t>
            </a:r>
            <a:endParaRPr kumimoji="0"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grpSp>
        <p:nvGrpSpPr>
          <p:cNvPr id="4" name="群組 3">
            <a:extLst>
              <a:ext uri="{FF2B5EF4-FFF2-40B4-BE49-F238E27FC236}">
                <a16:creationId xmlns:a16="http://schemas.microsoft.com/office/drawing/2014/main" id="{8BADEE53-F4D7-5243-9C1D-22C61C8B6415}"/>
              </a:ext>
            </a:extLst>
          </p:cNvPr>
          <p:cNvGrpSpPr/>
          <p:nvPr/>
        </p:nvGrpSpPr>
        <p:grpSpPr>
          <a:xfrm>
            <a:off x="2437984" y="4237741"/>
            <a:ext cx="8173803" cy="1151862"/>
            <a:chOff x="2769253" y="4207761"/>
            <a:chExt cx="8173803" cy="1151862"/>
          </a:xfrm>
        </p:grpSpPr>
        <p:sp>
          <p:nvSpPr>
            <p:cNvPr id="5" name="哪裡不一樣？">
              <a:extLst>
                <a:ext uri="{FF2B5EF4-FFF2-40B4-BE49-F238E27FC236}">
                  <a16:creationId xmlns:a16="http://schemas.microsoft.com/office/drawing/2014/main" id="{A7D88BC5-D55D-3FEF-F3B0-6A30623B6BB0}"/>
                </a:ext>
              </a:extLst>
            </p:cNvPr>
            <p:cNvSpPr txBox="1"/>
            <p:nvPr/>
          </p:nvSpPr>
          <p:spPr>
            <a:xfrm>
              <a:off x="5212651" y="4207761"/>
              <a:ext cx="5730405"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Powerful features</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C74F05B4-532C-A7F7-CC62-A8AEE9F0E804}"/>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23021620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4" name="視窗框">
            <a:extLst>
              <a:ext uri="{FF2B5EF4-FFF2-40B4-BE49-F238E27FC236}">
                <a16:creationId xmlns:a16="http://schemas.microsoft.com/office/drawing/2014/main" id="{EF8596AB-1620-54CD-AB71-1603E6279F6E}"/>
              </a:ext>
            </a:extLst>
          </p:cNvPr>
          <p:cNvGrpSpPr/>
          <p:nvPr/>
        </p:nvGrpSpPr>
        <p:grpSpPr>
          <a:xfrm>
            <a:off x="2345559" y="3906152"/>
            <a:ext cx="8313683" cy="5216884"/>
            <a:chOff x="2345559" y="3906152"/>
            <a:chExt cx="8313683" cy="5216884"/>
          </a:xfrm>
        </p:grpSpPr>
        <p:pic>
          <p:nvPicPr>
            <p:cNvPr id="15" name="圖片 14">
              <a:extLst>
                <a:ext uri="{FF2B5EF4-FFF2-40B4-BE49-F238E27FC236}">
                  <a16:creationId xmlns:a16="http://schemas.microsoft.com/office/drawing/2014/main" id="{C07F8A19-9362-1473-A419-4DF8118EBDA1}"/>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6" name="圖片 15">
              <a:extLst>
                <a:ext uri="{FF2B5EF4-FFF2-40B4-BE49-F238E27FC236}">
                  <a16:creationId xmlns:a16="http://schemas.microsoft.com/office/drawing/2014/main" id="{3A56B5FA-BBB2-A8B0-BBF4-85DAD0F3C45C}"/>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90" name="矩形"/>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4" name="full text search">
            <a:hlinkClick r:id="" action="ppaction://media"/>
            <a:extLst>
              <a:ext uri="{FF2B5EF4-FFF2-40B4-BE49-F238E27FC236}">
                <a16:creationId xmlns:a16="http://schemas.microsoft.com/office/drawing/2014/main" id="{8B36467B-8072-4FD4-4B3B-E630897D8E0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83694" y="4473858"/>
            <a:ext cx="8236472" cy="4574701"/>
          </a:xfrm>
          <a:prstGeom prst="rect">
            <a:avLst/>
          </a:prstGeom>
        </p:spPr>
      </p:pic>
      <p:sp>
        <p:nvSpPr>
          <p:cNvPr id="7" name="像 Excel簡潔易懂的介面，一個畫面就能看到所有資訊">
            <a:extLst>
              <a:ext uri="{FF2B5EF4-FFF2-40B4-BE49-F238E27FC236}">
                <a16:creationId xmlns:a16="http://schemas.microsoft.com/office/drawing/2014/main" id="{396E7FB6-19AF-1BE5-9071-3D73BAF57988}"/>
              </a:ext>
            </a:extLst>
          </p:cNvPr>
          <p:cNvSpPr txBox="1"/>
          <p:nvPr/>
        </p:nvSpPr>
        <p:spPr>
          <a:xfrm>
            <a:off x="558599" y="1857528"/>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The confidence of instantly finding the data you are looking for</a:t>
            </a:r>
          </a:p>
        </p:txBody>
      </p:sp>
      <p:sp>
        <p:nvSpPr>
          <p:cNvPr id="8" name="簡潔介面">
            <a:extLst>
              <a:ext uri="{FF2B5EF4-FFF2-40B4-BE49-F238E27FC236}">
                <a16:creationId xmlns:a16="http://schemas.microsoft.com/office/drawing/2014/main" id="{D43191B6-7BB1-3D3E-416F-70CB2B10AF0B}"/>
              </a:ext>
            </a:extLst>
          </p:cNvPr>
          <p:cNvSpPr txBox="1"/>
          <p:nvPr/>
        </p:nvSpPr>
        <p:spPr>
          <a:xfrm>
            <a:off x="4136528" y="850432"/>
            <a:ext cx="4731745"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Full-Text Search</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EA8CCE-4B02-40BC-4EF3-48B8E1C00B9A}"/>
            </a:ext>
          </a:extLst>
        </p:cNvPr>
        <p:cNvGrpSpPr/>
        <p:nvPr/>
      </p:nvGrpSpPr>
      <p:grpSpPr>
        <a:xfrm>
          <a:off x="0" y="0"/>
          <a:ext cx="0" cy="0"/>
          <a:chOff x="0" y="0"/>
          <a:chExt cx="0" cy="0"/>
        </a:xfrm>
      </p:grpSpPr>
      <p:sp>
        <p:nvSpPr>
          <p:cNvPr id="290" name="矩形">
            <a:extLst>
              <a:ext uri="{FF2B5EF4-FFF2-40B4-BE49-F238E27FC236}">
                <a16:creationId xmlns:a16="http://schemas.microsoft.com/office/drawing/2014/main" id="{7B3BD407-D4E9-915D-3A80-1118AB4018C0}"/>
              </a:ext>
            </a:extLst>
          </p:cNvPr>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像 Excel簡潔易懂的介面，一個畫面就能看到所有資訊">
            <a:extLst>
              <a:ext uri="{FF2B5EF4-FFF2-40B4-BE49-F238E27FC236}">
                <a16:creationId xmlns:a16="http://schemas.microsoft.com/office/drawing/2014/main" id="{F42E82FA-790A-71BB-4100-2D87C25C7341}"/>
              </a:ext>
            </a:extLst>
          </p:cNvPr>
          <p:cNvSpPr txBox="1"/>
          <p:nvPr/>
        </p:nvSpPr>
        <p:spPr>
          <a:xfrm>
            <a:off x="558598"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Create multiple views based on query criteria using any combination of fields</a:t>
            </a:r>
          </a:p>
        </p:txBody>
      </p:sp>
      <p:sp>
        <p:nvSpPr>
          <p:cNvPr id="6" name="簡潔介面">
            <a:extLst>
              <a:ext uri="{FF2B5EF4-FFF2-40B4-BE49-F238E27FC236}">
                <a16:creationId xmlns:a16="http://schemas.microsoft.com/office/drawing/2014/main" id="{78AA35CD-C204-747A-3442-0FA0B44458BD}"/>
              </a:ext>
            </a:extLst>
          </p:cNvPr>
          <p:cNvSpPr txBox="1"/>
          <p:nvPr/>
        </p:nvSpPr>
        <p:spPr>
          <a:xfrm>
            <a:off x="2130371" y="850432"/>
            <a:ext cx="8744061"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Query Builder and Data Views</a:t>
            </a:r>
          </a:p>
        </p:txBody>
      </p:sp>
      <p:grpSp>
        <p:nvGrpSpPr>
          <p:cNvPr id="9" name="視窗框">
            <a:extLst>
              <a:ext uri="{FF2B5EF4-FFF2-40B4-BE49-F238E27FC236}">
                <a16:creationId xmlns:a16="http://schemas.microsoft.com/office/drawing/2014/main" id="{70663734-1CA4-09E0-144A-2C22BF4B8B21}"/>
              </a:ext>
            </a:extLst>
          </p:cNvPr>
          <p:cNvGrpSpPr/>
          <p:nvPr/>
        </p:nvGrpSpPr>
        <p:grpSpPr>
          <a:xfrm>
            <a:off x="2350566" y="4210441"/>
            <a:ext cx="8313682" cy="4687607"/>
            <a:chOff x="2350566" y="3910641"/>
            <a:chExt cx="8313682" cy="4687607"/>
          </a:xfrm>
        </p:grpSpPr>
        <p:pic>
          <p:nvPicPr>
            <p:cNvPr id="2" name="視窗框">
              <a:extLst>
                <a:ext uri="{FF2B5EF4-FFF2-40B4-BE49-F238E27FC236}">
                  <a16:creationId xmlns:a16="http://schemas.microsoft.com/office/drawing/2014/main" id="{7A22CAF7-4921-20BA-9BE6-251F93120AE2}"/>
                </a:ext>
              </a:extLst>
            </p:cNvPr>
            <p:cNvPicPr>
              <a:picLocks noChangeAspect="1"/>
            </p:cNvPicPr>
            <p:nvPr/>
          </p:nvPicPr>
          <p:blipFill>
            <a:blip r:embed="rId3"/>
            <a:srcRect t="-1" b="36826"/>
            <a:stretch/>
          </p:blipFill>
          <p:spPr>
            <a:xfrm>
              <a:off x="2350566" y="3910641"/>
              <a:ext cx="8313682" cy="3416002"/>
            </a:xfrm>
            <a:prstGeom prst="rect">
              <a:avLst/>
            </a:prstGeom>
          </p:spPr>
        </p:pic>
        <p:pic>
          <p:nvPicPr>
            <p:cNvPr id="8" name="視窗框">
              <a:extLst>
                <a:ext uri="{FF2B5EF4-FFF2-40B4-BE49-F238E27FC236}">
                  <a16:creationId xmlns:a16="http://schemas.microsoft.com/office/drawing/2014/main" id="{27DFA506-2DFB-9E11-4605-2668CEE9B8C0}"/>
                </a:ext>
              </a:extLst>
            </p:cNvPr>
            <p:cNvPicPr>
              <a:picLocks noChangeAspect="1"/>
            </p:cNvPicPr>
            <p:nvPr/>
          </p:nvPicPr>
          <p:blipFill>
            <a:blip r:embed="rId3"/>
            <a:srcRect t="71279" b="-387"/>
            <a:stretch/>
          </p:blipFill>
          <p:spPr>
            <a:xfrm>
              <a:off x="2350566" y="7024282"/>
              <a:ext cx="8313682" cy="1573966"/>
            </a:xfrm>
            <a:prstGeom prst="rect">
              <a:avLst/>
            </a:prstGeom>
          </p:spPr>
        </p:pic>
      </p:grpSp>
      <p:grpSp>
        <p:nvGrpSpPr>
          <p:cNvPr id="7" name="群組 6">
            <a:extLst>
              <a:ext uri="{FF2B5EF4-FFF2-40B4-BE49-F238E27FC236}">
                <a16:creationId xmlns:a16="http://schemas.microsoft.com/office/drawing/2014/main" id="{7FED7735-4526-0E55-A03F-5EE8E8CEE453}"/>
              </a:ext>
            </a:extLst>
          </p:cNvPr>
          <p:cNvGrpSpPr/>
          <p:nvPr/>
        </p:nvGrpSpPr>
        <p:grpSpPr>
          <a:xfrm>
            <a:off x="2388182" y="4715349"/>
            <a:ext cx="8203329" cy="3976611"/>
            <a:chOff x="986099" y="3878491"/>
            <a:chExt cx="11064443" cy="5393788"/>
          </a:xfrm>
        </p:grpSpPr>
        <p:pic>
          <p:nvPicPr>
            <p:cNvPr id="3" name="影像" descr="影像">
              <a:extLst>
                <a:ext uri="{FF2B5EF4-FFF2-40B4-BE49-F238E27FC236}">
                  <a16:creationId xmlns:a16="http://schemas.microsoft.com/office/drawing/2014/main" id="{49C1B352-6BEE-2C9D-511A-9BBC15D363B2}"/>
                </a:ext>
              </a:extLst>
            </p:cNvPr>
            <p:cNvPicPr>
              <a:picLocks noChangeAspect="1"/>
            </p:cNvPicPr>
            <p:nvPr/>
          </p:nvPicPr>
          <p:blipFill>
            <a:blip r:embed="rId4"/>
            <a:srcRect l="801" t="10015" r="801" b="14381"/>
            <a:stretch>
              <a:fillRect/>
            </a:stretch>
          </p:blipFill>
          <p:spPr>
            <a:xfrm>
              <a:off x="1008592" y="3919296"/>
              <a:ext cx="11041950" cy="5312361"/>
            </a:xfrm>
            <a:prstGeom prst="rect">
              <a:avLst/>
            </a:prstGeom>
            <a:ln w="12700">
              <a:miter lim="400000"/>
            </a:ln>
          </p:spPr>
        </p:pic>
        <p:sp>
          <p:nvSpPr>
            <p:cNvPr id="4" name="矩形">
              <a:extLst>
                <a:ext uri="{FF2B5EF4-FFF2-40B4-BE49-F238E27FC236}">
                  <a16:creationId xmlns:a16="http://schemas.microsoft.com/office/drawing/2014/main" id="{8D92EAA1-269D-8DA1-9216-267960106379}"/>
                </a:ext>
              </a:extLst>
            </p:cNvPr>
            <p:cNvSpPr/>
            <p:nvPr/>
          </p:nvSpPr>
          <p:spPr>
            <a:xfrm>
              <a:off x="986099" y="3878491"/>
              <a:ext cx="1656622" cy="5393788"/>
            </a:xfrm>
            <a:prstGeom prst="rect">
              <a:avLst/>
            </a:prstGeom>
            <a:ln w="63500">
              <a:solidFill>
                <a:srgbClr val="E2777C"/>
              </a:solidFill>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spTree>
    <p:extLst>
      <p:ext uri="{BB962C8B-B14F-4D97-AF65-F5344CB8AC3E}">
        <p14:creationId xmlns:p14="http://schemas.microsoft.com/office/powerpoint/2010/main" val="253796571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97"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98" name="確保哪些人可以閱覽或修改哪些資料"/>
          <p:cNvSpPr txBox="1"/>
          <p:nvPr/>
        </p:nvSpPr>
        <p:spPr>
          <a:xfrm>
            <a:off x="2330842" y="1832400"/>
            <a:ext cx="8343116"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Covers all complex access management scenarios to control who can view or modify specific data</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99" name="精細的權限管控"/>
          <p:cNvSpPr txBox="1"/>
          <p:nvPr/>
        </p:nvSpPr>
        <p:spPr>
          <a:xfrm>
            <a:off x="3886460" y="850431"/>
            <a:ext cx="5231881"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Controlled Access</a:t>
            </a:r>
          </a:p>
        </p:txBody>
      </p:sp>
      <p:pic>
        <p:nvPicPr>
          <p:cNvPr id="3" name="影像">
            <a:extLst>
              <a:ext uri="{FF2B5EF4-FFF2-40B4-BE49-F238E27FC236}">
                <a16:creationId xmlns:a16="http://schemas.microsoft.com/office/drawing/2014/main" id="{24093719-BA5A-097F-9412-A11994E04B6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58768" y="3688229"/>
            <a:ext cx="10727104" cy="5730290"/>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pic>
        <p:nvPicPr>
          <p:cNvPr id="6" name="0715-3 access right">
            <a:hlinkClick r:id="" action="ppaction://media"/>
            <a:extLst>
              <a:ext uri="{FF2B5EF4-FFF2-40B4-BE49-F238E27FC236}">
                <a16:creationId xmlns:a16="http://schemas.microsoft.com/office/drawing/2014/main" id="{2A80F555-64A2-E3B7-B719-903360832AE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3186" y="2649054"/>
            <a:ext cx="11118427" cy="6254115"/>
          </a:xfrm>
          <a:prstGeom prst="rect">
            <a:avLst/>
          </a:prstGeom>
        </p:spPr>
      </p:pic>
      <p:sp>
        <p:nvSpPr>
          <p:cNvPr id="7" name="精細的權限管控">
            <a:extLst>
              <a:ext uri="{FF2B5EF4-FFF2-40B4-BE49-F238E27FC236}">
                <a16:creationId xmlns:a16="http://schemas.microsoft.com/office/drawing/2014/main" id="{5519A8F7-638C-0031-7D93-B2AC7579B09D}"/>
              </a:ext>
            </a:extLst>
          </p:cNvPr>
          <p:cNvSpPr txBox="1"/>
          <p:nvPr/>
        </p:nvSpPr>
        <p:spPr>
          <a:xfrm>
            <a:off x="2872620" y="850431"/>
            <a:ext cx="7259561"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a:latin typeface="Open Sans" panose="020B0606030504020204" pitchFamily="34" charset="0"/>
                <a:ea typeface="Open Sans" panose="020B0606030504020204" pitchFamily="34" charset="0"/>
                <a:cs typeface="Open Sans" panose="020B0606030504020204" pitchFamily="34" charset="0"/>
              </a:rPr>
              <a:t>Viewer vs. Survey User</a:t>
            </a:r>
          </a:p>
        </p:txBody>
      </p:sp>
    </p:spTree>
    <p:extLst>
      <p:ext uri="{BB962C8B-B14F-4D97-AF65-F5344CB8AC3E}">
        <p14:creationId xmlns:p14="http://schemas.microsoft.com/office/powerpoint/2010/main" val="17364630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84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51"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4" name="0715-2 approval">
            <a:hlinkClick r:id="" action="ppaction://media"/>
            <a:extLst>
              <a:ext uri="{FF2B5EF4-FFF2-40B4-BE49-F238E27FC236}">
                <a16:creationId xmlns:a16="http://schemas.microsoft.com/office/drawing/2014/main" id="{1F07D9FA-E79C-ADE3-EE1E-F99F7E12774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56858" y="3695775"/>
            <a:ext cx="7091083" cy="5625257"/>
          </a:xfrm>
          <a:prstGeom prst="rect">
            <a:avLst/>
          </a:prstGeom>
        </p:spPr>
      </p:pic>
      <p:sp>
        <p:nvSpPr>
          <p:cNvPr id="8" name="電子郵件線上簽核：快速方便、節省跑公文時間">
            <a:extLst>
              <a:ext uri="{FF2B5EF4-FFF2-40B4-BE49-F238E27FC236}">
                <a16:creationId xmlns:a16="http://schemas.microsoft.com/office/drawing/2014/main" id="{4A8A4A95-3C53-DFF5-054B-5A4AE1578F64}"/>
              </a:ext>
            </a:extLst>
          </p:cNvPr>
          <p:cNvSpPr txBox="1"/>
          <p:nvPr/>
        </p:nvSpPr>
        <p:spPr>
          <a:xfrm>
            <a:off x="558598" y="1887231"/>
            <a:ext cx="11887601"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One-click approval process through Ragic’s database, email, or Ragic App, with the ability to adapt your approval workflow by setting up rules</a:t>
            </a:r>
            <a:endParaRPr kumimoji="0"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9" name="簽核流程">
            <a:extLst>
              <a:ext uri="{FF2B5EF4-FFF2-40B4-BE49-F238E27FC236}">
                <a16:creationId xmlns:a16="http://schemas.microsoft.com/office/drawing/2014/main" id="{00C5D382-ED8B-DF5E-5618-4E163066E9E4}"/>
              </a:ext>
            </a:extLst>
          </p:cNvPr>
          <p:cNvSpPr txBox="1"/>
          <p:nvPr/>
        </p:nvSpPr>
        <p:spPr>
          <a:xfrm>
            <a:off x="3353855" y="848764"/>
            <a:ext cx="6297090"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a:latin typeface="Open Sans" panose="020B0606030504020204" pitchFamily="34" charset="0"/>
                <a:ea typeface="Open Sans" panose="020B0606030504020204" pitchFamily="34" charset="0"/>
                <a:cs typeface="Open Sans" panose="020B0606030504020204" pitchFamily="34" charset="0"/>
              </a:rPr>
              <a:t>Approval Workflow</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14"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p:cNvSpPr txBox="1"/>
          <p:nvPr/>
        </p:nvSpPr>
        <p:spPr>
          <a:xfrm>
            <a:off x="558600" y="1886400"/>
            <a:ext cx="11887601" cy="1102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Handle one-to-many relationships in Ragic</a:t>
            </a:r>
          </a:p>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with automated data retrieval and calculation</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endParaRPr>
          </a:p>
        </p:txBody>
      </p:sp>
      <p:sp>
        <p:nvSpPr>
          <p:cNvPr id="316" name="表單緊密連結"/>
          <p:cNvSpPr txBox="1"/>
          <p:nvPr/>
        </p:nvSpPr>
        <p:spPr>
          <a:xfrm>
            <a:off x="2295463" y="848765"/>
            <a:ext cx="8413874"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Cross-Sheets Relationships</a:t>
            </a:r>
          </a:p>
        </p:txBody>
      </p:sp>
      <p:pic>
        <p:nvPicPr>
          <p:cNvPr id="5" name="圖片 4">
            <a:extLst>
              <a:ext uri="{FF2B5EF4-FFF2-40B4-BE49-F238E27FC236}">
                <a16:creationId xmlns:a16="http://schemas.microsoft.com/office/drawing/2014/main" id="{D2FE2E34-A805-AF63-BFE6-FA3F20F57F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9290" y="3893883"/>
            <a:ext cx="10346221" cy="5400000"/>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9AE66FE-717C-63AB-07AA-188D984378E5}"/>
            </a:ext>
          </a:extLst>
        </p:cNvPr>
        <p:cNvGrpSpPr/>
        <p:nvPr/>
      </p:nvGrpSpPr>
      <p:grpSpPr>
        <a:xfrm>
          <a:off x="0" y="0"/>
          <a:ext cx="0" cy="0"/>
          <a:chOff x="0" y="0"/>
          <a:chExt cx="0" cy="0"/>
        </a:xfrm>
      </p:grpSpPr>
      <p:pic>
        <p:nvPicPr>
          <p:cNvPr id="9" name="視窗框">
            <a:extLst>
              <a:ext uri="{FF2B5EF4-FFF2-40B4-BE49-F238E27FC236}">
                <a16:creationId xmlns:a16="http://schemas.microsoft.com/office/drawing/2014/main" id="{D4B9295F-9835-4CB5-0B0F-1F7552B01987}"/>
              </a:ext>
            </a:extLst>
          </p:cNvPr>
          <p:cNvPicPr>
            <a:picLocks noChangeAspect="1"/>
          </p:cNvPicPr>
          <p:nvPr/>
        </p:nvPicPr>
        <p:blipFill>
          <a:blip r:embed="rId5"/>
          <a:srcRect t="-1" b="21514"/>
          <a:stretch/>
        </p:blipFill>
        <p:spPr>
          <a:xfrm>
            <a:off x="3859395" y="3910640"/>
            <a:ext cx="8313683" cy="5197405"/>
          </a:xfrm>
          <a:prstGeom prst="rect">
            <a:avLst/>
          </a:prstGeom>
        </p:spPr>
      </p:pic>
      <p:sp>
        <p:nvSpPr>
          <p:cNvPr id="314" name="矩形">
            <a:extLst>
              <a:ext uri="{FF2B5EF4-FFF2-40B4-BE49-F238E27FC236}">
                <a16:creationId xmlns:a16="http://schemas.microsoft.com/office/drawing/2014/main" id="{61A2D40E-C29D-F62D-9205-9452D264CD1C}"/>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EAA69CE0-718E-369B-A1B8-27C1364C87F1}"/>
              </a:ext>
            </a:extLst>
          </p:cNvPr>
          <p:cNvSpPr txBox="1"/>
          <p:nvPr/>
        </p:nvSpPr>
        <p:spPr>
          <a:xfrm>
            <a:off x="558599" y="1846371"/>
            <a:ext cx="11887601"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en-US" altLang="zh-TW" sz="230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Significantly </a:t>
            </a:r>
            <a:r>
              <a:rPr lang="en-US" altLang="zh-TW" sz="2300" dirty="0">
                <a:solidFill>
                  <a:srgbClr val="F95D5D"/>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reduces data entry time </a:t>
            </a:r>
            <a:r>
              <a:rPr lang="en-US" altLang="zh-TW" sz="230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and </a:t>
            </a:r>
            <a:r>
              <a:rPr lang="en-US" altLang="zh-TW" sz="2300" dirty="0">
                <a:solidFill>
                  <a:srgbClr val="F95D5D"/>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prevents manual input errors</a:t>
            </a:r>
            <a:endParaRPr kumimoji="0" lang="zh-TW" altLang="en-US" sz="2300" b="0" i="0" u="none" strike="noStrike" kern="0" cap="none" spc="0" normalizeH="0" baseline="0" noProof="0" dirty="0">
              <a:ln>
                <a:noFill/>
              </a:ln>
              <a:solidFill>
                <a:srgbClr val="F95D5D"/>
              </a:solidFill>
              <a:effectLst/>
              <a:uLnTx/>
              <a:uFillTx/>
              <a:latin typeface="Open Sans Semibold" panose="020B0706030804020204" pitchFamily="34" charset="0"/>
              <a:ea typeface="Source Han Sans TW Bold"/>
              <a:cs typeface="Open Sans Semibold" panose="020B0706030804020204" pitchFamily="34" charset="0"/>
              <a:sym typeface="Source Han Sans TW Bold"/>
            </a:endParaRPr>
          </a:p>
        </p:txBody>
      </p:sp>
      <p:sp>
        <p:nvSpPr>
          <p:cNvPr id="316" name="表單緊密連結">
            <a:extLst>
              <a:ext uri="{FF2B5EF4-FFF2-40B4-BE49-F238E27FC236}">
                <a16:creationId xmlns:a16="http://schemas.microsoft.com/office/drawing/2014/main" id="{CF6F10F5-2C35-C853-D7C7-B1918FAD641E}"/>
              </a:ext>
            </a:extLst>
          </p:cNvPr>
          <p:cNvSpPr txBox="1"/>
          <p:nvPr/>
        </p:nvSpPr>
        <p:spPr>
          <a:xfrm>
            <a:off x="4788953" y="848765"/>
            <a:ext cx="3426900"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a:t>Link and Load</a:t>
            </a:r>
          </a:p>
        </p:txBody>
      </p:sp>
      <p:pic>
        <p:nvPicPr>
          <p:cNvPr id="4" name="link n load">
            <a:hlinkClick r:id="" action="ppaction://media"/>
            <a:extLst>
              <a:ext uri="{FF2B5EF4-FFF2-40B4-BE49-F238E27FC236}">
                <a16:creationId xmlns:a16="http://schemas.microsoft.com/office/drawing/2014/main" id="{41190B71-C72C-3A16-74B6-2340C65971D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918754" y="4573604"/>
            <a:ext cx="8178004" cy="4600127"/>
          </a:xfrm>
          <a:prstGeom prst="rect">
            <a:avLst/>
          </a:prstGeom>
        </p:spPr>
      </p:pic>
      <p:pic>
        <p:nvPicPr>
          <p:cNvPr id="8" name="圖片 7">
            <a:extLst>
              <a:ext uri="{FF2B5EF4-FFF2-40B4-BE49-F238E27FC236}">
                <a16:creationId xmlns:a16="http://schemas.microsoft.com/office/drawing/2014/main" id="{E16EC9AA-5282-691A-BC96-F654F27FE2B1}"/>
              </a:ext>
            </a:extLst>
          </p:cNvPr>
          <p:cNvPicPr>
            <a:picLocks noChangeAspect="1"/>
          </p:cNvPicPr>
          <p:nvPr/>
        </p:nvPicPr>
        <p:blipFill>
          <a:blip r:embed="rId7"/>
          <a:stretch>
            <a:fillRect/>
          </a:stretch>
        </p:blipFill>
        <p:spPr>
          <a:xfrm>
            <a:off x="803198" y="4535482"/>
            <a:ext cx="2625802" cy="4638249"/>
          </a:xfrm>
          <a:prstGeom prst="rect">
            <a:avLst/>
          </a:prstGeom>
          <a:ln>
            <a:solidFill>
              <a:srgbClr val="86BFEF"/>
            </a:solidFill>
          </a:ln>
        </p:spPr>
      </p:pic>
    </p:spTree>
    <p:extLst>
      <p:ext uri="{BB962C8B-B14F-4D97-AF65-F5344CB8AC3E}">
        <p14:creationId xmlns:p14="http://schemas.microsoft.com/office/powerpoint/2010/main" val="34460601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1DEC6A1-D2D3-6E41-6A31-7F73A4E2E1F8}"/>
            </a:ext>
          </a:extLst>
        </p:cNvPr>
        <p:cNvGrpSpPr/>
        <p:nvPr/>
      </p:nvGrpSpPr>
      <p:grpSpPr>
        <a:xfrm>
          <a:off x="0" y="0"/>
          <a:ext cx="0" cy="0"/>
          <a:chOff x="0" y="0"/>
          <a:chExt cx="0" cy="0"/>
        </a:xfrm>
      </p:grpSpPr>
      <p:sp>
        <p:nvSpPr>
          <p:cNvPr id="314" name="矩形">
            <a:extLst>
              <a:ext uri="{FF2B5EF4-FFF2-40B4-BE49-F238E27FC236}">
                <a16:creationId xmlns:a16="http://schemas.microsoft.com/office/drawing/2014/main" id="{99225E9F-E64C-43FF-4B31-4A813D1AE282}"/>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1838A2F4-9C5B-2401-05A6-0C6781807096}"/>
              </a:ext>
            </a:extLst>
          </p:cNvPr>
          <p:cNvSpPr txBox="1"/>
          <p:nvPr/>
        </p:nvSpPr>
        <p:spPr>
          <a:xfrm>
            <a:off x="558600" y="1857600"/>
            <a:ext cx="11887601" cy="5782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The same sheet can be created in multiple versions to display different information</a:t>
            </a:r>
            <a:endParaRPr kumimoji="0" lang="zh-TW"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Source Han Sans TW Bold"/>
              <a:cs typeface="Open Sans Semibold" panose="020B0606030504020204" pitchFamily="34" charset="0"/>
              <a:sym typeface="Source Han Sans TW Bold"/>
            </a:endParaRPr>
          </a:p>
        </p:txBody>
      </p:sp>
      <p:sp>
        <p:nvSpPr>
          <p:cNvPr id="316" name="表單緊密連結">
            <a:extLst>
              <a:ext uri="{FF2B5EF4-FFF2-40B4-BE49-F238E27FC236}">
                <a16:creationId xmlns:a16="http://schemas.microsoft.com/office/drawing/2014/main" id="{022F0304-D037-E4F0-6FE2-B073073C571B}"/>
              </a:ext>
            </a:extLst>
          </p:cNvPr>
          <p:cNvSpPr txBox="1"/>
          <p:nvPr/>
        </p:nvSpPr>
        <p:spPr>
          <a:xfrm>
            <a:off x="3007431" y="848765"/>
            <a:ext cx="6989938"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Multiple Version Sheets</a:t>
            </a:r>
          </a:p>
        </p:txBody>
      </p:sp>
      <p:sp>
        <p:nvSpPr>
          <p:cNvPr id="7" name="像 Excel簡潔易懂的介面，一個畫面就能看到所有資訊">
            <a:extLst>
              <a:ext uri="{FF2B5EF4-FFF2-40B4-BE49-F238E27FC236}">
                <a16:creationId xmlns:a16="http://schemas.microsoft.com/office/drawing/2014/main" id="{D9A5273D-0A30-98D0-D5EB-7C0D377E75EA}"/>
              </a:ext>
            </a:extLst>
          </p:cNvPr>
          <p:cNvSpPr txBox="1"/>
          <p:nvPr/>
        </p:nvSpPr>
        <p:spPr>
          <a:xfrm>
            <a:off x="2842674" y="4004047"/>
            <a:ext cx="1304944" cy="474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Client use</a:t>
            </a:r>
            <a:endParaRPr kumimoji="0" lang="zh-TW" altLang="en-US"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2" name="像 Excel簡潔易懂的介面，一個畫面就能看到所有資訊">
            <a:extLst>
              <a:ext uri="{FF2B5EF4-FFF2-40B4-BE49-F238E27FC236}">
                <a16:creationId xmlns:a16="http://schemas.microsoft.com/office/drawing/2014/main" id="{1CF2232E-2C8D-2222-B182-014CF2C95D63}"/>
              </a:ext>
            </a:extLst>
          </p:cNvPr>
          <p:cNvSpPr txBox="1"/>
          <p:nvPr/>
        </p:nvSpPr>
        <p:spPr>
          <a:xfrm>
            <a:off x="8621281" y="4004047"/>
            <a:ext cx="2055539" cy="4785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Internal use</a:t>
            </a:r>
            <a:endParaRPr kumimoji="0" lang="zh-TW" altLang="en-US"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4" name="像 Excel簡潔易懂的介面，一個畫面就能看到所有資訊">
            <a:extLst>
              <a:ext uri="{FF2B5EF4-FFF2-40B4-BE49-F238E27FC236}">
                <a16:creationId xmlns:a16="http://schemas.microsoft.com/office/drawing/2014/main" id="{525BC2D7-5DD7-4A4B-F1C1-41018266862D}"/>
              </a:ext>
            </a:extLst>
          </p:cNvPr>
          <p:cNvSpPr txBox="1"/>
          <p:nvPr/>
        </p:nvSpPr>
        <p:spPr>
          <a:xfrm>
            <a:off x="3855364" y="8115365"/>
            <a:ext cx="5294073" cy="889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Design different fields for client/internal</a:t>
            </a: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forms</a:t>
            </a: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updates sync automatically!</a:t>
            </a:r>
            <a:endParaRPr kumimoji="0" lang="zh-TW"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sp>
        <p:nvSpPr>
          <p:cNvPr id="15" name="線條">
            <a:extLst>
              <a:ext uri="{FF2B5EF4-FFF2-40B4-BE49-F238E27FC236}">
                <a16:creationId xmlns:a16="http://schemas.microsoft.com/office/drawing/2014/main" id="{9D70185C-D189-82E7-1507-7E191A551C18}"/>
              </a:ext>
            </a:extLst>
          </p:cNvPr>
          <p:cNvSpPr/>
          <p:nvPr/>
        </p:nvSpPr>
        <p:spPr>
          <a:xfrm rot="10800000">
            <a:off x="3464522" y="7706583"/>
            <a:ext cx="390842"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rgbClr val="000000"/>
              </a:solidFill>
              <a:effectLst/>
              <a:highlight>
                <a:srgbClr val="393939"/>
              </a:highlight>
              <a:uLnTx/>
              <a:uFillTx/>
              <a:latin typeface="Helvetica Neue Medium"/>
              <a:sym typeface="Helvetica Neue Medium"/>
            </a:endParaRPr>
          </a:p>
        </p:txBody>
      </p:sp>
      <p:sp>
        <p:nvSpPr>
          <p:cNvPr id="16" name="線條">
            <a:extLst>
              <a:ext uri="{FF2B5EF4-FFF2-40B4-BE49-F238E27FC236}">
                <a16:creationId xmlns:a16="http://schemas.microsoft.com/office/drawing/2014/main" id="{ABF931DF-C83C-4B60-F818-677972D14F28}"/>
              </a:ext>
            </a:extLst>
          </p:cNvPr>
          <p:cNvSpPr/>
          <p:nvPr/>
        </p:nvSpPr>
        <p:spPr>
          <a:xfrm rot="10800000" flipH="1">
            <a:off x="9192301" y="7706583"/>
            <a:ext cx="523200"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pic>
        <p:nvPicPr>
          <p:cNvPr id="6" name="圖片 5">
            <a:extLst>
              <a:ext uri="{FF2B5EF4-FFF2-40B4-BE49-F238E27FC236}">
                <a16:creationId xmlns:a16="http://schemas.microsoft.com/office/drawing/2014/main" id="{CCD0E011-AC97-DBDB-6835-686897CA6460}"/>
              </a:ext>
            </a:extLst>
          </p:cNvPr>
          <p:cNvPicPr>
            <a:picLocks noChangeAspect="1"/>
          </p:cNvPicPr>
          <p:nvPr/>
        </p:nvPicPr>
        <p:blipFill>
          <a:blip r:embed="rId3"/>
          <a:stretch>
            <a:fillRect/>
          </a:stretch>
        </p:blipFill>
        <p:spPr>
          <a:xfrm>
            <a:off x="6894759" y="4616662"/>
            <a:ext cx="5508583" cy="3055575"/>
          </a:xfrm>
          <a:prstGeom prst="rect">
            <a:avLst/>
          </a:prstGeom>
          <a:ln>
            <a:solidFill>
              <a:srgbClr val="86BFEF"/>
            </a:solidFill>
          </a:ln>
        </p:spPr>
      </p:pic>
      <p:pic>
        <p:nvPicPr>
          <p:cNvPr id="8" name="圖片 7">
            <a:extLst>
              <a:ext uri="{FF2B5EF4-FFF2-40B4-BE49-F238E27FC236}">
                <a16:creationId xmlns:a16="http://schemas.microsoft.com/office/drawing/2014/main" id="{A616F193-8F4C-A17E-FDC6-CA48F727174D}"/>
              </a:ext>
            </a:extLst>
          </p:cNvPr>
          <p:cNvPicPr>
            <a:picLocks noChangeAspect="1"/>
          </p:cNvPicPr>
          <p:nvPr/>
        </p:nvPicPr>
        <p:blipFill>
          <a:blip r:embed="rId4"/>
          <a:srcRect r="8237"/>
          <a:stretch/>
        </p:blipFill>
        <p:spPr>
          <a:xfrm>
            <a:off x="473517" y="4616662"/>
            <a:ext cx="6030367" cy="3055576"/>
          </a:xfrm>
          <a:prstGeom prst="rect">
            <a:avLst/>
          </a:prstGeom>
          <a:ln>
            <a:solidFill>
              <a:srgbClr val="86BFEF"/>
            </a:solidFill>
          </a:ln>
        </p:spPr>
      </p:pic>
    </p:spTree>
    <p:extLst>
      <p:ext uri="{BB962C8B-B14F-4D97-AF65-F5344CB8AC3E}">
        <p14:creationId xmlns:p14="http://schemas.microsoft.com/office/powerpoint/2010/main" val="20658669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圖片 10" descr="一張含有 圓形, 字型, 標誌, 符號 的圖片&#10;&#10;AI 產生的內容可能不正確。">
            <a:hlinkClick r:id="rId3" action="ppaction://hlinksldjump"/>
            <a:extLst>
              <a:ext uri="{FF2B5EF4-FFF2-40B4-BE49-F238E27FC236}">
                <a16:creationId xmlns:a16="http://schemas.microsoft.com/office/drawing/2014/main" id="{60562B09-50C2-CE64-82CC-37FFD84A4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246" y="4571365"/>
            <a:ext cx="3240350" cy="3266983"/>
          </a:xfrm>
          <a:prstGeom prst="rect">
            <a:avLst/>
          </a:prstGeom>
        </p:spPr>
      </p:pic>
      <p:pic>
        <p:nvPicPr>
          <p:cNvPr id="7" name="圖片 6" descr="一張含有 符號, 字型, 標誌, 圓形 的圖片&#10;&#10;AI 產生的內容可能不正確。">
            <a:hlinkClick r:id="rId5" action="ppaction://hlinksldjump"/>
            <a:extLst>
              <a:ext uri="{FF2B5EF4-FFF2-40B4-BE49-F238E27FC236}">
                <a16:creationId xmlns:a16="http://schemas.microsoft.com/office/drawing/2014/main" id="{1002C353-939A-DFC6-2F8A-61CE8907E9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1924" y="4571366"/>
            <a:ext cx="3258105" cy="3266983"/>
          </a:xfrm>
          <a:prstGeom prst="rect">
            <a:avLst/>
          </a:prstGeom>
        </p:spPr>
      </p:pic>
      <p:pic>
        <p:nvPicPr>
          <p:cNvPr id="9" name="圖片 8" descr="一張含有 圖表, 圓形, 設計, 計算機 的圖片&#10;&#10;AI 產生的內容可能不正確。">
            <a:hlinkClick r:id="rId7" action="ppaction://hlinksldjump"/>
            <a:extLst>
              <a:ext uri="{FF2B5EF4-FFF2-40B4-BE49-F238E27FC236}">
                <a16:creationId xmlns:a16="http://schemas.microsoft.com/office/drawing/2014/main" id="{FA170D7A-8BC6-521F-9C70-CBC013F501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771" y="4571367"/>
            <a:ext cx="3258105" cy="3266983"/>
          </a:xfrm>
          <a:prstGeom prst="rect">
            <a:avLst/>
          </a:prstGeom>
        </p:spPr>
      </p:pic>
      <p:sp>
        <p:nvSpPr>
          <p:cNvPr id="2" name="員工有高達 90% 的時間在和 Excel 搏鬥">
            <a:extLst>
              <a:ext uri="{FF2B5EF4-FFF2-40B4-BE49-F238E27FC236}">
                <a16:creationId xmlns:a16="http://schemas.microsoft.com/office/drawing/2014/main" id="{B1435001-FC90-8681-C1E8-8E24D583344C}"/>
              </a:ext>
            </a:extLst>
          </p:cNvPr>
          <p:cNvSpPr txBox="1"/>
          <p:nvPr/>
        </p:nvSpPr>
        <p:spPr>
          <a:xfrm>
            <a:off x="615820" y="3471548"/>
            <a:ext cx="3228392"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Still using Excel?</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3" name="耗時">
            <a:extLst>
              <a:ext uri="{FF2B5EF4-FFF2-40B4-BE49-F238E27FC236}">
                <a16:creationId xmlns:a16="http://schemas.microsoft.com/office/drawing/2014/main" id="{A55C2432-0142-D6EB-4E9B-16AA2C1373F2}"/>
              </a:ext>
            </a:extLst>
          </p:cNvPr>
          <p:cNvSpPr txBox="1"/>
          <p:nvPr/>
        </p:nvSpPr>
        <p:spPr>
          <a:xfrm>
            <a:off x="3156130" y="1417544"/>
            <a:ext cx="6692540" cy="1034001"/>
          </a:xfrm>
          <a:prstGeom prst="rect">
            <a:avLst/>
          </a:prstGeom>
          <a:noFill/>
          <a:ln w="12700">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Existing Pain Points</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4" name="員工有高達 90% 的時間在和 Excel 搏鬥">
            <a:extLst>
              <a:ext uri="{FF2B5EF4-FFF2-40B4-BE49-F238E27FC236}">
                <a16:creationId xmlns:a16="http://schemas.microsoft.com/office/drawing/2014/main" id="{249A84D1-C17A-7D02-0FAE-00F71E5FE581}"/>
              </a:ext>
            </a:extLst>
          </p:cNvPr>
          <p:cNvSpPr txBox="1"/>
          <p:nvPr/>
        </p:nvSpPr>
        <p:spPr>
          <a:xfrm>
            <a:off x="4594428" y="3471548"/>
            <a:ext cx="3815945"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Develop from scratch?</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5" name="員工有高達 90% 的時間在和 Excel 搏鬥">
            <a:extLst>
              <a:ext uri="{FF2B5EF4-FFF2-40B4-BE49-F238E27FC236}">
                <a16:creationId xmlns:a16="http://schemas.microsoft.com/office/drawing/2014/main" id="{42C48AF9-D8AA-6087-9B9A-833429A06020}"/>
              </a:ext>
            </a:extLst>
          </p:cNvPr>
          <p:cNvSpPr txBox="1"/>
          <p:nvPr/>
        </p:nvSpPr>
        <p:spPr>
          <a:xfrm>
            <a:off x="9052561" y="3472638"/>
            <a:ext cx="3368272" cy="5764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Software package?</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Tree>
    <p:extLst>
      <p:ext uri="{BB962C8B-B14F-4D97-AF65-F5344CB8AC3E}">
        <p14:creationId xmlns:p14="http://schemas.microsoft.com/office/powerpoint/2010/main" val="38361873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4" name="report">
            <a:hlinkClick r:id="" action="ppaction://media"/>
            <a:extLst>
              <a:ext uri="{FF2B5EF4-FFF2-40B4-BE49-F238E27FC236}">
                <a16:creationId xmlns:a16="http://schemas.microsoft.com/office/drawing/2014/main" id="{B602C234-BDBB-DB96-47F3-D61501528F7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05032" y="3681046"/>
            <a:ext cx="10194734" cy="5734538"/>
          </a:xfrm>
          <a:prstGeom prst="rect">
            <a:avLst/>
          </a:prstGeom>
        </p:spPr>
      </p:pic>
      <p:sp>
        <p:nvSpPr>
          <p:cNvPr id="5" name="有效分析、清晰掌握組織狀態">
            <a:extLst>
              <a:ext uri="{FF2B5EF4-FFF2-40B4-BE49-F238E27FC236}">
                <a16:creationId xmlns:a16="http://schemas.microsoft.com/office/drawing/2014/main" id="{30F0794A-4880-2960-3E83-ECE4E14DEBB9}"/>
              </a:ext>
            </a:extLst>
          </p:cNvPr>
          <p:cNvSpPr txBox="1"/>
          <p:nvPr/>
        </p:nvSpPr>
        <p:spPr>
          <a:xfrm>
            <a:off x="558600" y="1857528"/>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Crystal-clear visualization of your data with auto-generated reports</a:t>
            </a:r>
          </a:p>
        </p:txBody>
      </p:sp>
      <p:sp>
        <p:nvSpPr>
          <p:cNvPr id="6" name="報表">
            <a:extLst>
              <a:ext uri="{FF2B5EF4-FFF2-40B4-BE49-F238E27FC236}">
                <a16:creationId xmlns:a16="http://schemas.microsoft.com/office/drawing/2014/main" id="{5C1102FD-B03D-8D0A-8BEC-250CA6AAFF5F}"/>
              </a:ext>
            </a:extLst>
          </p:cNvPr>
          <p:cNvSpPr txBox="1"/>
          <p:nvPr/>
        </p:nvSpPr>
        <p:spPr>
          <a:xfrm>
            <a:off x="5051852" y="848764"/>
            <a:ext cx="2901097"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n-US" altLang="zh-TW" b="1" dirty="0">
                <a:latin typeface="Open Sans" panose="020B0606030504020204" pitchFamily="34" charset="0"/>
                <a:ea typeface="Open Sans" panose="020B0606030504020204" pitchFamily="34" charset="0"/>
                <a:cs typeface="Open Sans" panose="020B0606030504020204" pitchFamily="34" charset="0"/>
              </a:rPr>
              <a:t>Reports</a:t>
            </a:r>
            <a:endParaRPr kumimoji="0"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30"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8" name="群組 7">
            <a:extLst>
              <a:ext uri="{FF2B5EF4-FFF2-40B4-BE49-F238E27FC236}">
                <a16:creationId xmlns:a16="http://schemas.microsoft.com/office/drawing/2014/main" id="{FDD9F90E-B803-68F9-D149-F17FAD97F11A}"/>
              </a:ext>
            </a:extLst>
          </p:cNvPr>
          <p:cNvGrpSpPr/>
          <p:nvPr/>
        </p:nvGrpSpPr>
        <p:grpSpPr>
          <a:xfrm>
            <a:off x="526078" y="3708400"/>
            <a:ext cx="6424221" cy="6234520"/>
            <a:chOff x="797011" y="3601737"/>
            <a:chExt cx="6516681" cy="6324250"/>
          </a:xfrm>
        </p:grpSpPr>
        <p:pic>
          <p:nvPicPr>
            <p:cNvPr id="6" name="視窗框">
              <a:extLst>
                <a:ext uri="{FF2B5EF4-FFF2-40B4-BE49-F238E27FC236}">
                  <a16:creationId xmlns:a16="http://schemas.microsoft.com/office/drawing/2014/main" id="{3743E8A4-AF67-D922-706A-7FE75C100E01}"/>
                </a:ext>
              </a:extLst>
            </p:cNvPr>
            <p:cNvPicPr>
              <a:picLocks noChangeAspect="1"/>
            </p:cNvPicPr>
            <p:nvPr/>
          </p:nvPicPr>
          <p:blipFill>
            <a:blip r:embed="rId3"/>
            <a:srcRect r="47075" b="2570"/>
            <a:stretch/>
          </p:blipFill>
          <p:spPr>
            <a:xfrm>
              <a:off x="797011" y="5223173"/>
              <a:ext cx="3927632" cy="4702814"/>
            </a:xfrm>
            <a:prstGeom prst="rect">
              <a:avLst/>
            </a:prstGeom>
          </p:spPr>
        </p:pic>
        <p:pic>
          <p:nvPicPr>
            <p:cNvPr id="7" name="視窗框">
              <a:extLst>
                <a:ext uri="{FF2B5EF4-FFF2-40B4-BE49-F238E27FC236}">
                  <a16:creationId xmlns:a16="http://schemas.microsoft.com/office/drawing/2014/main" id="{49885927-44AD-1544-6CB1-79A329B9F6FC}"/>
                </a:ext>
              </a:extLst>
            </p:cNvPr>
            <p:cNvPicPr>
              <a:picLocks noChangeAspect="1"/>
            </p:cNvPicPr>
            <p:nvPr/>
          </p:nvPicPr>
          <p:blipFill>
            <a:blip r:embed="rId3"/>
            <a:srcRect l="56157" r="-702" b="2570"/>
            <a:stretch/>
          </p:blipFill>
          <p:spPr>
            <a:xfrm>
              <a:off x="4007905" y="5223173"/>
              <a:ext cx="3305787" cy="4702814"/>
            </a:xfrm>
            <a:prstGeom prst="rect">
              <a:avLst/>
            </a:prstGeom>
          </p:spPr>
        </p:pic>
        <p:pic>
          <p:nvPicPr>
            <p:cNvPr id="4" name="視窗框">
              <a:extLst>
                <a:ext uri="{FF2B5EF4-FFF2-40B4-BE49-F238E27FC236}">
                  <a16:creationId xmlns:a16="http://schemas.microsoft.com/office/drawing/2014/main" id="{078B9232-FFD3-22FC-D749-66D4AB918BAC}"/>
                </a:ext>
              </a:extLst>
            </p:cNvPr>
            <p:cNvPicPr>
              <a:picLocks noChangeAspect="1"/>
            </p:cNvPicPr>
            <p:nvPr/>
          </p:nvPicPr>
          <p:blipFill>
            <a:blip r:embed="rId3"/>
            <a:srcRect r="47075" b="2570"/>
            <a:stretch/>
          </p:blipFill>
          <p:spPr>
            <a:xfrm>
              <a:off x="797011" y="3601737"/>
              <a:ext cx="3927632" cy="4702814"/>
            </a:xfrm>
            <a:prstGeom prst="rect">
              <a:avLst/>
            </a:prstGeom>
          </p:spPr>
        </p:pic>
        <p:pic>
          <p:nvPicPr>
            <p:cNvPr id="5" name="視窗框">
              <a:extLst>
                <a:ext uri="{FF2B5EF4-FFF2-40B4-BE49-F238E27FC236}">
                  <a16:creationId xmlns:a16="http://schemas.microsoft.com/office/drawing/2014/main" id="{31E4C85D-3CF4-420E-AEFD-A420B40D6BF6}"/>
                </a:ext>
              </a:extLst>
            </p:cNvPr>
            <p:cNvPicPr>
              <a:picLocks noChangeAspect="1"/>
            </p:cNvPicPr>
            <p:nvPr/>
          </p:nvPicPr>
          <p:blipFill>
            <a:blip r:embed="rId3"/>
            <a:srcRect l="56157" r="-702" b="2570"/>
            <a:stretch/>
          </p:blipFill>
          <p:spPr>
            <a:xfrm>
              <a:off x="4007905" y="3601737"/>
              <a:ext cx="3305787" cy="4702814"/>
            </a:xfrm>
            <a:prstGeom prst="rect">
              <a:avLst/>
            </a:prstGeom>
          </p:spPr>
        </p:pic>
      </p:grpSp>
      <p:pic>
        <p:nvPicPr>
          <p:cNvPr id="15" name="圖片 14">
            <a:extLst>
              <a:ext uri="{FF2B5EF4-FFF2-40B4-BE49-F238E27FC236}">
                <a16:creationId xmlns:a16="http://schemas.microsoft.com/office/drawing/2014/main" id="{97C6F87D-5E60-70E0-67DD-BE05EE82D95C}"/>
              </a:ext>
            </a:extLst>
          </p:cNvPr>
          <p:cNvPicPr>
            <a:picLocks noChangeAspect="1"/>
          </p:cNvPicPr>
          <p:nvPr/>
        </p:nvPicPr>
        <p:blipFill>
          <a:blip r:embed="rId4"/>
          <a:stretch>
            <a:fillRect/>
          </a:stretch>
        </p:blipFill>
        <p:spPr>
          <a:xfrm>
            <a:off x="562044" y="4194636"/>
            <a:ext cx="6303435" cy="5627505"/>
          </a:xfrm>
          <a:prstGeom prst="rect">
            <a:avLst/>
          </a:prstGeom>
        </p:spPr>
      </p:pic>
      <p:sp>
        <p:nvSpPr>
          <p:cNvPr id="331" name="拋轉訂單：建立產生出貨單"/>
          <p:cNvSpPr txBox="1"/>
          <p:nvPr/>
        </p:nvSpPr>
        <p:spPr>
          <a:xfrm>
            <a:off x="2861772" y="1857528"/>
            <a:ext cx="7281257"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Convert a sales order into a delivery note</a:t>
            </a:r>
          </a:p>
        </p:txBody>
      </p:sp>
      <p:sp>
        <p:nvSpPr>
          <p:cNvPr id="332" name="動作按鈕：拋轉"/>
          <p:cNvSpPr txBox="1"/>
          <p:nvPr/>
        </p:nvSpPr>
        <p:spPr>
          <a:xfrm>
            <a:off x="1586939" y="848764"/>
            <a:ext cx="9830922"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Action Buttons: Convert Records</a:t>
            </a:r>
          </a:p>
        </p:txBody>
      </p:sp>
      <p:sp>
        <p:nvSpPr>
          <p:cNvPr id="337" name="線條"/>
          <p:cNvSpPr/>
          <p:nvPr/>
        </p:nvSpPr>
        <p:spPr>
          <a:xfrm>
            <a:off x="7051897" y="4017838"/>
            <a:ext cx="2813347" cy="4800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16" name="圖片 15">
            <a:extLst>
              <a:ext uri="{FF2B5EF4-FFF2-40B4-BE49-F238E27FC236}">
                <a16:creationId xmlns:a16="http://schemas.microsoft.com/office/drawing/2014/main" id="{5478F6E4-0AD4-C8FC-29B6-25758C48993E}"/>
              </a:ext>
            </a:extLst>
          </p:cNvPr>
          <p:cNvPicPr>
            <a:picLocks noChangeAspect="1"/>
          </p:cNvPicPr>
          <p:nvPr/>
        </p:nvPicPr>
        <p:blipFill>
          <a:blip r:embed="rId5"/>
          <a:srcRect r="196"/>
          <a:stretch/>
        </p:blipFill>
        <p:spPr>
          <a:xfrm>
            <a:off x="1688348" y="6321969"/>
            <a:ext cx="4050827" cy="1096813"/>
          </a:xfrm>
          <a:prstGeom prst="roundRect">
            <a:avLst>
              <a:gd name="adj" fmla="val 3930"/>
            </a:avLst>
          </a:prstGeom>
          <a:effectLst>
            <a:outerShdw blurRad="50800" dist="25400" dir="5400000" algn="t" rotWithShape="0">
              <a:prstClr val="black">
                <a:alpha val="20000"/>
              </a:prstClr>
            </a:outerShdw>
          </a:effectLst>
        </p:spPr>
      </p:pic>
      <p:pic>
        <p:nvPicPr>
          <p:cNvPr id="20" name="圖片 19">
            <a:extLst>
              <a:ext uri="{FF2B5EF4-FFF2-40B4-BE49-F238E27FC236}">
                <a16:creationId xmlns:a16="http://schemas.microsoft.com/office/drawing/2014/main" id="{D5C18AE0-AFBD-D84B-9A61-D1B7ED212485}"/>
              </a:ext>
            </a:extLst>
          </p:cNvPr>
          <p:cNvPicPr>
            <a:picLocks noChangeAspect="1"/>
          </p:cNvPicPr>
          <p:nvPr/>
        </p:nvPicPr>
        <p:blipFill>
          <a:blip r:embed="rId6"/>
          <a:stretch>
            <a:fillRect/>
          </a:stretch>
        </p:blipFill>
        <p:spPr>
          <a:xfrm>
            <a:off x="2593387" y="8830726"/>
            <a:ext cx="4183958" cy="991416"/>
          </a:xfrm>
          <a:prstGeom prst="rect">
            <a:avLst/>
          </a:prstGeom>
        </p:spPr>
      </p:pic>
      <p:sp>
        <p:nvSpPr>
          <p:cNvPr id="19" name="矩形 18">
            <a:extLst>
              <a:ext uri="{FF2B5EF4-FFF2-40B4-BE49-F238E27FC236}">
                <a16:creationId xmlns:a16="http://schemas.microsoft.com/office/drawing/2014/main" id="{3B2594DB-5E73-29D1-1751-C9571C9333B4}"/>
              </a:ext>
            </a:extLst>
          </p:cNvPr>
          <p:cNvSpPr/>
          <p:nvPr/>
        </p:nvSpPr>
        <p:spPr>
          <a:xfrm>
            <a:off x="2783315" y="9152276"/>
            <a:ext cx="991243" cy="270934"/>
          </a:xfrm>
          <a:prstGeom prst="rect">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9" name="群組 8">
            <a:extLst>
              <a:ext uri="{FF2B5EF4-FFF2-40B4-BE49-F238E27FC236}">
                <a16:creationId xmlns:a16="http://schemas.microsoft.com/office/drawing/2014/main" id="{450D971A-EFFF-1FD2-6982-8DADFE41DC8E}"/>
              </a:ext>
            </a:extLst>
          </p:cNvPr>
          <p:cNvGrpSpPr/>
          <p:nvPr/>
        </p:nvGrpSpPr>
        <p:grpSpPr>
          <a:xfrm>
            <a:off x="6424292" y="4617811"/>
            <a:ext cx="6119444" cy="4864856"/>
            <a:chOff x="695413" y="3601737"/>
            <a:chExt cx="6119444" cy="4864856"/>
          </a:xfrm>
        </p:grpSpPr>
        <p:pic>
          <p:nvPicPr>
            <p:cNvPr id="12" name="視窗框">
              <a:extLst>
                <a:ext uri="{FF2B5EF4-FFF2-40B4-BE49-F238E27FC236}">
                  <a16:creationId xmlns:a16="http://schemas.microsoft.com/office/drawing/2014/main" id="{AB9ECDB4-583B-0528-01D2-0E67ED084D91}"/>
                </a:ext>
              </a:extLst>
            </p:cNvPr>
            <p:cNvPicPr>
              <a:picLocks noChangeAspect="1"/>
            </p:cNvPicPr>
            <p:nvPr/>
          </p:nvPicPr>
          <p:blipFill>
            <a:blip r:embed="rId3"/>
            <a:srcRect t="-1" r="47075" b="-787"/>
            <a:stretch/>
          </p:blipFill>
          <p:spPr>
            <a:xfrm>
              <a:off x="695413" y="3601737"/>
              <a:ext cx="3927632" cy="4864856"/>
            </a:xfrm>
            <a:prstGeom prst="rect">
              <a:avLst/>
            </a:prstGeom>
          </p:spPr>
        </p:pic>
        <p:pic>
          <p:nvPicPr>
            <p:cNvPr id="13" name="視窗框">
              <a:extLst>
                <a:ext uri="{FF2B5EF4-FFF2-40B4-BE49-F238E27FC236}">
                  <a16:creationId xmlns:a16="http://schemas.microsoft.com/office/drawing/2014/main" id="{7227546D-B294-8538-3989-ED3BD627861A}"/>
                </a:ext>
              </a:extLst>
            </p:cNvPr>
            <p:cNvPicPr>
              <a:picLocks noChangeAspect="1"/>
            </p:cNvPicPr>
            <p:nvPr/>
          </p:nvPicPr>
          <p:blipFill>
            <a:blip r:embed="rId3"/>
            <a:srcRect l="56157" t="-1" r="-702" b="-787"/>
            <a:stretch/>
          </p:blipFill>
          <p:spPr>
            <a:xfrm>
              <a:off x="3509070" y="3601737"/>
              <a:ext cx="3305787" cy="4864856"/>
            </a:xfrm>
            <a:prstGeom prst="rect">
              <a:avLst/>
            </a:prstGeom>
          </p:spPr>
        </p:pic>
      </p:grpSp>
      <p:pic>
        <p:nvPicPr>
          <p:cNvPr id="18" name="圖片 17">
            <a:extLst>
              <a:ext uri="{FF2B5EF4-FFF2-40B4-BE49-F238E27FC236}">
                <a16:creationId xmlns:a16="http://schemas.microsoft.com/office/drawing/2014/main" id="{E140F9BD-B105-9631-C632-8FA0CEC295D8}"/>
              </a:ext>
            </a:extLst>
          </p:cNvPr>
          <p:cNvPicPr>
            <a:picLocks noChangeAspect="1"/>
          </p:cNvPicPr>
          <p:nvPr/>
        </p:nvPicPr>
        <p:blipFill>
          <a:blip r:embed="rId7"/>
          <a:srcRect b="18892"/>
          <a:stretch/>
        </p:blipFill>
        <p:spPr>
          <a:xfrm>
            <a:off x="6472298" y="5115100"/>
            <a:ext cx="5966130" cy="4273591"/>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42" name="線條"/>
          <p:cNvSpPr/>
          <p:nvPr/>
        </p:nvSpPr>
        <p:spPr>
          <a:xfrm>
            <a:off x="6870083" y="4017838"/>
            <a:ext cx="2893563" cy="3760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sp>
        <p:nvSpPr>
          <p:cNvPr id="34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44" name="透過「更新別張表單欄位值」的動作按鈕執行「扣庫存」"/>
          <p:cNvSpPr txBox="1"/>
          <p:nvPr/>
        </p:nvSpPr>
        <p:spPr>
          <a:xfrm>
            <a:off x="558599" y="1868757"/>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Update the inventory balance with one click</a:t>
            </a:r>
          </a:p>
        </p:txBody>
      </p:sp>
      <p:sp>
        <p:nvSpPr>
          <p:cNvPr id="345" name="動作按鈕：更新別張表單欄位值"/>
          <p:cNvSpPr txBox="1"/>
          <p:nvPr/>
        </p:nvSpPr>
        <p:spPr>
          <a:xfrm>
            <a:off x="2040603" y="850430"/>
            <a:ext cx="892359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n-US" altLang="zh-TW" b="1" dirty="0">
                <a:latin typeface="Open Sans" panose="020B0606030504020204" pitchFamily="34" charset="0"/>
                <a:ea typeface="Open Sans" panose="020B0606030504020204" pitchFamily="34" charset="0"/>
                <a:cs typeface="Open Sans" panose="020B0606030504020204" pitchFamily="34" charset="0"/>
              </a:rPr>
              <a:t>Action Buttons: Update Values</a:t>
            </a:r>
          </a:p>
        </p:txBody>
      </p:sp>
      <p:grpSp>
        <p:nvGrpSpPr>
          <p:cNvPr id="2" name="群組 1">
            <a:extLst>
              <a:ext uri="{FF2B5EF4-FFF2-40B4-BE49-F238E27FC236}">
                <a16:creationId xmlns:a16="http://schemas.microsoft.com/office/drawing/2014/main" id="{E9BE475D-165F-F6C6-F981-F892485AD29A}"/>
              </a:ext>
            </a:extLst>
          </p:cNvPr>
          <p:cNvGrpSpPr/>
          <p:nvPr/>
        </p:nvGrpSpPr>
        <p:grpSpPr>
          <a:xfrm>
            <a:off x="383198" y="3708400"/>
            <a:ext cx="6324207" cy="5935663"/>
            <a:chOff x="825999" y="3601737"/>
            <a:chExt cx="6415225" cy="6021092"/>
          </a:xfrm>
        </p:grpSpPr>
        <p:pic>
          <p:nvPicPr>
            <p:cNvPr id="3" name="視窗框">
              <a:extLst>
                <a:ext uri="{FF2B5EF4-FFF2-40B4-BE49-F238E27FC236}">
                  <a16:creationId xmlns:a16="http://schemas.microsoft.com/office/drawing/2014/main" id="{36AC8C64-BEEC-D781-7669-695BE891AEC8}"/>
                </a:ext>
              </a:extLst>
            </p:cNvPr>
            <p:cNvPicPr>
              <a:picLocks noChangeAspect="1"/>
            </p:cNvPicPr>
            <p:nvPr/>
          </p:nvPicPr>
          <p:blipFill>
            <a:blip r:embed="rId4"/>
            <a:srcRect t="-1" r="47075" b="-57"/>
            <a:stretch/>
          </p:blipFill>
          <p:spPr>
            <a:xfrm>
              <a:off x="825999" y="4793210"/>
              <a:ext cx="3927631" cy="4829619"/>
            </a:xfrm>
            <a:prstGeom prst="rect">
              <a:avLst/>
            </a:prstGeom>
          </p:spPr>
        </p:pic>
        <p:pic>
          <p:nvPicPr>
            <p:cNvPr id="6" name="視窗框">
              <a:extLst>
                <a:ext uri="{FF2B5EF4-FFF2-40B4-BE49-F238E27FC236}">
                  <a16:creationId xmlns:a16="http://schemas.microsoft.com/office/drawing/2014/main" id="{FEDA1A27-2A5A-3FCA-70A4-B40E611697AD}"/>
                </a:ext>
              </a:extLst>
            </p:cNvPr>
            <p:cNvPicPr>
              <a:picLocks noChangeAspect="1"/>
            </p:cNvPicPr>
            <p:nvPr/>
          </p:nvPicPr>
          <p:blipFill>
            <a:blip r:embed="rId4"/>
            <a:srcRect l="56157" r="-702" b="2570"/>
            <a:stretch/>
          </p:blipFill>
          <p:spPr>
            <a:xfrm>
              <a:off x="3935437" y="4793210"/>
              <a:ext cx="3305787" cy="4702814"/>
            </a:xfrm>
            <a:prstGeom prst="rect">
              <a:avLst/>
            </a:prstGeom>
          </p:spPr>
        </p:pic>
        <p:pic>
          <p:nvPicPr>
            <p:cNvPr id="7" name="視窗框">
              <a:extLst>
                <a:ext uri="{FF2B5EF4-FFF2-40B4-BE49-F238E27FC236}">
                  <a16:creationId xmlns:a16="http://schemas.microsoft.com/office/drawing/2014/main" id="{63611B0E-5AAE-3FEE-6016-4E67CF5A435D}"/>
                </a:ext>
              </a:extLst>
            </p:cNvPr>
            <p:cNvPicPr>
              <a:picLocks noChangeAspect="1"/>
            </p:cNvPicPr>
            <p:nvPr/>
          </p:nvPicPr>
          <p:blipFill>
            <a:blip r:embed="rId4"/>
            <a:srcRect r="47075" b="2570"/>
            <a:stretch/>
          </p:blipFill>
          <p:spPr>
            <a:xfrm>
              <a:off x="825999" y="3601737"/>
              <a:ext cx="3927632" cy="4702814"/>
            </a:xfrm>
            <a:prstGeom prst="rect">
              <a:avLst/>
            </a:prstGeom>
          </p:spPr>
        </p:pic>
        <p:pic>
          <p:nvPicPr>
            <p:cNvPr id="8" name="視窗框">
              <a:extLst>
                <a:ext uri="{FF2B5EF4-FFF2-40B4-BE49-F238E27FC236}">
                  <a16:creationId xmlns:a16="http://schemas.microsoft.com/office/drawing/2014/main" id="{F71F302E-1735-4B3E-2650-1B54404B3C10}"/>
                </a:ext>
              </a:extLst>
            </p:cNvPr>
            <p:cNvPicPr>
              <a:picLocks noChangeAspect="1"/>
            </p:cNvPicPr>
            <p:nvPr/>
          </p:nvPicPr>
          <p:blipFill>
            <a:blip r:embed="rId4"/>
            <a:srcRect l="56157" r="-702" b="2570"/>
            <a:stretch/>
          </p:blipFill>
          <p:spPr>
            <a:xfrm>
              <a:off x="3935436" y="3601737"/>
              <a:ext cx="3305787" cy="4702814"/>
            </a:xfrm>
            <a:prstGeom prst="rect">
              <a:avLst/>
            </a:prstGeom>
          </p:spPr>
        </p:pic>
      </p:grpSp>
      <p:pic>
        <p:nvPicPr>
          <p:cNvPr id="19" name="圖片 18">
            <a:extLst>
              <a:ext uri="{FF2B5EF4-FFF2-40B4-BE49-F238E27FC236}">
                <a16:creationId xmlns:a16="http://schemas.microsoft.com/office/drawing/2014/main" id="{C5225442-2832-1CEB-249F-D784E390BC9D}"/>
              </a:ext>
            </a:extLst>
          </p:cNvPr>
          <p:cNvPicPr>
            <a:picLocks noChangeAspect="1"/>
          </p:cNvPicPr>
          <p:nvPr/>
        </p:nvPicPr>
        <p:blipFill>
          <a:blip r:embed="rId5"/>
          <a:srcRect l="1484" r="8376"/>
          <a:stretch/>
        </p:blipFill>
        <p:spPr>
          <a:xfrm>
            <a:off x="439761" y="4210779"/>
            <a:ext cx="6166129" cy="5269198"/>
          </a:xfrm>
          <a:prstGeom prst="rect">
            <a:avLst/>
          </a:prstGeom>
        </p:spPr>
      </p:pic>
      <p:pic>
        <p:nvPicPr>
          <p:cNvPr id="12" name="圖片 11">
            <a:extLst>
              <a:ext uri="{FF2B5EF4-FFF2-40B4-BE49-F238E27FC236}">
                <a16:creationId xmlns:a16="http://schemas.microsoft.com/office/drawing/2014/main" id="{6D2CD74B-694F-AF3F-0A25-F2FAFDF22D90}"/>
              </a:ext>
            </a:extLst>
          </p:cNvPr>
          <p:cNvPicPr>
            <a:picLocks noChangeAspect="1"/>
          </p:cNvPicPr>
          <p:nvPr/>
        </p:nvPicPr>
        <p:blipFill>
          <a:blip r:embed="rId6"/>
          <a:stretch>
            <a:fillRect/>
          </a:stretch>
        </p:blipFill>
        <p:spPr>
          <a:xfrm>
            <a:off x="2370889" y="8832142"/>
            <a:ext cx="4235000" cy="990000"/>
          </a:xfrm>
          <a:prstGeom prst="rect">
            <a:avLst/>
          </a:prstGeom>
        </p:spPr>
      </p:pic>
      <p:sp>
        <p:nvSpPr>
          <p:cNvPr id="11" name="矩形 10">
            <a:extLst>
              <a:ext uri="{FF2B5EF4-FFF2-40B4-BE49-F238E27FC236}">
                <a16:creationId xmlns:a16="http://schemas.microsoft.com/office/drawing/2014/main" id="{8804BEA9-DEBA-9AAC-BF33-67051BE1C2DC}"/>
              </a:ext>
            </a:extLst>
          </p:cNvPr>
          <p:cNvSpPr/>
          <p:nvPr/>
        </p:nvSpPr>
        <p:spPr>
          <a:xfrm>
            <a:off x="3575284" y="9152276"/>
            <a:ext cx="1114903" cy="270934"/>
          </a:xfrm>
          <a:prstGeom prst="rect">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pic>
        <p:nvPicPr>
          <p:cNvPr id="14" name="圖片 13">
            <a:extLst>
              <a:ext uri="{FF2B5EF4-FFF2-40B4-BE49-F238E27FC236}">
                <a16:creationId xmlns:a16="http://schemas.microsoft.com/office/drawing/2014/main" id="{D1C4AED9-0EA8-FDC6-AFA6-367B9994E6E3}"/>
              </a:ext>
            </a:extLst>
          </p:cNvPr>
          <p:cNvPicPr>
            <a:picLocks noChangeAspect="1"/>
          </p:cNvPicPr>
          <p:nvPr/>
        </p:nvPicPr>
        <p:blipFill>
          <a:blip r:embed="rId7"/>
          <a:stretch>
            <a:fillRect/>
          </a:stretch>
        </p:blipFill>
        <p:spPr>
          <a:xfrm>
            <a:off x="1756148" y="5306831"/>
            <a:ext cx="3871906" cy="1319968"/>
          </a:xfrm>
          <a:prstGeom prst="roundRect">
            <a:avLst>
              <a:gd name="adj" fmla="val 4804"/>
            </a:avLst>
          </a:prstGeom>
          <a:effectLst>
            <a:outerShdw blurRad="50800" dist="38100" dir="5400000" algn="t" rotWithShape="0">
              <a:prstClr val="black">
                <a:alpha val="20000"/>
              </a:prstClr>
            </a:outerShdw>
          </a:effectLst>
        </p:spPr>
      </p:pic>
      <p:grpSp>
        <p:nvGrpSpPr>
          <p:cNvPr id="15" name="群組 14">
            <a:extLst>
              <a:ext uri="{FF2B5EF4-FFF2-40B4-BE49-F238E27FC236}">
                <a16:creationId xmlns:a16="http://schemas.microsoft.com/office/drawing/2014/main" id="{3EE1E135-CB8B-1DA5-FF1E-189DA51993BB}"/>
              </a:ext>
            </a:extLst>
          </p:cNvPr>
          <p:cNvGrpSpPr/>
          <p:nvPr/>
        </p:nvGrpSpPr>
        <p:grpSpPr>
          <a:xfrm>
            <a:off x="6856052" y="4591828"/>
            <a:ext cx="5847978" cy="4864856"/>
            <a:chOff x="695413" y="3601737"/>
            <a:chExt cx="5847978" cy="4864856"/>
          </a:xfrm>
        </p:grpSpPr>
        <p:pic>
          <p:nvPicPr>
            <p:cNvPr id="16" name="視窗框">
              <a:extLst>
                <a:ext uri="{FF2B5EF4-FFF2-40B4-BE49-F238E27FC236}">
                  <a16:creationId xmlns:a16="http://schemas.microsoft.com/office/drawing/2014/main" id="{5ADB1C19-6049-DE07-B93E-D2C3D09AD663}"/>
                </a:ext>
              </a:extLst>
            </p:cNvPr>
            <p:cNvPicPr>
              <a:picLocks noChangeAspect="1"/>
            </p:cNvPicPr>
            <p:nvPr/>
          </p:nvPicPr>
          <p:blipFill>
            <a:blip r:embed="rId4"/>
            <a:srcRect t="-1" r="47075" b="-787"/>
            <a:stretch/>
          </p:blipFill>
          <p:spPr>
            <a:xfrm>
              <a:off x="695413" y="3601737"/>
              <a:ext cx="3927632" cy="4864856"/>
            </a:xfrm>
            <a:prstGeom prst="rect">
              <a:avLst/>
            </a:prstGeom>
          </p:spPr>
        </p:pic>
        <p:pic>
          <p:nvPicPr>
            <p:cNvPr id="17" name="視窗框">
              <a:extLst>
                <a:ext uri="{FF2B5EF4-FFF2-40B4-BE49-F238E27FC236}">
                  <a16:creationId xmlns:a16="http://schemas.microsoft.com/office/drawing/2014/main" id="{3361C5D3-D71F-5DE4-4393-D36230B3E192}"/>
                </a:ext>
              </a:extLst>
            </p:cNvPr>
            <p:cNvPicPr>
              <a:picLocks noChangeAspect="1"/>
            </p:cNvPicPr>
            <p:nvPr/>
          </p:nvPicPr>
          <p:blipFill>
            <a:blip r:embed="rId4"/>
            <a:srcRect l="56157" t="-1" r="-702" b="-787"/>
            <a:stretch/>
          </p:blipFill>
          <p:spPr>
            <a:xfrm>
              <a:off x="3237604" y="3601737"/>
              <a:ext cx="3305787" cy="4864856"/>
            </a:xfrm>
            <a:prstGeom prst="rect">
              <a:avLst/>
            </a:prstGeom>
          </p:spPr>
        </p:pic>
      </p:grpSp>
      <p:pic>
        <p:nvPicPr>
          <p:cNvPr id="20" name="圖片 19">
            <a:extLst>
              <a:ext uri="{FF2B5EF4-FFF2-40B4-BE49-F238E27FC236}">
                <a16:creationId xmlns:a16="http://schemas.microsoft.com/office/drawing/2014/main" id="{7A85DD07-8748-FCE1-14BE-BB40743F067C}"/>
              </a:ext>
            </a:extLst>
          </p:cNvPr>
          <p:cNvPicPr>
            <a:picLocks noChangeAspect="1"/>
          </p:cNvPicPr>
          <p:nvPr/>
        </p:nvPicPr>
        <p:blipFill>
          <a:blip r:embed="rId8"/>
          <a:srcRect r="13274" b="4544"/>
          <a:stretch/>
        </p:blipFill>
        <p:spPr>
          <a:xfrm>
            <a:off x="6918019" y="5121653"/>
            <a:ext cx="5653578" cy="4222373"/>
          </a:xfrm>
          <a:prstGeom prst="rect">
            <a:avLst/>
          </a:prstGeom>
        </p:spPr>
      </p:pic>
    </p:spTree>
  </p:cSld>
  <p:clrMapOvr>
    <a:overrideClrMapping bg1="lt1" tx1="dk1" bg2="lt2" tx2="dk2" accent1="accent1" accent2="accent2" accent3="accent3" accent4="accent4" accent5="accent5" accent6="accent6" hlink="hlink" folHlink="folHlink"/>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a:spLocks noGrp="1" noRot="1" noMove="1" noResize="1" noEditPoints="1" noAdjustHandles="1" noChangeArrowheads="1" noChangeShapeType="1"/>
          </p:cNvSpPr>
          <p:nvPr/>
        </p:nvSpPr>
        <p:spPr>
          <a:xfrm>
            <a:off x="-386523" y="-97372"/>
            <a:ext cx="13777846" cy="293756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3" name="群組 22">
            <a:extLst>
              <a:ext uri="{FF2B5EF4-FFF2-40B4-BE49-F238E27FC236}">
                <a16:creationId xmlns:a16="http://schemas.microsoft.com/office/drawing/2014/main" id="{865A5563-3F5C-5A10-7A0B-8E948F84CA9A}"/>
              </a:ext>
            </a:extLst>
          </p:cNvPr>
          <p:cNvGrpSpPr/>
          <p:nvPr/>
        </p:nvGrpSpPr>
        <p:grpSpPr>
          <a:xfrm>
            <a:off x="493762" y="4326750"/>
            <a:ext cx="8101013" cy="4888686"/>
            <a:chOff x="614363" y="3583797"/>
            <a:chExt cx="8101013" cy="4888686"/>
          </a:xfrm>
        </p:grpSpPr>
        <p:pic>
          <p:nvPicPr>
            <p:cNvPr id="22" name="視窗框">
              <a:extLst>
                <a:ext uri="{FF2B5EF4-FFF2-40B4-BE49-F238E27FC236}">
                  <a16:creationId xmlns:a16="http://schemas.microsoft.com/office/drawing/2014/main" id="{5E92AF27-F75D-D1D8-8CF5-1903B90F0BEC}"/>
                </a:ext>
              </a:extLst>
            </p:cNvPr>
            <p:cNvPicPr>
              <a:picLocks noChangeAspect="1"/>
            </p:cNvPicPr>
            <p:nvPr/>
          </p:nvPicPr>
          <p:blipFill>
            <a:blip r:embed="rId3"/>
            <a:srcRect l="1" t="46157" r="-427" b="-892"/>
            <a:stretch/>
          </p:blipFill>
          <p:spPr>
            <a:xfrm>
              <a:off x="614363" y="5600697"/>
              <a:ext cx="8101013" cy="2871786"/>
            </a:xfrm>
            <a:prstGeom prst="rect">
              <a:avLst/>
            </a:prstGeom>
          </p:spPr>
        </p:pic>
        <p:pic>
          <p:nvPicPr>
            <p:cNvPr id="18" name="視窗框">
              <a:extLst>
                <a:ext uri="{FF2B5EF4-FFF2-40B4-BE49-F238E27FC236}">
                  <a16:creationId xmlns:a16="http://schemas.microsoft.com/office/drawing/2014/main" id="{13194014-4D27-29B7-7552-0F41ECBE0426}"/>
                </a:ext>
              </a:extLst>
            </p:cNvPr>
            <p:cNvPicPr>
              <a:picLocks noChangeAspect="1"/>
            </p:cNvPicPr>
            <p:nvPr/>
          </p:nvPicPr>
          <p:blipFill>
            <a:blip r:embed="rId3"/>
            <a:srcRect l="1" t="1" r="-427" b="20984"/>
            <a:stretch/>
          </p:blipFill>
          <p:spPr>
            <a:xfrm>
              <a:off x="614363" y="3583797"/>
              <a:ext cx="8101013" cy="4145742"/>
            </a:xfrm>
            <a:prstGeom prst="rect">
              <a:avLst/>
            </a:prstGeom>
          </p:spPr>
        </p:pic>
      </p:grpSp>
      <p:sp>
        <p:nvSpPr>
          <p:cNvPr id="304" name="報表"/>
          <p:cNvSpPr txBox="1"/>
          <p:nvPr/>
        </p:nvSpPr>
        <p:spPr>
          <a:xfrm>
            <a:off x="2955323" y="848765"/>
            <a:ext cx="7094154"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Conditional Formatting</a:t>
            </a:r>
          </a:p>
        </p:txBody>
      </p:sp>
      <p:sp>
        <p:nvSpPr>
          <p:cNvPr id="11" name="線條">
            <a:extLst>
              <a:ext uri="{FF2B5EF4-FFF2-40B4-BE49-F238E27FC236}">
                <a16:creationId xmlns:a16="http://schemas.microsoft.com/office/drawing/2014/main" id="{2CB90EE5-D46A-D46B-39BE-E586368733DD}"/>
              </a:ext>
            </a:extLst>
          </p:cNvPr>
          <p:cNvSpPr/>
          <p:nvPr/>
        </p:nvSpPr>
        <p:spPr>
          <a:xfrm rot="16200000" flipH="1" flipV="1">
            <a:off x="9259352" y="7264988"/>
            <a:ext cx="591674" cy="17493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24" name="圖片 23">
            <a:extLst>
              <a:ext uri="{FF2B5EF4-FFF2-40B4-BE49-F238E27FC236}">
                <a16:creationId xmlns:a16="http://schemas.microsoft.com/office/drawing/2014/main" id="{E4F2115E-93FE-33C8-07BD-A71BA22413EA}"/>
              </a:ext>
            </a:extLst>
          </p:cNvPr>
          <p:cNvPicPr>
            <a:picLocks noChangeAspect="1"/>
          </p:cNvPicPr>
          <p:nvPr/>
        </p:nvPicPr>
        <p:blipFill>
          <a:blip r:embed="rId4"/>
          <a:srcRect r="991"/>
          <a:stretch/>
        </p:blipFill>
        <p:spPr>
          <a:xfrm>
            <a:off x="550913" y="4892846"/>
            <a:ext cx="7935862" cy="4175263"/>
          </a:xfrm>
          <a:prstGeom prst="rect">
            <a:avLst/>
          </a:prstGeom>
        </p:spPr>
      </p:pic>
      <p:pic>
        <p:nvPicPr>
          <p:cNvPr id="25" name="圖片 24">
            <a:extLst>
              <a:ext uri="{FF2B5EF4-FFF2-40B4-BE49-F238E27FC236}">
                <a16:creationId xmlns:a16="http://schemas.microsoft.com/office/drawing/2014/main" id="{3888C4CD-8532-B77E-A490-70B5A3DD1499}"/>
              </a:ext>
            </a:extLst>
          </p:cNvPr>
          <p:cNvPicPr>
            <a:picLocks noChangeAspect="1"/>
          </p:cNvPicPr>
          <p:nvPr/>
        </p:nvPicPr>
        <p:blipFill>
          <a:blip r:embed="rId5"/>
          <a:stretch>
            <a:fillRect/>
          </a:stretch>
        </p:blipFill>
        <p:spPr>
          <a:xfrm>
            <a:off x="6461956" y="3333570"/>
            <a:ext cx="6048452" cy="4411485"/>
          </a:xfrm>
          <a:prstGeom prst="roundRect">
            <a:avLst>
              <a:gd name="adj" fmla="val 1797"/>
            </a:avLst>
          </a:prstGeom>
          <a:ln>
            <a:solidFill>
              <a:srgbClr val="65A4F4"/>
            </a:solidFill>
          </a:ln>
        </p:spPr>
      </p:pic>
    </p:spTree>
    <p:extLst>
      <p:ext uri="{BB962C8B-B14F-4D97-AF65-F5344CB8AC3E}">
        <p14:creationId xmlns:p14="http://schemas.microsoft.com/office/powerpoint/2010/main" val="32015511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823C36D-A66B-393F-19A7-009778E58ACA}"/>
            </a:ext>
          </a:extLst>
        </p:cNvPr>
        <p:cNvGrpSpPr/>
        <p:nvPr/>
      </p:nvGrpSpPr>
      <p:grpSpPr>
        <a:xfrm>
          <a:off x="0" y="0"/>
          <a:ext cx="0" cy="0"/>
          <a:chOff x="0" y="0"/>
          <a:chExt cx="0" cy="0"/>
        </a:xfrm>
      </p:grpSpPr>
      <p:sp>
        <p:nvSpPr>
          <p:cNvPr id="302" name="矩形">
            <a:extLst>
              <a:ext uri="{FF2B5EF4-FFF2-40B4-BE49-F238E27FC236}">
                <a16:creationId xmlns:a16="http://schemas.microsoft.com/office/drawing/2014/main" id="{8101A9B3-5ACB-241E-EF70-A669862D178B}"/>
              </a:ext>
            </a:extLst>
          </p:cNvPr>
          <p:cNvSpPr>
            <a:spLocks noGrp="1" noRot="1" noMove="1" noResize="1" noEditPoints="1" noAdjustHandles="1" noChangeArrowheads="1" noChangeShapeType="1"/>
          </p:cNvSpPr>
          <p:nvPr/>
        </p:nvSpPr>
        <p:spPr>
          <a:xfrm>
            <a:off x="-386523" y="-97372"/>
            <a:ext cx="13777846" cy="29155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6" name="群組 5">
            <a:extLst>
              <a:ext uri="{FF2B5EF4-FFF2-40B4-BE49-F238E27FC236}">
                <a16:creationId xmlns:a16="http://schemas.microsoft.com/office/drawing/2014/main" id="{FCFA1678-FB44-A4B9-D6DF-120C561A427F}"/>
              </a:ext>
            </a:extLst>
          </p:cNvPr>
          <p:cNvGrpSpPr/>
          <p:nvPr/>
        </p:nvGrpSpPr>
        <p:grpSpPr>
          <a:xfrm>
            <a:off x="760471" y="3956157"/>
            <a:ext cx="6459669" cy="6234520"/>
            <a:chOff x="825999" y="3601737"/>
            <a:chExt cx="6552639" cy="6324250"/>
          </a:xfrm>
        </p:grpSpPr>
        <p:pic>
          <p:nvPicPr>
            <p:cNvPr id="14" name="視窗框">
              <a:extLst>
                <a:ext uri="{FF2B5EF4-FFF2-40B4-BE49-F238E27FC236}">
                  <a16:creationId xmlns:a16="http://schemas.microsoft.com/office/drawing/2014/main" id="{9E38B966-8D08-6279-39B8-F3E87B85B2F0}"/>
                </a:ext>
              </a:extLst>
            </p:cNvPr>
            <p:cNvPicPr>
              <a:picLocks noChangeAspect="1"/>
            </p:cNvPicPr>
            <p:nvPr/>
          </p:nvPicPr>
          <p:blipFill>
            <a:blip r:embed="rId3"/>
            <a:srcRect r="47075" b="2570"/>
            <a:stretch/>
          </p:blipFill>
          <p:spPr>
            <a:xfrm>
              <a:off x="825999" y="5223173"/>
              <a:ext cx="3927632" cy="4702814"/>
            </a:xfrm>
            <a:prstGeom prst="rect">
              <a:avLst/>
            </a:prstGeom>
          </p:spPr>
        </p:pic>
        <p:pic>
          <p:nvPicPr>
            <p:cNvPr id="18" name="視窗框">
              <a:extLst>
                <a:ext uri="{FF2B5EF4-FFF2-40B4-BE49-F238E27FC236}">
                  <a16:creationId xmlns:a16="http://schemas.microsoft.com/office/drawing/2014/main" id="{45BCD587-F698-9467-3A6D-C81BAB4127C5}"/>
                </a:ext>
              </a:extLst>
            </p:cNvPr>
            <p:cNvPicPr>
              <a:picLocks noChangeAspect="1"/>
            </p:cNvPicPr>
            <p:nvPr/>
          </p:nvPicPr>
          <p:blipFill>
            <a:blip r:embed="rId3"/>
            <a:srcRect l="56157" r="-702" b="2570"/>
            <a:stretch/>
          </p:blipFill>
          <p:spPr>
            <a:xfrm>
              <a:off x="4072851" y="5223173"/>
              <a:ext cx="3305787" cy="4702814"/>
            </a:xfrm>
            <a:prstGeom prst="rect">
              <a:avLst/>
            </a:prstGeom>
          </p:spPr>
        </p:pic>
        <p:pic>
          <p:nvPicPr>
            <p:cNvPr id="19" name="視窗框">
              <a:extLst>
                <a:ext uri="{FF2B5EF4-FFF2-40B4-BE49-F238E27FC236}">
                  <a16:creationId xmlns:a16="http://schemas.microsoft.com/office/drawing/2014/main" id="{19C10540-C95F-8203-B9AA-4367F26D8707}"/>
                </a:ext>
              </a:extLst>
            </p:cNvPr>
            <p:cNvPicPr>
              <a:picLocks noChangeAspect="1"/>
            </p:cNvPicPr>
            <p:nvPr/>
          </p:nvPicPr>
          <p:blipFill>
            <a:blip r:embed="rId3"/>
            <a:srcRect r="47075" b="2570"/>
            <a:stretch/>
          </p:blipFill>
          <p:spPr>
            <a:xfrm>
              <a:off x="825999" y="3601737"/>
              <a:ext cx="3927632" cy="4702814"/>
            </a:xfrm>
            <a:prstGeom prst="rect">
              <a:avLst/>
            </a:prstGeom>
          </p:spPr>
        </p:pic>
        <p:pic>
          <p:nvPicPr>
            <p:cNvPr id="20" name="視窗框">
              <a:extLst>
                <a:ext uri="{FF2B5EF4-FFF2-40B4-BE49-F238E27FC236}">
                  <a16:creationId xmlns:a16="http://schemas.microsoft.com/office/drawing/2014/main" id="{CE8B935B-D4E5-F431-91F6-73C5BA93B52D}"/>
                </a:ext>
              </a:extLst>
            </p:cNvPr>
            <p:cNvPicPr>
              <a:picLocks noChangeAspect="1"/>
            </p:cNvPicPr>
            <p:nvPr/>
          </p:nvPicPr>
          <p:blipFill>
            <a:blip r:embed="rId3"/>
            <a:srcRect l="56157" r="-702" b="2570"/>
            <a:stretch/>
          </p:blipFill>
          <p:spPr>
            <a:xfrm>
              <a:off x="4072851" y="3601737"/>
              <a:ext cx="3305787" cy="4702814"/>
            </a:xfrm>
            <a:prstGeom prst="rect">
              <a:avLst/>
            </a:prstGeom>
          </p:spPr>
        </p:pic>
      </p:grpSp>
      <p:sp>
        <p:nvSpPr>
          <p:cNvPr id="304" name="報表">
            <a:extLst>
              <a:ext uri="{FF2B5EF4-FFF2-40B4-BE49-F238E27FC236}">
                <a16:creationId xmlns:a16="http://schemas.microsoft.com/office/drawing/2014/main" id="{6159D773-2B11-5372-7DAC-F1C9AA4BFD62}"/>
              </a:ext>
            </a:extLst>
          </p:cNvPr>
          <p:cNvSpPr txBox="1"/>
          <p:nvPr/>
        </p:nvSpPr>
        <p:spPr>
          <a:xfrm>
            <a:off x="3245587" y="848765"/>
            <a:ext cx="6513627"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Custom Print Report</a:t>
            </a:r>
          </a:p>
        </p:txBody>
      </p:sp>
      <p:sp>
        <p:nvSpPr>
          <p:cNvPr id="11" name="線條">
            <a:extLst>
              <a:ext uri="{FF2B5EF4-FFF2-40B4-BE49-F238E27FC236}">
                <a16:creationId xmlns:a16="http://schemas.microsoft.com/office/drawing/2014/main" id="{9E827909-F170-BE8A-D8D2-7D3A2A138D14}"/>
              </a:ext>
            </a:extLst>
          </p:cNvPr>
          <p:cNvSpPr/>
          <p:nvPr/>
        </p:nvSpPr>
        <p:spPr>
          <a:xfrm rot="16200000">
            <a:off x="5500987" y="1887306"/>
            <a:ext cx="373707" cy="349456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10" name="圖片 9">
            <a:extLst>
              <a:ext uri="{FF2B5EF4-FFF2-40B4-BE49-F238E27FC236}">
                <a16:creationId xmlns:a16="http://schemas.microsoft.com/office/drawing/2014/main" id="{24261362-BC7C-7C6E-8705-E86B1D7D496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580366" y="3233800"/>
            <a:ext cx="4418315" cy="6120062"/>
          </a:xfrm>
          <a:prstGeom prst="rect">
            <a:avLst/>
          </a:prstGeom>
          <a:ln w="12700">
            <a:solidFill>
              <a:srgbClr val="86BFEF"/>
            </a:solidFill>
          </a:ln>
        </p:spPr>
      </p:pic>
      <p:sp>
        <p:nvSpPr>
          <p:cNvPr id="2" name="像 Excel簡潔易懂的介面，一個畫面就能看到所有資訊">
            <a:extLst>
              <a:ext uri="{FF2B5EF4-FFF2-40B4-BE49-F238E27FC236}">
                <a16:creationId xmlns:a16="http://schemas.microsoft.com/office/drawing/2014/main" id="{BDEDB575-228B-76AA-AB12-FD3B2D61CFF6}"/>
              </a:ext>
            </a:extLst>
          </p:cNvPr>
          <p:cNvSpPr txBox="1"/>
          <p:nvPr/>
        </p:nvSpPr>
        <p:spPr>
          <a:xfrm>
            <a:off x="7646866" y="2741924"/>
            <a:ext cx="4317497" cy="474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0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Sales </a:t>
            </a:r>
            <a:r>
              <a:rPr lang="en-US" altLang="zh-TW" sz="1800" b="1" dirty="0">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Quotation</a:t>
            </a:r>
            <a:r>
              <a:rPr kumimoji="0" lang="en-US" altLang="zh-TW" sz="1800" b="1" i="0" u="none" strike="noStrike" kern="0" cap="none" spc="0" normalizeH="0" baseline="0" noProof="0" dirty="0">
                <a:ln>
                  <a:noFill/>
                </a:ln>
                <a:solidFill>
                  <a:srgbClr val="0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t>
            </a:r>
            <a:r>
              <a:rPr lang="en-US" altLang="zh-TW" sz="1800" b="1" dirty="0">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pdf</a:t>
            </a:r>
            <a:endParaRPr kumimoji="0" lang="zh-TW" altLang="en-US" sz="1800" b="1" i="0" u="none" strike="noStrike" kern="0" cap="none" spc="0" normalizeH="0" baseline="0" noProof="0" dirty="0">
              <a:ln>
                <a:noFill/>
              </a:ln>
              <a:solidFill>
                <a:srgbClr val="000000"/>
              </a:solidFill>
              <a:effectLst/>
              <a:uLnTx/>
              <a:uFillTx/>
              <a:latin typeface="Open Sans Semibold" panose="020B0706030804020204" pitchFamily="34" charset="0"/>
              <a:ea typeface="Noto Sans CJK SC Medium" panose="020B0500000000000000" pitchFamily="34" charset="-128"/>
              <a:cs typeface="Open Sans Semibold" panose="020B0706030804020204" pitchFamily="34" charset="0"/>
              <a:sym typeface="Source Han Sans TW Medium"/>
            </a:endParaRPr>
          </a:p>
        </p:txBody>
      </p:sp>
      <p:pic>
        <p:nvPicPr>
          <p:cNvPr id="21" name="圖片 20">
            <a:extLst>
              <a:ext uri="{FF2B5EF4-FFF2-40B4-BE49-F238E27FC236}">
                <a16:creationId xmlns:a16="http://schemas.microsoft.com/office/drawing/2014/main" id="{1573A8D1-AB1B-F3A5-4570-8731528E3890}"/>
              </a:ext>
            </a:extLst>
          </p:cNvPr>
          <p:cNvPicPr>
            <a:picLocks noChangeAspect="1"/>
          </p:cNvPicPr>
          <p:nvPr/>
        </p:nvPicPr>
        <p:blipFill>
          <a:blip r:embed="rId5"/>
          <a:srcRect r="8652"/>
          <a:stretch/>
        </p:blipFill>
        <p:spPr>
          <a:xfrm>
            <a:off x="798422" y="4436737"/>
            <a:ext cx="6336000" cy="6681132"/>
          </a:xfrm>
          <a:prstGeom prst="rect">
            <a:avLst/>
          </a:prstGeom>
        </p:spPr>
      </p:pic>
    </p:spTree>
    <p:extLst>
      <p:ext uri="{BB962C8B-B14F-4D97-AF65-F5344CB8AC3E}">
        <p14:creationId xmlns:p14="http://schemas.microsoft.com/office/powerpoint/2010/main" val="421508477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7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80" name="自動電子郵件＆通知：不再漏掉任何到期日以及最新變更"/>
          <p:cNvSpPr txBox="1"/>
          <p:nvPr/>
        </p:nvSpPr>
        <p:spPr>
          <a:xfrm>
            <a:off x="558600"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Get the latest updates via email, on-screen reminders, and real-time alerts</a:t>
            </a:r>
          </a:p>
        </p:txBody>
      </p:sp>
      <p:sp>
        <p:nvSpPr>
          <p:cNvPr id="381" name="通知提醒"/>
          <p:cNvSpPr txBox="1"/>
          <p:nvPr/>
        </p:nvSpPr>
        <p:spPr>
          <a:xfrm>
            <a:off x="1418564" y="848764"/>
            <a:ext cx="10167672"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Reminders &amp; Instant Notifications</a:t>
            </a:r>
          </a:p>
        </p:txBody>
      </p:sp>
      <p:pic>
        <p:nvPicPr>
          <p:cNvPr id="14" name="視窗框">
            <a:extLst>
              <a:ext uri="{FF2B5EF4-FFF2-40B4-BE49-F238E27FC236}">
                <a16:creationId xmlns:a16="http://schemas.microsoft.com/office/drawing/2014/main" id="{C5BE1D7F-34ED-23B9-C388-7078F970D4C1}"/>
              </a:ext>
            </a:extLst>
          </p:cNvPr>
          <p:cNvPicPr>
            <a:picLocks noChangeAspect="1"/>
          </p:cNvPicPr>
          <p:nvPr/>
        </p:nvPicPr>
        <p:blipFill>
          <a:blip r:embed="rId3"/>
          <a:srcRect r="-912" b="-2505"/>
          <a:stretch/>
        </p:blipFill>
        <p:spPr>
          <a:xfrm>
            <a:off x="769346" y="4172981"/>
            <a:ext cx="7731192" cy="5107916"/>
          </a:xfrm>
          <a:prstGeom prst="rect">
            <a:avLst/>
          </a:prstGeom>
        </p:spPr>
      </p:pic>
      <p:pic>
        <p:nvPicPr>
          <p:cNvPr id="10" name="圖片 9">
            <a:extLst>
              <a:ext uri="{FF2B5EF4-FFF2-40B4-BE49-F238E27FC236}">
                <a16:creationId xmlns:a16="http://schemas.microsoft.com/office/drawing/2014/main" id="{335FF7DB-4496-B7DF-B319-591C0A95A183}"/>
              </a:ext>
            </a:extLst>
          </p:cNvPr>
          <p:cNvPicPr>
            <a:picLocks noChangeAspect="1"/>
          </p:cNvPicPr>
          <p:nvPr/>
        </p:nvPicPr>
        <p:blipFill>
          <a:blip r:embed="rId4"/>
          <a:srcRect r="28539" b="22149"/>
          <a:stretch/>
        </p:blipFill>
        <p:spPr>
          <a:xfrm>
            <a:off x="813037" y="4681124"/>
            <a:ext cx="5848370" cy="4409978"/>
          </a:xfrm>
          <a:prstGeom prst="rect">
            <a:avLst/>
          </a:prstGeom>
        </p:spPr>
      </p:pic>
      <p:grpSp>
        <p:nvGrpSpPr>
          <p:cNvPr id="9" name="群組 8">
            <a:extLst>
              <a:ext uri="{FF2B5EF4-FFF2-40B4-BE49-F238E27FC236}">
                <a16:creationId xmlns:a16="http://schemas.microsoft.com/office/drawing/2014/main" id="{58B9E6A4-2CFE-EB8A-7121-B38763D33458}"/>
              </a:ext>
            </a:extLst>
          </p:cNvPr>
          <p:cNvGrpSpPr>
            <a:grpSpLocks/>
          </p:cNvGrpSpPr>
          <p:nvPr/>
        </p:nvGrpSpPr>
        <p:grpSpPr>
          <a:xfrm>
            <a:off x="3805998" y="3884064"/>
            <a:ext cx="8376009" cy="5257836"/>
            <a:chOff x="3687467" y="3833265"/>
            <a:chExt cx="8376009" cy="5257836"/>
          </a:xfrm>
        </p:grpSpPr>
        <p:grpSp>
          <p:nvGrpSpPr>
            <p:cNvPr id="7" name="群組 6">
              <a:extLst>
                <a:ext uri="{FF2B5EF4-FFF2-40B4-BE49-F238E27FC236}">
                  <a16:creationId xmlns:a16="http://schemas.microsoft.com/office/drawing/2014/main" id="{566F4F0F-6725-2B58-CD63-928FB218349D}"/>
                </a:ext>
              </a:extLst>
            </p:cNvPr>
            <p:cNvGrpSpPr>
              <a:grpSpLocks/>
            </p:cNvGrpSpPr>
            <p:nvPr/>
          </p:nvGrpSpPr>
          <p:grpSpPr>
            <a:xfrm>
              <a:off x="3687467" y="3833265"/>
              <a:ext cx="8376009" cy="5257836"/>
              <a:chOff x="493762" y="4326750"/>
              <a:chExt cx="8101013" cy="5085213"/>
            </a:xfrm>
          </p:grpSpPr>
          <p:pic>
            <p:nvPicPr>
              <p:cNvPr id="5" name="視窗框">
                <a:extLst>
                  <a:ext uri="{FF2B5EF4-FFF2-40B4-BE49-F238E27FC236}">
                    <a16:creationId xmlns:a16="http://schemas.microsoft.com/office/drawing/2014/main" id="{609F877A-FD80-91B1-36AB-14924DD53A95}"/>
                  </a:ext>
                </a:extLst>
              </p:cNvPr>
              <p:cNvPicPr>
                <a:picLocks noChangeAspect="1"/>
              </p:cNvPicPr>
              <p:nvPr/>
            </p:nvPicPr>
            <p:blipFill>
              <a:blip r:embed="rId3"/>
              <a:srcRect l="1" t="46157" r="-427" b="-892"/>
              <a:stretch/>
            </p:blipFill>
            <p:spPr>
              <a:xfrm>
                <a:off x="493762" y="6540177"/>
                <a:ext cx="8101013" cy="2871786"/>
              </a:xfrm>
              <a:prstGeom prst="rect">
                <a:avLst/>
              </a:prstGeom>
            </p:spPr>
          </p:pic>
          <p:pic>
            <p:nvPicPr>
              <p:cNvPr id="6" name="視窗框">
                <a:extLst>
                  <a:ext uri="{FF2B5EF4-FFF2-40B4-BE49-F238E27FC236}">
                    <a16:creationId xmlns:a16="http://schemas.microsoft.com/office/drawing/2014/main" id="{0611733B-9FAC-B977-FB55-DC70131DA6BE}"/>
                  </a:ext>
                </a:extLst>
              </p:cNvPr>
              <p:cNvPicPr>
                <a:picLocks noChangeAspect="1"/>
              </p:cNvPicPr>
              <p:nvPr/>
            </p:nvPicPr>
            <p:blipFill>
              <a:blip r:embed="rId3"/>
              <a:srcRect l="1" t="1" r="-427" b="20984"/>
              <a:stretch/>
            </p:blipFill>
            <p:spPr>
              <a:xfrm>
                <a:off x="493762" y="4326750"/>
                <a:ext cx="8101013" cy="4145742"/>
              </a:xfrm>
              <a:prstGeom prst="rect">
                <a:avLst/>
              </a:prstGeom>
            </p:spPr>
          </p:pic>
        </p:grpSp>
        <p:pic>
          <p:nvPicPr>
            <p:cNvPr id="8" name="圖片 7">
              <a:extLst>
                <a:ext uri="{FF2B5EF4-FFF2-40B4-BE49-F238E27FC236}">
                  <a16:creationId xmlns:a16="http://schemas.microsoft.com/office/drawing/2014/main" id="{563C8AC5-CEC6-2C1F-C1D2-67F14E7AB793}"/>
                </a:ext>
              </a:extLst>
            </p:cNvPr>
            <p:cNvPicPr>
              <a:picLocks noChangeAspect="1"/>
            </p:cNvPicPr>
            <p:nvPr/>
          </p:nvPicPr>
          <p:blipFill>
            <a:blip r:embed="rId5"/>
            <a:stretch>
              <a:fillRect/>
            </a:stretch>
          </p:blipFill>
          <p:spPr>
            <a:xfrm>
              <a:off x="3761569" y="4385810"/>
              <a:ext cx="8235522" cy="4599773"/>
            </a:xfrm>
            <a:prstGeom prst="rect">
              <a:avLst/>
            </a:prstGeom>
          </p:spPr>
        </p:pic>
        <p:pic>
          <p:nvPicPr>
            <p:cNvPr id="3" name="圖片 2">
              <a:extLst>
                <a:ext uri="{FF2B5EF4-FFF2-40B4-BE49-F238E27FC236}">
                  <a16:creationId xmlns:a16="http://schemas.microsoft.com/office/drawing/2014/main" id="{46C8A2A6-CFA8-0598-A945-A2622E0431B4}"/>
                </a:ext>
              </a:extLst>
            </p:cNvPr>
            <p:cNvPicPr>
              <a:picLocks noChangeAspect="1"/>
            </p:cNvPicPr>
            <p:nvPr/>
          </p:nvPicPr>
          <p:blipFill>
            <a:blip r:embed="rId6"/>
            <a:stretch>
              <a:fillRect/>
            </a:stretch>
          </p:blipFill>
          <p:spPr>
            <a:xfrm>
              <a:off x="8543897" y="4385810"/>
              <a:ext cx="3453194" cy="3200961"/>
            </a:xfrm>
            <a:prstGeom prst="rect">
              <a:avLst/>
            </a:prstGeom>
          </p:spPr>
        </p:pic>
      </p:gr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9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401" name="影像" descr="影像"/>
          <p:cNvPicPr>
            <a:picLocks noChangeAspect="1"/>
          </p:cNvPicPr>
          <p:nvPr/>
        </p:nvPicPr>
        <p:blipFill>
          <a:blip r:embed="rId3"/>
          <a:stretch>
            <a:fillRect/>
          </a:stretch>
        </p:blipFill>
        <p:spPr>
          <a:xfrm>
            <a:off x="518875" y="3998268"/>
            <a:ext cx="5735607" cy="3585690"/>
          </a:xfrm>
          <a:prstGeom prst="rect">
            <a:avLst/>
          </a:prstGeom>
          <a:ln w="12700">
            <a:miter lim="400000"/>
          </a:ln>
        </p:spPr>
      </p:pic>
      <p:pic>
        <p:nvPicPr>
          <p:cNvPr id="402" name="影像" descr="影像"/>
          <p:cNvPicPr>
            <a:picLocks noChangeAspect="1"/>
          </p:cNvPicPr>
          <p:nvPr/>
        </p:nvPicPr>
        <p:blipFill>
          <a:blip r:embed="rId4"/>
          <a:srcRect r="1753" b="9054"/>
          <a:stretch>
            <a:fillRect/>
          </a:stretch>
        </p:blipFill>
        <p:spPr>
          <a:xfrm>
            <a:off x="545690" y="4330433"/>
            <a:ext cx="5694545" cy="3212094"/>
          </a:xfrm>
          <a:prstGeom prst="rect">
            <a:avLst/>
          </a:prstGeom>
          <a:ln w="12700">
            <a:miter lim="400000"/>
          </a:ln>
        </p:spPr>
      </p:pic>
      <p:sp>
        <p:nvSpPr>
          <p:cNvPr id="404" name="把既有的 Excel 變成資料庫"/>
          <p:cNvSpPr txBox="1"/>
          <p:nvPr/>
        </p:nvSpPr>
        <p:spPr>
          <a:xfrm>
            <a:off x="8094133" y="4499681"/>
            <a:ext cx="4182533"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Create databases with Excel files</a:t>
            </a:r>
          </a:p>
        </p:txBody>
      </p:sp>
      <p:sp>
        <p:nvSpPr>
          <p:cNvPr id="405" name="線條"/>
          <p:cNvSpPr/>
          <p:nvPr/>
        </p:nvSpPr>
        <p:spPr>
          <a:xfrm>
            <a:off x="4080935" y="7697336"/>
            <a:ext cx="1626916" cy="77275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sp>
        <p:nvSpPr>
          <p:cNvPr id="406" name="也能再匯出成EXCEL"/>
          <p:cNvSpPr txBox="1"/>
          <p:nvPr/>
        </p:nvSpPr>
        <p:spPr>
          <a:xfrm>
            <a:off x="1112714" y="7955018"/>
            <a:ext cx="2810933" cy="515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Export Excel/CSV files</a:t>
            </a:r>
          </a:p>
        </p:txBody>
      </p:sp>
      <p:sp>
        <p:nvSpPr>
          <p:cNvPr id="407" name="線條"/>
          <p:cNvSpPr/>
          <p:nvPr/>
        </p:nvSpPr>
        <p:spPr>
          <a:xfrm>
            <a:off x="6433694" y="4462768"/>
            <a:ext cx="1592703" cy="7316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2" name="影像" descr="影像">
            <a:extLst>
              <a:ext uri="{FF2B5EF4-FFF2-40B4-BE49-F238E27FC236}">
                <a16:creationId xmlns:a16="http://schemas.microsoft.com/office/drawing/2014/main" id="{30433247-FFD9-B800-9B26-497423B28FC4}"/>
              </a:ext>
            </a:extLst>
          </p:cNvPr>
          <p:cNvPicPr>
            <a:picLocks noChangeAspect="1"/>
          </p:cNvPicPr>
          <p:nvPr/>
        </p:nvPicPr>
        <p:blipFill>
          <a:blip r:embed="rId5"/>
          <a:srcRect b="17973"/>
          <a:stretch>
            <a:fillRect/>
          </a:stretch>
        </p:blipFill>
        <p:spPr>
          <a:xfrm>
            <a:off x="571249" y="4383649"/>
            <a:ext cx="5627671" cy="3131313"/>
          </a:xfrm>
          <a:prstGeom prst="rect">
            <a:avLst/>
          </a:prstGeom>
          <a:ln w="25400">
            <a:solidFill>
              <a:srgbClr val="F3F7F5"/>
            </a:solidFill>
            <a:miter lim="400000"/>
          </a:ln>
          <a:effectLst>
            <a:outerShdw blurRad="50800" dist="25400" dir="3600000" rotWithShape="0">
              <a:srgbClr val="000000">
                <a:alpha val="70000"/>
              </a:srgbClr>
            </a:outerShdw>
          </a:effectLst>
        </p:spPr>
      </p:pic>
      <p:pic>
        <p:nvPicPr>
          <p:cNvPr id="5" name="視窗框">
            <a:extLst>
              <a:ext uri="{FF2B5EF4-FFF2-40B4-BE49-F238E27FC236}">
                <a16:creationId xmlns:a16="http://schemas.microsoft.com/office/drawing/2014/main" id="{93694DF5-BFE0-1579-0D58-9D8498A32038}"/>
              </a:ext>
            </a:extLst>
          </p:cNvPr>
          <p:cNvPicPr>
            <a:picLocks noChangeAspect="1"/>
          </p:cNvPicPr>
          <p:nvPr/>
        </p:nvPicPr>
        <p:blipFill>
          <a:blip r:embed="rId6"/>
          <a:srcRect r="-28" b="-438"/>
          <a:stretch/>
        </p:blipFill>
        <p:spPr>
          <a:xfrm>
            <a:off x="5865139" y="5363276"/>
            <a:ext cx="5529184" cy="3611027"/>
          </a:xfrm>
          <a:prstGeom prst="rect">
            <a:avLst/>
          </a:prstGeom>
        </p:spPr>
      </p:pic>
      <p:pic>
        <p:nvPicPr>
          <p:cNvPr id="6" name="視窗框">
            <a:extLst>
              <a:ext uri="{FF2B5EF4-FFF2-40B4-BE49-F238E27FC236}">
                <a16:creationId xmlns:a16="http://schemas.microsoft.com/office/drawing/2014/main" id="{E5F79B69-72E3-CFBD-61BD-F2F42039993C}"/>
              </a:ext>
            </a:extLst>
          </p:cNvPr>
          <p:cNvPicPr>
            <a:picLocks noChangeAspect="1"/>
          </p:cNvPicPr>
          <p:nvPr/>
        </p:nvPicPr>
        <p:blipFill>
          <a:blip r:embed="rId6"/>
          <a:srcRect l="26723" r="-28" b="-438"/>
          <a:stretch/>
        </p:blipFill>
        <p:spPr>
          <a:xfrm>
            <a:off x="8460349" y="5363276"/>
            <a:ext cx="4052072" cy="3611027"/>
          </a:xfrm>
          <a:prstGeom prst="rect">
            <a:avLst/>
          </a:prstGeom>
        </p:spPr>
      </p:pic>
      <p:pic>
        <p:nvPicPr>
          <p:cNvPr id="3" name="影像" descr="影像">
            <a:extLst>
              <a:ext uri="{FF2B5EF4-FFF2-40B4-BE49-F238E27FC236}">
                <a16:creationId xmlns:a16="http://schemas.microsoft.com/office/drawing/2014/main" id="{126E06A8-8C41-BFEA-F97D-827344B1C591}"/>
              </a:ext>
            </a:extLst>
          </p:cNvPr>
          <p:cNvPicPr>
            <a:picLocks noChangeAspect="1"/>
          </p:cNvPicPr>
          <p:nvPr/>
        </p:nvPicPr>
        <p:blipFill>
          <a:blip r:embed="rId7"/>
          <a:srcRect t="2" b="36344"/>
          <a:stretch>
            <a:fillRect/>
          </a:stretch>
        </p:blipFill>
        <p:spPr>
          <a:xfrm>
            <a:off x="5909967" y="5737671"/>
            <a:ext cx="6561019" cy="3105958"/>
          </a:xfrm>
          <a:prstGeom prst="rect">
            <a:avLst/>
          </a:prstGeom>
          <a:ln w="25400">
            <a:solidFill>
              <a:srgbClr val="F3F7F5"/>
            </a:solidFill>
            <a:miter lim="400000"/>
          </a:ln>
          <a:effectLst/>
        </p:spPr>
      </p:pic>
      <p:sp>
        <p:nvSpPr>
          <p:cNvPr id="4" name="Excel 匯入 / 匯出">
            <a:extLst>
              <a:ext uri="{FF2B5EF4-FFF2-40B4-BE49-F238E27FC236}">
                <a16:creationId xmlns:a16="http://schemas.microsoft.com/office/drawing/2014/main" id="{627BCFD1-034F-AA20-68FF-42C7E262FD13}"/>
              </a:ext>
            </a:extLst>
          </p:cNvPr>
          <p:cNvSpPr txBox="1"/>
          <p:nvPr/>
        </p:nvSpPr>
        <p:spPr>
          <a:xfrm>
            <a:off x="2911032" y="1095296"/>
            <a:ext cx="718273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dirty="0"/>
              <a:t>Importing and Exporting</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2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26" name="將資料庫的的各項優點帶到網站或部落格中"/>
          <p:cNvSpPr txBox="1"/>
          <p:nvPr/>
        </p:nvSpPr>
        <p:spPr>
          <a:xfrm>
            <a:off x="558600"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Integrate database functionalities to power your web pages and blogs</a:t>
            </a:r>
          </a:p>
        </p:txBody>
      </p:sp>
      <p:sp>
        <p:nvSpPr>
          <p:cNvPr id="427" name="嵌入在你的網站中"/>
          <p:cNvSpPr txBox="1"/>
          <p:nvPr/>
        </p:nvSpPr>
        <p:spPr>
          <a:xfrm>
            <a:off x="2253055" y="878700"/>
            <a:ext cx="828644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Embedding on Your Website</a:t>
            </a:r>
          </a:p>
        </p:txBody>
      </p:sp>
      <p:grpSp>
        <p:nvGrpSpPr>
          <p:cNvPr id="12" name="群組 11">
            <a:extLst>
              <a:ext uri="{FF2B5EF4-FFF2-40B4-BE49-F238E27FC236}">
                <a16:creationId xmlns:a16="http://schemas.microsoft.com/office/drawing/2014/main" id="{964213F7-6463-8A21-FDBE-5394F25AA153}"/>
              </a:ext>
            </a:extLst>
          </p:cNvPr>
          <p:cNvGrpSpPr/>
          <p:nvPr/>
        </p:nvGrpSpPr>
        <p:grpSpPr>
          <a:xfrm>
            <a:off x="2399062" y="3851261"/>
            <a:ext cx="8206676" cy="5445140"/>
            <a:chOff x="2399062" y="3868194"/>
            <a:chExt cx="8206676" cy="5445140"/>
          </a:xfrm>
        </p:grpSpPr>
        <p:pic>
          <p:nvPicPr>
            <p:cNvPr id="8" name="視窗框">
              <a:extLst>
                <a:ext uri="{FF2B5EF4-FFF2-40B4-BE49-F238E27FC236}">
                  <a16:creationId xmlns:a16="http://schemas.microsoft.com/office/drawing/2014/main" id="{C8B9CF13-0023-C842-3DE7-6D4C54C389A9}"/>
                </a:ext>
              </a:extLst>
            </p:cNvPr>
            <p:cNvPicPr>
              <a:picLocks noChangeAspect="1"/>
            </p:cNvPicPr>
            <p:nvPr/>
          </p:nvPicPr>
          <p:blipFill>
            <a:blip r:embed="rId3"/>
            <a:srcRect l="1" t="1" r="27919" b="-374"/>
            <a:stretch/>
          </p:blipFill>
          <p:spPr>
            <a:xfrm>
              <a:off x="2399062" y="3868194"/>
              <a:ext cx="6011800" cy="5445140"/>
            </a:xfrm>
            <a:prstGeom prst="rect">
              <a:avLst/>
            </a:prstGeom>
          </p:spPr>
        </p:pic>
        <p:pic>
          <p:nvPicPr>
            <p:cNvPr id="11" name="視窗框">
              <a:extLst>
                <a:ext uri="{FF2B5EF4-FFF2-40B4-BE49-F238E27FC236}">
                  <a16:creationId xmlns:a16="http://schemas.microsoft.com/office/drawing/2014/main" id="{C8F44218-2170-ED00-DFF4-A0BF92063CB1}"/>
                </a:ext>
              </a:extLst>
            </p:cNvPr>
            <p:cNvPicPr>
              <a:picLocks noChangeAspect="1"/>
            </p:cNvPicPr>
            <p:nvPr/>
          </p:nvPicPr>
          <p:blipFill>
            <a:blip r:embed="rId3"/>
            <a:srcRect l="58945" t="1" r="-159" b="-374"/>
            <a:stretch/>
          </p:blipFill>
          <p:spPr>
            <a:xfrm>
              <a:off x="7168272" y="3868194"/>
              <a:ext cx="3437466" cy="5445140"/>
            </a:xfrm>
            <a:prstGeom prst="rect">
              <a:avLst/>
            </a:prstGeom>
          </p:spPr>
        </p:pic>
        <p:pic>
          <p:nvPicPr>
            <p:cNvPr id="10" name="圖片 9">
              <a:extLst>
                <a:ext uri="{FF2B5EF4-FFF2-40B4-BE49-F238E27FC236}">
                  <a16:creationId xmlns:a16="http://schemas.microsoft.com/office/drawing/2014/main" id="{C905C7FD-A3B6-8B7A-7CB4-C70C115088C9}"/>
                </a:ext>
              </a:extLst>
            </p:cNvPr>
            <p:cNvPicPr>
              <a:picLocks noChangeAspect="1"/>
            </p:cNvPicPr>
            <p:nvPr/>
          </p:nvPicPr>
          <p:blipFill>
            <a:blip r:embed="rId4"/>
            <a:stretch>
              <a:fillRect/>
            </a:stretch>
          </p:blipFill>
          <p:spPr>
            <a:xfrm>
              <a:off x="2465298" y="4415804"/>
              <a:ext cx="8074204" cy="4831942"/>
            </a:xfrm>
            <a:prstGeom prst="rect">
              <a:avLst/>
            </a:prstGeom>
          </p:spPr>
        </p:pic>
      </p:gr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ECD32650-F02F-0C64-E58D-2FA1A2BFA50E}"/>
              </a:ext>
            </a:extLst>
          </p:cNvPr>
          <p:cNvGrpSpPr/>
          <p:nvPr/>
        </p:nvGrpSpPr>
        <p:grpSpPr>
          <a:xfrm>
            <a:off x="729804" y="3868404"/>
            <a:ext cx="6385865" cy="4027596"/>
            <a:chOff x="2399062" y="3868194"/>
            <a:chExt cx="8206676" cy="5445140"/>
          </a:xfrm>
        </p:grpSpPr>
        <p:pic>
          <p:nvPicPr>
            <p:cNvPr id="4" name="視窗框">
              <a:extLst>
                <a:ext uri="{FF2B5EF4-FFF2-40B4-BE49-F238E27FC236}">
                  <a16:creationId xmlns:a16="http://schemas.microsoft.com/office/drawing/2014/main" id="{58547618-9B92-45FC-5039-B12089C1839F}"/>
                </a:ext>
              </a:extLst>
            </p:cNvPr>
            <p:cNvPicPr>
              <a:picLocks noChangeAspect="1"/>
            </p:cNvPicPr>
            <p:nvPr/>
          </p:nvPicPr>
          <p:blipFill>
            <a:blip r:embed="rId3"/>
            <a:srcRect l="1" t="1" r="27919" b="-374"/>
            <a:stretch/>
          </p:blipFill>
          <p:spPr>
            <a:xfrm>
              <a:off x="2399062" y="3868194"/>
              <a:ext cx="6011800" cy="5445140"/>
            </a:xfrm>
            <a:prstGeom prst="rect">
              <a:avLst/>
            </a:prstGeom>
            <a:ln w="12700">
              <a:miter lim="400000"/>
            </a:ln>
          </p:spPr>
        </p:pic>
        <p:pic>
          <p:nvPicPr>
            <p:cNvPr id="5" name="視窗框">
              <a:extLst>
                <a:ext uri="{FF2B5EF4-FFF2-40B4-BE49-F238E27FC236}">
                  <a16:creationId xmlns:a16="http://schemas.microsoft.com/office/drawing/2014/main" id="{724B0DD4-2AB7-EFFE-5755-3DFA8F137B4E}"/>
                </a:ext>
              </a:extLst>
            </p:cNvPr>
            <p:cNvPicPr>
              <a:picLocks noChangeAspect="1"/>
            </p:cNvPicPr>
            <p:nvPr/>
          </p:nvPicPr>
          <p:blipFill>
            <a:blip r:embed="rId3"/>
            <a:srcRect l="58945" t="1" r="-159" b="-374"/>
            <a:stretch/>
          </p:blipFill>
          <p:spPr>
            <a:xfrm>
              <a:off x="7168272" y="3868194"/>
              <a:ext cx="3437466" cy="5445140"/>
            </a:xfrm>
            <a:prstGeom prst="rect">
              <a:avLst/>
            </a:prstGeom>
            <a:ln w="12700">
              <a:miter lim="400000"/>
            </a:ln>
          </p:spPr>
        </p:pic>
      </p:grpSp>
      <p:sp>
        <p:nvSpPr>
          <p:cNvPr id="36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64" name="在你常用的行事曆上，追蹤資料庫中的各個日期"/>
          <p:cNvSpPr txBox="1"/>
          <p:nvPr/>
        </p:nvSpPr>
        <p:spPr>
          <a:xfrm>
            <a:off x="558599"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Track all the dates in the database with</a:t>
            </a:r>
            <a:r>
              <a:rPr kumimoji="0" lang="zh-TW" altLang="en-US" sz="22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Helvetica"/>
              </a:rPr>
              <a:t> </a:t>
            </a: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your favorite calendar application</a:t>
            </a:r>
          </a:p>
        </p:txBody>
      </p:sp>
      <p:sp>
        <p:nvSpPr>
          <p:cNvPr id="365" name="行事曆整合"/>
          <p:cNvSpPr txBox="1"/>
          <p:nvPr/>
        </p:nvSpPr>
        <p:spPr>
          <a:xfrm>
            <a:off x="4506687" y="952876"/>
            <a:ext cx="4216174"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Calendar Sync</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1026" name="Picture 2">
            <a:extLst>
              <a:ext uri="{FF2B5EF4-FFF2-40B4-BE49-F238E27FC236}">
                <a16:creationId xmlns:a16="http://schemas.microsoft.com/office/drawing/2014/main" id="{D49B0467-A27E-101E-17AA-55D8D44611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644" y="4317018"/>
            <a:ext cx="6277773" cy="3448354"/>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群組 9">
            <a:extLst>
              <a:ext uri="{FF2B5EF4-FFF2-40B4-BE49-F238E27FC236}">
                <a16:creationId xmlns:a16="http://schemas.microsoft.com/office/drawing/2014/main" id="{C657F2AC-1B00-F7F1-6A40-E39EEF472370}"/>
              </a:ext>
            </a:extLst>
          </p:cNvPr>
          <p:cNvGrpSpPr/>
          <p:nvPr/>
        </p:nvGrpSpPr>
        <p:grpSpPr>
          <a:xfrm>
            <a:off x="6167845" y="4992818"/>
            <a:ext cx="6107151" cy="4027596"/>
            <a:chOff x="2399062" y="3868194"/>
            <a:chExt cx="8206676" cy="5445140"/>
          </a:xfrm>
          <a:effectLst>
            <a:outerShdw blurRad="101600" algn="ctr" rotWithShape="0">
              <a:prstClr val="black">
                <a:alpha val="40000"/>
              </a:prstClr>
            </a:outerShdw>
          </a:effectLst>
        </p:grpSpPr>
        <p:pic>
          <p:nvPicPr>
            <p:cNvPr id="11" name="視窗框">
              <a:extLst>
                <a:ext uri="{FF2B5EF4-FFF2-40B4-BE49-F238E27FC236}">
                  <a16:creationId xmlns:a16="http://schemas.microsoft.com/office/drawing/2014/main" id="{EA443E52-9AF0-0690-1B44-D26A7289D50A}"/>
                </a:ext>
              </a:extLst>
            </p:cNvPr>
            <p:cNvPicPr>
              <a:picLocks noChangeAspect="1"/>
            </p:cNvPicPr>
            <p:nvPr/>
          </p:nvPicPr>
          <p:blipFill>
            <a:blip r:embed="rId3"/>
            <a:srcRect l="1" t="1" r="27919" b="-374"/>
            <a:stretch/>
          </p:blipFill>
          <p:spPr>
            <a:xfrm>
              <a:off x="2399062" y="3868194"/>
              <a:ext cx="6011800" cy="5445140"/>
            </a:xfrm>
            <a:prstGeom prst="rect">
              <a:avLst/>
            </a:prstGeom>
          </p:spPr>
        </p:pic>
        <p:pic>
          <p:nvPicPr>
            <p:cNvPr id="12" name="視窗框">
              <a:extLst>
                <a:ext uri="{FF2B5EF4-FFF2-40B4-BE49-F238E27FC236}">
                  <a16:creationId xmlns:a16="http://schemas.microsoft.com/office/drawing/2014/main" id="{E12374FD-D1CA-75DB-BC18-B9DE27976D18}"/>
                </a:ext>
              </a:extLst>
            </p:cNvPr>
            <p:cNvPicPr>
              <a:picLocks noChangeAspect="1"/>
            </p:cNvPicPr>
            <p:nvPr/>
          </p:nvPicPr>
          <p:blipFill>
            <a:blip r:embed="rId3"/>
            <a:srcRect l="58945" t="1" r="-159" b="-374"/>
            <a:stretch/>
          </p:blipFill>
          <p:spPr>
            <a:xfrm>
              <a:off x="7168272" y="3868194"/>
              <a:ext cx="3437466" cy="5445140"/>
            </a:xfrm>
            <a:prstGeom prst="rect">
              <a:avLst/>
            </a:prstGeom>
          </p:spPr>
        </p:pic>
      </p:grpSp>
      <p:pic>
        <p:nvPicPr>
          <p:cNvPr id="1028" name="Picture 4">
            <a:extLst>
              <a:ext uri="{FF2B5EF4-FFF2-40B4-BE49-F238E27FC236}">
                <a16:creationId xmlns:a16="http://schemas.microsoft.com/office/drawing/2014/main" id="{DCBED4FE-94BB-98EE-3B09-9DC144D62F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078" y="5408468"/>
            <a:ext cx="5938825" cy="35486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84"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86" name="誰？什麼時候？哪筆資料？做了哪些變更？讓組織有更完整的內控！"/>
          <p:cNvSpPr txBox="1"/>
          <p:nvPr/>
        </p:nvSpPr>
        <p:spPr>
          <a:xfrm>
            <a:off x="556891" y="1857600"/>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Complete version history showing all modifications to the entry</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87" name="清楚的版本記錄"/>
          <p:cNvSpPr txBox="1"/>
          <p:nvPr/>
        </p:nvSpPr>
        <p:spPr>
          <a:xfrm>
            <a:off x="3287569" y="848764"/>
            <a:ext cx="6429662"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Clear Version History</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89" name="2020/04/30 10:01:18  Rex Ho 修改 了…"/>
          <p:cNvSpPr txBox="1"/>
          <p:nvPr/>
        </p:nvSpPr>
        <p:spPr>
          <a:xfrm>
            <a:off x="8701706" y="3998123"/>
            <a:ext cx="3207609" cy="8587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08</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Lillian </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modified</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Project</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record New product shoot</a:t>
            </a:r>
            <a:endParaRPr kumimoji="0"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endParaRPr>
          </a:p>
          <a:p>
            <a:pPr marL="0" marR="0" lvl="1" indent="457200" algn="l" defTabSz="584200" rtl="0" eaLnBrk="1" fontAlgn="auto" latinLnBrk="0" hangingPunct="0">
              <a:lnSpc>
                <a:spcPct val="120000"/>
              </a:lnSpc>
              <a:spcBef>
                <a:spcPts val="0"/>
              </a:spcBef>
              <a:spcAft>
                <a:spcPts val="0"/>
              </a:spcAft>
              <a:buClrTx/>
              <a:buSzTx/>
              <a:buFontTx/>
              <a:buNone/>
              <a:tabLst/>
              <a:defRPr sz="1400">
                <a:latin typeface="Source Han Sans TW Medium"/>
                <a:ea typeface="Source Han Sans TW Medium"/>
                <a:cs typeface="Source Han Sans TW Medium"/>
                <a:sym typeface="Source Han Sans TW Medium"/>
              </a:defRPr>
            </a:pPr>
            <a:r>
              <a:rPr kumimoji="0" lang="en-US"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fx</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392" name="線條"/>
          <p:cNvSpPr/>
          <p:nvPr/>
        </p:nvSpPr>
        <p:spPr>
          <a:xfrm>
            <a:off x="8627188" y="5650535"/>
            <a:ext cx="3299735" cy="2"/>
          </a:xfrm>
          <a:prstGeom prst="line">
            <a:avLst/>
          </a:prstGeom>
          <a:ln w="12700">
            <a:solidFill>
              <a:srgbClr val="AAAAAA"/>
            </a:solidFill>
            <a:miter lim="400000"/>
          </a:ln>
        </p:spPr>
        <p:txBody>
          <a:bodyPr lIns="45718" tIns="45718" rIns="45718" bIns="45718"/>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sp>
        <p:nvSpPr>
          <p:cNvPr id="393" name="線條"/>
          <p:cNvSpPr/>
          <p:nvPr/>
        </p:nvSpPr>
        <p:spPr>
          <a:xfrm>
            <a:off x="8627188" y="7498229"/>
            <a:ext cx="3299735" cy="2"/>
          </a:xfrm>
          <a:prstGeom prst="line">
            <a:avLst/>
          </a:prstGeom>
          <a:ln w="12700">
            <a:solidFill>
              <a:srgbClr val="AAAAAA"/>
            </a:solidFill>
            <a:miter lim="400000"/>
          </a:ln>
        </p:spPr>
        <p:txBody>
          <a:bodyPr lIns="45718" tIns="45718" rIns="45718" bIns="45718"/>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pic>
        <p:nvPicPr>
          <p:cNvPr id="394" name="影像" descr="影像"/>
          <p:cNvPicPr>
            <a:picLocks noChangeAspect="1"/>
          </p:cNvPicPr>
          <p:nvPr/>
        </p:nvPicPr>
        <p:blipFill>
          <a:blip r:embed="rId3"/>
          <a:stretch>
            <a:fillRect/>
          </a:stretch>
        </p:blipFill>
        <p:spPr>
          <a:xfrm>
            <a:off x="8897381" y="4604410"/>
            <a:ext cx="195182" cy="195182"/>
          </a:xfrm>
          <a:prstGeom prst="rect">
            <a:avLst/>
          </a:prstGeom>
          <a:ln w="12700">
            <a:miter lim="400000"/>
          </a:ln>
        </p:spPr>
      </p:pic>
      <p:grpSp>
        <p:nvGrpSpPr>
          <p:cNvPr id="13" name="群組 12">
            <a:extLst>
              <a:ext uri="{FF2B5EF4-FFF2-40B4-BE49-F238E27FC236}">
                <a16:creationId xmlns:a16="http://schemas.microsoft.com/office/drawing/2014/main" id="{1131AF24-5CEC-EF07-FEE5-CE7B53DEFF21}"/>
              </a:ext>
            </a:extLst>
          </p:cNvPr>
          <p:cNvGrpSpPr/>
          <p:nvPr/>
        </p:nvGrpSpPr>
        <p:grpSpPr>
          <a:xfrm>
            <a:off x="642618" y="4096223"/>
            <a:ext cx="7665596" cy="4735363"/>
            <a:chOff x="556890" y="4096223"/>
            <a:chExt cx="7665596" cy="4735363"/>
          </a:xfrm>
        </p:grpSpPr>
        <p:pic>
          <p:nvPicPr>
            <p:cNvPr id="9" name="視窗框">
              <a:extLst>
                <a:ext uri="{FF2B5EF4-FFF2-40B4-BE49-F238E27FC236}">
                  <a16:creationId xmlns:a16="http://schemas.microsoft.com/office/drawing/2014/main" id="{960B2AE2-626B-E7B9-6B2E-C96252BCAFAC}"/>
                </a:ext>
              </a:extLst>
            </p:cNvPr>
            <p:cNvPicPr>
              <a:picLocks noChangeAspect="1"/>
            </p:cNvPicPr>
            <p:nvPr/>
          </p:nvPicPr>
          <p:blipFill>
            <a:blip r:embed="rId4"/>
            <a:srcRect l="1" t="1" r="-909" b="-374"/>
            <a:stretch/>
          </p:blipFill>
          <p:spPr>
            <a:xfrm>
              <a:off x="556890" y="4096223"/>
              <a:ext cx="7319141" cy="4735363"/>
            </a:xfrm>
            <a:prstGeom prst="rect">
              <a:avLst/>
            </a:prstGeom>
          </p:spPr>
        </p:pic>
        <p:pic>
          <p:nvPicPr>
            <p:cNvPr id="12" name="視窗框">
              <a:extLst>
                <a:ext uri="{FF2B5EF4-FFF2-40B4-BE49-F238E27FC236}">
                  <a16:creationId xmlns:a16="http://schemas.microsoft.com/office/drawing/2014/main" id="{E61C35D6-1462-8B81-3531-E0CF70191012}"/>
                </a:ext>
              </a:extLst>
            </p:cNvPr>
            <p:cNvPicPr>
              <a:picLocks noChangeAspect="1"/>
            </p:cNvPicPr>
            <p:nvPr/>
          </p:nvPicPr>
          <p:blipFill>
            <a:blip r:embed="rId4"/>
            <a:srcRect l="50900" t="1" r="-909" b="-374"/>
            <a:stretch/>
          </p:blipFill>
          <p:spPr>
            <a:xfrm>
              <a:off x="4595155" y="4096223"/>
              <a:ext cx="3627331" cy="4735363"/>
            </a:xfrm>
            <a:prstGeom prst="rect">
              <a:avLst/>
            </a:prstGeom>
          </p:spPr>
        </p:pic>
      </p:grpSp>
      <p:sp>
        <p:nvSpPr>
          <p:cNvPr id="16" name="文字方塊 15">
            <a:extLst>
              <a:ext uri="{FF2B5EF4-FFF2-40B4-BE49-F238E27FC236}">
                <a16:creationId xmlns:a16="http://schemas.microsoft.com/office/drawing/2014/main" id="{166F40C2-7FFB-E144-3D92-3F0BBCBCFD01}"/>
              </a:ext>
            </a:extLst>
          </p:cNvPr>
          <p:cNvSpPr txBox="1"/>
          <p:nvPr/>
        </p:nvSpPr>
        <p:spPr>
          <a:xfrm>
            <a:off x="9130214" y="4904834"/>
            <a:ext cx="2779101"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 altLang="zh-TW"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This formula recalculation is triggered by </a:t>
            </a:r>
          </a:p>
          <a:p>
            <a:pPr marL="0" marR="0" lvl="0" indent="0" algn="l" defTabSz="584200" rtl="0" eaLnBrk="1" fontAlgn="auto" latinLnBrk="0" hangingPunct="0">
              <a:lnSpc>
                <a:spcPct val="100000"/>
              </a:lnSpc>
              <a:spcBef>
                <a:spcPts val="0"/>
              </a:spcBef>
              <a:spcAft>
                <a:spcPts val="0"/>
              </a:spcAft>
              <a:buClrTx/>
              <a:buSzTx/>
              <a:buFontTx/>
              <a:buNone/>
              <a:tabLst/>
              <a:defRPr/>
            </a:pPr>
            <a:r>
              <a:rPr kumimoji="0" lang="en" altLang="zh-TW" sz="1000" b="0" i="0" u="none" strike="noStrike" kern="0" cap="none" spc="0" normalizeH="0" baseline="0" noProof="0" dirty="0">
                <a:ln>
                  <a:noFill/>
                </a:ln>
                <a:solidFill>
                  <a:srgbClr val="0B60C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this record </a:t>
            </a:r>
            <a:r>
              <a:rPr kumimoji="0" lang="en" altLang="zh-TW"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on referenced sheet </a:t>
            </a:r>
            <a:r>
              <a:rPr kumimoji="0" lang="en" altLang="zh-TW" sz="1000" b="1" i="0" u="none" strike="noStrike" kern="0" cap="none" spc="0" normalizeH="0" baseline="0" noProof="0" dirty="0">
                <a:ln>
                  <a:noFill/>
                </a:ln>
                <a:solidFill>
                  <a:srgbClr val="6D6D6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Income and Expenses</a:t>
            </a:r>
          </a:p>
        </p:txBody>
      </p:sp>
      <p:sp>
        <p:nvSpPr>
          <p:cNvPr id="20" name="文字方塊 19">
            <a:extLst>
              <a:ext uri="{FF2B5EF4-FFF2-40B4-BE49-F238E27FC236}">
                <a16:creationId xmlns:a16="http://schemas.microsoft.com/office/drawing/2014/main" id="{DB173EEF-8FDF-3B49-F201-5A682706EE63}"/>
              </a:ext>
            </a:extLst>
          </p:cNvPr>
          <p:cNvSpPr txBox="1"/>
          <p:nvPr/>
        </p:nvSpPr>
        <p:spPr>
          <a:xfrm flipH="1">
            <a:off x="8785781" y="4891406"/>
            <a:ext cx="44202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000000">
                    <a:lumMod val="50000"/>
                    <a:lumOff val="50000"/>
                  </a:srgbClr>
                </a:solidFill>
                <a:effectLst/>
                <a:uLnTx/>
                <a:uFillTx/>
                <a:latin typeface="Open Sans" panose="020B0606030504020204" pitchFamily="34" charset="0"/>
                <a:cs typeface="Open Sans" panose="020B0606030504020204" pitchFamily="34" charset="0"/>
                <a:sym typeface="Helvetica Neue Medium"/>
              </a:rPr>
              <a:t>!</a:t>
            </a:r>
          </a:p>
        </p:txBody>
      </p:sp>
      <p:pic>
        <p:nvPicPr>
          <p:cNvPr id="22" name="圖片 21">
            <a:extLst>
              <a:ext uri="{FF2B5EF4-FFF2-40B4-BE49-F238E27FC236}">
                <a16:creationId xmlns:a16="http://schemas.microsoft.com/office/drawing/2014/main" id="{10986F9E-05AC-8210-7C74-88F4149A49CA}"/>
              </a:ext>
            </a:extLst>
          </p:cNvPr>
          <p:cNvPicPr>
            <a:picLocks noChangeAspect="1"/>
          </p:cNvPicPr>
          <p:nvPr/>
        </p:nvPicPr>
        <p:blipFill>
          <a:blip r:embed="rId5"/>
          <a:stretch>
            <a:fillRect/>
          </a:stretch>
        </p:blipFill>
        <p:spPr>
          <a:xfrm>
            <a:off x="9047664" y="6787297"/>
            <a:ext cx="165100" cy="165100"/>
          </a:xfrm>
          <a:prstGeom prst="rect">
            <a:avLst/>
          </a:prstGeom>
        </p:spPr>
      </p:pic>
      <p:sp>
        <p:nvSpPr>
          <p:cNvPr id="23" name="2020/04/30 10:01:18  Rex Ho 修改 了…">
            <a:extLst>
              <a:ext uri="{FF2B5EF4-FFF2-40B4-BE49-F238E27FC236}">
                <a16:creationId xmlns:a16="http://schemas.microsoft.com/office/drawing/2014/main" id="{2F660941-B48B-2064-4ED7-57AD41584751}"/>
              </a:ext>
            </a:extLst>
          </p:cNvPr>
          <p:cNvSpPr txBox="1"/>
          <p:nvPr/>
        </p:nvSpPr>
        <p:spPr>
          <a:xfrm>
            <a:off x="8701706" y="5855912"/>
            <a:ext cx="3351880" cy="8599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06</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56</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58</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Kayline </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modified</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Project</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record New product shoot</a:t>
            </a:r>
            <a:endPar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endParaRP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rPr>
              <a:t>      </a:t>
            </a:r>
            <a:r>
              <a:rPr kumimoji="0" lang="en-US"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Subtable</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Tasks</a:t>
            </a:r>
            <a:endParaRPr kumimoji="0"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25" name="文字方塊 24">
            <a:extLst>
              <a:ext uri="{FF2B5EF4-FFF2-40B4-BE49-F238E27FC236}">
                <a16:creationId xmlns:a16="http://schemas.microsoft.com/office/drawing/2014/main" id="{B34BA8BE-93BC-FD84-C4E3-CD288DB48865}"/>
              </a:ext>
            </a:extLst>
          </p:cNvPr>
          <p:cNvSpPr txBox="1"/>
          <p:nvPr/>
        </p:nvSpPr>
        <p:spPr>
          <a:xfrm>
            <a:off x="9227805" y="6698792"/>
            <a:ext cx="1750225" cy="591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File: </a:t>
            </a:r>
            <a:r>
              <a:rPr kumimoji="0" lang="en-US"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contract.pdf</a:t>
            </a: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File: </a:t>
            </a:r>
            <a:r>
              <a:rPr kumimoji="0" lang="en-US"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checklist.docx</a:t>
            </a: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26" name="圖片 25">
            <a:extLst>
              <a:ext uri="{FF2B5EF4-FFF2-40B4-BE49-F238E27FC236}">
                <a16:creationId xmlns:a16="http://schemas.microsoft.com/office/drawing/2014/main" id="{38EDD249-A6DC-DD8E-172B-85F20D5F137F}"/>
              </a:ext>
            </a:extLst>
          </p:cNvPr>
          <p:cNvPicPr>
            <a:picLocks noChangeAspect="1"/>
          </p:cNvPicPr>
          <p:nvPr/>
        </p:nvPicPr>
        <p:blipFill>
          <a:blip r:embed="rId5"/>
          <a:stretch>
            <a:fillRect/>
          </a:stretch>
        </p:blipFill>
        <p:spPr>
          <a:xfrm>
            <a:off x="9047664" y="7052821"/>
            <a:ext cx="165100" cy="165100"/>
          </a:xfrm>
          <a:prstGeom prst="rect">
            <a:avLst/>
          </a:prstGeom>
        </p:spPr>
      </p:pic>
      <p:pic>
        <p:nvPicPr>
          <p:cNvPr id="27" name="圖片 26">
            <a:extLst>
              <a:ext uri="{FF2B5EF4-FFF2-40B4-BE49-F238E27FC236}">
                <a16:creationId xmlns:a16="http://schemas.microsoft.com/office/drawing/2014/main" id="{38A9DEDE-2582-CBC6-2EA6-B106117AD8F8}"/>
              </a:ext>
            </a:extLst>
          </p:cNvPr>
          <p:cNvPicPr>
            <a:picLocks noChangeAspect="1"/>
          </p:cNvPicPr>
          <p:nvPr/>
        </p:nvPicPr>
        <p:blipFill>
          <a:blip r:embed="rId6"/>
          <a:stretch>
            <a:fillRect/>
          </a:stretch>
        </p:blipFill>
        <p:spPr>
          <a:xfrm>
            <a:off x="10478682" y="8621174"/>
            <a:ext cx="228600" cy="165100"/>
          </a:xfrm>
          <a:prstGeom prst="rect">
            <a:avLst/>
          </a:prstGeom>
        </p:spPr>
      </p:pic>
      <p:pic>
        <p:nvPicPr>
          <p:cNvPr id="28" name="圖片 27">
            <a:extLst>
              <a:ext uri="{FF2B5EF4-FFF2-40B4-BE49-F238E27FC236}">
                <a16:creationId xmlns:a16="http://schemas.microsoft.com/office/drawing/2014/main" id="{77519C57-65D7-A61E-6C21-5D34FB1EA43E}"/>
              </a:ext>
            </a:extLst>
          </p:cNvPr>
          <p:cNvPicPr>
            <a:picLocks noChangeAspect="1"/>
          </p:cNvPicPr>
          <p:nvPr/>
        </p:nvPicPr>
        <p:blipFill>
          <a:blip r:embed="rId5"/>
          <a:stretch>
            <a:fillRect/>
          </a:stretch>
        </p:blipFill>
        <p:spPr>
          <a:xfrm>
            <a:off x="9047664" y="8629608"/>
            <a:ext cx="165100" cy="165100"/>
          </a:xfrm>
          <a:prstGeom prst="rect">
            <a:avLst/>
          </a:prstGeom>
        </p:spPr>
      </p:pic>
      <p:sp>
        <p:nvSpPr>
          <p:cNvPr id="29" name="2020/04/30 10:01:18  Rex Ho 修改 了…">
            <a:extLst>
              <a:ext uri="{FF2B5EF4-FFF2-40B4-BE49-F238E27FC236}">
                <a16:creationId xmlns:a16="http://schemas.microsoft.com/office/drawing/2014/main" id="{550F6CCC-3664-AC45-994C-7C207AF86FB4}"/>
              </a:ext>
            </a:extLst>
          </p:cNvPr>
          <p:cNvSpPr txBox="1"/>
          <p:nvPr/>
        </p:nvSpPr>
        <p:spPr>
          <a:xfrm>
            <a:off x="8701706" y="7686031"/>
            <a:ext cx="3351880" cy="8599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06</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49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Kayline </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modified</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Project</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record New product shoot</a:t>
            </a:r>
            <a:endPar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endParaRP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rPr>
              <a:t>      </a:t>
            </a:r>
            <a:r>
              <a:rPr kumimoji="0" lang="en-US"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Subtable</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Tasks</a:t>
            </a:r>
            <a:endParaRPr kumimoji="0"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30" name="文字方塊 29">
            <a:extLst>
              <a:ext uri="{FF2B5EF4-FFF2-40B4-BE49-F238E27FC236}">
                <a16:creationId xmlns:a16="http://schemas.microsoft.com/office/drawing/2014/main" id="{F47345A1-68EE-488B-369B-7DFD3FC8DE60}"/>
              </a:ext>
            </a:extLst>
          </p:cNvPr>
          <p:cNvSpPr txBox="1"/>
          <p:nvPr/>
        </p:nvSpPr>
        <p:spPr>
          <a:xfrm>
            <a:off x="9227805" y="8528911"/>
            <a:ext cx="1750225" cy="3325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Completed?:</a:t>
            </a: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35" name="圖片 34">
            <a:extLst>
              <a:ext uri="{FF2B5EF4-FFF2-40B4-BE49-F238E27FC236}">
                <a16:creationId xmlns:a16="http://schemas.microsoft.com/office/drawing/2014/main" id="{54C3D990-12A2-95A4-DD15-95DD4CF19C65}"/>
              </a:ext>
            </a:extLst>
          </p:cNvPr>
          <p:cNvPicPr>
            <a:picLocks noChangeAspect="1"/>
          </p:cNvPicPr>
          <p:nvPr/>
        </p:nvPicPr>
        <p:blipFill>
          <a:blip r:embed="rId7"/>
          <a:srcRect r="3774"/>
          <a:stretch/>
        </p:blipFill>
        <p:spPr>
          <a:xfrm>
            <a:off x="702715" y="4587572"/>
            <a:ext cx="7479103" cy="4186510"/>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D8E85-6E44-8905-8FDA-4B7601FFBF92}"/>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B9D5CB76-ADE4-ED7E-5B2B-6EEB4B721DFF}"/>
              </a:ext>
            </a:extLst>
          </p:cNvPr>
          <p:cNvSpPr txBox="1"/>
          <p:nvPr/>
        </p:nvSpPr>
        <p:spPr>
          <a:xfrm>
            <a:off x="3507183" y="1417545"/>
            <a:ext cx="5990435" cy="1034000"/>
          </a:xfrm>
          <a:prstGeom prst="rect">
            <a:avLst/>
          </a:prstGeom>
          <a:noFill/>
          <a:ln w="12700">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61D836">
                    <a:lumMod val="75000"/>
                  </a:srgbClr>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dirty="0">
                <a:sym typeface="Source Han Sans TW Bold"/>
              </a:rPr>
              <a:t>Still using Excel?</a:t>
            </a:r>
          </a:p>
        </p:txBody>
      </p:sp>
      <p:pic>
        <p:nvPicPr>
          <p:cNvPr id="29" name="圖片 28">
            <a:extLst>
              <a:ext uri="{FF2B5EF4-FFF2-40B4-BE49-F238E27FC236}">
                <a16:creationId xmlns:a16="http://schemas.microsoft.com/office/drawing/2014/main" id="{580BDDD0-D470-0DA7-1FD9-092405360AF7}"/>
              </a:ext>
            </a:extLst>
          </p:cNvPr>
          <p:cNvPicPr>
            <a:picLocks noChangeAspect="1"/>
          </p:cNvPicPr>
          <p:nvPr/>
        </p:nvPicPr>
        <p:blipFill>
          <a:blip r:embed="rId3"/>
          <a:stretch>
            <a:fillRect/>
          </a:stretch>
        </p:blipFill>
        <p:spPr>
          <a:xfrm>
            <a:off x="11081618" y="4587102"/>
            <a:ext cx="1422010" cy="1068146"/>
          </a:xfrm>
          <a:prstGeom prst="rect">
            <a:avLst/>
          </a:prstGeom>
        </p:spPr>
      </p:pic>
      <p:pic>
        <p:nvPicPr>
          <p:cNvPr id="37" name="圖片 36">
            <a:extLst>
              <a:ext uri="{FF2B5EF4-FFF2-40B4-BE49-F238E27FC236}">
                <a16:creationId xmlns:a16="http://schemas.microsoft.com/office/drawing/2014/main" id="{CA7B9EB7-C578-B623-6003-B33A49F847C1}"/>
              </a:ext>
            </a:extLst>
          </p:cNvPr>
          <p:cNvPicPr>
            <a:picLocks noChangeAspect="1"/>
          </p:cNvPicPr>
          <p:nvPr/>
        </p:nvPicPr>
        <p:blipFill>
          <a:blip r:embed="rId3"/>
          <a:stretch>
            <a:fillRect/>
          </a:stretch>
        </p:blipFill>
        <p:spPr>
          <a:xfrm>
            <a:off x="10978383" y="5480416"/>
            <a:ext cx="1422010" cy="1068146"/>
          </a:xfrm>
          <a:prstGeom prst="rect">
            <a:avLst/>
          </a:prstGeom>
        </p:spPr>
      </p:pic>
      <p:sp>
        <p:nvSpPr>
          <p:cNvPr id="2" name="員工有高達 90% 的時間在和 Excel 搏鬥">
            <a:extLst>
              <a:ext uri="{FF2B5EF4-FFF2-40B4-BE49-F238E27FC236}">
                <a16:creationId xmlns:a16="http://schemas.microsoft.com/office/drawing/2014/main" id="{C3B2DDE5-FEC6-3154-55E4-E6F8FDC07357}"/>
              </a:ext>
            </a:extLst>
          </p:cNvPr>
          <p:cNvSpPr txBox="1"/>
          <p:nvPr/>
        </p:nvSpPr>
        <p:spPr>
          <a:xfrm>
            <a:off x="815404" y="3575407"/>
            <a:ext cx="3228391"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Merging versions</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4" name="員工有高達 90% 的時間在和 Excel 搏鬥">
            <a:extLst>
              <a:ext uri="{FF2B5EF4-FFF2-40B4-BE49-F238E27FC236}">
                <a16:creationId xmlns:a16="http://schemas.microsoft.com/office/drawing/2014/main" id="{8DFF1FB9-818A-D8F4-6F8F-80811525C5BE}"/>
              </a:ext>
            </a:extLst>
          </p:cNvPr>
          <p:cNvSpPr txBox="1"/>
          <p:nvPr/>
        </p:nvSpPr>
        <p:spPr>
          <a:xfrm>
            <a:off x="4594427" y="3575407"/>
            <a:ext cx="3815945"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Locating errors</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5" name="員工有高達 90% 的時間在和 Excel 搏鬥">
            <a:extLst>
              <a:ext uri="{FF2B5EF4-FFF2-40B4-BE49-F238E27FC236}">
                <a16:creationId xmlns:a16="http://schemas.microsoft.com/office/drawing/2014/main" id="{85A72A05-C05E-623F-9D69-D854BFA7CD02}"/>
              </a:ext>
            </a:extLst>
          </p:cNvPr>
          <p:cNvSpPr txBox="1"/>
          <p:nvPr/>
        </p:nvSpPr>
        <p:spPr>
          <a:xfrm>
            <a:off x="8669713" y="3575407"/>
            <a:ext cx="4176220"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Finding the right info</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pic>
        <p:nvPicPr>
          <p:cNvPr id="27" name="圖片 26">
            <a:extLst>
              <a:ext uri="{FF2B5EF4-FFF2-40B4-BE49-F238E27FC236}">
                <a16:creationId xmlns:a16="http://schemas.microsoft.com/office/drawing/2014/main" id="{ED959095-87A9-B008-933A-483E21C0AD2D}"/>
              </a:ext>
            </a:extLst>
          </p:cNvPr>
          <p:cNvPicPr>
            <a:picLocks noChangeAspect="1"/>
          </p:cNvPicPr>
          <p:nvPr/>
        </p:nvPicPr>
        <p:blipFill>
          <a:blip r:embed="rId3"/>
          <a:stretch>
            <a:fillRect/>
          </a:stretch>
        </p:blipFill>
        <p:spPr>
          <a:xfrm>
            <a:off x="9328434" y="5386081"/>
            <a:ext cx="1422010" cy="1068146"/>
          </a:xfrm>
          <a:prstGeom prst="rect">
            <a:avLst/>
          </a:prstGeom>
        </p:spPr>
      </p:pic>
      <p:pic>
        <p:nvPicPr>
          <p:cNvPr id="8" name="Picture 1" descr="Picture 1">
            <a:extLst>
              <a:ext uri="{FF2B5EF4-FFF2-40B4-BE49-F238E27FC236}">
                <a16:creationId xmlns:a16="http://schemas.microsoft.com/office/drawing/2014/main" id="{AE4C288B-A0C1-B9EF-520C-04B57685D1EC}"/>
              </a:ext>
            </a:extLst>
          </p:cNvPr>
          <p:cNvPicPr>
            <a:picLocks noChangeAspect="1"/>
          </p:cNvPicPr>
          <p:nvPr/>
        </p:nvPicPr>
        <p:blipFill>
          <a:blip r:embed="rId4"/>
          <a:stretch>
            <a:fillRect/>
          </a:stretch>
        </p:blipFill>
        <p:spPr>
          <a:xfrm>
            <a:off x="4571798" y="5643964"/>
            <a:ext cx="3035396" cy="1188235"/>
          </a:xfrm>
          <a:prstGeom prst="rect">
            <a:avLst/>
          </a:prstGeom>
          <a:ln w="12700">
            <a:miter lim="400000"/>
          </a:ln>
        </p:spPr>
      </p:pic>
      <p:pic>
        <p:nvPicPr>
          <p:cNvPr id="1028" name="Picture 4">
            <a:extLst>
              <a:ext uri="{FF2B5EF4-FFF2-40B4-BE49-F238E27FC236}">
                <a16:creationId xmlns:a16="http://schemas.microsoft.com/office/drawing/2014/main" id="{AC0899EF-948E-C188-5631-6F4456E01E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9579" y="4430109"/>
            <a:ext cx="3085643" cy="1517529"/>
          </a:xfrm>
          <a:prstGeom prst="rect">
            <a:avLst/>
          </a:prstGeom>
          <a:noFill/>
          <a:extLst>
            <a:ext uri="{909E8E84-426E-40DD-AFC4-6F175D3DCCD1}">
              <a14:hiddenFill xmlns:a14="http://schemas.microsoft.com/office/drawing/2010/main">
                <a:solidFill>
                  <a:srgbClr val="FFFFFF"/>
                </a:solidFill>
              </a14:hiddenFill>
            </a:ext>
          </a:extLst>
        </p:spPr>
      </p:pic>
      <p:pic>
        <p:nvPicPr>
          <p:cNvPr id="22" name="圖片 21">
            <a:extLst>
              <a:ext uri="{FF2B5EF4-FFF2-40B4-BE49-F238E27FC236}">
                <a16:creationId xmlns:a16="http://schemas.microsoft.com/office/drawing/2014/main" id="{BB917720-CB31-1D84-B33E-675D563F93B4}"/>
              </a:ext>
            </a:extLst>
          </p:cNvPr>
          <p:cNvPicPr>
            <a:picLocks noChangeAspect="1"/>
          </p:cNvPicPr>
          <p:nvPr/>
        </p:nvPicPr>
        <p:blipFill>
          <a:blip r:embed="rId6"/>
          <a:stretch>
            <a:fillRect/>
          </a:stretch>
        </p:blipFill>
        <p:spPr>
          <a:xfrm>
            <a:off x="2039558" y="4430109"/>
            <a:ext cx="1719497" cy="1291604"/>
          </a:xfrm>
          <a:prstGeom prst="rect">
            <a:avLst/>
          </a:prstGeom>
        </p:spPr>
      </p:pic>
      <p:pic>
        <p:nvPicPr>
          <p:cNvPr id="23" name="圖片 22">
            <a:extLst>
              <a:ext uri="{FF2B5EF4-FFF2-40B4-BE49-F238E27FC236}">
                <a16:creationId xmlns:a16="http://schemas.microsoft.com/office/drawing/2014/main" id="{0A5AEFCE-33BB-8A30-12F7-020D8A98B2B4}"/>
              </a:ext>
            </a:extLst>
          </p:cNvPr>
          <p:cNvPicPr>
            <a:picLocks noChangeAspect="1"/>
          </p:cNvPicPr>
          <p:nvPr/>
        </p:nvPicPr>
        <p:blipFill>
          <a:blip r:embed="rId3"/>
          <a:stretch>
            <a:fillRect/>
          </a:stretch>
        </p:blipFill>
        <p:spPr>
          <a:xfrm>
            <a:off x="710103" y="5042094"/>
            <a:ext cx="1719497" cy="1291604"/>
          </a:xfrm>
          <a:prstGeom prst="rect">
            <a:avLst/>
          </a:prstGeom>
        </p:spPr>
      </p:pic>
      <p:pic>
        <p:nvPicPr>
          <p:cNvPr id="25" name="圖片 24">
            <a:extLst>
              <a:ext uri="{FF2B5EF4-FFF2-40B4-BE49-F238E27FC236}">
                <a16:creationId xmlns:a16="http://schemas.microsoft.com/office/drawing/2014/main" id="{DFAD1B9D-E44B-E27D-3EA8-E16ABB62C787}"/>
              </a:ext>
            </a:extLst>
          </p:cNvPr>
          <p:cNvPicPr>
            <a:picLocks noChangeAspect="1"/>
          </p:cNvPicPr>
          <p:nvPr/>
        </p:nvPicPr>
        <p:blipFill>
          <a:blip r:embed="rId6"/>
          <a:stretch>
            <a:fillRect/>
          </a:stretch>
        </p:blipFill>
        <p:spPr>
          <a:xfrm>
            <a:off x="1182582" y="6065831"/>
            <a:ext cx="1719497" cy="1291604"/>
          </a:xfrm>
          <a:prstGeom prst="rect">
            <a:avLst/>
          </a:prstGeom>
        </p:spPr>
      </p:pic>
      <p:pic>
        <p:nvPicPr>
          <p:cNvPr id="11" name="圖片 10" descr="一張含有 卡通, 美工圖案, 圖形, 設計 的圖片&#10;&#10;AI 產生的內容可能不正確。">
            <a:extLst>
              <a:ext uri="{FF2B5EF4-FFF2-40B4-BE49-F238E27FC236}">
                <a16:creationId xmlns:a16="http://schemas.microsoft.com/office/drawing/2014/main" id="{9B53ABA3-C03C-241A-5004-D8004F58F56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866218" y="6492049"/>
            <a:ext cx="2125565" cy="1788883"/>
          </a:xfrm>
          <a:prstGeom prst="rect">
            <a:avLst/>
          </a:prstGeom>
        </p:spPr>
      </p:pic>
      <p:pic>
        <p:nvPicPr>
          <p:cNvPr id="9" name="Picture 1" descr="Picture 1">
            <a:extLst>
              <a:ext uri="{FF2B5EF4-FFF2-40B4-BE49-F238E27FC236}">
                <a16:creationId xmlns:a16="http://schemas.microsoft.com/office/drawing/2014/main" id="{F04DC2D7-BE89-BC04-2778-491DE23D3115}"/>
              </a:ext>
            </a:extLst>
          </p:cNvPr>
          <p:cNvPicPr>
            <a:picLocks noChangeAspect="1"/>
          </p:cNvPicPr>
          <p:nvPr/>
        </p:nvPicPr>
        <p:blipFill>
          <a:blip r:embed="rId4"/>
          <a:stretch>
            <a:fillRect/>
          </a:stretch>
        </p:blipFill>
        <p:spPr>
          <a:xfrm>
            <a:off x="5561102" y="6292781"/>
            <a:ext cx="2759006" cy="1080039"/>
          </a:xfrm>
          <a:prstGeom prst="rect">
            <a:avLst/>
          </a:prstGeom>
          <a:ln w="12700">
            <a:miter lim="400000"/>
          </a:ln>
        </p:spPr>
      </p:pic>
      <p:pic>
        <p:nvPicPr>
          <p:cNvPr id="26" name="圖片 25">
            <a:extLst>
              <a:ext uri="{FF2B5EF4-FFF2-40B4-BE49-F238E27FC236}">
                <a16:creationId xmlns:a16="http://schemas.microsoft.com/office/drawing/2014/main" id="{4C2F6595-E7EB-B90C-9252-960FC463FD49}"/>
              </a:ext>
            </a:extLst>
          </p:cNvPr>
          <p:cNvPicPr>
            <a:picLocks noChangeAspect="1"/>
          </p:cNvPicPr>
          <p:nvPr/>
        </p:nvPicPr>
        <p:blipFill>
          <a:blip r:embed="rId6"/>
          <a:stretch>
            <a:fillRect/>
          </a:stretch>
        </p:blipFill>
        <p:spPr>
          <a:xfrm>
            <a:off x="9932480" y="4252658"/>
            <a:ext cx="1422010" cy="1068146"/>
          </a:xfrm>
          <a:prstGeom prst="rect">
            <a:avLst/>
          </a:prstGeom>
        </p:spPr>
      </p:pic>
      <p:pic>
        <p:nvPicPr>
          <p:cNvPr id="28" name="圖片 27">
            <a:extLst>
              <a:ext uri="{FF2B5EF4-FFF2-40B4-BE49-F238E27FC236}">
                <a16:creationId xmlns:a16="http://schemas.microsoft.com/office/drawing/2014/main" id="{059DF9A7-41A8-4EF2-DEF7-A83108FD65EB}"/>
              </a:ext>
            </a:extLst>
          </p:cNvPr>
          <p:cNvPicPr>
            <a:picLocks noChangeAspect="1"/>
          </p:cNvPicPr>
          <p:nvPr/>
        </p:nvPicPr>
        <p:blipFill>
          <a:blip r:embed="rId6"/>
          <a:stretch>
            <a:fillRect/>
          </a:stretch>
        </p:blipFill>
        <p:spPr>
          <a:xfrm>
            <a:off x="8969138" y="4587102"/>
            <a:ext cx="1422010" cy="1068146"/>
          </a:xfrm>
          <a:prstGeom prst="rect">
            <a:avLst/>
          </a:prstGeom>
        </p:spPr>
      </p:pic>
      <p:pic>
        <p:nvPicPr>
          <p:cNvPr id="30" name="圖片 29">
            <a:extLst>
              <a:ext uri="{FF2B5EF4-FFF2-40B4-BE49-F238E27FC236}">
                <a16:creationId xmlns:a16="http://schemas.microsoft.com/office/drawing/2014/main" id="{C5D3FF52-6E2E-E74E-FCFB-B99140BB0D58}"/>
              </a:ext>
            </a:extLst>
          </p:cNvPr>
          <p:cNvPicPr>
            <a:picLocks noChangeAspect="1"/>
          </p:cNvPicPr>
          <p:nvPr/>
        </p:nvPicPr>
        <p:blipFill>
          <a:blip r:embed="rId6"/>
          <a:stretch>
            <a:fillRect/>
          </a:stretch>
        </p:blipFill>
        <p:spPr>
          <a:xfrm>
            <a:off x="10550457" y="5090540"/>
            <a:ext cx="1422010" cy="1068146"/>
          </a:xfrm>
          <a:prstGeom prst="rect">
            <a:avLst/>
          </a:prstGeom>
        </p:spPr>
      </p:pic>
      <p:pic>
        <p:nvPicPr>
          <p:cNvPr id="31" name="圖片 30">
            <a:extLst>
              <a:ext uri="{FF2B5EF4-FFF2-40B4-BE49-F238E27FC236}">
                <a16:creationId xmlns:a16="http://schemas.microsoft.com/office/drawing/2014/main" id="{46C14F01-31E7-3598-C148-EF13982AA054}"/>
              </a:ext>
            </a:extLst>
          </p:cNvPr>
          <p:cNvPicPr>
            <a:picLocks noChangeAspect="1"/>
          </p:cNvPicPr>
          <p:nvPr/>
        </p:nvPicPr>
        <p:blipFill>
          <a:blip r:embed="rId3"/>
          <a:stretch>
            <a:fillRect/>
          </a:stretch>
        </p:blipFill>
        <p:spPr>
          <a:xfrm>
            <a:off x="8969138" y="6224264"/>
            <a:ext cx="1422010" cy="1068146"/>
          </a:xfrm>
          <a:prstGeom prst="rect">
            <a:avLst/>
          </a:prstGeom>
        </p:spPr>
      </p:pic>
      <p:pic>
        <p:nvPicPr>
          <p:cNvPr id="36" name="圖片 35">
            <a:extLst>
              <a:ext uri="{FF2B5EF4-FFF2-40B4-BE49-F238E27FC236}">
                <a16:creationId xmlns:a16="http://schemas.microsoft.com/office/drawing/2014/main" id="{9864E328-6990-0D3F-75A9-12207087A42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390658" y="6413142"/>
            <a:ext cx="2951791" cy="2046128"/>
          </a:xfrm>
          <a:prstGeom prst="rect">
            <a:avLst/>
          </a:prstGeom>
        </p:spPr>
      </p:pic>
      <p:pic>
        <p:nvPicPr>
          <p:cNvPr id="38" name="圖片 37">
            <a:extLst>
              <a:ext uri="{FF2B5EF4-FFF2-40B4-BE49-F238E27FC236}">
                <a16:creationId xmlns:a16="http://schemas.microsoft.com/office/drawing/2014/main" id="{CB62BB8B-5AE7-FC7F-5E45-29E5920757AE}"/>
              </a:ext>
            </a:extLst>
          </p:cNvPr>
          <p:cNvPicPr>
            <a:picLocks noChangeAspect="1"/>
          </p:cNvPicPr>
          <p:nvPr/>
        </p:nvPicPr>
        <p:blipFill>
          <a:blip r:embed="rId9"/>
          <a:stretch>
            <a:fillRect/>
          </a:stretch>
        </p:blipFill>
        <p:spPr>
          <a:xfrm>
            <a:off x="12060053" y="6485773"/>
            <a:ext cx="209244" cy="341766"/>
          </a:xfrm>
          <a:prstGeom prst="rect">
            <a:avLst/>
          </a:prstGeom>
        </p:spPr>
      </p:pic>
      <p:pic>
        <p:nvPicPr>
          <p:cNvPr id="39" name="圖片 38">
            <a:extLst>
              <a:ext uri="{FF2B5EF4-FFF2-40B4-BE49-F238E27FC236}">
                <a16:creationId xmlns:a16="http://schemas.microsoft.com/office/drawing/2014/main" id="{FE936CBD-B3A8-0AAC-6AA4-980E17B9AB49}"/>
              </a:ext>
            </a:extLst>
          </p:cNvPr>
          <p:cNvPicPr>
            <a:picLocks noChangeAspect="1"/>
          </p:cNvPicPr>
          <p:nvPr/>
        </p:nvPicPr>
        <p:blipFill>
          <a:blip r:embed="rId9"/>
          <a:stretch>
            <a:fillRect/>
          </a:stretch>
        </p:blipFill>
        <p:spPr>
          <a:xfrm>
            <a:off x="3242343" y="5672723"/>
            <a:ext cx="209244" cy="341766"/>
          </a:xfrm>
          <a:prstGeom prst="rect">
            <a:avLst/>
          </a:prstGeom>
        </p:spPr>
      </p:pic>
      <p:pic>
        <p:nvPicPr>
          <p:cNvPr id="6" name="ragic logo.png" descr="ragic logo.png">
            <a:hlinkClick r:id="rId10" action="ppaction://hlinksldjump"/>
            <a:extLst>
              <a:ext uri="{FF2B5EF4-FFF2-40B4-BE49-F238E27FC236}">
                <a16:creationId xmlns:a16="http://schemas.microsoft.com/office/drawing/2014/main" id="{803CE5DB-274F-A6B4-6257-805572E57C83}"/>
              </a:ext>
            </a:extLst>
          </p:cNvPr>
          <p:cNvPicPr>
            <a:picLocks noChangeAspect="1"/>
          </p:cNvPicPr>
          <p:nvPr/>
        </p:nvPicPr>
        <p:blipFill>
          <a:blip r:embed="rId11"/>
          <a:stretch>
            <a:fillRect/>
          </a:stretch>
        </p:blipFill>
        <p:spPr>
          <a:xfrm>
            <a:off x="11170581" y="8752944"/>
            <a:ext cx="1778944" cy="1000656"/>
          </a:xfrm>
          <a:prstGeom prst="rect">
            <a:avLst/>
          </a:prstGeom>
          <a:ln w="12700">
            <a:miter lim="400000"/>
          </a:ln>
        </p:spPr>
      </p:pic>
    </p:spTree>
    <p:extLst>
      <p:ext uri="{BB962C8B-B14F-4D97-AF65-F5344CB8AC3E}">
        <p14:creationId xmlns:p14="http://schemas.microsoft.com/office/powerpoint/2010/main" val="4178881582"/>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12" name="矩形"/>
          <p:cNvSpPr/>
          <p:nvPr/>
        </p:nvSpPr>
        <p:spPr>
          <a:xfrm>
            <a:off x="0" y="0"/>
            <a:ext cx="13004800" cy="331863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13" name="在外也能輕鬆存取、簽核資料"/>
          <p:cNvSpPr txBox="1"/>
          <p:nvPr/>
        </p:nvSpPr>
        <p:spPr>
          <a:xfrm>
            <a:off x="558599" y="1846371"/>
            <a:ext cx="11887601" cy="578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rPr>
              <a:t>View, enter, and edit records on the go</a:t>
            </a:r>
          </a:p>
        </p:txBody>
      </p:sp>
      <p:sp>
        <p:nvSpPr>
          <p:cNvPr id="414" name="支援行動裝置"/>
          <p:cNvSpPr txBox="1"/>
          <p:nvPr/>
        </p:nvSpPr>
        <p:spPr>
          <a:xfrm>
            <a:off x="4121354" y="812370"/>
            <a:ext cx="4509933"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dirty="0"/>
              <a:t>Mobile Access</a:t>
            </a:r>
          </a:p>
        </p:txBody>
      </p:sp>
      <p:grpSp>
        <p:nvGrpSpPr>
          <p:cNvPr id="4" name="群組 3">
            <a:extLst>
              <a:ext uri="{FF2B5EF4-FFF2-40B4-BE49-F238E27FC236}">
                <a16:creationId xmlns:a16="http://schemas.microsoft.com/office/drawing/2014/main" id="{EA10711A-25B9-A326-D84D-AA94F2036C71}"/>
              </a:ext>
            </a:extLst>
          </p:cNvPr>
          <p:cNvGrpSpPr/>
          <p:nvPr/>
        </p:nvGrpSpPr>
        <p:grpSpPr>
          <a:xfrm>
            <a:off x="4572918" y="2567449"/>
            <a:ext cx="3858965" cy="507912"/>
            <a:chOff x="4710906" y="2567449"/>
            <a:chExt cx="3858965" cy="507912"/>
          </a:xfrm>
        </p:grpSpPr>
        <p:pic>
          <p:nvPicPr>
            <p:cNvPr id="2" name="影像" descr="影像">
              <a:hlinkClick r:id="rId3"/>
              <a:extLst>
                <a:ext uri="{FF2B5EF4-FFF2-40B4-BE49-F238E27FC236}">
                  <a16:creationId xmlns:a16="http://schemas.microsoft.com/office/drawing/2014/main" id="{15CBC10B-3C27-7196-954D-88DE3D4E6B2E}"/>
                </a:ext>
              </a:extLst>
            </p:cNvPr>
            <p:cNvPicPr>
              <a:picLocks noChangeAspect="1"/>
            </p:cNvPicPr>
            <p:nvPr/>
          </p:nvPicPr>
          <p:blipFill>
            <a:blip r:embed="rId4">
              <a:alphaModFix amt="80018"/>
            </a:blip>
            <a:srcRect b="62875"/>
            <a:stretch>
              <a:fillRect/>
            </a:stretch>
          </p:blipFill>
          <p:spPr>
            <a:xfrm>
              <a:off x="4710906" y="2582439"/>
              <a:ext cx="1803403" cy="492922"/>
            </a:xfrm>
            <a:prstGeom prst="rect">
              <a:avLst/>
            </a:prstGeom>
            <a:ln w="12700">
              <a:miter lim="400000"/>
            </a:ln>
          </p:spPr>
        </p:pic>
        <p:pic>
          <p:nvPicPr>
            <p:cNvPr id="3" name="影像" descr="影像">
              <a:hlinkClick r:id="rId5"/>
              <a:extLst>
                <a:ext uri="{FF2B5EF4-FFF2-40B4-BE49-F238E27FC236}">
                  <a16:creationId xmlns:a16="http://schemas.microsoft.com/office/drawing/2014/main" id="{51417A64-4FD3-3A4A-CF54-FBB10F136928}"/>
                </a:ext>
              </a:extLst>
            </p:cNvPr>
            <p:cNvPicPr>
              <a:picLocks noChangeAspect="1"/>
            </p:cNvPicPr>
            <p:nvPr/>
          </p:nvPicPr>
          <p:blipFill>
            <a:blip r:embed="rId4">
              <a:alphaModFix amt="80018"/>
            </a:blip>
            <a:srcRect l="1510" t="55384" b="7489"/>
            <a:stretch>
              <a:fillRect/>
            </a:stretch>
          </p:blipFill>
          <p:spPr>
            <a:xfrm>
              <a:off x="6793704" y="2567449"/>
              <a:ext cx="1776167" cy="492923"/>
            </a:xfrm>
            <a:prstGeom prst="rect">
              <a:avLst/>
            </a:prstGeom>
            <a:ln w="12700">
              <a:miter lim="400000"/>
            </a:ln>
          </p:spPr>
        </p:pic>
      </p:grpSp>
      <p:pic>
        <p:nvPicPr>
          <p:cNvPr id="5" name="未命名-1_工作區域 1 (1).png" descr="未命名-1_工作區域 1 (1).png">
            <a:extLst>
              <a:ext uri="{FF2B5EF4-FFF2-40B4-BE49-F238E27FC236}">
                <a16:creationId xmlns:a16="http://schemas.microsoft.com/office/drawing/2014/main" id="{E0FD4DA2-B4ED-2D2B-C44C-2866C422595A}"/>
              </a:ext>
            </a:extLst>
          </p:cNvPr>
          <p:cNvPicPr>
            <a:picLocks noChangeAspect="1"/>
          </p:cNvPicPr>
          <p:nvPr/>
        </p:nvPicPr>
        <p:blipFill>
          <a:blip r:embed="rId6"/>
          <a:stretch>
            <a:fillRect/>
          </a:stretch>
        </p:blipFill>
        <p:spPr>
          <a:xfrm>
            <a:off x="1459838" y="4146351"/>
            <a:ext cx="9998137" cy="5192832"/>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 name="矩形">
            <a:extLst>
              <a:ext uri="{FF2B5EF4-FFF2-40B4-BE49-F238E27FC236}">
                <a16:creationId xmlns:a16="http://schemas.microsoft.com/office/drawing/2014/main" id="{AC8DAA0F-44ED-163C-F8CD-AB0743FE506B}"/>
              </a:ext>
            </a:extLst>
          </p:cNvPr>
          <p:cNvSpPr/>
          <p:nvPr/>
        </p:nvSpPr>
        <p:spPr>
          <a:xfrm>
            <a:off x="-386523" y="-97372"/>
            <a:ext cx="13777846" cy="275744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766A3DDC-1B93-E6C7-4AF2-0A340E2DF7AE}"/>
              </a:ext>
            </a:extLst>
          </p:cNvPr>
          <p:cNvSpPr txBox="1"/>
          <p:nvPr/>
        </p:nvSpPr>
        <p:spPr>
          <a:xfrm>
            <a:off x="5291983" y="884207"/>
            <a:ext cx="2420831"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dirty="0">
                <a:sym typeface="Source Han Sans TW Bold"/>
              </a:rPr>
              <a:t>Ragic </a:t>
            </a:r>
            <a:r>
              <a:rPr lang="en-US" dirty="0">
                <a:sym typeface="Source Han Sans TW Bold"/>
              </a:rPr>
              <a:t>AI</a:t>
            </a:r>
            <a:endParaRPr dirty="0">
              <a:sym typeface="Source Han Sans TW Bold"/>
            </a:endParaRPr>
          </a:p>
        </p:txBody>
      </p:sp>
      <p:pic>
        <p:nvPicPr>
          <p:cNvPr id="6" name="0522 AI 上傳檔案_英">
            <a:hlinkClick r:id="" action="ppaction://media"/>
            <a:extLst>
              <a:ext uri="{FF2B5EF4-FFF2-40B4-BE49-F238E27FC236}">
                <a16:creationId xmlns:a16="http://schemas.microsoft.com/office/drawing/2014/main" id="{19DE44C2-D883-CCF0-7C15-86E93B0F73D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78592" y="3143422"/>
            <a:ext cx="11047615" cy="6214283"/>
          </a:xfrm>
          <a:prstGeom prst="rect">
            <a:avLst/>
          </a:prstGeom>
        </p:spPr>
      </p:pic>
    </p:spTree>
    <p:extLst>
      <p:ext uri="{BB962C8B-B14F-4D97-AF65-F5344CB8AC3E}">
        <p14:creationId xmlns:p14="http://schemas.microsoft.com/office/powerpoint/2010/main" val="14199918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F96C13A1-BA76-C9EF-12F5-14384E4431E9}"/>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DB92774-A1DB-7229-D1EF-E3044CF55714}"/>
              </a:ext>
            </a:extLst>
          </p:cNvPr>
          <p:cNvSpPr>
            <a:spLocks noGrp="1" noRot="1" noMove="1" noResize="1" noEditPoints="1" noAdjustHandles="1" noChangeArrowheads="1" noChangeShapeType="1"/>
          </p:cNvSpPr>
          <p:nvPr/>
        </p:nvSpPr>
        <p:spPr>
          <a:xfrm>
            <a:off x="-386731" y="-46916"/>
            <a:ext cx="13777846" cy="30012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6B60F062-81A8-728F-E801-6AE7F72694E0}"/>
              </a:ext>
            </a:extLst>
          </p:cNvPr>
          <p:cNvSpPr txBox="1"/>
          <p:nvPr/>
        </p:nvSpPr>
        <p:spPr>
          <a:xfrm>
            <a:off x="4214091" y="850432"/>
            <a:ext cx="4576618"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Learn</a:t>
            </a: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Ragic!</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5" name="員工有高達 90% 的時間在和 Excel 搏鬥">
            <a:extLst>
              <a:ext uri="{FF2B5EF4-FFF2-40B4-BE49-F238E27FC236}">
                <a16:creationId xmlns:a16="http://schemas.microsoft.com/office/drawing/2014/main" id="{CB6E4ECB-F7CE-4084-052D-4214817BDCC5}"/>
              </a:ext>
            </a:extLst>
          </p:cNvPr>
          <p:cNvSpPr txBox="1"/>
          <p:nvPr/>
        </p:nvSpPr>
        <p:spPr>
          <a:xfrm>
            <a:off x="845347" y="3266756"/>
            <a:ext cx="3516790" cy="4326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Learning Center</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7" name="員工有高達 90% 的時間在和 Excel 搏鬥">
            <a:extLst>
              <a:ext uri="{FF2B5EF4-FFF2-40B4-BE49-F238E27FC236}">
                <a16:creationId xmlns:a16="http://schemas.microsoft.com/office/drawing/2014/main" id="{DAC993D1-05A4-B9FB-F61E-B30E9D93EEFF}"/>
              </a:ext>
            </a:extLst>
          </p:cNvPr>
          <p:cNvSpPr txBox="1"/>
          <p:nvPr/>
        </p:nvSpPr>
        <p:spPr>
          <a:xfrm>
            <a:off x="4744005" y="3266756"/>
            <a:ext cx="3516790" cy="4326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Design Guide &amp; User Guide</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8" name="員工有高達 90% 的時間在和 Excel 搏鬥">
            <a:extLst>
              <a:ext uri="{FF2B5EF4-FFF2-40B4-BE49-F238E27FC236}">
                <a16:creationId xmlns:a16="http://schemas.microsoft.com/office/drawing/2014/main" id="{0E0CDD92-7EB1-5CB9-3CDF-86805E929807}"/>
              </a:ext>
            </a:extLst>
          </p:cNvPr>
          <p:cNvSpPr txBox="1"/>
          <p:nvPr/>
        </p:nvSpPr>
        <p:spPr>
          <a:xfrm>
            <a:off x="8642661" y="3266756"/>
            <a:ext cx="3516790" cy="4326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FAQ &amp; API Developer Guide</a:t>
            </a:r>
          </a:p>
        </p:txBody>
      </p:sp>
      <p:sp>
        <p:nvSpPr>
          <p:cNvPr id="10" name="員工有高達 90% 的時間在和 Excel 搏鬥">
            <a:extLst>
              <a:ext uri="{FF2B5EF4-FFF2-40B4-BE49-F238E27FC236}">
                <a16:creationId xmlns:a16="http://schemas.microsoft.com/office/drawing/2014/main" id="{9D2B8D82-2DE8-58B1-7674-B32ADF6F0873}"/>
              </a:ext>
            </a:extLst>
          </p:cNvPr>
          <p:cNvSpPr txBox="1"/>
          <p:nvPr/>
        </p:nvSpPr>
        <p:spPr>
          <a:xfrm>
            <a:off x="845346" y="6299300"/>
            <a:ext cx="3516790" cy="432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YouTube </a:t>
            </a: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Noto Sans CJK SC Medium" panose="020B0500000000000000" pitchFamily="34" charset="-128"/>
                <a:cs typeface="Open Sans" panose="020B0606030504020204" pitchFamily="34" charset="0"/>
                <a:sym typeface="Source Han Sans TW Medium"/>
              </a:rPr>
              <a:t>Channel</a:t>
            </a:r>
            <a:endPar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12" name="員工有高達 90% 的時間在和 Excel 搏鬥">
            <a:extLst>
              <a:ext uri="{FF2B5EF4-FFF2-40B4-BE49-F238E27FC236}">
                <a16:creationId xmlns:a16="http://schemas.microsoft.com/office/drawing/2014/main" id="{6069493A-6BDA-640E-E577-873E08379977}"/>
              </a:ext>
            </a:extLst>
          </p:cNvPr>
          <p:cNvSpPr txBox="1"/>
          <p:nvPr/>
        </p:nvSpPr>
        <p:spPr>
          <a:xfrm>
            <a:off x="4744004" y="6299300"/>
            <a:ext cx="3516790" cy="431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6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Medium"/>
              </a:rPr>
              <a:t>Webinars</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4" name="員工有高達 90% 的時間在和 Excel 搏鬥">
            <a:extLst>
              <a:ext uri="{FF2B5EF4-FFF2-40B4-BE49-F238E27FC236}">
                <a16:creationId xmlns:a16="http://schemas.microsoft.com/office/drawing/2014/main" id="{93264CAE-E5F9-512A-1B05-26BF4B6E34D4}"/>
              </a:ext>
            </a:extLst>
          </p:cNvPr>
          <p:cNvSpPr txBox="1"/>
          <p:nvPr/>
        </p:nvSpPr>
        <p:spPr>
          <a:xfrm>
            <a:off x="8642660" y="6299300"/>
            <a:ext cx="3516790" cy="432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Noto Sans CJK SC Medium" panose="020B0500000000000000" pitchFamily="34" charset="-128"/>
                <a:cs typeface="Open Sans" panose="020B0606030504020204" pitchFamily="34" charset="0"/>
                <a:sym typeface="Source Han Sans TW Medium"/>
              </a:rPr>
              <a:t>Blog </a:t>
            </a: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&amp; Community</a:t>
            </a:r>
            <a:r>
              <a:rPr kumimoji="0" lang="zh-TW" altLang="en-US" sz="1600" b="1" i="0" u="none" strike="noStrike" kern="0" cap="none" spc="0" normalizeH="0" baseline="0" noProof="0" dirty="0">
                <a:ln>
                  <a:noFill/>
                </a:ln>
                <a:solidFill>
                  <a:srgbClr val="393939"/>
                </a:solidFill>
                <a:effectLst/>
                <a:uLnTx/>
                <a:uFillTx/>
                <a:latin typeface="Open Sans" panose="020B0606030504020204" pitchFamily="34" charset="0"/>
                <a:ea typeface="Noto Sans CJK SC Medium" panose="020B0500000000000000" pitchFamily="34" charset="-128"/>
                <a:cs typeface="Open Sans" panose="020B0606030504020204" pitchFamily="34" charset="0"/>
                <a:sym typeface="Source Han Sans TW Medium"/>
              </a:rPr>
              <a:t> </a:t>
            </a:r>
            <a:endPar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25" name="矩形 24">
            <a:extLst>
              <a:ext uri="{FF2B5EF4-FFF2-40B4-BE49-F238E27FC236}">
                <a16:creationId xmlns:a16="http://schemas.microsoft.com/office/drawing/2014/main" id="{5BDBF880-9438-3192-667F-DFC7207AAECF}"/>
              </a:ext>
            </a:extLst>
          </p:cNvPr>
          <p:cNvSpPr/>
          <p:nvPr/>
        </p:nvSpPr>
        <p:spPr>
          <a:xfrm>
            <a:off x="845757" y="6788658"/>
            <a:ext cx="3516790" cy="942707"/>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pic>
        <p:nvPicPr>
          <p:cNvPr id="11" name="圖片 10">
            <a:hlinkClick r:id="rId3"/>
            <a:extLst>
              <a:ext uri="{FF2B5EF4-FFF2-40B4-BE49-F238E27FC236}">
                <a16:creationId xmlns:a16="http://schemas.microsoft.com/office/drawing/2014/main" id="{E864419E-7B8D-3FD4-E361-3711B501CA87}"/>
              </a:ext>
            </a:extLst>
          </p:cNvPr>
          <p:cNvPicPr>
            <a:picLocks noChangeAspect="1"/>
          </p:cNvPicPr>
          <p:nvPr/>
        </p:nvPicPr>
        <p:blipFill>
          <a:blip r:embed="rId4"/>
          <a:stretch>
            <a:fillRect/>
          </a:stretch>
        </p:blipFill>
        <p:spPr>
          <a:xfrm>
            <a:off x="845347" y="3741146"/>
            <a:ext cx="3517200" cy="2122972"/>
          </a:xfrm>
          <a:prstGeom prst="rect">
            <a:avLst/>
          </a:prstGeom>
        </p:spPr>
      </p:pic>
      <p:pic>
        <p:nvPicPr>
          <p:cNvPr id="13" name="圖片 12">
            <a:hlinkClick r:id="rId5"/>
            <a:extLst>
              <a:ext uri="{FF2B5EF4-FFF2-40B4-BE49-F238E27FC236}">
                <a16:creationId xmlns:a16="http://schemas.microsoft.com/office/drawing/2014/main" id="{C14E67CA-0D50-07A5-B124-DC75C12A1C5A}"/>
              </a:ext>
            </a:extLst>
          </p:cNvPr>
          <p:cNvPicPr>
            <a:picLocks noChangeAspect="1"/>
          </p:cNvPicPr>
          <p:nvPr/>
        </p:nvPicPr>
        <p:blipFill>
          <a:blip r:embed="rId6"/>
          <a:srcRect t="1" r="883" b="2679"/>
          <a:stretch/>
        </p:blipFill>
        <p:spPr>
          <a:xfrm>
            <a:off x="4743594" y="3741147"/>
            <a:ext cx="3516791" cy="2124000"/>
          </a:xfrm>
          <a:prstGeom prst="rect">
            <a:avLst/>
          </a:prstGeom>
        </p:spPr>
      </p:pic>
      <p:pic>
        <p:nvPicPr>
          <p:cNvPr id="16" name="圖片 15">
            <a:hlinkClick r:id="rId7"/>
            <a:extLst>
              <a:ext uri="{FF2B5EF4-FFF2-40B4-BE49-F238E27FC236}">
                <a16:creationId xmlns:a16="http://schemas.microsoft.com/office/drawing/2014/main" id="{D2B50D4E-8885-06F8-E15A-71A233A8AB4D}"/>
              </a:ext>
            </a:extLst>
          </p:cNvPr>
          <p:cNvPicPr>
            <a:picLocks noChangeAspect="1"/>
          </p:cNvPicPr>
          <p:nvPr/>
        </p:nvPicPr>
        <p:blipFill>
          <a:blip r:embed="rId8"/>
          <a:srcRect b="11141"/>
          <a:stretch/>
        </p:blipFill>
        <p:spPr>
          <a:xfrm>
            <a:off x="8642660" y="3741147"/>
            <a:ext cx="3517200" cy="2121025"/>
          </a:xfrm>
          <a:prstGeom prst="rect">
            <a:avLst/>
          </a:prstGeom>
        </p:spPr>
      </p:pic>
      <p:pic>
        <p:nvPicPr>
          <p:cNvPr id="17" name="圖片 16">
            <a:hlinkClick r:id="rId9"/>
            <a:extLst>
              <a:ext uri="{FF2B5EF4-FFF2-40B4-BE49-F238E27FC236}">
                <a16:creationId xmlns:a16="http://schemas.microsoft.com/office/drawing/2014/main" id="{7A55FA4E-DF93-7997-C399-C3DD47780A28}"/>
              </a:ext>
            </a:extLst>
          </p:cNvPr>
          <p:cNvPicPr>
            <a:picLocks noChangeAspect="1"/>
          </p:cNvPicPr>
          <p:nvPr/>
        </p:nvPicPr>
        <p:blipFill>
          <a:blip r:embed="rId10"/>
          <a:srcRect l="1993" b="15584"/>
          <a:stretch/>
        </p:blipFill>
        <p:spPr>
          <a:xfrm>
            <a:off x="844525" y="6837329"/>
            <a:ext cx="3517200" cy="2075331"/>
          </a:xfrm>
          <a:prstGeom prst="rect">
            <a:avLst/>
          </a:prstGeom>
        </p:spPr>
      </p:pic>
      <p:grpSp>
        <p:nvGrpSpPr>
          <p:cNvPr id="3" name="群組 2">
            <a:extLst>
              <a:ext uri="{FF2B5EF4-FFF2-40B4-BE49-F238E27FC236}">
                <a16:creationId xmlns:a16="http://schemas.microsoft.com/office/drawing/2014/main" id="{F7D6E803-AB8D-2C2D-5E26-B24E53AC17EF}"/>
              </a:ext>
            </a:extLst>
          </p:cNvPr>
          <p:cNvGrpSpPr/>
          <p:nvPr/>
        </p:nvGrpSpPr>
        <p:grpSpPr>
          <a:xfrm>
            <a:off x="4742567" y="6788660"/>
            <a:ext cx="3518022" cy="2124000"/>
            <a:chOff x="4742567" y="6788660"/>
            <a:chExt cx="3518022" cy="2124000"/>
          </a:xfrm>
        </p:grpSpPr>
        <p:pic>
          <p:nvPicPr>
            <p:cNvPr id="18" name="圖片 17">
              <a:hlinkClick r:id="rId11"/>
              <a:extLst>
                <a:ext uri="{FF2B5EF4-FFF2-40B4-BE49-F238E27FC236}">
                  <a16:creationId xmlns:a16="http://schemas.microsoft.com/office/drawing/2014/main" id="{5FE9B6FA-0EE7-C3E4-DC25-54E84871CE95}"/>
                </a:ext>
              </a:extLst>
            </p:cNvPr>
            <p:cNvPicPr>
              <a:picLocks noChangeAspect="1"/>
            </p:cNvPicPr>
            <p:nvPr/>
          </p:nvPicPr>
          <p:blipFill>
            <a:blip r:embed="rId12"/>
            <a:srcRect t="13581"/>
            <a:stretch/>
          </p:blipFill>
          <p:spPr>
            <a:xfrm>
              <a:off x="4743389" y="6788660"/>
              <a:ext cx="3517200" cy="1481203"/>
            </a:xfrm>
            <a:prstGeom prst="rect">
              <a:avLst/>
            </a:prstGeom>
          </p:spPr>
        </p:pic>
        <p:pic>
          <p:nvPicPr>
            <p:cNvPr id="19" name="圖片 18">
              <a:extLst>
                <a:ext uri="{FF2B5EF4-FFF2-40B4-BE49-F238E27FC236}">
                  <a16:creationId xmlns:a16="http://schemas.microsoft.com/office/drawing/2014/main" id="{06966CB8-919D-3EB0-2176-4D8D26285B9E}"/>
                </a:ext>
              </a:extLst>
            </p:cNvPr>
            <p:cNvPicPr>
              <a:picLocks noChangeAspect="1"/>
            </p:cNvPicPr>
            <p:nvPr/>
          </p:nvPicPr>
          <p:blipFill>
            <a:blip r:embed="rId13"/>
            <a:srcRect t="5210" b="37421"/>
            <a:stretch/>
          </p:blipFill>
          <p:spPr>
            <a:xfrm>
              <a:off x="4742567" y="8202901"/>
              <a:ext cx="3517200" cy="709759"/>
            </a:xfrm>
            <a:prstGeom prst="rect">
              <a:avLst/>
            </a:prstGeom>
          </p:spPr>
        </p:pic>
      </p:grpSp>
      <p:pic>
        <p:nvPicPr>
          <p:cNvPr id="20" name="圖片 19">
            <a:hlinkClick r:id="rId14"/>
            <a:extLst>
              <a:ext uri="{FF2B5EF4-FFF2-40B4-BE49-F238E27FC236}">
                <a16:creationId xmlns:a16="http://schemas.microsoft.com/office/drawing/2014/main" id="{8376B465-6027-2D07-F9A1-7376AC5E9D13}"/>
              </a:ext>
            </a:extLst>
          </p:cNvPr>
          <p:cNvPicPr>
            <a:picLocks noChangeAspect="1"/>
          </p:cNvPicPr>
          <p:nvPr/>
        </p:nvPicPr>
        <p:blipFill>
          <a:blip r:embed="rId15"/>
          <a:srcRect l="3412" t="2199"/>
          <a:stretch/>
        </p:blipFill>
        <p:spPr>
          <a:xfrm>
            <a:off x="8640609" y="6788658"/>
            <a:ext cx="3519251" cy="2124002"/>
          </a:xfrm>
          <a:prstGeom prst="rect">
            <a:avLst/>
          </a:prstGeom>
        </p:spPr>
      </p:pic>
    </p:spTree>
    <p:extLst>
      <p:ext uri="{BB962C8B-B14F-4D97-AF65-F5344CB8AC3E}">
        <p14:creationId xmlns:p14="http://schemas.microsoft.com/office/powerpoint/2010/main" val="419365281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9D2D0F4E-130C-8EEA-9245-185139898FA4}"/>
            </a:ext>
          </a:extLst>
        </p:cNvPr>
        <p:cNvGrpSpPr/>
        <p:nvPr/>
      </p:nvGrpSpPr>
      <p:grpSpPr>
        <a:xfrm>
          <a:off x="0" y="0"/>
          <a:ext cx="0" cy="0"/>
          <a:chOff x="0" y="0"/>
          <a:chExt cx="0" cy="0"/>
        </a:xfrm>
      </p:grpSpPr>
      <p:sp>
        <p:nvSpPr>
          <p:cNvPr id="231" name="矩形">
            <a:extLst>
              <a:ext uri="{FF2B5EF4-FFF2-40B4-BE49-F238E27FC236}">
                <a16:creationId xmlns:a16="http://schemas.microsoft.com/office/drawing/2014/main" id="{D79FFCEC-65C7-C8A6-07E9-AC265CE2AD3E}"/>
              </a:ext>
            </a:extLst>
          </p:cNvPr>
          <p:cNvSpPr/>
          <p:nvPr/>
        </p:nvSpPr>
        <p:spPr>
          <a:xfrm>
            <a:off x="1470817" y="3615649"/>
            <a:ext cx="10063165" cy="25223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 name="群組 1">
            <a:extLst>
              <a:ext uri="{FF2B5EF4-FFF2-40B4-BE49-F238E27FC236}">
                <a16:creationId xmlns:a16="http://schemas.microsoft.com/office/drawing/2014/main" id="{2C434980-9486-0977-D49C-C69DC07EE124}"/>
              </a:ext>
            </a:extLst>
          </p:cNvPr>
          <p:cNvGrpSpPr/>
          <p:nvPr/>
        </p:nvGrpSpPr>
        <p:grpSpPr>
          <a:xfrm>
            <a:off x="1470817" y="3615649"/>
            <a:ext cx="9538987" cy="2522303"/>
            <a:chOff x="1859732" y="3628349"/>
            <a:chExt cx="9538987" cy="2522303"/>
          </a:xfrm>
        </p:grpSpPr>
        <p:sp>
          <p:nvSpPr>
            <p:cNvPr id="232" name="哪裡不一樣？">
              <a:extLst>
                <a:ext uri="{FF2B5EF4-FFF2-40B4-BE49-F238E27FC236}">
                  <a16:creationId xmlns:a16="http://schemas.microsoft.com/office/drawing/2014/main" id="{15F255A7-9C56-03CD-B012-1531E429256B}"/>
                </a:ext>
              </a:extLst>
            </p:cNvPr>
            <p:cNvSpPr txBox="1"/>
            <p:nvPr/>
          </p:nvSpPr>
          <p:spPr>
            <a:xfrm>
              <a:off x="6287048" y="4249024"/>
              <a:ext cx="5111671" cy="10100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sz="48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sz="4400" dirty="0"/>
                <a:t>Technology Stack</a:t>
              </a:r>
            </a:p>
          </p:txBody>
        </p:sp>
        <p:pic>
          <p:nvPicPr>
            <p:cNvPr id="233" name="ragic logo.png" descr="ragic logo.png">
              <a:extLst>
                <a:ext uri="{FF2B5EF4-FFF2-40B4-BE49-F238E27FC236}">
                  <a16:creationId xmlns:a16="http://schemas.microsoft.com/office/drawing/2014/main" id="{1325A179-2795-D1CE-3192-BEFC78E732B6}"/>
                </a:ext>
              </a:extLst>
            </p:cNvPr>
            <p:cNvPicPr>
              <a:picLocks noChangeAspect="1"/>
            </p:cNvPicPr>
            <p:nvPr/>
          </p:nvPicPr>
          <p:blipFill>
            <a:blip r:embed="rId3"/>
            <a:stretch>
              <a:fillRect/>
            </a:stretch>
          </p:blipFill>
          <p:spPr>
            <a:xfrm>
              <a:off x="1859732" y="3628349"/>
              <a:ext cx="4484094" cy="2522303"/>
            </a:xfrm>
            <a:prstGeom prst="rect">
              <a:avLst/>
            </a:prstGeom>
            <a:ln w="12700">
              <a:miter lim="400000"/>
            </a:ln>
          </p:spPr>
        </p:pic>
      </p:grpSp>
    </p:spTree>
    <p:extLst>
      <p:ext uri="{BB962C8B-B14F-4D97-AF65-F5344CB8AC3E}">
        <p14:creationId xmlns:p14="http://schemas.microsoft.com/office/powerpoint/2010/main" val="305915535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EDCB424-7D31-978D-CD5D-673966C5496E}"/>
            </a:ext>
          </a:extLst>
        </p:cNvPr>
        <p:cNvGrpSpPr/>
        <p:nvPr/>
      </p:nvGrpSpPr>
      <p:grpSpPr>
        <a:xfrm>
          <a:off x="0" y="0"/>
          <a:ext cx="0" cy="0"/>
          <a:chOff x="0" y="0"/>
          <a:chExt cx="0" cy="0"/>
        </a:xfrm>
      </p:grpSpPr>
      <p:sp>
        <p:nvSpPr>
          <p:cNvPr id="253" name="矩形">
            <a:extLst>
              <a:ext uri="{FF2B5EF4-FFF2-40B4-BE49-F238E27FC236}">
                <a16:creationId xmlns:a16="http://schemas.microsoft.com/office/drawing/2014/main" id="{8503F9C9-F358-AEA8-47B8-A4DA5AF417A4}"/>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54" name="Ragic 一 個  系 統 便 能 管 理 您  所 有 的 作 業 流  程">
            <a:extLst>
              <a:ext uri="{FF2B5EF4-FFF2-40B4-BE49-F238E27FC236}">
                <a16:creationId xmlns:a16="http://schemas.microsoft.com/office/drawing/2014/main" id="{C1F1DD99-C6FE-81E5-3DB6-2C48EF627572}"/>
              </a:ext>
            </a:extLst>
          </p:cNvPr>
          <p:cNvSpPr txBox="1"/>
          <p:nvPr/>
        </p:nvSpPr>
        <p:spPr>
          <a:xfrm>
            <a:off x="1918208" y="1857600"/>
            <a:ext cx="9168384" cy="11020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Ragic offers RESTful HTTP API that lets you read from and write to your Ragic database using your own code</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255" name="充分整合">
            <a:extLst>
              <a:ext uri="{FF2B5EF4-FFF2-40B4-BE49-F238E27FC236}">
                <a16:creationId xmlns:a16="http://schemas.microsoft.com/office/drawing/2014/main" id="{DC64CDBD-AF29-8123-55A2-B52C47952968}"/>
              </a:ext>
            </a:extLst>
          </p:cNvPr>
          <p:cNvSpPr txBox="1"/>
          <p:nvPr/>
        </p:nvSpPr>
        <p:spPr>
          <a:xfrm>
            <a:off x="1247448" y="848765"/>
            <a:ext cx="10509905"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Simple but robust RESTful HTTP API</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5" name="圖片 4">
            <a:extLst>
              <a:ext uri="{FF2B5EF4-FFF2-40B4-BE49-F238E27FC236}">
                <a16:creationId xmlns:a16="http://schemas.microsoft.com/office/drawing/2014/main" id="{C27AA755-5108-7939-5B2C-5AC51D1CF3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47802" y="3774432"/>
            <a:ext cx="10909197" cy="5396857"/>
          </a:xfrm>
          <a:prstGeom prst="rect">
            <a:avLst/>
          </a:prstGeom>
        </p:spPr>
      </p:pic>
      <p:sp>
        <p:nvSpPr>
          <p:cNvPr id="2" name="文字方塊 1">
            <a:extLst>
              <a:ext uri="{FF2B5EF4-FFF2-40B4-BE49-F238E27FC236}">
                <a16:creationId xmlns:a16="http://schemas.microsoft.com/office/drawing/2014/main" id="{AD886B42-82E1-6919-952F-12DAEFE3F81A}"/>
              </a:ext>
            </a:extLst>
          </p:cNvPr>
          <p:cNvSpPr txBox="1"/>
          <p:nvPr/>
        </p:nvSpPr>
        <p:spPr>
          <a:xfrm>
            <a:off x="957497" y="7251942"/>
            <a:ext cx="16759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Authentication</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with API Key</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3" name="文字方塊 2">
            <a:extLst>
              <a:ext uri="{FF2B5EF4-FFF2-40B4-BE49-F238E27FC236}">
                <a16:creationId xmlns:a16="http://schemas.microsoft.com/office/drawing/2014/main" id="{2F6678DB-3C78-0CDE-F20C-29B573E0AA08}"/>
              </a:ext>
            </a:extLst>
          </p:cNvPr>
          <p:cNvSpPr txBox="1"/>
          <p:nvPr/>
        </p:nvSpPr>
        <p:spPr>
          <a:xfrm>
            <a:off x="3162669" y="7251942"/>
            <a:ext cx="1945665"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Database Info</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Ex: field ID,</a:t>
            </a:r>
            <a:endPar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server name</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4" name="文字方塊 3">
            <a:extLst>
              <a:ext uri="{FF2B5EF4-FFF2-40B4-BE49-F238E27FC236}">
                <a16:creationId xmlns:a16="http://schemas.microsoft.com/office/drawing/2014/main" id="{B05605D2-F226-EEF8-DE45-659F1D8BB4DF}"/>
              </a:ext>
            </a:extLst>
          </p:cNvPr>
          <p:cNvSpPr txBox="1"/>
          <p:nvPr/>
        </p:nvSpPr>
        <p:spPr>
          <a:xfrm>
            <a:off x="5632704" y="5160837"/>
            <a:ext cx="1665831"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Reading &gt; GET</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6" name="文字方塊 5">
            <a:extLst>
              <a:ext uri="{FF2B5EF4-FFF2-40B4-BE49-F238E27FC236}">
                <a16:creationId xmlns:a16="http://schemas.microsoft.com/office/drawing/2014/main" id="{839D5A43-7DAB-5EB3-4FD3-145C11835EEE}"/>
              </a:ext>
            </a:extLst>
          </p:cNvPr>
          <p:cNvSpPr txBox="1"/>
          <p:nvPr/>
        </p:nvSpPr>
        <p:spPr>
          <a:xfrm>
            <a:off x="5410658" y="7203174"/>
            <a:ext cx="215761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Creating &amp; Modifying</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POST</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7" name="文字方塊 6">
            <a:extLst>
              <a:ext uri="{FF2B5EF4-FFF2-40B4-BE49-F238E27FC236}">
                <a16:creationId xmlns:a16="http://schemas.microsoft.com/office/drawing/2014/main" id="{190E416F-05AD-5934-F60B-330A2CADBACA}"/>
              </a:ext>
            </a:extLst>
          </p:cNvPr>
          <p:cNvSpPr txBox="1"/>
          <p:nvPr/>
        </p:nvSpPr>
        <p:spPr>
          <a:xfrm>
            <a:off x="5386811" y="9207865"/>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Deleting</a:t>
            </a:r>
            <a:r>
              <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DELETE</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9" name="文字方塊 8">
            <a:extLst>
              <a:ext uri="{FF2B5EF4-FFF2-40B4-BE49-F238E27FC236}">
                <a16:creationId xmlns:a16="http://schemas.microsoft.com/office/drawing/2014/main" id="{D7BDE5F9-C536-8EFB-5CDE-79FF6C85C380}"/>
              </a:ext>
            </a:extLst>
          </p:cNvPr>
          <p:cNvSpPr txBox="1"/>
          <p:nvPr/>
        </p:nvSpPr>
        <p:spPr>
          <a:xfrm>
            <a:off x="7896468" y="7251942"/>
            <a:ext cx="1759529"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Send API Request </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10" name="文字方塊 9">
            <a:extLst>
              <a:ext uri="{FF2B5EF4-FFF2-40B4-BE49-F238E27FC236}">
                <a16:creationId xmlns:a16="http://schemas.microsoft.com/office/drawing/2014/main" id="{C6177A03-471A-2828-61DB-A6B6AD6EB715}"/>
              </a:ext>
            </a:extLst>
          </p:cNvPr>
          <p:cNvSpPr txBox="1"/>
          <p:nvPr/>
        </p:nvSpPr>
        <p:spPr>
          <a:xfrm>
            <a:off x="10150476" y="7251942"/>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Receive Response</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Tree>
    <p:extLst>
      <p:ext uri="{BB962C8B-B14F-4D97-AF65-F5344CB8AC3E}">
        <p14:creationId xmlns:p14="http://schemas.microsoft.com/office/powerpoint/2010/main" val="387866094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FCD9564B-737F-92D1-F90F-D33C2679AF31}"/>
              </a:ext>
            </a:extLst>
          </p:cNvPr>
          <p:cNvGrpSpPr/>
          <p:nvPr/>
        </p:nvGrpSpPr>
        <p:grpSpPr>
          <a:xfrm>
            <a:off x="2695288" y="3760943"/>
            <a:ext cx="7559908" cy="5672617"/>
            <a:chOff x="556890" y="4096223"/>
            <a:chExt cx="7665596" cy="4735363"/>
          </a:xfrm>
        </p:grpSpPr>
        <p:pic>
          <p:nvPicPr>
            <p:cNvPr id="8" name="視窗框">
              <a:extLst>
                <a:ext uri="{FF2B5EF4-FFF2-40B4-BE49-F238E27FC236}">
                  <a16:creationId xmlns:a16="http://schemas.microsoft.com/office/drawing/2014/main" id="{0DD5452F-9AC7-0EB4-B050-7EBAFF49F32A}"/>
                </a:ext>
              </a:extLst>
            </p:cNvPr>
            <p:cNvPicPr>
              <a:picLocks noChangeAspect="1"/>
            </p:cNvPicPr>
            <p:nvPr/>
          </p:nvPicPr>
          <p:blipFill>
            <a:blip r:embed="rId3"/>
            <a:srcRect l="1" t="1" r="-909" b="-374"/>
            <a:stretch/>
          </p:blipFill>
          <p:spPr>
            <a:xfrm>
              <a:off x="556890" y="4096223"/>
              <a:ext cx="7319141" cy="4735363"/>
            </a:xfrm>
            <a:prstGeom prst="rect">
              <a:avLst/>
            </a:prstGeom>
          </p:spPr>
        </p:pic>
        <p:pic>
          <p:nvPicPr>
            <p:cNvPr id="9" name="視窗框">
              <a:extLst>
                <a:ext uri="{FF2B5EF4-FFF2-40B4-BE49-F238E27FC236}">
                  <a16:creationId xmlns:a16="http://schemas.microsoft.com/office/drawing/2014/main" id="{9EC60C4A-F100-85EA-DA26-F36D50225BCB}"/>
                </a:ext>
              </a:extLst>
            </p:cNvPr>
            <p:cNvPicPr>
              <a:picLocks noChangeAspect="1"/>
            </p:cNvPicPr>
            <p:nvPr/>
          </p:nvPicPr>
          <p:blipFill>
            <a:blip r:embed="rId3"/>
            <a:srcRect l="50900" t="1" r="-909" b="-374"/>
            <a:stretch/>
          </p:blipFill>
          <p:spPr>
            <a:xfrm>
              <a:off x="4595155" y="4096223"/>
              <a:ext cx="3627331" cy="4735363"/>
            </a:xfrm>
            <a:prstGeom prst="rect">
              <a:avLst/>
            </a:prstGeom>
          </p:spPr>
        </p:pic>
      </p:grpSp>
      <p:sp>
        <p:nvSpPr>
          <p:cNvPr id="438"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 name="無論你的商業邏輯有多複雜，都能夠透過 Ragic 的伺服器端 Javascript 流程引擎完成">
            <a:extLst>
              <a:ext uri="{FF2B5EF4-FFF2-40B4-BE49-F238E27FC236}">
                <a16:creationId xmlns:a16="http://schemas.microsoft.com/office/drawing/2014/main" id="{12F4CB8E-D733-1B37-6AAB-046931446E42}"/>
              </a:ext>
            </a:extLst>
          </p:cNvPr>
          <p:cNvSpPr txBox="1"/>
          <p:nvPr/>
        </p:nvSpPr>
        <p:spPr>
          <a:xfrm>
            <a:off x="558599" y="1908221"/>
            <a:ext cx="11887601" cy="10586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0" marR="0" lvl="1"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No matter how complex your business logic is, </a:t>
            </a:r>
          </a:p>
          <a:p>
            <a:pPr marL="0" marR="0" lvl="1"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it can be done with our server-side </a:t>
            </a:r>
            <a:r>
              <a:rPr kumimoji="0" lang="en-US" sz="2200" b="1"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Javascript</a:t>
            </a:r>
            <a:r>
              <a:rPr kumimoji="0" 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workflow engine</a:t>
            </a:r>
          </a:p>
        </p:txBody>
      </p:sp>
      <p:sp>
        <p:nvSpPr>
          <p:cNvPr id="3" name="客製化 Scripting 引擎">
            <a:extLst>
              <a:ext uri="{FF2B5EF4-FFF2-40B4-BE49-F238E27FC236}">
                <a16:creationId xmlns:a16="http://schemas.microsoft.com/office/drawing/2014/main" id="{B9801374-A25D-66CD-6472-04EFBC64D8C8}"/>
              </a:ext>
            </a:extLst>
          </p:cNvPr>
          <p:cNvSpPr txBox="1"/>
          <p:nvPr/>
        </p:nvSpPr>
        <p:spPr>
          <a:xfrm>
            <a:off x="3252475" y="848764"/>
            <a:ext cx="6499850"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a:latin typeface="Open Sans" panose="020B0606030504020204" pitchFamily="34" charset="0"/>
                <a:ea typeface="Open Sans" panose="020B0606030504020204" pitchFamily="34" charset="0"/>
                <a:cs typeface="Open Sans" panose="020B0606030504020204" pitchFamily="34" charset="0"/>
              </a:rPr>
              <a:t>Customized Scripting</a:t>
            </a:r>
          </a:p>
        </p:txBody>
      </p:sp>
      <p:pic>
        <p:nvPicPr>
          <p:cNvPr id="6" name="圖片 5">
            <a:extLst>
              <a:ext uri="{FF2B5EF4-FFF2-40B4-BE49-F238E27FC236}">
                <a16:creationId xmlns:a16="http://schemas.microsoft.com/office/drawing/2014/main" id="{298995AA-FC65-92AC-AFBD-F2CB13873EB5}"/>
              </a:ext>
            </a:extLst>
          </p:cNvPr>
          <p:cNvPicPr>
            <a:picLocks noChangeAspect="1"/>
          </p:cNvPicPr>
          <p:nvPr/>
        </p:nvPicPr>
        <p:blipFill>
          <a:blip r:embed="rId4"/>
          <a:stretch>
            <a:fillRect/>
          </a:stretch>
        </p:blipFill>
        <p:spPr>
          <a:xfrm>
            <a:off x="2749604" y="4380676"/>
            <a:ext cx="7404564" cy="4927241"/>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46"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47" name="跨平台，安裝容易的 Java-based 產品"/>
          <p:cNvSpPr txBox="1"/>
          <p:nvPr/>
        </p:nvSpPr>
        <p:spPr>
          <a:xfrm>
            <a:off x="558599" y="1857528"/>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Easy to deploy, cross-platform Java solution</a:t>
            </a:r>
          </a:p>
        </p:txBody>
      </p:sp>
      <p:sp>
        <p:nvSpPr>
          <p:cNvPr id="448" name="使用技術"/>
          <p:cNvSpPr txBox="1"/>
          <p:nvPr/>
        </p:nvSpPr>
        <p:spPr>
          <a:xfrm>
            <a:off x="3705822" y="848764"/>
            <a:ext cx="5593154"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Technology Stack</a:t>
            </a:r>
          </a:p>
        </p:txBody>
      </p:sp>
      <p:grpSp>
        <p:nvGrpSpPr>
          <p:cNvPr id="2" name="群組 1">
            <a:extLst>
              <a:ext uri="{FF2B5EF4-FFF2-40B4-BE49-F238E27FC236}">
                <a16:creationId xmlns:a16="http://schemas.microsoft.com/office/drawing/2014/main" id="{2CDBA581-3095-1535-ED8F-87C4ECE6A148}"/>
              </a:ext>
            </a:extLst>
          </p:cNvPr>
          <p:cNvGrpSpPr/>
          <p:nvPr/>
        </p:nvGrpSpPr>
        <p:grpSpPr>
          <a:xfrm>
            <a:off x="3433400" y="3795667"/>
            <a:ext cx="6138000" cy="1454400"/>
            <a:chOff x="2715414" y="3472937"/>
            <a:chExt cx="6138000" cy="1454400"/>
          </a:xfrm>
        </p:grpSpPr>
        <p:sp>
          <p:nvSpPr>
            <p:cNvPr id="449" name="矩形"/>
            <p:cNvSpPr/>
            <p:nvPr/>
          </p:nvSpPr>
          <p:spPr>
            <a:xfrm>
              <a:off x="2800015" y="3570137"/>
              <a:ext cx="5968799"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50" name="以 Java 開發"/>
            <p:cNvSpPr txBox="1"/>
            <p:nvPr/>
          </p:nvSpPr>
          <p:spPr>
            <a:xfrm>
              <a:off x="5066129" y="3842416"/>
              <a:ext cx="1436570" cy="3293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Java-based</a:t>
              </a:r>
            </a:p>
          </p:txBody>
        </p:sp>
        <p:sp>
          <p:nvSpPr>
            <p:cNvPr id="451" name="在 Linux 或 Windows…"/>
            <p:cNvSpPr txBox="1"/>
            <p:nvPr/>
          </p:nvSpPr>
          <p:spPr>
            <a:xfrm>
              <a:off x="3102181" y="4282946"/>
              <a:ext cx="5364466" cy="296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a:ea typeface="Source Han Sans TW"/>
                  <a:cs typeface="Source Han Sans TW"/>
                  <a:sym typeface="Source Han Sans TW"/>
                </a:defRPr>
              </a:pPr>
              <a:r>
                <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Deploy on Linux and Windows servers</a:t>
              </a:r>
            </a:p>
          </p:txBody>
        </p:sp>
        <p:sp>
          <p:nvSpPr>
            <p:cNvPr id="469" name="矩形"/>
            <p:cNvSpPr/>
            <p:nvPr/>
          </p:nvSpPr>
          <p:spPr>
            <a:xfrm>
              <a:off x="2715414" y="3472937"/>
              <a:ext cx="6138000" cy="14544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grpSp>
        <p:nvGrpSpPr>
          <p:cNvPr id="3" name="群組 2">
            <a:extLst>
              <a:ext uri="{FF2B5EF4-FFF2-40B4-BE49-F238E27FC236}">
                <a16:creationId xmlns:a16="http://schemas.microsoft.com/office/drawing/2014/main" id="{ED4D5BE9-18AF-5B00-D6FF-2F677BBFFA9F}"/>
              </a:ext>
            </a:extLst>
          </p:cNvPr>
          <p:cNvGrpSpPr/>
          <p:nvPr/>
        </p:nvGrpSpPr>
        <p:grpSpPr>
          <a:xfrm>
            <a:off x="3433400" y="5507166"/>
            <a:ext cx="6138000" cy="1944000"/>
            <a:chOff x="2738621" y="5493033"/>
            <a:chExt cx="6138000" cy="1944000"/>
          </a:xfrm>
        </p:grpSpPr>
        <p:sp>
          <p:nvSpPr>
            <p:cNvPr id="453" name="矩形"/>
            <p:cNvSpPr/>
            <p:nvPr/>
          </p:nvSpPr>
          <p:spPr>
            <a:xfrm>
              <a:off x="2823222" y="5571610"/>
              <a:ext cx="5968799" cy="1786846"/>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54" name="內嵌應用程式伺服器 (Jetty)…"/>
            <p:cNvSpPr txBox="1"/>
            <p:nvPr/>
          </p:nvSpPr>
          <p:spPr>
            <a:xfrm>
              <a:off x="3209953" y="5787785"/>
              <a:ext cx="5195334" cy="5991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Bold"/>
                  <a:ea typeface="Source Han Sans TW Bold"/>
                  <a:cs typeface="Source Han Sans TW Bold"/>
                  <a:sym typeface="Source Han Sans TW Bold"/>
                </a:defRPr>
              </a:pP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Embedded application server (Jetty),</a:t>
              </a:r>
            </a:p>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Bold"/>
                  <a:ea typeface="Source Han Sans TW Bold"/>
                  <a:cs typeface="Source Han Sans TW Bold"/>
                  <a:sym typeface="Source Han Sans TW Bold"/>
                </a:defRPr>
              </a:pP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embedded DB (Berkeley DB)</a:t>
              </a:r>
            </a:p>
          </p:txBody>
        </p:sp>
        <p:sp>
          <p:nvSpPr>
            <p:cNvPr id="455" name="容易安裝，不需獨立裝 AP Server 或資料庫…"/>
            <p:cNvSpPr txBox="1"/>
            <p:nvPr/>
          </p:nvSpPr>
          <p:spPr>
            <a:xfrm>
              <a:off x="3209953" y="6437895"/>
              <a:ext cx="5195334" cy="7702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7" tIns="35717" rIns="35717" bIns="35717" anchor="ctr">
              <a:spAutoFit/>
            </a:bodyPr>
            <a:lstStyle/>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Easy to install and deploy</a:t>
              </a:r>
            </a:p>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No need to install a separate AP server or database.</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NoSQL DB for high performance on flexible data structure</a:t>
              </a:r>
            </a:p>
          </p:txBody>
        </p:sp>
        <p:sp>
          <p:nvSpPr>
            <p:cNvPr id="470" name="矩形"/>
            <p:cNvSpPr/>
            <p:nvPr/>
          </p:nvSpPr>
          <p:spPr>
            <a:xfrm>
              <a:off x="2738621" y="5493033"/>
              <a:ext cx="6138000" cy="19440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grpSp>
        <p:nvGrpSpPr>
          <p:cNvPr id="4" name="群組 3">
            <a:extLst>
              <a:ext uri="{FF2B5EF4-FFF2-40B4-BE49-F238E27FC236}">
                <a16:creationId xmlns:a16="http://schemas.microsoft.com/office/drawing/2014/main" id="{C71346DD-7CBA-B92B-C057-97899800CD60}"/>
              </a:ext>
            </a:extLst>
          </p:cNvPr>
          <p:cNvGrpSpPr/>
          <p:nvPr/>
        </p:nvGrpSpPr>
        <p:grpSpPr>
          <a:xfrm>
            <a:off x="3433400" y="7708265"/>
            <a:ext cx="6138000" cy="1453453"/>
            <a:chOff x="2738621" y="7615002"/>
            <a:chExt cx="6138000" cy="1453453"/>
          </a:xfrm>
        </p:grpSpPr>
        <p:sp>
          <p:nvSpPr>
            <p:cNvPr id="465" name="矩形"/>
            <p:cNvSpPr/>
            <p:nvPr/>
          </p:nvSpPr>
          <p:spPr>
            <a:xfrm>
              <a:off x="2823120" y="7711728"/>
              <a:ext cx="5969003"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66" name="純 Javascript AJAX 介面"/>
            <p:cNvSpPr txBox="1"/>
            <p:nvPr/>
          </p:nvSpPr>
          <p:spPr>
            <a:xfrm>
              <a:off x="3482489" y="7972806"/>
              <a:ext cx="4650264" cy="327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Javascript</a:t>
              </a: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/HTML/CSS</a:t>
              </a:r>
              <a:r>
                <a:rPr kumimoji="0"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Interface</a:t>
              </a:r>
              <a:endParaRPr kumimoji="0"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67" name="不需安裝任何 Flash/Applet/Silverlight，所有瀏覽器都能執行"/>
            <p:cNvSpPr txBox="1"/>
            <p:nvPr/>
          </p:nvSpPr>
          <p:spPr>
            <a:xfrm>
              <a:off x="2937420" y="8443390"/>
              <a:ext cx="5740403" cy="296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anchor="ctr">
              <a:spAutoFit/>
            </a:bodyPr>
            <a:lstStyle>
              <a:lvl1pPr indent="27905" defTabSz="642937">
                <a:lnSpc>
                  <a:spcPct val="110000"/>
                </a:lnSpc>
                <a:defRPr sz="1600">
                  <a:solidFill>
                    <a:srgbClr val="393939"/>
                  </a:solidFill>
                  <a:latin typeface="Source Han Sans TW"/>
                  <a:ea typeface="Source Han Sans TW"/>
                  <a:cs typeface="Source Han Sans TW"/>
                  <a:sym typeface="Source Han Sans TW"/>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No need to install any plugins; all browsers can run it</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73" name="矩形"/>
            <p:cNvSpPr/>
            <p:nvPr/>
          </p:nvSpPr>
          <p:spPr>
            <a:xfrm>
              <a:off x="2738621" y="7615002"/>
              <a:ext cx="6138000" cy="1453453"/>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7D5239D2-715C-5BF7-57F2-DFA894BFDE12}"/>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DFEB5146-6AEF-0C62-C117-D81C3B77E00B}"/>
              </a:ext>
            </a:extLst>
          </p:cNvPr>
          <p:cNvSpPr>
            <a:spLocks noGrp="1" noRot="1" noMove="1" noResize="1" noEditPoints="1" noAdjustHandles="1" noChangeArrowheads="1" noChangeShapeType="1"/>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9D81313F-B7EF-A081-DE9E-13EDE213FF87}"/>
              </a:ext>
            </a:extLst>
          </p:cNvPr>
          <p:cNvSpPr txBox="1"/>
          <p:nvPr/>
        </p:nvSpPr>
        <p:spPr>
          <a:xfrm>
            <a:off x="1994193" y="713855"/>
            <a:ext cx="9016415"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On-premises</a:t>
            </a: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VS Cloud-hosted</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C2DC81DB-6892-FDD8-E700-2FA382B279A6}"/>
              </a:ext>
            </a:extLst>
          </p:cNvPr>
          <p:cNvSpPr txBox="1"/>
          <p:nvPr/>
        </p:nvSpPr>
        <p:spPr>
          <a:xfrm>
            <a:off x="719964" y="1831993"/>
            <a:ext cx="11887601" cy="9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You can host Ragic on your own server if necessary, provided that your organization has an experienced IT crew who understands how to maintain and keep a server safe and secure.</a:t>
            </a:r>
            <a:endParaRPr kumimoji="0" lang="zh-TW"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grpSp>
        <p:nvGrpSpPr>
          <p:cNvPr id="5" name="群組 4">
            <a:extLst>
              <a:ext uri="{FF2B5EF4-FFF2-40B4-BE49-F238E27FC236}">
                <a16:creationId xmlns:a16="http://schemas.microsoft.com/office/drawing/2014/main" id="{308C92A6-5D05-A044-6336-3E1BC4C7E224}"/>
              </a:ext>
            </a:extLst>
          </p:cNvPr>
          <p:cNvGrpSpPr/>
          <p:nvPr/>
        </p:nvGrpSpPr>
        <p:grpSpPr>
          <a:xfrm>
            <a:off x="3455211" y="3906400"/>
            <a:ext cx="6094378" cy="3240000"/>
            <a:chOff x="3658399" y="3906400"/>
            <a:chExt cx="6094378" cy="3240000"/>
          </a:xfrm>
        </p:grpSpPr>
        <p:sp>
          <p:nvSpPr>
            <p:cNvPr id="29" name="矩形 28">
              <a:extLst>
                <a:ext uri="{FF2B5EF4-FFF2-40B4-BE49-F238E27FC236}">
                  <a16:creationId xmlns:a16="http://schemas.microsoft.com/office/drawing/2014/main" id="{93C38E14-D873-23EA-134F-ACCDFD9827CD}"/>
                </a:ext>
              </a:extLst>
            </p:cNvPr>
            <p:cNvSpPr>
              <a:spLocks/>
            </p:cNvSpPr>
            <p:nvPr/>
          </p:nvSpPr>
          <p:spPr>
            <a:xfrm>
              <a:off x="3658399" y="3906400"/>
              <a:ext cx="6094377" cy="3240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簡潔介面">
              <a:extLst>
                <a:ext uri="{FF2B5EF4-FFF2-40B4-BE49-F238E27FC236}">
                  <a16:creationId xmlns:a16="http://schemas.microsoft.com/office/drawing/2014/main" id="{9578B0FD-E470-1A35-2394-CC22462F68F8}"/>
                </a:ext>
              </a:extLst>
            </p:cNvPr>
            <p:cNvSpPr txBox="1"/>
            <p:nvPr/>
          </p:nvSpPr>
          <p:spPr>
            <a:xfrm>
              <a:off x="4064777" y="4117403"/>
              <a:ext cx="2607486" cy="599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Requirements:</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2" name="像 Excel簡潔易懂的介面，一個畫面就能看到所有資訊">
              <a:extLst>
                <a:ext uri="{FF2B5EF4-FFF2-40B4-BE49-F238E27FC236}">
                  <a16:creationId xmlns:a16="http://schemas.microsoft.com/office/drawing/2014/main" id="{B8B65669-CD28-B900-821B-5FE41E0C0ADB}"/>
                </a:ext>
              </a:extLst>
            </p:cNvPr>
            <p:cNvSpPr txBox="1"/>
            <p:nvPr/>
          </p:nvSpPr>
          <p:spPr>
            <a:xfrm>
              <a:off x="4064777" y="4714490"/>
              <a:ext cx="5688000" cy="2135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Professional IT personnel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with experience in maintaining network servers</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10 users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minimum</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Paid </a:t>
              </a: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annually</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Professional, Concurrent, and Enterprise Plans</a:t>
              </a:r>
            </a:p>
          </p:txBody>
        </p:sp>
      </p:grpSp>
      <p:sp>
        <p:nvSpPr>
          <p:cNvPr id="35" name="像 Excel簡潔易懂的介面，一個畫面就能看到所有資訊">
            <a:extLst>
              <a:ext uri="{FF2B5EF4-FFF2-40B4-BE49-F238E27FC236}">
                <a16:creationId xmlns:a16="http://schemas.microsoft.com/office/drawing/2014/main" id="{748A9F16-E017-990D-BC53-5DA67C157C38}"/>
              </a:ext>
            </a:extLst>
          </p:cNvPr>
          <p:cNvSpPr txBox="1"/>
          <p:nvPr/>
        </p:nvSpPr>
        <p:spPr>
          <a:xfrm>
            <a:off x="1435188" y="7554669"/>
            <a:ext cx="10134424" cy="1540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If you choose the on-premises option, you will be responsible for the following maintenance tasks:</a:t>
            </a:r>
            <a:endParaRPr kumimoji="0" lang="en-US" altLang="zh-TW"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Update</a:t>
            </a:r>
            <a:r>
              <a:rPr kumimoji="0" lang="zh-TW" altLang="en-US"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t> </a:t>
            </a:r>
            <a:r>
              <a:rPr kumimoji="0" lang="en"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SSL, </a:t>
            </a: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Configure backups, Set up the server firewall, Adjust system parameters and allocate resources to ensure performance (memory/Swap/disk I/O)</a:t>
            </a:r>
            <a:r>
              <a:rPr lang="en-US" altLang="zh-TW"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a:t>
            </a:r>
            <a:r>
              <a:rPr lang="zh-TW" altLang="en-US"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 </a:t>
            </a: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Update the server operating system</a:t>
            </a:r>
            <a:r>
              <a:rPr lang="en-US" altLang="zh-TW"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a:t>
            </a:r>
            <a:r>
              <a:rPr lang="zh-TW" altLang="en-US"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 </a:t>
            </a: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Ensure OS-level security settings comply with standards</a:t>
            </a:r>
            <a:endParaRPr kumimoji="0" lang="zh-TW" altLang="en-US"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Tree>
    <p:extLst>
      <p:ext uri="{BB962C8B-B14F-4D97-AF65-F5344CB8AC3E}">
        <p14:creationId xmlns:p14="http://schemas.microsoft.com/office/powerpoint/2010/main" val="297924043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C56BE04-1536-0BE4-C9BB-480039D359B3}"/>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38689C08-5CDA-A7B2-C284-0294AB8894F1}"/>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23972B77-D33A-D69B-CE19-8F3C95F377DE}"/>
              </a:ext>
            </a:extLst>
          </p:cNvPr>
          <p:cNvGrpSpPr/>
          <p:nvPr/>
        </p:nvGrpSpPr>
        <p:grpSpPr>
          <a:xfrm>
            <a:off x="3278877" y="4237741"/>
            <a:ext cx="6447046" cy="1151862"/>
            <a:chOff x="2769253" y="4207761"/>
            <a:chExt cx="6447046" cy="1151862"/>
          </a:xfrm>
        </p:grpSpPr>
        <p:sp>
          <p:nvSpPr>
            <p:cNvPr id="5" name="哪裡不一樣？">
              <a:extLst>
                <a:ext uri="{FF2B5EF4-FFF2-40B4-BE49-F238E27FC236}">
                  <a16:creationId xmlns:a16="http://schemas.microsoft.com/office/drawing/2014/main" id="{A072BF99-8096-C4E7-492A-529D606A06F7}"/>
                </a:ext>
              </a:extLst>
            </p:cNvPr>
            <p:cNvSpPr txBox="1"/>
            <p:nvPr/>
          </p:nvSpPr>
          <p:spPr>
            <a:xfrm>
              <a:off x="5212652" y="4207761"/>
              <a:ext cx="4003647"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Case Studies</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8FF2D7B2-C256-F2AB-E97A-2F40C0732621}"/>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139141805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BE507034-8D07-D8AF-0DDF-863F2DBDC4DD}"/>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80DFA9E1-346F-3BB5-8BD1-5B1B9D241233}"/>
              </a:ext>
            </a:extLst>
          </p:cNvPr>
          <p:cNvSpPr/>
          <p:nvPr/>
        </p:nvSpPr>
        <p:spPr>
          <a:xfrm>
            <a:off x="-386523" y="-168034"/>
            <a:ext cx="13777846" cy="2150464"/>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0D2CB2C0-6F03-9A93-777B-E71D87AD9F49}"/>
              </a:ext>
            </a:extLst>
          </p:cNvPr>
          <p:cNvSpPr txBox="1"/>
          <p:nvPr/>
        </p:nvSpPr>
        <p:spPr>
          <a:xfrm>
            <a:off x="-1278407" y="533825"/>
            <a:ext cx="15561632" cy="8449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sz="3600" dirty="0">
                <a:sym typeface="Source Han Sans TW Bold"/>
              </a:rPr>
              <a:t>Trusted by organizations of all sizes around the world</a:t>
            </a:r>
          </a:p>
        </p:txBody>
      </p:sp>
      <p:pic>
        <p:nvPicPr>
          <p:cNvPr id="5" name="intel.png" descr="intel.png">
            <a:extLst>
              <a:ext uri="{FF2B5EF4-FFF2-40B4-BE49-F238E27FC236}">
                <a16:creationId xmlns:a16="http://schemas.microsoft.com/office/drawing/2014/main" id="{EDD3A78A-5745-01C0-18C1-2EBDC69071F3}"/>
              </a:ext>
            </a:extLst>
          </p:cNvPr>
          <p:cNvPicPr>
            <a:picLocks noChangeAspect="1"/>
          </p:cNvPicPr>
          <p:nvPr/>
        </p:nvPicPr>
        <p:blipFill>
          <a:blip r:embed="rId3"/>
          <a:stretch>
            <a:fillRect/>
          </a:stretch>
        </p:blipFill>
        <p:spPr>
          <a:xfrm>
            <a:off x="6481417" y="3182132"/>
            <a:ext cx="960950" cy="637152"/>
          </a:xfrm>
          <a:prstGeom prst="rect">
            <a:avLst/>
          </a:prstGeom>
          <a:ln w="12700">
            <a:miter lim="400000"/>
          </a:ln>
        </p:spPr>
      </p:pic>
      <p:pic>
        <p:nvPicPr>
          <p:cNvPr id="6" name="帝亞吉歐.png" descr="帝亞吉歐.png">
            <a:extLst>
              <a:ext uri="{FF2B5EF4-FFF2-40B4-BE49-F238E27FC236}">
                <a16:creationId xmlns:a16="http://schemas.microsoft.com/office/drawing/2014/main" id="{97D45753-5909-E90D-A1E1-89F3A00BB4C2}"/>
              </a:ext>
            </a:extLst>
          </p:cNvPr>
          <p:cNvPicPr>
            <a:picLocks noChangeAspect="1"/>
          </p:cNvPicPr>
          <p:nvPr/>
        </p:nvPicPr>
        <p:blipFill>
          <a:blip r:embed="rId4"/>
          <a:srcRect b="32519"/>
          <a:stretch>
            <a:fillRect/>
          </a:stretch>
        </p:blipFill>
        <p:spPr>
          <a:xfrm>
            <a:off x="2337358" y="5747108"/>
            <a:ext cx="1646109" cy="415439"/>
          </a:xfrm>
          <a:prstGeom prst="rect">
            <a:avLst/>
          </a:prstGeom>
          <a:ln w="12700">
            <a:miter lim="400000"/>
          </a:ln>
        </p:spPr>
      </p:pic>
      <p:pic>
        <p:nvPicPr>
          <p:cNvPr id="7" name="研華.png" descr="研華.png">
            <a:extLst>
              <a:ext uri="{FF2B5EF4-FFF2-40B4-BE49-F238E27FC236}">
                <a16:creationId xmlns:a16="http://schemas.microsoft.com/office/drawing/2014/main" id="{03CE575F-6901-A24A-08EF-81A627775A85}"/>
              </a:ext>
            </a:extLst>
          </p:cNvPr>
          <p:cNvPicPr>
            <a:picLocks noChangeAspect="1"/>
          </p:cNvPicPr>
          <p:nvPr/>
        </p:nvPicPr>
        <p:blipFill>
          <a:blip r:embed="rId5"/>
          <a:stretch>
            <a:fillRect/>
          </a:stretch>
        </p:blipFill>
        <p:spPr>
          <a:xfrm>
            <a:off x="1496895" y="3201816"/>
            <a:ext cx="1404939" cy="597784"/>
          </a:xfrm>
          <a:prstGeom prst="rect">
            <a:avLst/>
          </a:prstGeom>
          <a:ln w="12700">
            <a:miter lim="400000"/>
          </a:ln>
        </p:spPr>
      </p:pic>
      <p:pic>
        <p:nvPicPr>
          <p:cNvPr id="8" name="amazon.png" descr="amazon.png">
            <a:extLst>
              <a:ext uri="{FF2B5EF4-FFF2-40B4-BE49-F238E27FC236}">
                <a16:creationId xmlns:a16="http://schemas.microsoft.com/office/drawing/2014/main" id="{8AC97E91-A14E-4B46-324F-7CD4277FB857}"/>
              </a:ext>
            </a:extLst>
          </p:cNvPr>
          <p:cNvPicPr>
            <a:picLocks noChangeAspect="1"/>
          </p:cNvPicPr>
          <p:nvPr/>
        </p:nvPicPr>
        <p:blipFill>
          <a:blip r:embed="rId6"/>
          <a:stretch>
            <a:fillRect/>
          </a:stretch>
        </p:blipFill>
        <p:spPr>
          <a:xfrm>
            <a:off x="8023976" y="3363075"/>
            <a:ext cx="1835548" cy="552501"/>
          </a:xfrm>
          <a:prstGeom prst="rect">
            <a:avLst/>
          </a:prstGeom>
          <a:ln w="12700">
            <a:miter lim="400000"/>
          </a:ln>
        </p:spPr>
      </p:pic>
      <p:pic>
        <p:nvPicPr>
          <p:cNvPr id="9" name="fortinet.png" descr="fortinet.png">
            <a:extLst>
              <a:ext uri="{FF2B5EF4-FFF2-40B4-BE49-F238E27FC236}">
                <a16:creationId xmlns:a16="http://schemas.microsoft.com/office/drawing/2014/main" id="{7BE74C1E-78B4-9172-CB53-12A70297D54B}"/>
              </a:ext>
            </a:extLst>
          </p:cNvPr>
          <p:cNvPicPr>
            <a:picLocks noChangeAspect="1"/>
          </p:cNvPicPr>
          <p:nvPr/>
        </p:nvPicPr>
        <p:blipFill>
          <a:blip r:embed="rId7"/>
          <a:srcRect t="18536" b="18536"/>
          <a:stretch>
            <a:fillRect/>
          </a:stretch>
        </p:blipFill>
        <p:spPr>
          <a:xfrm>
            <a:off x="3735930" y="6911648"/>
            <a:ext cx="2179179" cy="267392"/>
          </a:xfrm>
          <a:prstGeom prst="rect">
            <a:avLst/>
          </a:prstGeom>
          <a:ln w="12700">
            <a:miter lim="400000"/>
          </a:ln>
        </p:spPr>
      </p:pic>
      <p:pic>
        <p:nvPicPr>
          <p:cNvPr id="11" name="法國巴黎人壽.png" descr="法國巴黎人壽.png">
            <a:extLst>
              <a:ext uri="{FF2B5EF4-FFF2-40B4-BE49-F238E27FC236}">
                <a16:creationId xmlns:a16="http://schemas.microsoft.com/office/drawing/2014/main" id="{D55ED23B-D5BD-211A-4C2F-BE1E5C9448C5}"/>
              </a:ext>
            </a:extLst>
          </p:cNvPr>
          <p:cNvPicPr>
            <a:picLocks noChangeAspect="1"/>
          </p:cNvPicPr>
          <p:nvPr/>
        </p:nvPicPr>
        <p:blipFill>
          <a:blip r:embed="rId8"/>
          <a:srcRect l="4346" t="2143" r="522" b="14094"/>
          <a:stretch>
            <a:fillRect/>
          </a:stretch>
        </p:blipFill>
        <p:spPr>
          <a:xfrm>
            <a:off x="9240347" y="6708004"/>
            <a:ext cx="2163154" cy="507152"/>
          </a:xfrm>
          <a:prstGeom prst="rect">
            <a:avLst/>
          </a:prstGeom>
          <a:ln w="12700">
            <a:miter lim="400000"/>
          </a:ln>
        </p:spPr>
      </p:pic>
      <p:pic>
        <p:nvPicPr>
          <p:cNvPr id="15" name="影像" descr="影像">
            <a:extLst>
              <a:ext uri="{FF2B5EF4-FFF2-40B4-BE49-F238E27FC236}">
                <a16:creationId xmlns:a16="http://schemas.microsoft.com/office/drawing/2014/main" id="{C59C25D8-0FE7-9296-AA45-D5226C0FA7BC}"/>
              </a:ext>
            </a:extLst>
          </p:cNvPr>
          <p:cNvPicPr>
            <a:picLocks noChangeAspect="1"/>
          </p:cNvPicPr>
          <p:nvPr/>
        </p:nvPicPr>
        <p:blipFill>
          <a:blip r:embed="rId9"/>
          <a:stretch>
            <a:fillRect/>
          </a:stretch>
        </p:blipFill>
        <p:spPr>
          <a:xfrm>
            <a:off x="8572208" y="4499585"/>
            <a:ext cx="1929215" cy="485433"/>
          </a:xfrm>
          <a:prstGeom prst="rect">
            <a:avLst/>
          </a:prstGeom>
          <a:ln w="12700">
            <a:miter lim="400000"/>
          </a:ln>
        </p:spPr>
      </p:pic>
      <p:pic>
        <p:nvPicPr>
          <p:cNvPr id="16" name="影像" descr="影像">
            <a:extLst>
              <a:ext uri="{FF2B5EF4-FFF2-40B4-BE49-F238E27FC236}">
                <a16:creationId xmlns:a16="http://schemas.microsoft.com/office/drawing/2014/main" id="{15CE8EC3-7A98-D288-4BCA-B2CD4578E7BB}"/>
              </a:ext>
            </a:extLst>
          </p:cNvPr>
          <p:cNvPicPr>
            <a:picLocks noChangeAspect="1"/>
          </p:cNvPicPr>
          <p:nvPr/>
        </p:nvPicPr>
        <p:blipFill>
          <a:blip r:embed="rId10"/>
          <a:stretch>
            <a:fillRect/>
          </a:stretch>
        </p:blipFill>
        <p:spPr>
          <a:xfrm>
            <a:off x="4663186" y="4380692"/>
            <a:ext cx="1042668" cy="725057"/>
          </a:xfrm>
          <a:prstGeom prst="rect">
            <a:avLst/>
          </a:prstGeom>
          <a:ln w="12700">
            <a:miter lim="400000"/>
          </a:ln>
        </p:spPr>
      </p:pic>
      <p:pic>
        <p:nvPicPr>
          <p:cNvPr id="17" name="影像" descr="影像">
            <a:extLst>
              <a:ext uri="{FF2B5EF4-FFF2-40B4-BE49-F238E27FC236}">
                <a16:creationId xmlns:a16="http://schemas.microsoft.com/office/drawing/2014/main" id="{9B07BD55-896A-0935-7623-7EA39470003A}"/>
              </a:ext>
            </a:extLst>
          </p:cNvPr>
          <p:cNvPicPr>
            <a:picLocks noChangeAspect="1"/>
          </p:cNvPicPr>
          <p:nvPr/>
        </p:nvPicPr>
        <p:blipFill>
          <a:blip r:embed="rId11"/>
          <a:stretch>
            <a:fillRect/>
          </a:stretch>
        </p:blipFill>
        <p:spPr>
          <a:xfrm>
            <a:off x="2381626" y="4430259"/>
            <a:ext cx="1380350" cy="625925"/>
          </a:xfrm>
          <a:prstGeom prst="rect">
            <a:avLst/>
          </a:prstGeom>
          <a:ln w="12700">
            <a:miter lim="400000"/>
          </a:ln>
        </p:spPr>
      </p:pic>
      <p:pic>
        <p:nvPicPr>
          <p:cNvPr id="18" name="影像" descr="影像">
            <a:extLst>
              <a:ext uri="{FF2B5EF4-FFF2-40B4-BE49-F238E27FC236}">
                <a16:creationId xmlns:a16="http://schemas.microsoft.com/office/drawing/2014/main" id="{C8E96687-9DBC-DACB-8D50-DE2C2C5C7F88}"/>
              </a:ext>
            </a:extLst>
          </p:cNvPr>
          <p:cNvPicPr>
            <a:picLocks noChangeAspect="1"/>
          </p:cNvPicPr>
          <p:nvPr/>
        </p:nvPicPr>
        <p:blipFill>
          <a:blip r:embed="rId12"/>
          <a:stretch>
            <a:fillRect/>
          </a:stretch>
        </p:blipFill>
        <p:spPr>
          <a:xfrm>
            <a:off x="3865083" y="3253148"/>
            <a:ext cx="2033796" cy="495120"/>
          </a:xfrm>
          <a:prstGeom prst="rect">
            <a:avLst/>
          </a:prstGeom>
          <a:ln w="12700">
            <a:miter lim="400000"/>
          </a:ln>
        </p:spPr>
      </p:pic>
      <p:pic>
        <p:nvPicPr>
          <p:cNvPr id="19" name="影像" descr="影像">
            <a:extLst>
              <a:ext uri="{FF2B5EF4-FFF2-40B4-BE49-F238E27FC236}">
                <a16:creationId xmlns:a16="http://schemas.microsoft.com/office/drawing/2014/main" id="{3CF7CB16-0B9A-9A0D-D7BD-B65C2F43299A}"/>
              </a:ext>
            </a:extLst>
          </p:cNvPr>
          <p:cNvPicPr>
            <a:picLocks noChangeAspect="1"/>
          </p:cNvPicPr>
          <p:nvPr/>
        </p:nvPicPr>
        <p:blipFill>
          <a:blip r:embed="rId13"/>
          <a:stretch>
            <a:fillRect/>
          </a:stretch>
        </p:blipFill>
        <p:spPr>
          <a:xfrm>
            <a:off x="7209878" y="7994464"/>
            <a:ext cx="1025692" cy="443131"/>
          </a:xfrm>
          <a:prstGeom prst="rect">
            <a:avLst/>
          </a:prstGeom>
          <a:ln w="12700">
            <a:miter lim="400000"/>
          </a:ln>
        </p:spPr>
      </p:pic>
      <p:pic>
        <p:nvPicPr>
          <p:cNvPr id="20" name="影像" descr="影像">
            <a:extLst>
              <a:ext uri="{FF2B5EF4-FFF2-40B4-BE49-F238E27FC236}">
                <a16:creationId xmlns:a16="http://schemas.microsoft.com/office/drawing/2014/main" id="{33C90CBA-F9B3-112D-157F-2D714A737CEC}"/>
              </a:ext>
            </a:extLst>
          </p:cNvPr>
          <p:cNvPicPr>
            <a:picLocks noChangeAspect="1"/>
          </p:cNvPicPr>
          <p:nvPr/>
        </p:nvPicPr>
        <p:blipFill>
          <a:blip r:embed="rId14"/>
          <a:stretch>
            <a:fillRect/>
          </a:stretch>
        </p:blipFill>
        <p:spPr>
          <a:xfrm>
            <a:off x="8854563" y="7915669"/>
            <a:ext cx="570312" cy="570311"/>
          </a:xfrm>
          <a:prstGeom prst="rect">
            <a:avLst/>
          </a:prstGeom>
          <a:ln w="12700">
            <a:miter lim="400000"/>
          </a:ln>
        </p:spPr>
      </p:pic>
      <p:pic>
        <p:nvPicPr>
          <p:cNvPr id="24" name="影像" descr="影像">
            <a:extLst>
              <a:ext uri="{FF2B5EF4-FFF2-40B4-BE49-F238E27FC236}">
                <a16:creationId xmlns:a16="http://schemas.microsoft.com/office/drawing/2014/main" id="{C9B03A80-2535-1EED-C7E3-A69BB79A5A5F}"/>
              </a:ext>
            </a:extLst>
          </p:cNvPr>
          <p:cNvPicPr>
            <a:picLocks noChangeAspect="1"/>
          </p:cNvPicPr>
          <p:nvPr/>
        </p:nvPicPr>
        <p:blipFill>
          <a:blip r:embed="rId15"/>
          <a:stretch>
            <a:fillRect/>
          </a:stretch>
        </p:blipFill>
        <p:spPr>
          <a:xfrm>
            <a:off x="9979418" y="7901270"/>
            <a:ext cx="2087337" cy="536325"/>
          </a:xfrm>
          <a:prstGeom prst="rect">
            <a:avLst/>
          </a:prstGeom>
          <a:ln w="12700">
            <a:miter lim="400000"/>
          </a:ln>
        </p:spPr>
      </p:pic>
      <p:pic>
        <p:nvPicPr>
          <p:cNvPr id="27" name="潘冀.png" descr="潘冀.png">
            <a:extLst>
              <a:ext uri="{FF2B5EF4-FFF2-40B4-BE49-F238E27FC236}">
                <a16:creationId xmlns:a16="http://schemas.microsoft.com/office/drawing/2014/main" id="{2E30F699-A924-1C7C-9226-DBA3DCF167DF}"/>
              </a:ext>
            </a:extLst>
          </p:cNvPr>
          <p:cNvPicPr>
            <a:picLocks noChangeAspect="1"/>
          </p:cNvPicPr>
          <p:nvPr/>
        </p:nvPicPr>
        <p:blipFill>
          <a:blip r:embed="rId16"/>
          <a:stretch>
            <a:fillRect/>
          </a:stretch>
        </p:blipFill>
        <p:spPr>
          <a:xfrm>
            <a:off x="4555164" y="5634664"/>
            <a:ext cx="2357105" cy="591644"/>
          </a:xfrm>
          <a:prstGeom prst="rect">
            <a:avLst/>
          </a:prstGeom>
          <a:ln w="12700">
            <a:miter lim="400000"/>
          </a:ln>
        </p:spPr>
      </p:pic>
      <p:pic>
        <p:nvPicPr>
          <p:cNvPr id="28" name="影像" descr="影像">
            <a:extLst>
              <a:ext uri="{FF2B5EF4-FFF2-40B4-BE49-F238E27FC236}">
                <a16:creationId xmlns:a16="http://schemas.microsoft.com/office/drawing/2014/main" id="{47F9CDFB-B903-8B9E-6867-4AC392BA536E}"/>
              </a:ext>
            </a:extLst>
          </p:cNvPr>
          <p:cNvPicPr>
            <a:picLocks noChangeAspect="1"/>
          </p:cNvPicPr>
          <p:nvPr/>
        </p:nvPicPr>
        <p:blipFill>
          <a:blip r:embed="rId17"/>
          <a:stretch>
            <a:fillRect/>
          </a:stretch>
        </p:blipFill>
        <p:spPr>
          <a:xfrm>
            <a:off x="7458401" y="5647763"/>
            <a:ext cx="1800629" cy="429889"/>
          </a:xfrm>
          <a:prstGeom prst="rect">
            <a:avLst/>
          </a:prstGeom>
          <a:ln w="12700">
            <a:miter lim="400000"/>
          </a:ln>
        </p:spPr>
      </p:pic>
      <p:pic>
        <p:nvPicPr>
          <p:cNvPr id="29" name="圖片 28">
            <a:extLst>
              <a:ext uri="{FF2B5EF4-FFF2-40B4-BE49-F238E27FC236}">
                <a16:creationId xmlns:a16="http://schemas.microsoft.com/office/drawing/2014/main" id="{45548C59-EA5C-7C9E-3730-18A65E51716B}"/>
              </a:ext>
            </a:extLst>
          </p:cNvPr>
          <p:cNvPicPr>
            <a:picLocks noChangeAspect="1"/>
          </p:cNvPicPr>
          <p:nvPr/>
        </p:nvPicPr>
        <p:blipFill>
          <a:blip r:embed="rId18"/>
          <a:stretch>
            <a:fillRect/>
          </a:stretch>
        </p:blipFill>
        <p:spPr>
          <a:xfrm>
            <a:off x="9859524" y="2863950"/>
            <a:ext cx="2266860" cy="1273517"/>
          </a:xfrm>
          <a:prstGeom prst="rect">
            <a:avLst/>
          </a:prstGeom>
        </p:spPr>
      </p:pic>
      <p:pic>
        <p:nvPicPr>
          <p:cNvPr id="31" name="圖片 30">
            <a:extLst>
              <a:ext uri="{FF2B5EF4-FFF2-40B4-BE49-F238E27FC236}">
                <a16:creationId xmlns:a16="http://schemas.microsoft.com/office/drawing/2014/main" id="{E80ED8B5-C57A-C8D5-E0B9-2C712BA36B0B}"/>
              </a:ext>
            </a:extLst>
          </p:cNvPr>
          <p:cNvPicPr>
            <a:picLocks noChangeAspect="1"/>
          </p:cNvPicPr>
          <p:nvPr/>
        </p:nvPicPr>
        <p:blipFill>
          <a:blip r:embed="rId19"/>
          <a:stretch>
            <a:fillRect/>
          </a:stretch>
        </p:blipFill>
        <p:spPr>
          <a:xfrm>
            <a:off x="6088783" y="4111214"/>
            <a:ext cx="2357105" cy="1324216"/>
          </a:xfrm>
          <a:prstGeom prst="rect">
            <a:avLst/>
          </a:prstGeom>
        </p:spPr>
      </p:pic>
      <p:pic>
        <p:nvPicPr>
          <p:cNvPr id="32" name="圖片 31">
            <a:extLst>
              <a:ext uri="{FF2B5EF4-FFF2-40B4-BE49-F238E27FC236}">
                <a16:creationId xmlns:a16="http://schemas.microsoft.com/office/drawing/2014/main" id="{974A5E19-DF8E-8BF6-932C-0FB524963F65}"/>
              </a:ext>
            </a:extLst>
          </p:cNvPr>
          <p:cNvPicPr>
            <a:picLocks noChangeAspect="1"/>
          </p:cNvPicPr>
          <p:nvPr/>
        </p:nvPicPr>
        <p:blipFill>
          <a:blip r:embed="rId20"/>
          <a:stretch>
            <a:fillRect/>
          </a:stretch>
        </p:blipFill>
        <p:spPr>
          <a:xfrm>
            <a:off x="6288711" y="6247205"/>
            <a:ext cx="2543175" cy="1428750"/>
          </a:xfrm>
          <a:prstGeom prst="rect">
            <a:avLst/>
          </a:prstGeom>
        </p:spPr>
      </p:pic>
      <p:pic>
        <p:nvPicPr>
          <p:cNvPr id="33" name="圖片 32">
            <a:extLst>
              <a:ext uri="{FF2B5EF4-FFF2-40B4-BE49-F238E27FC236}">
                <a16:creationId xmlns:a16="http://schemas.microsoft.com/office/drawing/2014/main" id="{E1440370-C90F-696F-7FB9-AD5366AFAE40}"/>
              </a:ext>
            </a:extLst>
          </p:cNvPr>
          <p:cNvPicPr>
            <a:picLocks noChangeAspect="1"/>
          </p:cNvPicPr>
          <p:nvPr/>
        </p:nvPicPr>
        <p:blipFill>
          <a:blip r:embed="rId21"/>
          <a:stretch>
            <a:fillRect/>
          </a:stretch>
        </p:blipFill>
        <p:spPr>
          <a:xfrm>
            <a:off x="1321908" y="7484955"/>
            <a:ext cx="2543175" cy="1428750"/>
          </a:xfrm>
          <a:prstGeom prst="rect">
            <a:avLst/>
          </a:prstGeom>
        </p:spPr>
      </p:pic>
      <p:pic>
        <p:nvPicPr>
          <p:cNvPr id="36" name="圖形 35">
            <a:extLst>
              <a:ext uri="{FF2B5EF4-FFF2-40B4-BE49-F238E27FC236}">
                <a16:creationId xmlns:a16="http://schemas.microsoft.com/office/drawing/2014/main" id="{D478B06C-2255-6AC1-58D5-4DC8A872605D}"/>
              </a:ext>
            </a:extLst>
          </p:cNvPr>
          <p:cNvPicPr>
            <a:picLocks noChangeAspect="1"/>
          </p:cNvPicPr>
          <p:nvPr/>
        </p:nvPicPr>
        <p:blipFill>
          <a:blip r:embed="rId22">
            <a:extLst>
              <a:ext uri="{96DAC541-7B7A-43D3-8B79-37D633B846F1}">
                <asvg:svgBlip xmlns:asvg="http://schemas.microsoft.com/office/drawing/2016/SVG/main" r:embed="rId23"/>
              </a:ext>
            </a:extLst>
          </a:blip>
          <a:srcRect t="35987" b="26735"/>
          <a:stretch/>
        </p:blipFill>
        <p:spPr>
          <a:xfrm>
            <a:off x="4357600" y="8031458"/>
            <a:ext cx="2277023" cy="475341"/>
          </a:xfrm>
          <a:prstGeom prst="rect">
            <a:avLst/>
          </a:prstGeom>
        </p:spPr>
      </p:pic>
      <p:pic>
        <p:nvPicPr>
          <p:cNvPr id="38" name="圖形 37">
            <a:extLst>
              <a:ext uri="{FF2B5EF4-FFF2-40B4-BE49-F238E27FC236}">
                <a16:creationId xmlns:a16="http://schemas.microsoft.com/office/drawing/2014/main" id="{1BC4D4F8-8382-143E-4C81-91EE49ADE0D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07741" y="6831877"/>
            <a:ext cx="2019728" cy="426934"/>
          </a:xfrm>
          <a:prstGeom prst="rect">
            <a:avLst/>
          </a:prstGeom>
        </p:spPr>
      </p:pic>
      <p:pic>
        <p:nvPicPr>
          <p:cNvPr id="40" name="圖片 39" descr="一張含有 圖形, 平面設計, 字型, 文字 的圖片&#10;&#10;AI 產生的內容可能不正確。">
            <a:extLst>
              <a:ext uri="{FF2B5EF4-FFF2-40B4-BE49-F238E27FC236}">
                <a16:creationId xmlns:a16="http://schemas.microsoft.com/office/drawing/2014/main" id="{0FEFAD4D-7F96-D665-85CC-53DDEEECB60C}"/>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741718" y="5201859"/>
            <a:ext cx="1323601" cy="1323601"/>
          </a:xfrm>
          <a:prstGeom prst="rect">
            <a:avLst/>
          </a:prstGeom>
        </p:spPr>
      </p:pic>
      <p:sp>
        <p:nvSpPr>
          <p:cNvPr id="3" name="AutoShape 2" descr="Diageo">
            <a:extLst>
              <a:ext uri="{FF2B5EF4-FFF2-40B4-BE49-F238E27FC236}">
                <a16:creationId xmlns:a16="http://schemas.microsoft.com/office/drawing/2014/main" id="{A44B1B84-00DA-619C-0A7B-EF5688676E40}"/>
              </a:ext>
            </a:extLst>
          </p:cNvPr>
          <p:cNvSpPr>
            <a:spLocks noChangeAspect="1" noChangeArrowheads="1"/>
          </p:cNvSpPr>
          <p:nvPr/>
        </p:nvSpPr>
        <p:spPr bwMode="auto">
          <a:xfrm>
            <a:off x="6007100" y="542364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31614706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7D1F02-D285-FA1B-53F9-02649FCAFBEF}"/>
            </a:ext>
          </a:extLst>
        </p:cNvPr>
        <p:cNvGrpSpPr/>
        <p:nvPr/>
      </p:nvGrpSpPr>
      <p:grpSpPr>
        <a:xfrm>
          <a:off x="0" y="0"/>
          <a:ext cx="0" cy="0"/>
          <a:chOff x="0" y="0"/>
          <a:chExt cx="0" cy="0"/>
        </a:xfrm>
      </p:grpSpPr>
      <p:sp>
        <p:nvSpPr>
          <p:cNvPr id="2" name="員工有高達 90% 的時間在和 Excel 搏鬥">
            <a:extLst>
              <a:ext uri="{FF2B5EF4-FFF2-40B4-BE49-F238E27FC236}">
                <a16:creationId xmlns:a16="http://schemas.microsoft.com/office/drawing/2014/main" id="{9CA307D2-90F6-B95A-90EE-9F477C5A5714}"/>
              </a:ext>
            </a:extLst>
          </p:cNvPr>
          <p:cNvSpPr txBox="1"/>
          <p:nvPr/>
        </p:nvSpPr>
        <p:spPr>
          <a:xfrm>
            <a:off x="1674247" y="3468711"/>
            <a:ext cx="4064680"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a:r>
              <a:rPr lang="en-US" altLang="zh-TW" b="1" i="0" dirty="0">
                <a:solidFill>
                  <a:srgbClr val="000000"/>
                </a:solidFill>
                <a:effectLst/>
                <a:latin typeface="Open Sans" panose="020B0606030504020204" pitchFamily="34" charset="0"/>
              </a:rPr>
              <a:t>Delayed or failed projects</a:t>
            </a:r>
          </a:p>
        </p:txBody>
      </p:sp>
      <p:sp>
        <p:nvSpPr>
          <p:cNvPr id="4" name="員工有高達 90% 的時間在和 Excel 搏鬥">
            <a:extLst>
              <a:ext uri="{FF2B5EF4-FFF2-40B4-BE49-F238E27FC236}">
                <a16:creationId xmlns:a16="http://schemas.microsoft.com/office/drawing/2014/main" id="{4A4B3720-398F-B8C5-2B4E-8EB91D7D09A0}"/>
              </a:ext>
            </a:extLst>
          </p:cNvPr>
          <p:cNvSpPr txBox="1"/>
          <p:nvPr/>
        </p:nvSpPr>
        <p:spPr>
          <a:xfrm>
            <a:off x="7534370" y="3468711"/>
            <a:ext cx="381594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a:r>
              <a:rPr lang="en-US" altLang="zh-TW" b="1" i="0" dirty="0">
                <a:solidFill>
                  <a:srgbClr val="000000"/>
                </a:solidFill>
                <a:effectLst/>
                <a:latin typeface="Open Sans" panose="020B0606030504020204" pitchFamily="34" charset="0"/>
              </a:rPr>
              <a:t>Maintenance struggles</a:t>
            </a:r>
          </a:p>
        </p:txBody>
      </p:sp>
      <p:pic>
        <p:nvPicPr>
          <p:cNvPr id="7" name="圖片 6" descr="一張含有 時鐘, 圓形, 螢幕擷取畫面, 符號 的圖片&#10;&#10;AI 產生的內容可能不正確。">
            <a:extLst>
              <a:ext uri="{FF2B5EF4-FFF2-40B4-BE49-F238E27FC236}">
                <a16:creationId xmlns:a16="http://schemas.microsoft.com/office/drawing/2014/main" id="{0454B7FA-DA73-FC75-2149-C49C7F0A35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9879" y="5158186"/>
            <a:ext cx="4064680" cy="3112729"/>
          </a:xfrm>
          <a:prstGeom prst="rect">
            <a:avLst/>
          </a:prstGeom>
        </p:spPr>
      </p:pic>
      <p:pic>
        <p:nvPicPr>
          <p:cNvPr id="12" name="圖片 11" descr="一張含有 電腦, 筆記型電腦, 設計, 網際網路 的圖片&#10;&#10;AI 產生的內容可能不正確。">
            <a:extLst>
              <a:ext uri="{FF2B5EF4-FFF2-40B4-BE49-F238E27FC236}">
                <a16:creationId xmlns:a16="http://schemas.microsoft.com/office/drawing/2014/main" id="{E5CEB70C-95C2-CF20-284D-231642DC9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7765" y="4906296"/>
            <a:ext cx="4509154" cy="3453107"/>
          </a:xfrm>
          <a:prstGeom prst="rect">
            <a:avLst/>
          </a:prstGeom>
        </p:spPr>
      </p:pic>
      <p:sp>
        <p:nvSpPr>
          <p:cNvPr id="13" name="員工有高達 90% 的時間在和 Excel 搏鬥">
            <a:extLst>
              <a:ext uri="{FF2B5EF4-FFF2-40B4-BE49-F238E27FC236}">
                <a16:creationId xmlns:a16="http://schemas.microsoft.com/office/drawing/2014/main" id="{9EFA9B87-B533-1AE2-95C2-3F11C2D867AA}"/>
              </a:ext>
            </a:extLst>
          </p:cNvPr>
          <p:cNvSpPr txBox="1"/>
          <p:nvPr/>
        </p:nvSpPr>
        <p:spPr>
          <a:xfrm>
            <a:off x="1674247" y="4120999"/>
            <a:ext cx="4509154"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rtl="0">
              <a:buNone/>
            </a:pPr>
            <a:r>
              <a:rPr lang="en-US" altLang="zh-TW"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Wasted tons of time describing your business to your contractor, but you only ended up with </a:t>
            </a:r>
            <a:r>
              <a:rPr lang="en-US" altLang="zh-TW" sz="1800" dirty="0">
                <a:solidFill>
                  <a:srgbClr val="D50E0E"/>
                </a:solidFill>
                <a:latin typeface="Open Sans" panose="020B0606030504020204" pitchFamily="34" charset="0"/>
                <a:ea typeface="Open Sans" panose="020B0606030504020204" pitchFamily="34" charset="0"/>
                <a:cs typeface="Open Sans" panose="020B0606030504020204" pitchFamily="34" charset="0"/>
              </a:rPr>
              <a:t>a system that barely fits</a:t>
            </a:r>
            <a:r>
              <a:rPr lang="en-US" altLang="zh-TW"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a:t>
            </a:r>
            <a:endParaRPr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員工有高達 90% 的時間在和 Excel 搏鬥">
            <a:extLst>
              <a:ext uri="{FF2B5EF4-FFF2-40B4-BE49-F238E27FC236}">
                <a16:creationId xmlns:a16="http://schemas.microsoft.com/office/drawing/2014/main" id="{7444825C-1A65-CBD9-E03A-62076BC38CC4}"/>
              </a:ext>
            </a:extLst>
          </p:cNvPr>
          <p:cNvSpPr txBox="1"/>
          <p:nvPr/>
        </p:nvSpPr>
        <p:spPr>
          <a:xfrm>
            <a:off x="7564851" y="4053580"/>
            <a:ext cx="3704164"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rtl="0">
              <a:buNone/>
            </a:pPr>
            <a:r>
              <a:rPr lang="en-US" altLang="zh-TW"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Is your contractor still answering your phone after 3 years? How about 10 years?</a:t>
            </a:r>
            <a:br>
              <a:rPr lang="zh-TW" altLang="en-US" sz="1400" dirty="0"/>
            </a:br>
            <a:endParaRPr lang="zh-TW" altLang="en-US" sz="1800" dirty="0">
              <a:latin typeface="Noto Sans CJK SC DemiLight" panose="020B0400000000000000" pitchFamily="34" charset="-128"/>
              <a:ea typeface="Noto Sans CJK SC DemiLight" panose="020B0400000000000000" pitchFamily="34" charset="-128"/>
            </a:endParaRPr>
          </a:p>
        </p:txBody>
      </p:sp>
      <p:pic>
        <p:nvPicPr>
          <p:cNvPr id="5" name="ragic logo.png" descr="ragic logo.png">
            <a:hlinkClick r:id="rId5" action="ppaction://hlinksldjump"/>
            <a:extLst>
              <a:ext uri="{FF2B5EF4-FFF2-40B4-BE49-F238E27FC236}">
                <a16:creationId xmlns:a16="http://schemas.microsoft.com/office/drawing/2014/main" id="{59CF186A-731B-4298-A1D6-44DC8F3BA56E}"/>
              </a:ext>
            </a:extLst>
          </p:cNvPr>
          <p:cNvPicPr>
            <a:picLocks noChangeAspect="1"/>
          </p:cNvPicPr>
          <p:nvPr/>
        </p:nvPicPr>
        <p:blipFill>
          <a:blip r:embed="rId6"/>
          <a:stretch>
            <a:fillRect/>
          </a:stretch>
        </p:blipFill>
        <p:spPr>
          <a:xfrm>
            <a:off x="11170581" y="8752944"/>
            <a:ext cx="1778944" cy="1000656"/>
          </a:xfrm>
          <a:prstGeom prst="rect">
            <a:avLst/>
          </a:prstGeom>
          <a:ln w="12700">
            <a:miter lim="400000"/>
          </a:ln>
        </p:spPr>
      </p:pic>
      <p:sp>
        <p:nvSpPr>
          <p:cNvPr id="6" name="耗時">
            <a:extLst>
              <a:ext uri="{FF2B5EF4-FFF2-40B4-BE49-F238E27FC236}">
                <a16:creationId xmlns:a16="http://schemas.microsoft.com/office/drawing/2014/main" id="{1136F48D-309F-1A00-D3B0-4659D96FF6CF}"/>
              </a:ext>
            </a:extLst>
          </p:cNvPr>
          <p:cNvSpPr txBox="1"/>
          <p:nvPr/>
        </p:nvSpPr>
        <p:spPr>
          <a:xfrm>
            <a:off x="2429046" y="1419661"/>
            <a:ext cx="8146708" cy="1029769"/>
          </a:xfrm>
          <a:prstGeom prst="rect">
            <a:avLst/>
          </a:prstGeom>
          <a:noFill/>
          <a:ln w="12700">
            <a:noFill/>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algn="ctr"/>
            <a:r>
              <a:rPr lang="en-US" altLang="zh-TW"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Develop from scratch?</a:t>
            </a:r>
            <a:endParaRPr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2654610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F2D9E9C-9F24-3169-8523-A75D4CDDF633}"/>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8956477-9890-C2DA-272C-9DD4BF3EEF4D}"/>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3F414C1E-2D71-348B-3646-BF8B34E8E5F0}"/>
              </a:ext>
            </a:extLst>
          </p:cNvPr>
          <p:cNvSpPr txBox="1"/>
          <p:nvPr/>
        </p:nvSpPr>
        <p:spPr>
          <a:xfrm>
            <a:off x="4449922" y="867238"/>
            <a:ext cx="4602638" cy="927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sz="4000" dirty="0"/>
              <a:t>Customer Stories</a:t>
            </a:r>
            <a:endParaRPr sz="4000" dirty="0">
              <a:sym typeface="Source Han Sans TW Bold"/>
            </a:endParaRPr>
          </a:p>
        </p:txBody>
      </p:sp>
      <p:sp>
        <p:nvSpPr>
          <p:cNvPr id="7" name="員工有高達 90% 的時間在和 Excel 搏鬥">
            <a:extLst>
              <a:ext uri="{FF2B5EF4-FFF2-40B4-BE49-F238E27FC236}">
                <a16:creationId xmlns:a16="http://schemas.microsoft.com/office/drawing/2014/main" id="{E133F7C4-48E2-859A-182F-E6F52453A550}"/>
              </a:ext>
            </a:extLst>
          </p:cNvPr>
          <p:cNvSpPr txBox="1"/>
          <p:nvPr/>
        </p:nvSpPr>
        <p:spPr>
          <a:xfrm>
            <a:off x="844939" y="3329988"/>
            <a:ext cx="3516790" cy="3955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R="0" lvl="0"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Abrolhos Islands Management Council</a:t>
            </a:r>
          </a:p>
        </p:txBody>
      </p:sp>
      <p:sp>
        <p:nvSpPr>
          <p:cNvPr id="8" name="矩形 7">
            <a:hlinkClick r:id="rId3"/>
            <a:extLst>
              <a:ext uri="{FF2B5EF4-FFF2-40B4-BE49-F238E27FC236}">
                <a16:creationId xmlns:a16="http://schemas.microsoft.com/office/drawing/2014/main" id="{98EE8D3F-D360-CA0F-7BB0-1FA5BB7E90F0}"/>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9246348E-387D-CEBE-7C2B-A169BCD5A672}"/>
              </a:ext>
            </a:extLst>
          </p:cNvPr>
          <p:cNvSpPr txBox="1"/>
          <p:nvPr/>
        </p:nvSpPr>
        <p:spPr>
          <a:xfrm>
            <a:off x="4733874" y="3311897"/>
            <a:ext cx="3516790" cy="390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Nexus Software Solution</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B2AEE3A0-304F-E1B1-52AF-DBF95B9F0F59}"/>
              </a:ext>
            </a:extLst>
          </p:cNvPr>
          <p:cNvSpPr txBox="1"/>
          <p:nvPr/>
        </p:nvSpPr>
        <p:spPr>
          <a:xfrm>
            <a:off x="8622809" y="3345715"/>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Wishbone Site Furnishing</a:t>
            </a:r>
          </a:p>
        </p:txBody>
      </p:sp>
      <p:sp>
        <p:nvSpPr>
          <p:cNvPr id="12" name="矩形 11">
            <a:hlinkClick r:id="rId3"/>
            <a:extLst>
              <a:ext uri="{FF2B5EF4-FFF2-40B4-BE49-F238E27FC236}">
                <a16:creationId xmlns:a16="http://schemas.microsoft.com/office/drawing/2014/main" id="{D7F5F491-9DF4-4499-E71F-94A4CCFA0F09}"/>
              </a:ext>
            </a:extLst>
          </p:cNvPr>
          <p:cNvSpPr>
            <a:spLocks/>
          </p:cNvSpPr>
          <p:nvPr/>
        </p:nvSpPr>
        <p:spPr>
          <a:xfrm>
            <a:off x="845346" y="6799293"/>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3C0B091A-C280-7D74-32B9-C030A8CA6565}"/>
              </a:ext>
            </a:extLst>
          </p:cNvPr>
          <p:cNvSpPr txBox="1"/>
          <p:nvPr/>
        </p:nvSpPr>
        <p:spPr>
          <a:xfrm>
            <a:off x="844936" y="6395756"/>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Cameron Racing</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4" name="矩形 13">
            <a:hlinkClick r:id="rId3"/>
            <a:extLst>
              <a:ext uri="{FF2B5EF4-FFF2-40B4-BE49-F238E27FC236}">
                <a16:creationId xmlns:a16="http://schemas.microsoft.com/office/drawing/2014/main" id="{83CE065F-9A97-40ED-7653-A8ED05A68F21}"/>
              </a:ext>
            </a:extLst>
          </p:cNvPr>
          <p:cNvSpPr>
            <a:spLocks/>
          </p:cNvSpPr>
          <p:nvPr/>
        </p:nvSpPr>
        <p:spPr>
          <a:xfrm>
            <a:off x="4744005" y="6799293"/>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31E7AE6C-1F69-563A-CEDF-2AD4AE4F60CB}"/>
              </a:ext>
            </a:extLst>
          </p:cNvPr>
          <p:cNvSpPr txBox="1"/>
          <p:nvPr/>
        </p:nvSpPr>
        <p:spPr>
          <a:xfrm>
            <a:off x="4743801" y="6392220"/>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Do it Best Corp</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6" name="矩形 15">
            <a:hlinkClick r:id="rId3"/>
            <a:extLst>
              <a:ext uri="{FF2B5EF4-FFF2-40B4-BE49-F238E27FC236}">
                <a16:creationId xmlns:a16="http://schemas.microsoft.com/office/drawing/2014/main" id="{2D5336D6-245D-FC2D-E5D4-AB6F65DE80F7}"/>
              </a:ext>
            </a:extLst>
          </p:cNvPr>
          <p:cNvSpPr>
            <a:spLocks/>
          </p:cNvSpPr>
          <p:nvPr/>
        </p:nvSpPr>
        <p:spPr>
          <a:xfrm>
            <a:off x="8642661" y="6799292"/>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551FC46D-24E5-C758-6955-DD8FB9FE7F39}"/>
              </a:ext>
            </a:extLst>
          </p:cNvPr>
          <p:cNvSpPr txBox="1"/>
          <p:nvPr/>
        </p:nvSpPr>
        <p:spPr>
          <a:xfrm>
            <a:off x="8641847" y="6391342"/>
            <a:ext cx="4235722" cy="394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Harry Potter Film Concerts - </a:t>
            </a:r>
            <a:r>
              <a:rPr lang="en-US" altLang="zh-TW" dirty="0" err="1">
                <a:latin typeface="Open Sans Semibold" panose="020B0706030804020204" pitchFamily="34" charset="0"/>
                <a:ea typeface="Open Sans Semibold" panose="020B0706030804020204" pitchFamily="34" charset="0"/>
                <a:cs typeface="Open Sans Semibold" panose="020B0706030804020204" pitchFamily="34" charset="0"/>
              </a:rPr>
              <a:t>CineConcerts</a:t>
            </a:r>
            <a:endPar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21" name="文字方塊 20">
            <a:extLst>
              <a:ext uri="{FF2B5EF4-FFF2-40B4-BE49-F238E27FC236}">
                <a16:creationId xmlns:a16="http://schemas.microsoft.com/office/drawing/2014/main" id="{A11A5F6E-6CFE-12D2-F5C0-2534C08AB3F8}"/>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 Partner Peter Teichroeb Scaled a Business 6x</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5" name="文字方塊 24">
            <a:extLst>
              <a:ext uri="{FF2B5EF4-FFF2-40B4-BE49-F238E27FC236}">
                <a16:creationId xmlns:a16="http://schemas.microsoft.com/office/drawing/2014/main" id="{389F2919-0CF4-A577-F9BE-DE5CC55FDC5C}"/>
              </a:ext>
            </a:extLst>
          </p:cNvPr>
          <p:cNvSpPr txBox="1"/>
          <p:nvPr/>
        </p:nvSpPr>
        <p:spPr>
          <a:xfrm>
            <a:off x="844526" y="8723072"/>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 Flexible System Driving Efficiency for a Fast-Moving Team</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2041638-237C-3911-525D-E990AC784086}"/>
              </a:ext>
            </a:extLst>
          </p:cNvPr>
          <p:cNvSpPr txBox="1"/>
          <p:nvPr/>
        </p:nvSpPr>
        <p:spPr>
          <a:xfrm>
            <a:off x="4733464" y="8728741"/>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 Project Management Database Without Writing Any Code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EDCDD680-5310-BB54-5C29-284003EFBAAB}"/>
              </a:ext>
            </a:extLst>
          </p:cNvPr>
          <p:cNvSpPr txBox="1"/>
          <p:nvPr/>
        </p:nvSpPr>
        <p:spPr>
          <a:xfrm>
            <a:off x="8586952" y="8752560"/>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4-Person Team Stay on Top of Over 300 Annual Performances</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B31D20AC-6F4B-8680-C134-6B8FD07E0FE5}"/>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FB28E0C5-2513-98CD-4EC8-679DB3E9254F}"/>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R="0" lvl="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How a Simple Setup Eliminated the Need for an Additional Hire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498E83B3-92F3-08F6-9057-B46F5D4448C7}"/>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59A61053-EA92-26CA-F216-95E78824BF0B}"/>
              </a:ext>
            </a:extLst>
          </p:cNvPr>
          <p:cNvSpPr txBox="1"/>
          <p:nvPr/>
        </p:nvSpPr>
        <p:spPr>
          <a:xfrm>
            <a:off x="8641847" y="572141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From CRM to Production Automation That Drove a 6X Revenue Growth</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C1144572-AC7F-562D-B3FB-15616542E73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799293"/>
            <a:ext cx="3516790" cy="1700292"/>
          </a:xfrm>
          <a:prstGeom prst="rect">
            <a:avLst/>
          </a:prstGeom>
          <a:noFill/>
          <a:ln>
            <a:noFill/>
          </a:ln>
        </p:spPr>
      </p:pic>
      <p:pic>
        <p:nvPicPr>
          <p:cNvPr id="3" name="圖片 2">
            <a:hlinkClick r:id="rId6"/>
            <a:extLst>
              <a:ext uri="{FF2B5EF4-FFF2-40B4-BE49-F238E27FC236}">
                <a16:creationId xmlns:a16="http://schemas.microsoft.com/office/drawing/2014/main" id="{75D7AB2B-7719-71F8-DDD9-0AAF8B0FD7A3}"/>
              </a:ext>
            </a:extLst>
          </p:cNvPr>
          <p:cNvPicPr>
            <a:picLocks noChangeAspect="1"/>
          </p:cNvPicPr>
          <p:nvPr/>
        </p:nvPicPr>
        <p:blipFill>
          <a:blip r:embed="rId7"/>
          <a:srcRect b="7323"/>
          <a:stretch/>
        </p:blipFill>
        <p:spPr>
          <a:xfrm>
            <a:off x="845347" y="3741145"/>
            <a:ext cx="3516385" cy="1910752"/>
          </a:xfrm>
          <a:prstGeom prst="rect">
            <a:avLst/>
          </a:prstGeom>
        </p:spPr>
      </p:pic>
      <p:pic>
        <p:nvPicPr>
          <p:cNvPr id="6" name="圖片 5">
            <a:hlinkClick r:id="rId8"/>
            <a:extLst>
              <a:ext uri="{FF2B5EF4-FFF2-40B4-BE49-F238E27FC236}">
                <a16:creationId xmlns:a16="http://schemas.microsoft.com/office/drawing/2014/main" id="{F896CA15-9B1C-4253-5363-EA0C45106938}"/>
              </a:ext>
            </a:extLst>
          </p:cNvPr>
          <p:cNvPicPr>
            <a:picLocks noChangeAspect="1"/>
          </p:cNvPicPr>
          <p:nvPr/>
        </p:nvPicPr>
        <p:blipFill>
          <a:blip r:embed="rId9"/>
          <a:srcRect t="11471" r="11472" b="8107"/>
          <a:stretch/>
        </p:blipFill>
        <p:spPr>
          <a:xfrm>
            <a:off x="844936" y="6798191"/>
            <a:ext cx="3516381" cy="1905040"/>
          </a:xfrm>
          <a:prstGeom prst="rect">
            <a:avLst/>
          </a:prstGeom>
        </p:spPr>
      </p:pic>
      <p:pic>
        <p:nvPicPr>
          <p:cNvPr id="22" name="圖片 21">
            <a:hlinkClick r:id="rId10"/>
            <a:extLst>
              <a:ext uri="{FF2B5EF4-FFF2-40B4-BE49-F238E27FC236}">
                <a16:creationId xmlns:a16="http://schemas.microsoft.com/office/drawing/2014/main" id="{84F45E24-8715-2A8B-45D1-F0D0AB713C1B}"/>
              </a:ext>
            </a:extLst>
          </p:cNvPr>
          <p:cNvPicPr>
            <a:picLocks noChangeAspect="1"/>
          </p:cNvPicPr>
          <p:nvPr/>
        </p:nvPicPr>
        <p:blipFill>
          <a:blip r:embed="rId11"/>
          <a:srcRect t="8682" b="9945"/>
          <a:stretch/>
        </p:blipFill>
        <p:spPr>
          <a:xfrm>
            <a:off x="4744004" y="6799293"/>
            <a:ext cx="3517200" cy="1910753"/>
          </a:xfrm>
          <a:prstGeom prst="rect">
            <a:avLst/>
          </a:prstGeom>
        </p:spPr>
      </p:pic>
      <p:pic>
        <p:nvPicPr>
          <p:cNvPr id="24" name="圖片 23">
            <a:hlinkClick r:id="rId12"/>
            <a:extLst>
              <a:ext uri="{FF2B5EF4-FFF2-40B4-BE49-F238E27FC236}">
                <a16:creationId xmlns:a16="http://schemas.microsoft.com/office/drawing/2014/main" id="{1F188D00-52A7-F6C5-B521-584BFB6CD7DE}"/>
              </a:ext>
            </a:extLst>
          </p:cNvPr>
          <p:cNvPicPr>
            <a:picLocks noChangeAspect="1"/>
          </p:cNvPicPr>
          <p:nvPr/>
        </p:nvPicPr>
        <p:blipFill>
          <a:blip r:embed="rId13"/>
          <a:srcRect t="23216" b="8829"/>
          <a:stretch/>
        </p:blipFill>
        <p:spPr>
          <a:xfrm>
            <a:off x="8641847" y="6798345"/>
            <a:ext cx="3517200" cy="1910753"/>
          </a:xfrm>
          <a:prstGeom prst="rect">
            <a:avLst/>
          </a:prstGeom>
        </p:spPr>
      </p:pic>
      <p:pic>
        <p:nvPicPr>
          <p:cNvPr id="2051" name="Picture 3">
            <a:hlinkClick r:id="rId14"/>
            <a:extLst>
              <a:ext uri="{FF2B5EF4-FFF2-40B4-BE49-F238E27FC236}">
                <a16:creationId xmlns:a16="http://schemas.microsoft.com/office/drawing/2014/main" id="{F9692270-4708-B445-4AF5-A404EAA0B867}"/>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3189" y="3741144"/>
            <a:ext cx="3519276" cy="191718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rom CRM to Production Automation That Drove a 6X Revenue Growth in Site Furnishing Business Icon">
            <a:hlinkClick r:id="rId16"/>
            <a:extLst>
              <a:ext uri="{FF2B5EF4-FFF2-40B4-BE49-F238E27FC236}">
                <a16:creationId xmlns:a16="http://schemas.microsoft.com/office/drawing/2014/main" id="{EF705E7F-039A-7C42-4E3D-5E7F57901858}"/>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641848" y="3731884"/>
            <a:ext cx="3516384" cy="197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84549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D7426BF5-B354-3B7F-C22B-03C00E64FB0E}"/>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ADA1313C-8875-EDC8-D030-E3F70318A5FC}"/>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7" name="員工有高達 90% 的時間在和 Excel 搏鬥">
            <a:extLst>
              <a:ext uri="{FF2B5EF4-FFF2-40B4-BE49-F238E27FC236}">
                <a16:creationId xmlns:a16="http://schemas.microsoft.com/office/drawing/2014/main" id="{EA79A79C-414D-A4ED-999B-BF27DF906B9A}"/>
              </a:ext>
            </a:extLst>
          </p:cNvPr>
          <p:cNvSpPr txBox="1"/>
          <p:nvPr/>
        </p:nvSpPr>
        <p:spPr>
          <a:xfrm>
            <a:off x="844939" y="3329988"/>
            <a:ext cx="3516790" cy="3955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InterContinental Kaohsiung Hotel</a:t>
            </a:r>
          </a:p>
        </p:txBody>
      </p:sp>
      <p:sp>
        <p:nvSpPr>
          <p:cNvPr id="8" name="矩形 7">
            <a:hlinkClick r:id="rId3"/>
            <a:extLst>
              <a:ext uri="{FF2B5EF4-FFF2-40B4-BE49-F238E27FC236}">
                <a16:creationId xmlns:a16="http://schemas.microsoft.com/office/drawing/2014/main" id="{99B5D02F-0096-25E3-E50D-099DEF980AA1}"/>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11D73A07-CC10-36B1-0AC5-5F749AB97DB7}"/>
              </a:ext>
            </a:extLst>
          </p:cNvPr>
          <p:cNvSpPr txBox="1"/>
          <p:nvPr/>
        </p:nvSpPr>
        <p:spPr>
          <a:xfrm>
            <a:off x="4733874" y="3311897"/>
            <a:ext cx="3516790" cy="390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Beer Square</a:t>
            </a:r>
            <a:endParaRPr kumimoji="0" lang="zh-TW" altLang="en-US" sz="1400" b="1" i="0" u="none" strike="noStrike" kern="0" cap="none" spc="0" normalizeH="0" baseline="0" noProof="0" dirty="0">
              <a:ln>
                <a:noFill/>
              </a:ln>
              <a:solidFill>
                <a:srgbClr val="393939"/>
              </a:solidFill>
              <a:effectLst/>
              <a:uLnTx/>
              <a:uFillTx/>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821C0BCA-64F6-60E1-14B3-E75B16116F8A}"/>
              </a:ext>
            </a:extLst>
          </p:cNvPr>
          <p:cNvSpPr txBox="1"/>
          <p:nvPr/>
        </p:nvSpPr>
        <p:spPr>
          <a:xfrm>
            <a:off x="8622809" y="3345715"/>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Artistic Stone Design</a:t>
            </a:r>
          </a:p>
        </p:txBody>
      </p:sp>
      <p:sp>
        <p:nvSpPr>
          <p:cNvPr id="12" name="矩形 11">
            <a:hlinkClick r:id="rId3"/>
            <a:extLst>
              <a:ext uri="{FF2B5EF4-FFF2-40B4-BE49-F238E27FC236}">
                <a16:creationId xmlns:a16="http://schemas.microsoft.com/office/drawing/2014/main" id="{4A92C613-951D-37D1-C91B-D31B381677B9}"/>
              </a:ext>
            </a:extLst>
          </p:cNvPr>
          <p:cNvSpPr>
            <a:spLocks/>
          </p:cNvSpPr>
          <p:nvPr/>
        </p:nvSpPr>
        <p:spPr>
          <a:xfrm>
            <a:off x="845346" y="6799293"/>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4EAB56F0-ADB7-5E20-FF5E-0865621892CF}"/>
              </a:ext>
            </a:extLst>
          </p:cNvPr>
          <p:cNvSpPr txBox="1"/>
          <p:nvPr/>
        </p:nvSpPr>
        <p:spPr>
          <a:xfrm>
            <a:off x="844936" y="6395756"/>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err="1">
                <a:latin typeface="Open Sans Semibold" panose="020B0706030804020204" pitchFamily="34" charset="0"/>
                <a:ea typeface="Open Sans Semibold" panose="020B0706030804020204" pitchFamily="34" charset="0"/>
                <a:cs typeface="Open Sans Semibold" panose="020B0706030804020204" pitchFamily="34" charset="0"/>
              </a:rPr>
              <a:t>Deliveree</a:t>
            </a:r>
            <a:endPar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4" name="矩形 13">
            <a:hlinkClick r:id="rId3"/>
            <a:extLst>
              <a:ext uri="{FF2B5EF4-FFF2-40B4-BE49-F238E27FC236}">
                <a16:creationId xmlns:a16="http://schemas.microsoft.com/office/drawing/2014/main" id="{A211DD9A-082D-8A86-0D49-D8C3FA32BBC5}"/>
              </a:ext>
            </a:extLst>
          </p:cNvPr>
          <p:cNvSpPr>
            <a:spLocks/>
          </p:cNvSpPr>
          <p:nvPr/>
        </p:nvSpPr>
        <p:spPr>
          <a:xfrm>
            <a:off x="4744005" y="6799293"/>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55E0C1CD-A409-20B1-347F-6649E7DBBF8A}"/>
              </a:ext>
            </a:extLst>
          </p:cNvPr>
          <p:cNvSpPr txBox="1"/>
          <p:nvPr/>
        </p:nvSpPr>
        <p:spPr>
          <a:xfrm>
            <a:off x="4743801" y="6392220"/>
            <a:ext cx="3516790" cy="395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rPr>
              <a:t>R&amp;R Industries</a:t>
            </a:r>
          </a:p>
        </p:txBody>
      </p:sp>
      <p:sp>
        <p:nvSpPr>
          <p:cNvPr id="16" name="矩形 15">
            <a:hlinkClick r:id="rId3"/>
            <a:extLst>
              <a:ext uri="{FF2B5EF4-FFF2-40B4-BE49-F238E27FC236}">
                <a16:creationId xmlns:a16="http://schemas.microsoft.com/office/drawing/2014/main" id="{759E523B-8F07-7AD0-0360-7BBCE4EF70A1}"/>
              </a:ext>
            </a:extLst>
          </p:cNvPr>
          <p:cNvSpPr>
            <a:spLocks/>
          </p:cNvSpPr>
          <p:nvPr/>
        </p:nvSpPr>
        <p:spPr>
          <a:xfrm>
            <a:off x="8642661" y="6799292"/>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FD1E9DEB-DE62-9040-4C10-D3777AA2FF86}"/>
              </a:ext>
            </a:extLst>
          </p:cNvPr>
          <p:cNvSpPr txBox="1"/>
          <p:nvPr/>
        </p:nvSpPr>
        <p:spPr>
          <a:xfrm>
            <a:off x="8641847" y="6391342"/>
            <a:ext cx="4235722" cy="394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Resort Travel Management</a:t>
            </a:r>
          </a:p>
        </p:txBody>
      </p:sp>
      <p:sp>
        <p:nvSpPr>
          <p:cNvPr id="21" name="文字方塊 20">
            <a:extLst>
              <a:ext uri="{FF2B5EF4-FFF2-40B4-BE49-F238E27FC236}">
                <a16:creationId xmlns:a16="http://schemas.microsoft.com/office/drawing/2014/main" id="{4235D81A-2D26-C465-119F-C6CD71FF08CA}"/>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From Excel to Ragic : My Database (R)evolution</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5" name="文字方塊 24">
            <a:extLst>
              <a:ext uri="{FF2B5EF4-FFF2-40B4-BE49-F238E27FC236}">
                <a16:creationId xmlns:a16="http://schemas.microsoft.com/office/drawing/2014/main" id="{2E1B26F3-28F2-A133-F243-83283AAEC9BD}"/>
              </a:ext>
            </a:extLst>
          </p:cNvPr>
          <p:cNvSpPr txBox="1"/>
          <p:nvPr/>
        </p:nvSpPr>
        <p:spPr>
          <a:xfrm>
            <a:off x="844524"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The Largest Trucking Platform in Southeast Asia Powered by Ragic</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36FF1A9-FB8F-678C-C403-47A7EF178FCB}"/>
              </a:ext>
            </a:extLst>
          </p:cNvPr>
          <p:cNvSpPr txBox="1"/>
          <p:nvPr/>
        </p:nvSpPr>
        <p:spPr>
          <a:xfrm>
            <a:off x="474975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The Power of Being Proactive Instead of Reactive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14E1829C-D12D-7DC4-A21A-7CBAED0BC72C}"/>
              </a:ext>
            </a:extLst>
          </p:cNvPr>
          <p:cNvSpPr txBox="1"/>
          <p:nvPr/>
        </p:nvSpPr>
        <p:spPr>
          <a:xfrm>
            <a:off x="866703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From Dysfunctional Spreadsheets to a Comprehensive Ragic Database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1D59257C-CF50-C2D4-98BA-A6C4D1894917}"/>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ED739F51-7B13-5476-FB51-CDB8393D4213}"/>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Less Overtime. Lower Staff Turnover. </a:t>
            </a:r>
          </a:p>
          <a:p>
            <a:pPr marL="0" marR="0" lvl="0" indent="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All While Cutting Operational Costs</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3D6F8254-90C5-8CA3-877E-426E530B3223}"/>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A886BF71-4898-DF34-FE3A-628723AE81E6}"/>
              </a:ext>
            </a:extLst>
          </p:cNvPr>
          <p:cNvSpPr txBox="1"/>
          <p:nvPr/>
        </p:nvSpPr>
        <p:spPr>
          <a:xfrm>
            <a:off x="8641847" y="572141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For Unmatched Ease of Use - </a:t>
            </a:r>
          </a:p>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Choosing Ragic Over Microsoft Access</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96E357A6-A129-576E-3091-1A5434975D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799293"/>
            <a:ext cx="3516790" cy="1700292"/>
          </a:xfrm>
          <a:prstGeom prst="rect">
            <a:avLst/>
          </a:prstGeom>
          <a:noFill/>
          <a:ln>
            <a:noFill/>
          </a:ln>
        </p:spPr>
      </p:pic>
      <p:pic>
        <p:nvPicPr>
          <p:cNvPr id="3074" name="Picture 2">
            <a:hlinkClick r:id="rId6"/>
            <a:extLst>
              <a:ext uri="{FF2B5EF4-FFF2-40B4-BE49-F238E27FC236}">
                <a16:creationId xmlns:a16="http://schemas.microsoft.com/office/drawing/2014/main" id="{032FEF3F-C181-29E5-C5AB-836849138B9C}"/>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843270" y="3741098"/>
            <a:ext cx="3515971" cy="194064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hlinkClick r:id="rId8"/>
            <a:extLst>
              <a:ext uri="{FF2B5EF4-FFF2-40B4-BE49-F238E27FC236}">
                <a16:creationId xmlns:a16="http://schemas.microsoft.com/office/drawing/2014/main" id="{CD819F58-FBFA-A856-A6A5-096325742210}"/>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3631"/>
          <a:stretch>
            <a:fillRect/>
          </a:stretch>
        </p:blipFill>
        <p:spPr bwMode="auto">
          <a:xfrm>
            <a:off x="4743443" y="3738296"/>
            <a:ext cx="3509965" cy="194884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hlinkClick r:id="rId10"/>
            <a:extLst>
              <a:ext uri="{FF2B5EF4-FFF2-40B4-BE49-F238E27FC236}">
                <a16:creationId xmlns:a16="http://schemas.microsoft.com/office/drawing/2014/main" id="{1766820B-0798-A304-ACC2-C3EC5D3C72E3}"/>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3621"/>
          <a:stretch>
            <a:fillRect/>
          </a:stretch>
        </p:blipFill>
        <p:spPr bwMode="auto">
          <a:xfrm>
            <a:off x="8644589" y="3738296"/>
            <a:ext cx="3546021" cy="196908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hlinkClick r:id="rId12"/>
            <a:extLst>
              <a:ext uri="{FF2B5EF4-FFF2-40B4-BE49-F238E27FC236}">
                <a16:creationId xmlns:a16="http://schemas.microsoft.com/office/drawing/2014/main" id="{5EBB13FF-657D-36EA-FA02-666BEE03A85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3268" y="6800281"/>
            <a:ext cx="3528589" cy="185250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hlinkClick r:id="rId14"/>
            <a:extLst>
              <a:ext uri="{FF2B5EF4-FFF2-40B4-BE49-F238E27FC236}">
                <a16:creationId xmlns:a16="http://schemas.microsoft.com/office/drawing/2014/main" id="{AF4DD9E9-7F65-97F9-B0C3-533F57B02A2A}"/>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9750" y="6798345"/>
            <a:ext cx="3500914" cy="18525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hlinkClick r:id="rId16"/>
            <a:extLst>
              <a:ext uri="{FF2B5EF4-FFF2-40B4-BE49-F238E27FC236}">
                <a16:creationId xmlns:a16="http://schemas.microsoft.com/office/drawing/2014/main" id="{85ABCBB6-B5CF-5689-F47D-C0F8833C439F}"/>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a:stretch>
            <a:fillRect/>
          </a:stretch>
        </p:blipFill>
        <p:spPr bwMode="auto">
          <a:xfrm>
            <a:off x="8641352" y="6798344"/>
            <a:ext cx="3534212" cy="1852509"/>
          </a:xfrm>
          <a:prstGeom prst="rect">
            <a:avLst/>
          </a:prstGeom>
          <a:noFill/>
          <a:extLst>
            <a:ext uri="{909E8E84-426E-40DD-AFC4-6F175D3DCCD1}">
              <a14:hiddenFill xmlns:a14="http://schemas.microsoft.com/office/drawing/2010/main">
                <a:solidFill>
                  <a:srgbClr val="FFFFFF"/>
                </a:solidFill>
              </a14:hiddenFill>
            </a:ext>
          </a:extLst>
        </p:spPr>
      </p:pic>
      <p:sp>
        <p:nvSpPr>
          <p:cNvPr id="3" name="充分整合">
            <a:extLst>
              <a:ext uri="{FF2B5EF4-FFF2-40B4-BE49-F238E27FC236}">
                <a16:creationId xmlns:a16="http://schemas.microsoft.com/office/drawing/2014/main" id="{61442655-DF48-A384-7781-8A95D3ECCFFA}"/>
              </a:ext>
            </a:extLst>
          </p:cNvPr>
          <p:cNvSpPr txBox="1"/>
          <p:nvPr/>
        </p:nvSpPr>
        <p:spPr>
          <a:xfrm>
            <a:off x="4449922" y="867238"/>
            <a:ext cx="4602638" cy="927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sz="4000" dirty="0"/>
              <a:t>Customer Stories</a:t>
            </a:r>
            <a:endParaRPr sz="4000" dirty="0">
              <a:sym typeface="Source Han Sans TW Bold"/>
            </a:endParaRPr>
          </a:p>
        </p:txBody>
      </p:sp>
    </p:spTree>
    <p:extLst>
      <p:ext uri="{BB962C8B-B14F-4D97-AF65-F5344CB8AC3E}">
        <p14:creationId xmlns:p14="http://schemas.microsoft.com/office/powerpoint/2010/main" val="107875563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154B885-6DF4-BFF7-F6B5-74B43EEF35FA}"/>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D20E1F7-19E2-2B3C-ED12-E3E14A1A7B2F}"/>
              </a:ext>
            </a:extLst>
          </p:cNvPr>
          <p:cNvSpPr>
            <a:spLocks/>
          </p:cNvSpPr>
          <p:nvPr/>
        </p:nvSpPr>
        <p:spPr>
          <a:xfrm>
            <a:off x="-386523" y="-33866"/>
            <a:ext cx="13777846" cy="3352106"/>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2" name="圖片 1">
            <a:extLst>
              <a:ext uri="{FF2B5EF4-FFF2-40B4-BE49-F238E27FC236}">
                <a16:creationId xmlns:a16="http://schemas.microsoft.com/office/drawing/2014/main" id="{CB60CAF5-0A71-85D5-D96E-1352341A3D51}"/>
              </a:ext>
            </a:extLst>
          </p:cNvPr>
          <p:cNvPicPr>
            <a:picLocks noChangeAspect="1"/>
          </p:cNvPicPr>
          <p:nvPr/>
        </p:nvPicPr>
        <p:blipFill>
          <a:blip r:embed="rId3"/>
          <a:stretch>
            <a:fillRect/>
          </a:stretch>
        </p:blipFill>
        <p:spPr>
          <a:xfrm>
            <a:off x="278938" y="7741410"/>
            <a:ext cx="12446924" cy="1744696"/>
          </a:xfrm>
          <a:prstGeom prst="rect">
            <a:avLst/>
          </a:prstGeom>
        </p:spPr>
      </p:pic>
      <p:grpSp>
        <p:nvGrpSpPr>
          <p:cNvPr id="8" name="群組 7">
            <a:extLst>
              <a:ext uri="{FF2B5EF4-FFF2-40B4-BE49-F238E27FC236}">
                <a16:creationId xmlns:a16="http://schemas.microsoft.com/office/drawing/2014/main" id="{7F373842-B544-1CD2-BA2A-F5FD3ACA20F2}"/>
              </a:ext>
            </a:extLst>
          </p:cNvPr>
          <p:cNvGrpSpPr/>
          <p:nvPr/>
        </p:nvGrpSpPr>
        <p:grpSpPr>
          <a:xfrm>
            <a:off x="1329853" y="1346979"/>
            <a:ext cx="10659431" cy="1055797"/>
            <a:chOff x="1120101" y="1242239"/>
            <a:chExt cx="12436267" cy="1231789"/>
          </a:xfrm>
        </p:grpSpPr>
        <p:sp>
          <p:nvSpPr>
            <p:cNvPr id="5" name="簡潔介面">
              <a:extLst>
                <a:ext uri="{FF2B5EF4-FFF2-40B4-BE49-F238E27FC236}">
                  <a16:creationId xmlns:a16="http://schemas.microsoft.com/office/drawing/2014/main" id="{3CAE1EF5-A22E-057A-4471-D50D6E91BF08}"/>
                </a:ext>
              </a:extLst>
            </p:cNvPr>
            <p:cNvSpPr txBox="1"/>
            <p:nvPr/>
          </p:nvSpPr>
          <p:spPr>
            <a:xfrm>
              <a:off x="4897671" y="1285876"/>
              <a:ext cx="8658697" cy="11251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00000"/>
                </a:lnSpc>
                <a:spcBef>
                  <a:spcPts val="0"/>
                </a:spcBef>
                <a:spcAft>
                  <a:spcPts val="0"/>
                </a:spcAft>
                <a:buClrTx/>
                <a:buSzTx/>
                <a:buFontTx/>
                <a:buNone/>
                <a:tabLst/>
                <a:defRPr/>
              </a:pPr>
              <a:r>
                <a:rPr kumimoji="0" lang="en-US" altLang="zh-TW"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Adopted by 3,000+ companies worldwide</a:t>
              </a:r>
            </a:p>
            <a:p>
              <a:pPr marL="0" marR="0" lvl="0" indent="39687" algn="l" defTabSz="914400" rtl="0" eaLnBrk="1" fontAlgn="auto" latinLnBrk="0" hangingPunct="0">
                <a:lnSpc>
                  <a:spcPct val="100000"/>
                </a:lnSpc>
                <a:spcBef>
                  <a:spcPts val="0"/>
                </a:spcBef>
                <a:spcAft>
                  <a:spcPts val="0"/>
                </a:spcAft>
                <a:buClrTx/>
                <a:buSzTx/>
                <a:buFontTx/>
                <a:buNone/>
                <a:tabLst/>
                <a:defRPr/>
              </a:pPr>
              <a:r>
                <a:rPr kumimoji="0" lang="en-US" altLang="zh-TW"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including Fortune Global 500</a:t>
              </a:r>
              <a:endParaRPr kumimoji="0" sz="2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圖片 5">
              <a:extLst>
                <a:ext uri="{FF2B5EF4-FFF2-40B4-BE49-F238E27FC236}">
                  <a16:creationId xmlns:a16="http://schemas.microsoft.com/office/drawing/2014/main" id="{719A3207-ED03-EE5C-F6B3-C78C66B3DA5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20101" y="1242239"/>
              <a:ext cx="3476682" cy="1231789"/>
            </a:xfrm>
            <a:prstGeom prst="rect">
              <a:avLst/>
            </a:prstGeom>
          </p:spPr>
        </p:pic>
      </p:grpSp>
      <p:grpSp>
        <p:nvGrpSpPr>
          <p:cNvPr id="19" name="群組 18">
            <a:extLst>
              <a:ext uri="{FF2B5EF4-FFF2-40B4-BE49-F238E27FC236}">
                <a16:creationId xmlns:a16="http://schemas.microsoft.com/office/drawing/2014/main" id="{8D562749-1EDC-1CF4-09F9-A1B749401216}"/>
              </a:ext>
            </a:extLst>
          </p:cNvPr>
          <p:cNvGrpSpPr/>
          <p:nvPr/>
        </p:nvGrpSpPr>
        <p:grpSpPr>
          <a:xfrm>
            <a:off x="256500" y="6181665"/>
            <a:ext cx="2978965" cy="2485092"/>
            <a:chOff x="205701" y="5927664"/>
            <a:chExt cx="2978965" cy="2485092"/>
          </a:xfrm>
        </p:grpSpPr>
        <p:sp>
          <p:nvSpPr>
            <p:cNvPr id="3" name="圓角矩形 2">
              <a:extLst>
                <a:ext uri="{FF2B5EF4-FFF2-40B4-BE49-F238E27FC236}">
                  <a16:creationId xmlns:a16="http://schemas.microsoft.com/office/drawing/2014/main" id="{8B3760BC-FD67-6294-0E56-A0D90C27EDCF}"/>
                </a:ext>
              </a:extLst>
            </p:cNvPr>
            <p:cNvSpPr/>
            <p:nvPr/>
          </p:nvSpPr>
          <p:spPr>
            <a:xfrm>
              <a:off x="592666" y="6237952"/>
              <a:ext cx="2592000" cy="931234"/>
            </a:xfrm>
            <a:prstGeom prst="roundRect">
              <a:avLst/>
            </a:prstGeom>
            <a:solidFill>
              <a:srgbClr val="FFFFFF"/>
            </a:solidFill>
            <a:ln w="254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台北成立，代理 Interwoven Teamsite">
              <a:extLst>
                <a:ext uri="{FF2B5EF4-FFF2-40B4-BE49-F238E27FC236}">
                  <a16:creationId xmlns:a16="http://schemas.microsoft.com/office/drawing/2014/main" id="{82EE47BB-34E0-80BC-CD6F-D8E40B286DCD}"/>
                </a:ext>
              </a:extLst>
            </p:cNvPr>
            <p:cNvSpPr txBox="1"/>
            <p:nvPr/>
          </p:nvSpPr>
          <p:spPr>
            <a:xfrm>
              <a:off x="661399" y="6340327"/>
              <a:ext cx="2467898" cy="748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Established in Taipei</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Represented</a:t>
              </a:r>
              <a:r>
                <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r>
                <a:rPr kumimoji="0"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Interwoven</a:t>
              </a:r>
              <a:r>
                <a:rPr kumimoji="0" 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Teamsite</a:t>
              </a:r>
              <a:endParaRPr kumimoji="0"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11" name="群組 10">
              <a:extLst>
                <a:ext uri="{FF2B5EF4-FFF2-40B4-BE49-F238E27FC236}">
                  <a16:creationId xmlns:a16="http://schemas.microsoft.com/office/drawing/2014/main" id="{1FA0FF0C-606F-3BE8-E1E2-082A49D3285C}"/>
                </a:ext>
              </a:extLst>
            </p:cNvPr>
            <p:cNvGrpSpPr/>
            <p:nvPr/>
          </p:nvGrpSpPr>
          <p:grpSpPr>
            <a:xfrm>
              <a:off x="205701" y="5927664"/>
              <a:ext cx="1080000" cy="487426"/>
              <a:chOff x="1096227" y="5839527"/>
              <a:chExt cx="1080000" cy="487426"/>
            </a:xfrm>
          </p:grpSpPr>
          <p:sp>
            <p:nvSpPr>
              <p:cNvPr id="9" name="圓角矩形 8">
                <a:extLst>
                  <a:ext uri="{FF2B5EF4-FFF2-40B4-BE49-F238E27FC236}">
                    <a16:creationId xmlns:a16="http://schemas.microsoft.com/office/drawing/2014/main" id="{21D8B93C-9558-345C-B30F-B5B51A08B5D8}"/>
                  </a:ext>
                </a:extLst>
              </p:cNvPr>
              <p:cNvSpPr/>
              <p:nvPr/>
            </p:nvSpPr>
            <p:spPr>
              <a:xfrm>
                <a:off x="1096227" y="5839527"/>
                <a:ext cx="1080000" cy="473529"/>
              </a:xfrm>
              <a:prstGeom prst="roundRect">
                <a:avLst>
                  <a:gd name="adj" fmla="val 50000"/>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0" name="台北成立，代理 Interwoven Teamsite">
                <a:extLst>
                  <a:ext uri="{FF2B5EF4-FFF2-40B4-BE49-F238E27FC236}">
                    <a16:creationId xmlns:a16="http://schemas.microsoft.com/office/drawing/2014/main" id="{BDB5F9BA-CE85-BF79-067E-906AAD099AA2}"/>
                  </a:ext>
                </a:extLst>
              </p:cNvPr>
              <p:cNvSpPr txBox="1"/>
              <p:nvPr/>
            </p:nvSpPr>
            <p:spPr>
              <a:xfrm>
                <a:off x="1139039" y="5839832"/>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2008</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13" name="直線接點 12">
              <a:extLst>
                <a:ext uri="{FF2B5EF4-FFF2-40B4-BE49-F238E27FC236}">
                  <a16:creationId xmlns:a16="http://schemas.microsoft.com/office/drawing/2014/main" id="{2695BF03-6128-4420-AAAB-2E27C5201328}"/>
                </a:ext>
              </a:extLst>
            </p:cNvPr>
            <p:cNvCxnSpPr>
              <a:cxnSpLocks/>
            </p:cNvCxnSpPr>
            <p:nvPr/>
          </p:nvCxnSpPr>
          <p:spPr>
            <a:xfrm>
              <a:off x="1888666" y="7169186"/>
              <a:ext cx="0" cy="1160360"/>
            </a:xfrm>
            <a:prstGeom prst="line">
              <a:avLst/>
            </a:prstGeom>
            <a:noFill/>
            <a:ln w="25400" cap="flat">
              <a:solidFill>
                <a:srgbClr val="8BBEFF"/>
              </a:solidFill>
              <a:prstDash val="solid"/>
              <a:round/>
            </a:ln>
            <a:effectLst/>
            <a:sp3d/>
          </p:spPr>
          <p:style>
            <a:lnRef idx="0">
              <a:scrgbClr r="0" g="0" b="0"/>
            </a:lnRef>
            <a:fillRef idx="0">
              <a:scrgbClr r="0" g="0" b="0"/>
            </a:fillRef>
            <a:effectRef idx="0">
              <a:scrgbClr r="0" g="0" b="0"/>
            </a:effectRef>
            <a:fontRef idx="none"/>
          </p:style>
        </p:cxnSp>
        <p:sp>
          <p:nvSpPr>
            <p:cNvPr id="18" name="橢圓 17">
              <a:extLst>
                <a:ext uri="{FF2B5EF4-FFF2-40B4-BE49-F238E27FC236}">
                  <a16:creationId xmlns:a16="http://schemas.microsoft.com/office/drawing/2014/main" id="{9FCD7242-79D3-EED6-AF24-3B72DD90C6B7}"/>
                </a:ext>
              </a:extLst>
            </p:cNvPr>
            <p:cNvSpPr>
              <a:spLocks noChangeAspect="1"/>
            </p:cNvSpPr>
            <p:nvPr/>
          </p:nvSpPr>
          <p:spPr>
            <a:xfrm>
              <a:off x="1798666" y="8232756"/>
              <a:ext cx="180000" cy="180000"/>
            </a:xfrm>
            <a:prstGeom prst="ellipse">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5" name="群組 34">
            <a:extLst>
              <a:ext uri="{FF2B5EF4-FFF2-40B4-BE49-F238E27FC236}">
                <a16:creationId xmlns:a16="http://schemas.microsoft.com/office/drawing/2014/main" id="{19C6752C-8AB6-110A-933C-56BE792A0AFB}"/>
              </a:ext>
            </a:extLst>
          </p:cNvPr>
          <p:cNvGrpSpPr/>
          <p:nvPr/>
        </p:nvGrpSpPr>
        <p:grpSpPr>
          <a:xfrm>
            <a:off x="1773310" y="3887846"/>
            <a:ext cx="3124384" cy="4519859"/>
            <a:chOff x="2158568" y="4629899"/>
            <a:chExt cx="3124384" cy="4519859"/>
          </a:xfrm>
        </p:grpSpPr>
        <p:sp>
          <p:nvSpPr>
            <p:cNvPr id="25" name="圓角矩形 24">
              <a:extLst>
                <a:ext uri="{FF2B5EF4-FFF2-40B4-BE49-F238E27FC236}">
                  <a16:creationId xmlns:a16="http://schemas.microsoft.com/office/drawing/2014/main" id="{A011A2F6-D220-BA5B-FAB2-2EF62382EE25}"/>
                </a:ext>
              </a:extLst>
            </p:cNvPr>
            <p:cNvSpPr/>
            <p:nvPr/>
          </p:nvSpPr>
          <p:spPr>
            <a:xfrm>
              <a:off x="2545533" y="4948122"/>
              <a:ext cx="2737419" cy="1332000"/>
            </a:xfrm>
            <a:prstGeom prst="roundRect">
              <a:avLst/>
            </a:prstGeom>
            <a:solidFill>
              <a:srgbClr val="FFFFFF"/>
            </a:solidFill>
            <a:ln w="25400" cap="flat">
              <a:solidFill>
                <a:srgbClr val="3366C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6" name="台北成立，代理 Interwoven Teamsite">
              <a:extLst>
                <a:ext uri="{FF2B5EF4-FFF2-40B4-BE49-F238E27FC236}">
                  <a16:creationId xmlns:a16="http://schemas.microsoft.com/office/drawing/2014/main" id="{8B25BDD4-CFDA-4400-469B-C723920ECDEC}"/>
                </a:ext>
              </a:extLst>
            </p:cNvPr>
            <p:cNvSpPr txBox="1"/>
            <p:nvPr/>
          </p:nvSpPr>
          <p:spPr>
            <a:xfrm>
              <a:off x="2635593" y="5238324"/>
              <a:ext cx="2557298" cy="841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Release Ragic Builder</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“Product to Watch</a:t>
              </a:r>
              <a:r>
                <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eWeek</a:t>
              </a:r>
              <a:r>
                <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Magazine</a:t>
              </a:r>
            </a:p>
          </p:txBody>
        </p:sp>
        <p:grpSp>
          <p:nvGrpSpPr>
            <p:cNvPr id="29" name="群組 28">
              <a:extLst>
                <a:ext uri="{FF2B5EF4-FFF2-40B4-BE49-F238E27FC236}">
                  <a16:creationId xmlns:a16="http://schemas.microsoft.com/office/drawing/2014/main" id="{E101CB3B-7988-F27C-1A50-E631FEF511E8}"/>
                </a:ext>
              </a:extLst>
            </p:cNvPr>
            <p:cNvGrpSpPr/>
            <p:nvPr/>
          </p:nvGrpSpPr>
          <p:grpSpPr>
            <a:xfrm>
              <a:off x="2158568" y="4629899"/>
              <a:ext cx="1080000" cy="487426"/>
              <a:chOff x="1096227" y="5882391"/>
              <a:chExt cx="1080000" cy="487426"/>
            </a:xfrm>
          </p:grpSpPr>
          <p:sp>
            <p:nvSpPr>
              <p:cNvPr id="32" name="圓角矩形 31">
                <a:extLst>
                  <a:ext uri="{FF2B5EF4-FFF2-40B4-BE49-F238E27FC236}">
                    <a16:creationId xmlns:a16="http://schemas.microsoft.com/office/drawing/2014/main" id="{B4664128-B6D0-4C86-410D-4784E8E37AFE}"/>
                  </a:ext>
                </a:extLst>
              </p:cNvPr>
              <p:cNvSpPr/>
              <p:nvPr/>
            </p:nvSpPr>
            <p:spPr>
              <a:xfrm>
                <a:off x="1096227" y="5882391"/>
                <a:ext cx="1080000" cy="473529"/>
              </a:xfrm>
              <a:prstGeom prst="roundRect">
                <a:avLst>
                  <a:gd name="adj" fmla="val 50000"/>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台北成立，代理 Interwoven Teamsite">
                <a:extLst>
                  <a:ext uri="{FF2B5EF4-FFF2-40B4-BE49-F238E27FC236}">
                    <a16:creationId xmlns:a16="http://schemas.microsoft.com/office/drawing/2014/main" id="{17EBCB23-F598-4474-1EBB-10C2E40CB4C2}"/>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2010</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30" name="直線接點 29">
              <a:extLst>
                <a:ext uri="{FF2B5EF4-FFF2-40B4-BE49-F238E27FC236}">
                  <a16:creationId xmlns:a16="http://schemas.microsoft.com/office/drawing/2014/main" id="{CD4F13A0-C7E7-639C-9D40-2D1771595D0B}"/>
                </a:ext>
              </a:extLst>
            </p:cNvPr>
            <p:cNvCxnSpPr>
              <a:cxnSpLocks/>
              <a:stCxn id="25" idx="2"/>
            </p:cNvCxnSpPr>
            <p:nvPr/>
          </p:nvCxnSpPr>
          <p:spPr>
            <a:xfrm flipH="1">
              <a:off x="3914242" y="6280122"/>
              <a:ext cx="1" cy="2730302"/>
            </a:xfrm>
            <a:prstGeom prst="line">
              <a:avLst/>
            </a:prstGeom>
            <a:noFill/>
            <a:ln w="25400" cap="flat">
              <a:solidFill>
                <a:srgbClr val="3366CC"/>
              </a:solidFill>
              <a:prstDash val="solid"/>
              <a:round/>
            </a:ln>
            <a:effectLst/>
            <a:sp3d/>
          </p:spPr>
          <p:style>
            <a:lnRef idx="0">
              <a:scrgbClr r="0" g="0" b="0"/>
            </a:lnRef>
            <a:fillRef idx="0">
              <a:scrgbClr r="0" g="0" b="0"/>
            </a:fillRef>
            <a:effectRef idx="0">
              <a:scrgbClr r="0" g="0" b="0"/>
            </a:effectRef>
            <a:fontRef idx="none"/>
          </p:style>
        </p:cxnSp>
        <p:sp>
          <p:nvSpPr>
            <p:cNvPr id="31" name="橢圓 30">
              <a:extLst>
                <a:ext uri="{FF2B5EF4-FFF2-40B4-BE49-F238E27FC236}">
                  <a16:creationId xmlns:a16="http://schemas.microsoft.com/office/drawing/2014/main" id="{97E5E4AB-BA99-A323-727F-A2BFEEABD48C}"/>
                </a:ext>
              </a:extLst>
            </p:cNvPr>
            <p:cNvSpPr>
              <a:spLocks noChangeAspect="1"/>
            </p:cNvSpPr>
            <p:nvPr/>
          </p:nvSpPr>
          <p:spPr>
            <a:xfrm>
              <a:off x="3824242" y="8969758"/>
              <a:ext cx="180000" cy="180000"/>
            </a:xfrm>
            <a:prstGeom prst="ellipse">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6" name="群組 35">
            <a:extLst>
              <a:ext uri="{FF2B5EF4-FFF2-40B4-BE49-F238E27FC236}">
                <a16:creationId xmlns:a16="http://schemas.microsoft.com/office/drawing/2014/main" id="{F8441F2A-78F1-2866-E5B6-59C86B8B6566}"/>
              </a:ext>
            </a:extLst>
          </p:cNvPr>
          <p:cNvGrpSpPr/>
          <p:nvPr/>
        </p:nvGrpSpPr>
        <p:grpSpPr>
          <a:xfrm>
            <a:off x="3877873" y="5836945"/>
            <a:ext cx="3124384" cy="2394967"/>
            <a:chOff x="2158568" y="4629899"/>
            <a:chExt cx="3124384" cy="2394967"/>
          </a:xfrm>
        </p:grpSpPr>
        <p:sp>
          <p:nvSpPr>
            <p:cNvPr id="37" name="圓角矩形 36">
              <a:extLst>
                <a:ext uri="{FF2B5EF4-FFF2-40B4-BE49-F238E27FC236}">
                  <a16:creationId xmlns:a16="http://schemas.microsoft.com/office/drawing/2014/main" id="{43C7B219-854E-CDB6-D237-5B41105F37DC}"/>
                </a:ext>
              </a:extLst>
            </p:cNvPr>
            <p:cNvSpPr/>
            <p:nvPr/>
          </p:nvSpPr>
          <p:spPr>
            <a:xfrm>
              <a:off x="2545533" y="4948122"/>
              <a:ext cx="2737419" cy="1080000"/>
            </a:xfrm>
            <a:prstGeom prst="roundRect">
              <a:avLst/>
            </a:prstGeom>
            <a:solidFill>
              <a:srgbClr val="FFFFFF"/>
            </a:solidFill>
            <a:ln w="25400" cap="flat">
              <a:solidFill>
                <a:srgbClr val="7028C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8" name="台北成立，代理 Interwoven Teamsite">
              <a:extLst>
                <a:ext uri="{FF2B5EF4-FFF2-40B4-BE49-F238E27FC236}">
                  <a16:creationId xmlns:a16="http://schemas.microsoft.com/office/drawing/2014/main" id="{2D8FC204-7E6A-3E2F-8981-EF9188550AC6}"/>
                </a:ext>
              </a:extLst>
            </p:cNvPr>
            <p:cNvSpPr txBox="1"/>
            <p:nvPr/>
          </p:nvSpPr>
          <p:spPr>
            <a:xfrm>
              <a:off x="2634208" y="5101144"/>
              <a:ext cx="2557298" cy="87203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“Top 10 Startups in Taiwan</a:t>
              </a:r>
              <a:r>
                <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Business Next</a:t>
              </a:r>
            </a:p>
          </p:txBody>
        </p:sp>
        <p:grpSp>
          <p:nvGrpSpPr>
            <p:cNvPr id="39" name="群組 38">
              <a:extLst>
                <a:ext uri="{FF2B5EF4-FFF2-40B4-BE49-F238E27FC236}">
                  <a16:creationId xmlns:a16="http://schemas.microsoft.com/office/drawing/2014/main" id="{AEC55D67-82BB-BC10-C209-DE03E5DFA6A8}"/>
                </a:ext>
              </a:extLst>
            </p:cNvPr>
            <p:cNvGrpSpPr/>
            <p:nvPr/>
          </p:nvGrpSpPr>
          <p:grpSpPr>
            <a:xfrm>
              <a:off x="2158568" y="4629899"/>
              <a:ext cx="1080000" cy="487426"/>
              <a:chOff x="1096227" y="5882391"/>
              <a:chExt cx="1080000" cy="487426"/>
            </a:xfrm>
          </p:grpSpPr>
          <p:sp>
            <p:nvSpPr>
              <p:cNvPr id="42" name="圓角矩形 41">
                <a:extLst>
                  <a:ext uri="{FF2B5EF4-FFF2-40B4-BE49-F238E27FC236}">
                    <a16:creationId xmlns:a16="http://schemas.microsoft.com/office/drawing/2014/main" id="{A65FC060-F09E-2874-3C20-806485EA0E02}"/>
                  </a:ext>
                </a:extLst>
              </p:cNvPr>
              <p:cNvSpPr/>
              <p:nvPr/>
            </p:nvSpPr>
            <p:spPr>
              <a:xfrm>
                <a:off x="1096227" y="5882391"/>
                <a:ext cx="1080000" cy="473529"/>
              </a:xfrm>
              <a:prstGeom prst="roundRect">
                <a:avLst>
                  <a:gd name="adj" fmla="val 50000"/>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44" name="台北成立，代理 Interwoven Teamsite">
                <a:extLst>
                  <a:ext uri="{FF2B5EF4-FFF2-40B4-BE49-F238E27FC236}">
                    <a16:creationId xmlns:a16="http://schemas.microsoft.com/office/drawing/2014/main" id="{87F976A8-C2FD-A6DE-161D-1EAB629EB86F}"/>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2011</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40" name="直線接點 39">
              <a:extLst>
                <a:ext uri="{FF2B5EF4-FFF2-40B4-BE49-F238E27FC236}">
                  <a16:creationId xmlns:a16="http://schemas.microsoft.com/office/drawing/2014/main" id="{342F17B3-EE26-797C-946F-04E961DD6EA5}"/>
                </a:ext>
              </a:extLst>
            </p:cNvPr>
            <p:cNvCxnSpPr>
              <a:cxnSpLocks/>
            </p:cNvCxnSpPr>
            <p:nvPr/>
          </p:nvCxnSpPr>
          <p:spPr>
            <a:xfrm>
              <a:off x="3914242" y="6033523"/>
              <a:ext cx="0" cy="900000"/>
            </a:xfrm>
            <a:prstGeom prst="line">
              <a:avLst/>
            </a:prstGeom>
            <a:noFill/>
            <a:ln w="25400" cap="flat">
              <a:solidFill>
                <a:srgbClr val="7028CE"/>
              </a:solidFill>
              <a:prstDash val="solid"/>
              <a:round/>
            </a:ln>
            <a:effectLst/>
            <a:sp3d/>
          </p:spPr>
          <p:style>
            <a:lnRef idx="0">
              <a:scrgbClr r="0" g="0" b="0"/>
            </a:lnRef>
            <a:fillRef idx="0">
              <a:scrgbClr r="0" g="0" b="0"/>
            </a:fillRef>
            <a:effectRef idx="0">
              <a:scrgbClr r="0" g="0" b="0"/>
            </a:effectRef>
            <a:fontRef idx="none"/>
          </p:style>
        </p:cxnSp>
        <p:sp>
          <p:nvSpPr>
            <p:cNvPr id="41" name="橢圓 40">
              <a:extLst>
                <a:ext uri="{FF2B5EF4-FFF2-40B4-BE49-F238E27FC236}">
                  <a16:creationId xmlns:a16="http://schemas.microsoft.com/office/drawing/2014/main" id="{CDA7D3D4-8AB3-4212-8979-E417BC14F4CE}"/>
                </a:ext>
              </a:extLst>
            </p:cNvPr>
            <p:cNvSpPr>
              <a:spLocks noChangeAspect="1"/>
            </p:cNvSpPr>
            <p:nvPr/>
          </p:nvSpPr>
          <p:spPr>
            <a:xfrm>
              <a:off x="3824242" y="6844866"/>
              <a:ext cx="180000" cy="180000"/>
            </a:xfrm>
            <a:prstGeom prst="ellipse">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46" name="群組 45">
            <a:extLst>
              <a:ext uri="{FF2B5EF4-FFF2-40B4-BE49-F238E27FC236}">
                <a16:creationId xmlns:a16="http://schemas.microsoft.com/office/drawing/2014/main" id="{CBA21323-C2FA-5A95-193A-96C60824C1D8}"/>
              </a:ext>
            </a:extLst>
          </p:cNvPr>
          <p:cNvGrpSpPr/>
          <p:nvPr/>
        </p:nvGrpSpPr>
        <p:grpSpPr>
          <a:xfrm>
            <a:off x="5665471" y="3887846"/>
            <a:ext cx="3024644" cy="4354871"/>
            <a:chOff x="2158568" y="4629899"/>
            <a:chExt cx="3024644" cy="4354871"/>
          </a:xfrm>
        </p:grpSpPr>
        <p:sp>
          <p:nvSpPr>
            <p:cNvPr id="47" name="圓角矩形 46">
              <a:extLst>
                <a:ext uri="{FF2B5EF4-FFF2-40B4-BE49-F238E27FC236}">
                  <a16:creationId xmlns:a16="http://schemas.microsoft.com/office/drawing/2014/main" id="{CA65634B-E7B7-3C76-EF0A-D1398A669FFA}"/>
                </a:ext>
              </a:extLst>
            </p:cNvPr>
            <p:cNvSpPr/>
            <p:nvPr/>
          </p:nvSpPr>
          <p:spPr>
            <a:xfrm>
              <a:off x="2555212" y="4948122"/>
              <a:ext cx="2628000" cy="1368000"/>
            </a:xfrm>
            <a:prstGeom prst="roundRect">
              <a:avLst/>
            </a:prstGeom>
            <a:solidFill>
              <a:srgbClr val="FFFFFF"/>
            </a:solidFill>
            <a:ln w="25400" cap="flat">
              <a:solidFill>
                <a:srgbClr val="D50E0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0" name="台北成立，代理 Interwoven Teamsite">
              <a:extLst>
                <a:ext uri="{FF2B5EF4-FFF2-40B4-BE49-F238E27FC236}">
                  <a16:creationId xmlns:a16="http://schemas.microsoft.com/office/drawing/2014/main" id="{C3E68EBE-31D0-C2CE-972E-DD605A5EB5BD}"/>
                </a:ext>
              </a:extLst>
            </p:cNvPr>
            <p:cNvSpPr txBox="1"/>
            <p:nvPr/>
          </p:nvSpPr>
          <p:spPr>
            <a:xfrm>
              <a:off x="2590563" y="5117291"/>
              <a:ext cx="2557298" cy="10874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“Echelon Taiwan   </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Satellite award</a:t>
              </a:r>
              <a:r>
                <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Red Herring Global Top 100 Finalist for Innovative Tech</a:t>
              </a:r>
            </a:p>
          </p:txBody>
        </p:sp>
        <p:grpSp>
          <p:nvGrpSpPr>
            <p:cNvPr id="52" name="群組 51">
              <a:extLst>
                <a:ext uri="{FF2B5EF4-FFF2-40B4-BE49-F238E27FC236}">
                  <a16:creationId xmlns:a16="http://schemas.microsoft.com/office/drawing/2014/main" id="{1258CB98-0081-E294-A065-A02A4690CEA2}"/>
                </a:ext>
              </a:extLst>
            </p:cNvPr>
            <p:cNvGrpSpPr/>
            <p:nvPr/>
          </p:nvGrpSpPr>
          <p:grpSpPr>
            <a:xfrm>
              <a:off x="2158568" y="4629899"/>
              <a:ext cx="1080000" cy="487426"/>
              <a:chOff x="1096227" y="5882391"/>
              <a:chExt cx="1080000" cy="487426"/>
            </a:xfrm>
          </p:grpSpPr>
          <p:sp>
            <p:nvSpPr>
              <p:cNvPr id="55" name="圓角矩形 54">
                <a:extLst>
                  <a:ext uri="{FF2B5EF4-FFF2-40B4-BE49-F238E27FC236}">
                    <a16:creationId xmlns:a16="http://schemas.microsoft.com/office/drawing/2014/main" id="{EF918419-6BE2-8EA1-41E8-8BFF987EE7AB}"/>
                  </a:ext>
                </a:extLst>
              </p:cNvPr>
              <p:cNvSpPr/>
              <p:nvPr/>
            </p:nvSpPr>
            <p:spPr>
              <a:xfrm>
                <a:off x="1096227" y="5882391"/>
                <a:ext cx="1080000" cy="473529"/>
              </a:xfrm>
              <a:prstGeom prst="roundRect">
                <a:avLst>
                  <a:gd name="adj" fmla="val 50000"/>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56" name="台北成立，代理 Interwoven Teamsite">
                <a:extLst>
                  <a:ext uri="{FF2B5EF4-FFF2-40B4-BE49-F238E27FC236}">
                    <a16:creationId xmlns:a16="http://schemas.microsoft.com/office/drawing/2014/main" id="{66A64AA3-70B2-C4C6-8293-EFD913195ABD}"/>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2012</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53" name="直線接點 52">
              <a:extLst>
                <a:ext uri="{FF2B5EF4-FFF2-40B4-BE49-F238E27FC236}">
                  <a16:creationId xmlns:a16="http://schemas.microsoft.com/office/drawing/2014/main" id="{C0FC7355-1A3A-CD3E-8EEE-3FBB70A0F446}"/>
                </a:ext>
              </a:extLst>
            </p:cNvPr>
            <p:cNvCxnSpPr>
              <a:cxnSpLocks/>
            </p:cNvCxnSpPr>
            <p:nvPr/>
          </p:nvCxnSpPr>
          <p:spPr>
            <a:xfrm>
              <a:off x="3914242" y="6316122"/>
              <a:ext cx="0" cy="2577133"/>
            </a:xfrm>
            <a:prstGeom prst="line">
              <a:avLst/>
            </a:prstGeom>
            <a:noFill/>
            <a:ln w="25400" cap="flat">
              <a:solidFill>
                <a:srgbClr val="D50E0E"/>
              </a:solidFill>
              <a:prstDash val="solid"/>
              <a:round/>
            </a:ln>
            <a:effectLst/>
            <a:sp3d/>
          </p:spPr>
          <p:style>
            <a:lnRef idx="0">
              <a:scrgbClr r="0" g="0" b="0"/>
            </a:lnRef>
            <a:fillRef idx="0">
              <a:scrgbClr r="0" g="0" b="0"/>
            </a:fillRef>
            <a:effectRef idx="0">
              <a:scrgbClr r="0" g="0" b="0"/>
            </a:effectRef>
            <a:fontRef idx="none"/>
          </p:style>
        </p:cxnSp>
        <p:sp>
          <p:nvSpPr>
            <p:cNvPr id="54" name="橢圓 53">
              <a:extLst>
                <a:ext uri="{FF2B5EF4-FFF2-40B4-BE49-F238E27FC236}">
                  <a16:creationId xmlns:a16="http://schemas.microsoft.com/office/drawing/2014/main" id="{6D65C807-8116-FBF8-4375-18163D071F9A}"/>
                </a:ext>
              </a:extLst>
            </p:cNvPr>
            <p:cNvSpPr>
              <a:spLocks noChangeAspect="1"/>
            </p:cNvSpPr>
            <p:nvPr/>
          </p:nvSpPr>
          <p:spPr>
            <a:xfrm>
              <a:off x="3824242" y="8804770"/>
              <a:ext cx="180000" cy="180000"/>
            </a:xfrm>
            <a:prstGeom prst="ellipse">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sp>
        <p:nvSpPr>
          <p:cNvPr id="58" name="圓角矩形 57">
            <a:extLst>
              <a:ext uri="{FF2B5EF4-FFF2-40B4-BE49-F238E27FC236}">
                <a16:creationId xmlns:a16="http://schemas.microsoft.com/office/drawing/2014/main" id="{C6A3638D-F708-1DFE-E3E2-8E5692E55B6F}"/>
              </a:ext>
            </a:extLst>
          </p:cNvPr>
          <p:cNvSpPr/>
          <p:nvPr/>
        </p:nvSpPr>
        <p:spPr>
          <a:xfrm>
            <a:off x="8304135" y="6155168"/>
            <a:ext cx="2324035" cy="1080000"/>
          </a:xfrm>
          <a:prstGeom prst="roundRect">
            <a:avLst/>
          </a:prstGeom>
          <a:solidFill>
            <a:srgbClr val="FFFFFF"/>
          </a:solid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9" name="台北成立，代理 Interwoven Teamsite">
            <a:extLst>
              <a:ext uri="{FF2B5EF4-FFF2-40B4-BE49-F238E27FC236}">
                <a16:creationId xmlns:a16="http://schemas.microsoft.com/office/drawing/2014/main" id="{A387B345-E1F1-DE31-FEA3-729C1E9CB39D}"/>
              </a:ext>
            </a:extLst>
          </p:cNvPr>
          <p:cNvSpPr txBox="1"/>
          <p:nvPr/>
        </p:nvSpPr>
        <p:spPr>
          <a:xfrm>
            <a:off x="8313813" y="6357975"/>
            <a:ext cx="2282957" cy="748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“Asia America Multi-Technology Association (AAMA) Program”</a:t>
            </a:r>
          </a:p>
        </p:txBody>
      </p:sp>
      <p:grpSp>
        <p:nvGrpSpPr>
          <p:cNvPr id="60" name="群組 59">
            <a:extLst>
              <a:ext uri="{FF2B5EF4-FFF2-40B4-BE49-F238E27FC236}">
                <a16:creationId xmlns:a16="http://schemas.microsoft.com/office/drawing/2014/main" id="{5CDFDD4F-D1DD-5F14-1570-BDE240CC3525}"/>
              </a:ext>
            </a:extLst>
          </p:cNvPr>
          <p:cNvGrpSpPr/>
          <p:nvPr/>
        </p:nvGrpSpPr>
        <p:grpSpPr>
          <a:xfrm>
            <a:off x="7958248" y="5836945"/>
            <a:ext cx="1080000" cy="487426"/>
            <a:chOff x="1096227" y="5882391"/>
            <a:chExt cx="1080000" cy="487426"/>
          </a:xfrm>
        </p:grpSpPr>
        <p:sp>
          <p:nvSpPr>
            <p:cNvPr id="63" name="圓角矩形 62">
              <a:extLst>
                <a:ext uri="{FF2B5EF4-FFF2-40B4-BE49-F238E27FC236}">
                  <a16:creationId xmlns:a16="http://schemas.microsoft.com/office/drawing/2014/main" id="{FA394E42-A6E0-0E60-CC72-9B2591BE06B1}"/>
                </a:ext>
              </a:extLst>
            </p:cNvPr>
            <p:cNvSpPr/>
            <p:nvPr/>
          </p:nvSpPr>
          <p:spPr>
            <a:xfrm>
              <a:off x="1096227" y="5882391"/>
              <a:ext cx="1080000" cy="473529"/>
            </a:xfrm>
            <a:prstGeom prst="roundRect">
              <a:avLst>
                <a:gd name="adj" fmla="val 50000"/>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64" name="台北成立，代理 Interwoven Teamsite">
              <a:extLst>
                <a:ext uri="{FF2B5EF4-FFF2-40B4-BE49-F238E27FC236}">
                  <a16:creationId xmlns:a16="http://schemas.microsoft.com/office/drawing/2014/main" id="{32BCB4CF-8CEC-7DF8-9030-02B2D323F20B}"/>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2013</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61" name="直線接點 60">
            <a:extLst>
              <a:ext uri="{FF2B5EF4-FFF2-40B4-BE49-F238E27FC236}">
                <a16:creationId xmlns:a16="http://schemas.microsoft.com/office/drawing/2014/main" id="{82B43885-DFB3-EF99-D47D-DAA82986A8BB}"/>
              </a:ext>
            </a:extLst>
          </p:cNvPr>
          <p:cNvCxnSpPr>
            <a:cxnSpLocks/>
          </p:cNvCxnSpPr>
          <p:nvPr/>
        </p:nvCxnSpPr>
        <p:spPr>
          <a:xfrm>
            <a:off x="9436231" y="7242425"/>
            <a:ext cx="0" cy="1008000"/>
          </a:xfrm>
          <a:prstGeom prst="line">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cxnSp>
      <p:sp>
        <p:nvSpPr>
          <p:cNvPr id="62" name="橢圓 61">
            <a:extLst>
              <a:ext uri="{FF2B5EF4-FFF2-40B4-BE49-F238E27FC236}">
                <a16:creationId xmlns:a16="http://schemas.microsoft.com/office/drawing/2014/main" id="{9074095D-FE6E-DCBA-8007-F9FF2D0A553F}"/>
              </a:ext>
            </a:extLst>
          </p:cNvPr>
          <p:cNvSpPr>
            <a:spLocks noChangeAspect="1"/>
          </p:cNvSpPr>
          <p:nvPr/>
        </p:nvSpPr>
        <p:spPr>
          <a:xfrm>
            <a:off x="9346231" y="8213734"/>
            <a:ext cx="180000" cy="180000"/>
          </a:xfrm>
          <a:prstGeom prst="ellipse">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65" name="群組 64">
            <a:extLst>
              <a:ext uri="{FF2B5EF4-FFF2-40B4-BE49-F238E27FC236}">
                <a16:creationId xmlns:a16="http://schemas.microsoft.com/office/drawing/2014/main" id="{99396B45-AD85-5FAC-7C2C-FB0266E8BB15}"/>
              </a:ext>
            </a:extLst>
          </p:cNvPr>
          <p:cNvGrpSpPr/>
          <p:nvPr/>
        </p:nvGrpSpPr>
        <p:grpSpPr>
          <a:xfrm>
            <a:off x="9408586" y="3834403"/>
            <a:ext cx="2978966" cy="4870217"/>
            <a:chOff x="2158568" y="4627255"/>
            <a:chExt cx="2978966" cy="4870217"/>
          </a:xfrm>
        </p:grpSpPr>
        <p:sp>
          <p:nvSpPr>
            <p:cNvPr id="66" name="圓角矩形 65">
              <a:extLst>
                <a:ext uri="{FF2B5EF4-FFF2-40B4-BE49-F238E27FC236}">
                  <a16:creationId xmlns:a16="http://schemas.microsoft.com/office/drawing/2014/main" id="{9BAB972C-741C-8751-E1E8-2D0B6AF12250}"/>
                </a:ext>
              </a:extLst>
            </p:cNvPr>
            <p:cNvSpPr/>
            <p:nvPr/>
          </p:nvSpPr>
          <p:spPr>
            <a:xfrm>
              <a:off x="2545534" y="4948122"/>
              <a:ext cx="2592000" cy="1512000"/>
            </a:xfrm>
            <a:prstGeom prst="roundRect">
              <a:avLst/>
            </a:prstGeom>
            <a:solidFill>
              <a:srgbClr val="FFFFFF"/>
            </a:solidFill>
            <a:ln w="25400" cap="flat">
              <a:solidFill>
                <a:srgbClr val="FFA92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67" name="台北成立，代理 Interwoven Teamsite">
              <a:extLst>
                <a:ext uri="{FF2B5EF4-FFF2-40B4-BE49-F238E27FC236}">
                  <a16:creationId xmlns:a16="http://schemas.microsoft.com/office/drawing/2014/main" id="{60A452B0-232A-1676-B5D6-C63BF1BC0194}"/>
                </a:ext>
              </a:extLst>
            </p:cNvPr>
            <p:cNvSpPr txBox="1"/>
            <p:nvPr/>
          </p:nvSpPr>
          <p:spPr>
            <a:xfrm>
              <a:off x="2577433" y="5288072"/>
              <a:ext cx="2545500" cy="9643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0" algn="ctr" defTabSz="914400" rtl="0" eaLnBrk="1" fontAlgn="auto" latinLnBrk="0" hangingPunct="0">
                <a:lnSpc>
                  <a:spcPct val="100000"/>
                </a:lnSpc>
                <a:spcBef>
                  <a:spcPts val="12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Generative AI &amp; Learning Ragic, Integrations, Reporting, General UI improvements</a:t>
              </a:r>
              <a:endPar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endParaRPr>
            </a:p>
          </p:txBody>
        </p:sp>
        <p:grpSp>
          <p:nvGrpSpPr>
            <p:cNvPr id="68" name="群組 67">
              <a:extLst>
                <a:ext uri="{FF2B5EF4-FFF2-40B4-BE49-F238E27FC236}">
                  <a16:creationId xmlns:a16="http://schemas.microsoft.com/office/drawing/2014/main" id="{B88ECBC3-08C7-60C4-7726-065C208C8032}"/>
                </a:ext>
              </a:extLst>
            </p:cNvPr>
            <p:cNvGrpSpPr/>
            <p:nvPr/>
          </p:nvGrpSpPr>
          <p:grpSpPr>
            <a:xfrm>
              <a:off x="2158568" y="4627255"/>
              <a:ext cx="1260000" cy="493020"/>
              <a:chOff x="1096227" y="5879747"/>
              <a:chExt cx="1260000" cy="493020"/>
            </a:xfrm>
          </p:grpSpPr>
          <p:sp>
            <p:nvSpPr>
              <p:cNvPr id="71" name="圓角矩形 70">
                <a:extLst>
                  <a:ext uri="{FF2B5EF4-FFF2-40B4-BE49-F238E27FC236}">
                    <a16:creationId xmlns:a16="http://schemas.microsoft.com/office/drawing/2014/main" id="{88135CF3-7D49-CF9F-A94B-8ACB050C8F81}"/>
                  </a:ext>
                </a:extLst>
              </p:cNvPr>
              <p:cNvSpPr/>
              <p:nvPr/>
            </p:nvSpPr>
            <p:spPr>
              <a:xfrm>
                <a:off x="1096227" y="5882391"/>
                <a:ext cx="1260000" cy="473529"/>
              </a:xfrm>
              <a:prstGeom prst="roundRect">
                <a:avLst>
                  <a:gd name="adj" fmla="val 50000"/>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72" name="台北成立，代理 Interwoven Teamsite">
                <a:extLst>
                  <a:ext uri="{FF2B5EF4-FFF2-40B4-BE49-F238E27FC236}">
                    <a16:creationId xmlns:a16="http://schemas.microsoft.com/office/drawing/2014/main" id="{021080E6-527D-B6D0-C35E-72AF32B8AEF4}"/>
                  </a:ext>
                </a:extLst>
              </p:cNvPr>
              <p:cNvSpPr txBox="1"/>
              <p:nvPr/>
            </p:nvSpPr>
            <p:spPr>
              <a:xfrm>
                <a:off x="1117633" y="5879747"/>
                <a:ext cx="1238594" cy="4930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Now</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69" name="直線接點 68">
              <a:extLst>
                <a:ext uri="{FF2B5EF4-FFF2-40B4-BE49-F238E27FC236}">
                  <a16:creationId xmlns:a16="http://schemas.microsoft.com/office/drawing/2014/main" id="{4A7DB23B-251E-05FB-6B55-995D51B22955}"/>
                </a:ext>
              </a:extLst>
            </p:cNvPr>
            <p:cNvCxnSpPr>
              <a:cxnSpLocks/>
            </p:cNvCxnSpPr>
            <p:nvPr/>
          </p:nvCxnSpPr>
          <p:spPr>
            <a:xfrm>
              <a:off x="3914242" y="6460122"/>
              <a:ext cx="0" cy="2892842"/>
            </a:xfrm>
            <a:prstGeom prst="line">
              <a:avLst/>
            </a:prstGeom>
            <a:noFill/>
            <a:ln w="25400" cap="flat">
              <a:solidFill>
                <a:srgbClr val="FFA92C"/>
              </a:solidFill>
              <a:prstDash val="solid"/>
              <a:round/>
            </a:ln>
            <a:effectLst/>
            <a:sp3d/>
          </p:spPr>
          <p:style>
            <a:lnRef idx="0">
              <a:scrgbClr r="0" g="0" b="0"/>
            </a:lnRef>
            <a:fillRef idx="0">
              <a:scrgbClr r="0" g="0" b="0"/>
            </a:fillRef>
            <a:effectRef idx="0">
              <a:scrgbClr r="0" g="0" b="0"/>
            </a:effectRef>
            <a:fontRef idx="none"/>
          </p:style>
        </p:cxnSp>
        <p:sp>
          <p:nvSpPr>
            <p:cNvPr id="70" name="橢圓 69">
              <a:extLst>
                <a:ext uri="{FF2B5EF4-FFF2-40B4-BE49-F238E27FC236}">
                  <a16:creationId xmlns:a16="http://schemas.microsoft.com/office/drawing/2014/main" id="{755E9DD2-EB65-154C-E5B1-23102F323537}"/>
                </a:ext>
              </a:extLst>
            </p:cNvPr>
            <p:cNvSpPr>
              <a:spLocks noChangeAspect="1"/>
            </p:cNvSpPr>
            <p:nvPr/>
          </p:nvSpPr>
          <p:spPr>
            <a:xfrm>
              <a:off x="3824242" y="9317472"/>
              <a:ext cx="180000" cy="180000"/>
            </a:xfrm>
            <a:prstGeom prst="ellipse">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376070467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4CFF49A-860C-A221-F6FE-25361354C92A}"/>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DAC226CA-BF82-7599-D125-842D350DE392}"/>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788AF9B6-9FA1-D59F-7C5D-F44441563FAF}"/>
              </a:ext>
            </a:extLst>
          </p:cNvPr>
          <p:cNvSpPr txBox="1"/>
          <p:nvPr/>
        </p:nvSpPr>
        <p:spPr>
          <a:xfrm>
            <a:off x="365919" y="1067114"/>
            <a:ext cx="12272962" cy="968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Why                 Stands Out for Enterprises</a:t>
            </a:r>
            <a:endParaRPr kumimoji="0"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4" name="群組 3">
            <a:extLst>
              <a:ext uri="{FF2B5EF4-FFF2-40B4-BE49-F238E27FC236}">
                <a16:creationId xmlns:a16="http://schemas.microsoft.com/office/drawing/2014/main" id="{6E4AC1A9-DB58-A92D-7EA9-37FADA6CF532}"/>
              </a:ext>
            </a:extLst>
          </p:cNvPr>
          <p:cNvGrpSpPr/>
          <p:nvPr/>
        </p:nvGrpSpPr>
        <p:grpSpPr>
          <a:xfrm>
            <a:off x="2153545" y="3800024"/>
            <a:ext cx="2520000" cy="2520000"/>
            <a:chOff x="845348" y="3872752"/>
            <a:chExt cx="2520000" cy="2520000"/>
          </a:xfrm>
        </p:grpSpPr>
        <p:sp>
          <p:nvSpPr>
            <p:cNvPr id="29" name="矩形 28">
              <a:hlinkClick r:id="rId3"/>
              <a:extLst>
                <a:ext uri="{FF2B5EF4-FFF2-40B4-BE49-F238E27FC236}">
                  <a16:creationId xmlns:a16="http://schemas.microsoft.com/office/drawing/2014/main" id="{BC0DA02E-56AF-C2B4-C828-0CCFE2F34770}"/>
                </a:ext>
              </a:extLst>
            </p:cNvPr>
            <p:cNvSpPr>
              <a:spLocks/>
            </p:cNvSpPr>
            <p:nvPr/>
          </p:nvSpPr>
          <p:spPr>
            <a:xfrm>
              <a:off x="845348" y="3872752"/>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pic>
          <p:nvPicPr>
            <p:cNvPr id="9" name="圖片 8">
              <a:extLst>
                <a:ext uri="{FF2B5EF4-FFF2-40B4-BE49-F238E27FC236}">
                  <a16:creationId xmlns:a16="http://schemas.microsoft.com/office/drawing/2014/main" id="{62982082-A236-CF3D-8348-58970A77D4C5}"/>
                </a:ext>
              </a:extLst>
            </p:cNvPr>
            <p:cNvPicPr>
              <a:picLocks/>
            </p:cNvPicPr>
            <p:nvPr/>
          </p:nvPicPr>
          <p:blipFill>
            <a:blip r:embed="rId4"/>
            <a:stretch>
              <a:fillRect/>
            </a:stretch>
          </p:blipFill>
          <p:spPr>
            <a:xfrm>
              <a:off x="1584328" y="4380140"/>
              <a:ext cx="1042039" cy="1022191"/>
            </a:xfrm>
            <a:prstGeom prst="rect">
              <a:avLst/>
            </a:prstGeom>
          </p:spPr>
        </p:pic>
        <p:sp>
          <p:nvSpPr>
            <p:cNvPr id="28" name="員工有高達 90% 的時間在和 Excel 搏鬥">
              <a:extLst>
                <a:ext uri="{FF2B5EF4-FFF2-40B4-BE49-F238E27FC236}">
                  <a16:creationId xmlns:a16="http://schemas.microsoft.com/office/drawing/2014/main" id="{C27CBF58-AED3-EB5F-DC07-AE5947FDDEF2}"/>
                </a:ext>
              </a:extLst>
            </p:cNvPr>
            <p:cNvSpPr txBox="1"/>
            <p:nvPr/>
          </p:nvSpPr>
          <p:spPr>
            <a:xfrm>
              <a:off x="899426" y="5670728"/>
              <a:ext cx="2453721"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does it better—quicker and with less hassle</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grpSp>
      <p:grpSp>
        <p:nvGrpSpPr>
          <p:cNvPr id="5" name="群組 4">
            <a:extLst>
              <a:ext uri="{FF2B5EF4-FFF2-40B4-BE49-F238E27FC236}">
                <a16:creationId xmlns:a16="http://schemas.microsoft.com/office/drawing/2014/main" id="{50F4D94B-6289-BE8A-8FFC-179137ECD058}"/>
              </a:ext>
            </a:extLst>
          </p:cNvPr>
          <p:cNvGrpSpPr/>
          <p:nvPr/>
        </p:nvGrpSpPr>
        <p:grpSpPr>
          <a:xfrm>
            <a:off x="5242737" y="3812286"/>
            <a:ext cx="2518597" cy="2520000"/>
            <a:chOff x="3777184" y="3872752"/>
            <a:chExt cx="2518597" cy="2520000"/>
          </a:xfrm>
        </p:grpSpPr>
        <p:sp>
          <p:nvSpPr>
            <p:cNvPr id="30" name="矩形 29">
              <a:hlinkClick r:id="rId5"/>
              <a:extLst>
                <a:ext uri="{FF2B5EF4-FFF2-40B4-BE49-F238E27FC236}">
                  <a16:creationId xmlns:a16="http://schemas.microsoft.com/office/drawing/2014/main" id="{D58849D1-0A9D-4DE7-0F65-1868FA573C3F}"/>
                </a:ext>
              </a:extLst>
            </p:cNvPr>
            <p:cNvSpPr/>
            <p:nvPr/>
          </p:nvSpPr>
          <p:spPr>
            <a:xfrm>
              <a:off x="3777184" y="3872752"/>
              <a:ext cx="2518597"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員工有高達 90% 的時間在和 Excel 搏鬥">
              <a:extLst>
                <a:ext uri="{FF2B5EF4-FFF2-40B4-BE49-F238E27FC236}">
                  <a16:creationId xmlns:a16="http://schemas.microsoft.com/office/drawing/2014/main" id="{CC6511E2-B806-14D2-90CD-E0A9E6436195}"/>
                </a:ext>
              </a:extLst>
            </p:cNvPr>
            <p:cNvSpPr txBox="1"/>
            <p:nvPr/>
          </p:nvSpPr>
          <p:spPr>
            <a:xfrm>
              <a:off x="3876110" y="5658466"/>
              <a:ext cx="2263439"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Why enterprises choose Ragic over </a:t>
              </a:r>
              <a:r>
                <a:rPr kumimoji="0" lang="en-US"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Airtable</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7" name="圖片 16" descr="一張含有 圖形, 平面設計, 鮮豔, 字型 的圖片&#10;&#10;AI 產生的內容可能不正確。">
              <a:extLst>
                <a:ext uri="{FF2B5EF4-FFF2-40B4-BE49-F238E27FC236}">
                  <a16:creationId xmlns:a16="http://schemas.microsoft.com/office/drawing/2014/main" id="{40A25296-E50F-0443-BDBB-A1ADF690C8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3305" y="4784874"/>
              <a:ext cx="1946355" cy="424109"/>
            </a:xfrm>
            <a:prstGeom prst="rect">
              <a:avLst/>
            </a:prstGeom>
          </p:spPr>
        </p:pic>
      </p:grpSp>
      <p:grpSp>
        <p:nvGrpSpPr>
          <p:cNvPr id="10" name="群組 9">
            <a:extLst>
              <a:ext uri="{FF2B5EF4-FFF2-40B4-BE49-F238E27FC236}">
                <a16:creationId xmlns:a16="http://schemas.microsoft.com/office/drawing/2014/main" id="{900B87E4-0F33-3145-2466-7CA2BC439BC2}"/>
              </a:ext>
            </a:extLst>
          </p:cNvPr>
          <p:cNvGrpSpPr/>
          <p:nvPr/>
        </p:nvGrpSpPr>
        <p:grpSpPr>
          <a:xfrm>
            <a:off x="8246765" y="3832427"/>
            <a:ext cx="2520000" cy="2520000"/>
            <a:chOff x="6707617" y="3872753"/>
            <a:chExt cx="2520000" cy="2520000"/>
          </a:xfrm>
        </p:grpSpPr>
        <p:sp>
          <p:nvSpPr>
            <p:cNvPr id="32" name="矩形 31">
              <a:hlinkClick r:id="rId7"/>
              <a:extLst>
                <a:ext uri="{FF2B5EF4-FFF2-40B4-BE49-F238E27FC236}">
                  <a16:creationId xmlns:a16="http://schemas.microsoft.com/office/drawing/2014/main" id="{1D756E0D-91DF-5600-0D3B-881D0E14D7DA}"/>
                </a:ext>
              </a:extLst>
            </p:cNvPr>
            <p:cNvSpPr/>
            <p:nvPr/>
          </p:nvSpPr>
          <p:spPr>
            <a:xfrm>
              <a:off x="6707617" y="3872753"/>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員工有高達 90% 的時間在和 Excel 搏鬥">
              <a:extLst>
                <a:ext uri="{FF2B5EF4-FFF2-40B4-BE49-F238E27FC236}">
                  <a16:creationId xmlns:a16="http://schemas.microsoft.com/office/drawing/2014/main" id="{977D559D-0D85-E876-59EB-1167B4C7A3F9}"/>
                </a:ext>
              </a:extLst>
            </p:cNvPr>
            <p:cNvSpPr txBox="1"/>
            <p:nvPr/>
          </p:nvSpPr>
          <p:spPr>
            <a:xfrm>
              <a:off x="6817498" y="5637092"/>
              <a:ext cx="2264700"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How does Ragic fill the gaps in ERP systems</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形 10">
              <a:extLst>
                <a:ext uri="{FF2B5EF4-FFF2-40B4-BE49-F238E27FC236}">
                  <a16:creationId xmlns:a16="http://schemas.microsoft.com/office/drawing/2014/main" id="{BB69EE5C-5048-5415-F652-55E0084CE7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56521" y="4380141"/>
              <a:ext cx="1022191" cy="1022191"/>
            </a:xfrm>
            <a:prstGeom prst="rect">
              <a:avLst/>
            </a:prstGeom>
          </p:spPr>
        </p:pic>
      </p:grpSp>
      <p:grpSp>
        <p:nvGrpSpPr>
          <p:cNvPr id="3" name="群組 2">
            <a:extLst>
              <a:ext uri="{FF2B5EF4-FFF2-40B4-BE49-F238E27FC236}">
                <a16:creationId xmlns:a16="http://schemas.microsoft.com/office/drawing/2014/main" id="{77993078-75B2-453E-89A4-65319F5A3F8C}"/>
              </a:ext>
            </a:extLst>
          </p:cNvPr>
          <p:cNvGrpSpPr/>
          <p:nvPr/>
        </p:nvGrpSpPr>
        <p:grpSpPr>
          <a:xfrm>
            <a:off x="5241333" y="6495888"/>
            <a:ext cx="2520001" cy="2520000"/>
            <a:chOff x="3867950" y="6681130"/>
            <a:chExt cx="2520001" cy="2520000"/>
          </a:xfrm>
        </p:grpSpPr>
        <p:sp>
          <p:nvSpPr>
            <p:cNvPr id="34" name="矩形 33">
              <a:hlinkClick r:id="rId10"/>
              <a:extLst>
                <a:ext uri="{FF2B5EF4-FFF2-40B4-BE49-F238E27FC236}">
                  <a16:creationId xmlns:a16="http://schemas.microsoft.com/office/drawing/2014/main" id="{71F5D1C8-ED86-44E9-EDA0-25098704C58B}"/>
                </a:ext>
              </a:extLst>
            </p:cNvPr>
            <p:cNvSpPr/>
            <p:nvPr/>
          </p:nvSpPr>
          <p:spPr>
            <a:xfrm>
              <a:off x="3867951"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5" name="員工有高達 90% 的時間在和 Excel 搏鬥">
              <a:extLst>
                <a:ext uri="{FF2B5EF4-FFF2-40B4-BE49-F238E27FC236}">
                  <a16:creationId xmlns:a16="http://schemas.microsoft.com/office/drawing/2014/main" id="{439D138C-28D6-0421-A28A-D5BC5F369D4E}"/>
                </a:ext>
              </a:extLst>
            </p:cNvPr>
            <p:cNvSpPr txBox="1">
              <a:spLocks noChangeAspect="1"/>
            </p:cNvSpPr>
            <p:nvPr/>
          </p:nvSpPr>
          <p:spPr>
            <a:xfrm>
              <a:off x="3867950" y="8455885"/>
              <a:ext cx="2497481"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Why manage projects with Ragic, not Notion?</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3" name="圖形 12">
              <a:extLst>
                <a:ext uri="{FF2B5EF4-FFF2-40B4-BE49-F238E27FC236}">
                  <a16:creationId xmlns:a16="http://schemas.microsoft.com/office/drawing/2014/main" id="{AFE1E2FB-D5E6-7316-4CE2-BDB9D5F878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88406" y="7257488"/>
              <a:ext cx="879091" cy="936000"/>
            </a:xfrm>
            <a:prstGeom prst="rect">
              <a:avLst/>
            </a:prstGeom>
          </p:spPr>
        </p:pic>
      </p:grpSp>
      <p:grpSp>
        <p:nvGrpSpPr>
          <p:cNvPr id="12" name="群組 11">
            <a:extLst>
              <a:ext uri="{FF2B5EF4-FFF2-40B4-BE49-F238E27FC236}">
                <a16:creationId xmlns:a16="http://schemas.microsoft.com/office/drawing/2014/main" id="{487B329A-5E19-16C8-9107-62B2D593DBB2}"/>
              </a:ext>
            </a:extLst>
          </p:cNvPr>
          <p:cNvGrpSpPr/>
          <p:nvPr/>
        </p:nvGrpSpPr>
        <p:grpSpPr>
          <a:xfrm>
            <a:off x="8217736" y="6495888"/>
            <a:ext cx="2542519" cy="2520000"/>
            <a:chOff x="9616933" y="6681130"/>
            <a:chExt cx="2542519" cy="2520000"/>
          </a:xfrm>
        </p:grpSpPr>
        <p:sp>
          <p:nvSpPr>
            <p:cNvPr id="36" name="矩形 35">
              <a:hlinkClick r:id="rId13"/>
              <a:extLst>
                <a:ext uri="{FF2B5EF4-FFF2-40B4-BE49-F238E27FC236}">
                  <a16:creationId xmlns:a16="http://schemas.microsoft.com/office/drawing/2014/main" id="{2E775EC9-7BA8-98D9-AB2E-1C848B29A1CF}"/>
                </a:ext>
              </a:extLst>
            </p:cNvPr>
            <p:cNvSpPr/>
            <p:nvPr/>
          </p:nvSpPr>
          <p:spPr>
            <a:xfrm>
              <a:off x="9639452"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7" name="員工有高達 90% 的時間在和 Excel 搏鬥">
              <a:extLst>
                <a:ext uri="{FF2B5EF4-FFF2-40B4-BE49-F238E27FC236}">
                  <a16:creationId xmlns:a16="http://schemas.microsoft.com/office/drawing/2014/main" id="{7F2605B3-8C9F-FE50-FD42-8ECD93C7D064}"/>
                </a:ext>
              </a:extLst>
            </p:cNvPr>
            <p:cNvSpPr txBox="1"/>
            <p:nvPr/>
          </p:nvSpPr>
          <p:spPr>
            <a:xfrm>
              <a:off x="9616933" y="8454442"/>
              <a:ext cx="2520000" cy="5334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More powerful than</a:t>
              </a:r>
            </a:p>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Google Forms</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9" name="圖片 18" descr="一張含有 螢幕擷取畫面, 紫色, 圖形, 鮮豔 的圖片&#10;&#10;AI 產生的內容可能不正確。">
              <a:extLst>
                <a:ext uri="{FF2B5EF4-FFF2-40B4-BE49-F238E27FC236}">
                  <a16:creationId xmlns:a16="http://schemas.microsoft.com/office/drawing/2014/main" id="{57EADD5D-D8D2-CDD6-4F61-B3D43FF3B18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388356" y="7180245"/>
              <a:ext cx="1008000" cy="1008000"/>
            </a:xfrm>
            <a:prstGeom prst="rect">
              <a:avLst/>
            </a:prstGeom>
          </p:spPr>
        </p:pic>
      </p:grpSp>
      <p:grpSp>
        <p:nvGrpSpPr>
          <p:cNvPr id="8" name="群組 7">
            <a:extLst>
              <a:ext uri="{FF2B5EF4-FFF2-40B4-BE49-F238E27FC236}">
                <a16:creationId xmlns:a16="http://schemas.microsoft.com/office/drawing/2014/main" id="{C9C6F9D6-DE92-F579-18B4-BA5AE68133F2}"/>
              </a:ext>
            </a:extLst>
          </p:cNvPr>
          <p:cNvGrpSpPr/>
          <p:nvPr/>
        </p:nvGrpSpPr>
        <p:grpSpPr>
          <a:xfrm>
            <a:off x="2153545" y="6495888"/>
            <a:ext cx="2532201" cy="2520000"/>
            <a:chOff x="833147" y="6681130"/>
            <a:chExt cx="2532201" cy="2520000"/>
          </a:xfrm>
        </p:grpSpPr>
        <p:sp>
          <p:nvSpPr>
            <p:cNvPr id="40" name="矩形 39">
              <a:hlinkClick r:id="rId15"/>
              <a:extLst>
                <a:ext uri="{FF2B5EF4-FFF2-40B4-BE49-F238E27FC236}">
                  <a16:creationId xmlns:a16="http://schemas.microsoft.com/office/drawing/2014/main" id="{DC7CD80F-654A-EDB2-9ADE-C2C5884ED1EC}"/>
                </a:ext>
              </a:extLst>
            </p:cNvPr>
            <p:cNvSpPr/>
            <p:nvPr/>
          </p:nvSpPr>
          <p:spPr>
            <a:xfrm>
              <a:off x="845348"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41" name="員工有高達 90% 的時間在和 Excel 搏鬥">
              <a:extLst>
                <a:ext uri="{FF2B5EF4-FFF2-40B4-BE49-F238E27FC236}">
                  <a16:creationId xmlns:a16="http://schemas.microsoft.com/office/drawing/2014/main" id="{CAC2355C-638A-7B33-F1C9-8028B287778F}"/>
                </a:ext>
              </a:extLst>
            </p:cNvPr>
            <p:cNvSpPr txBox="1"/>
            <p:nvPr/>
          </p:nvSpPr>
          <p:spPr>
            <a:xfrm>
              <a:off x="833147" y="8454442"/>
              <a:ext cx="2520000" cy="5027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Why Ragic is better than monday.com for enterprises?</a:t>
              </a:r>
              <a:endParaRPr kumimoji="0"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5" name="圖片 14" descr="一張含有 圖形, 字型, 平面設計, 螢幕擷取畫面 的圖片&#10;&#10;AI 產生的內容可能不正確。">
              <a:extLst>
                <a:ext uri="{FF2B5EF4-FFF2-40B4-BE49-F238E27FC236}">
                  <a16:creationId xmlns:a16="http://schemas.microsoft.com/office/drawing/2014/main" id="{E05778CA-572F-8CF1-8232-97D41E2EBDA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1650" y="7627077"/>
              <a:ext cx="2027397" cy="374803"/>
            </a:xfrm>
            <a:prstGeom prst="rect">
              <a:avLst/>
            </a:prstGeom>
          </p:spPr>
        </p:pic>
      </p:grpSp>
      <p:pic>
        <p:nvPicPr>
          <p:cNvPr id="2" name="ragic logo.png" descr="ragic logo.png">
            <a:extLst>
              <a:ext uri="{FF2B5EF4-FFF2-40B4-BE49-F238E27FC236}">
                <a16:creationId xmlns:a16="http://schemas.microsoft.com/office/drawing/2014/main" id="{A6CFE382-C762-3CA5-5F08-C0D6237766F6}"/>
              </a:ext>
            </a:extLst>
          </p:cNvPr>
          <p:cNvPicPr>
            <a:picLocks noChangeAspect="1"/>
          </p:cNvPicPr>
          <p:nvPr/>
        </p:nvPicPr>
        <p:blipFill>
          <a:blip r:embed="rId17"/>
          <a:stretch>
            <a:fillRect/>
          </a:stretch>
        </p:blipFill>
        <p:spPr>
          <a:xfrm>
            <a:off x="2254885" y="923456"/>
            <a:ext cx="2560000" cy="1440000"/>
          </a:xfrm>
          <a:prstGeom prst="rect">
            <a:avLst/>
          </a:prstGeom>
          <a:ln w="12700">
            <a:miter lim="400000"/>
          </a:ln>
        </p:spPr>
      </p:pic>
    </p:spTree>
    <p:extLst>
      <p:ext uri="{BB962C8B-B14F-4D97-AF65-F5344CB8AC3E}">
        <p14:creationId xmlns:p14="http://schemas.microsoft.com/office/powerpoint/2010/main" val="214562226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D2D61D40-AA58-CBA6-7ACD-74E19FE4C7AC}"/>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FE7D568C-40DE-5DEA-EE26-3BB485281D14}"/>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C62527DC-E10D-1021-C599-BB5A8221E569}"/>
              </a:ext>
            </a:extLst>
          </p:cNvPr>
          <p:cNvGrpSpPr/>
          <p:nvPr/>
        </p:nvGrpSpPr>
        <p:grpSpPr>
          <a:xfrm>
            <a:off x="4134194" y="4237741"/>
            <a:ext cx="4736412" cy="1151862"/>
            <a:chOff x="2769253" y="4207761"/>
            <a:chExt cx="4736412" cy="1151862"/>
          </a:xfrm>
        </p:grpSpPr>
        <p:sp>
          <p:nvSpPr>
            <p:cNvPr id="5" name="哪裡不一樣？">
              <a:extLst>
                <a:ext uri="{FF2B5EF4-FFF2-40B4-BE49-F238E27FC236}">
                  <a16:creationId xmlns:a16="http://schemas.microsoft.com/office/drawing/2014/main" id="{C7417377-5F14-7343-F1FB-5F545E39976E}"/>
                </a:ext>
              </a:extLst>
            </p:cNvPr>
            <p:cNvSpPr txBox="1"/>
            <p:nvPr/>
          </p:nvSpPr>
          <p:spPr>
            <a:xfrm>
              <a:off x="5212653" y="4207761"/>
              <a:ext cx="2293012"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Pricing</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F9F0FDD1-4625-3794-D2D8-D8BC3A3A01FC}"/>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351380306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EF62599-2D19-DC3E-3471-FF659966C4AB}"/>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0F9AC828-B2D5-8AB0-2874-7A8BDD140580}"/>
              </a:ext>
            </a:extLst>
          </p:cNvPr>
          <p:cNvSpPr>
            <a:spLocks/>
          </p:cNvSpPr>
          <p:nvPr/>
        </p:nvSpPr>
        <p:spPr>
          <a:xfrm>
            <a:off x="-386523" y="0"/>
            <a:ext cx="13777846" cy="2541494"/>
          </a:xfrm>
          <a:prstGeom prst="rect">
            <a:avLst/>
          </a:prstGeom>
          <a:solidFill>
            <a:srgbClr val="FFFFFF"/>
          </a:solidFill>
          <a:ln w="12700">
            <a:miter lim="400000"/>
          </a:ln>
        </p:spPr>
        <p:txBody>
          <a:bodyPr lIns="50800" tIns="50800" rIns="50800" bIns="50800" anchor="ctr"/>
          <a:lstStyle/>
          <a:p>
            <a:pPr marL="0" marR="0" lvl="0" indent="0" algn="l" defTabSz="584200" rtl="0" eaLnBrk="1" fontAlgn="auto" latinLnBrk="0" hangingPunct="0">
              <a:lnSpc>
                <a:spcPct val="100000"/>
              </a:lnSpc>
              <a:spcBef>
                <a:spcPts val="0"/>
              </a:spcBef>
              <a:spcAft>
                <a:spcPts val="0"/>
              </a:spcAft>
              <a:buClrTx/>
              <a:buSzTx/>
              <a:buFontTx/>
              <a:buNone/>
              <a:tabLst/>
              <a:defRPr/>
            </a:pPr>
            <a:endParaRPr kumimoji="0" lang="en-US" altLang="zh-TW" sz="2400" b="0" i="0" u="none" strike="noStrike" kern="0" cap="none" spc="0" normalizeH="0" baseline="0" noProof="0" dirty="0">
              <a:ln>
                <a:noFill/>
              </a:ln>
              <a:solidFill>
                <a:srgbClr val="000000"/>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A68CE178-4894-5CD5-7F01-CF61689D098F}"/>
              </a:ext>
            </a:extLst>
          </p:cNvPr>
          <p:cNvSpPr txBox="1"/>
          <p:nvPr/>
        </p:nvSpPr>
        <p:spPr>
          <a:xfrm>
            <a:off x="439875" y="339550"/>
            <a:ext cx="4437877"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Pricing &amp; Plan</a:t>
            </a:r>
          </a:p>
        </p:txBody>
      </p:sp>
      <p:grpSp>
        <p:nvGrpSpPr>
          <p:cNvPr id="15" name="群組 14">
            <a:extLst>
              <a:ext uri="{FF2B5EF4-FFF2-40B4-BE49-F238E27FC236}">
                <a16:creationId xmlns:a16="http://schemas.microsoft.com/office/drawing/2014/main" id="{8B1149FE-78E8-CE44-AAC1-94BC9C26B4F3}"/>
              </a:ext>
            </a:extLst>
          </p:cNvPr>
          <p:cNvGrpSpPr/>
          <p:nvPr/>
        </p:nvGrpSpPr>
        <p:grpSpPr>
          <a:xfrm>
            <a:off x="8578353" y="987317"/>
            <a:ext cx="3775588" cy="544917"/>
            <a:chOff x="2595716" y="2061615"/>
            <a:chExt cx="3775588" cy="544917"/>
          </a:xfrm>
        </p:grpSpPr>
        <p:pic>
          <p:nvPicPr>
            <p:cNvPr id="9" name="圖形 8">
              <a:extLst>
                <a:ext uri="{FF2B5EF4-FFF2-40B4-BE49-F238E27FC236}">
                  <a16:creationId xmlns:a16="http://schemas.microsoft.com/office/drawing/2014/main" id="{1924D727-7AB7-CFDA-6348-4F76C2EE4B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5716" y="2101433"/>
              <a:ext cx="505099" cy="505099"/>
            </a:xfrm>
            <a:prstGeom prst="rect">
              <a:avLst/>
            </a:prstGeom>
          </p:spPr>
        </p:pic>
        <p:sp>
          <p:nvSpPr>
            <p:cNvPr id="12" name="像 Excel簡潔易懂的介面，一個畫面就能看到所有資訊">
              <a:extLst>
                <a:ext uri="{FF2B5EF4-FFF2-40B4-BE49-F238E27FC236}">
                  <a16:creationId xmlns:a16="http://schemas.microsoft.com/office/drawing/2014/main" id="{2C67453D-FC01-3EDC-9E52-4B5BFB21D58F}"/>
                </a:ext>
              </a:extLst>
            </p:cNvPr>
            <p:cNvSpPr txBox="1"/>
            <p:nvPr/>
          </p:nvSpPr>
          <p:spPr>
            <a:xfrm>
              <a:off x="3100816" y="2061615"/>
              <a:ext cx="3270488" cy="4738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300" b="0" i="0" u="none" strike="noStrike" kern="0" cap="none" spc="0" normalizeH="0" baseline="0" noProof="0" dirty="0">
                  <a:ln>
                    <a:noFill/>
                  </a:ln>
                  <a:solidFill>
                    <a:srgbClr val="F95D5D"/>
                  </a:solidFill>
                  <a:effectLst/>
                  <a:uLnTx/>
                  <a:uFillTx/>
                  <a:latin typeface="Source Han Sans TW Medium"/>
                  <a:sym typeface="Source Han Sans TW Medium"/>
                </a:rPr>
                <a:t>  </a:t>
              </a:r>
              <a:r>
                <a:rPr kumimoji="0" lang="en-US" altLang="zh-TW"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Custom Sheets?</a:t>
              </a:r>
              <a:endParaRPr kumimoji="0" lang="zh-TW" altLang="en-US"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grpSp>
      <p:grpSp>
        <p:nvGrpSpPr>
          <p:cNvPr id="16" name="群組 15">
            <a:extLst>
              <a:ext uri="{FF2B5EF4-FFF2-40B4-BE49-F238E27FC236}">
                <a16:creationId xmlns:a16="http://schemas.microsoft.com/office/drawing/2014/main" id="{2404D867-6AB0-C1CB-822B-E4A11781CABC}"/>
              </a:ext>
            </a:extLst>
          </p:cNvPr>
          <p:cNvGrpSpPr/>
          <p:nvPr/>
        </p:nvGrpSpPr>
        <p:grpSpPr>
          <a:xfrm>
            <a:off x="8593017" y="1724949"/>
            <a:ext cx="3898084" cy="532798"/>
            <a:chOff x="7079142" y="2077240"/>
            <a:chExt cx="3898084" cy="532798"/>
          </a:xfrm>
        </p:grpSpPr>
        <p:pic>
          <p:nvPicPr>
            <p:cNvPr id="13" name="圖形 12">
              <a:extLst>
                <a:ext uri="{FF2B5EF4-FFF2-40B4-BE49-F238E27FC236}">
                  <a16:creationId xmlns:a16="http://schemas.microsoft.com/office/drawing/2014/main" id="{8B614545-0A5A-98C0-147F-9C26A1CFD5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9142" y="2104939"/>
              <a:ext cx="505099" cy="505099"/>
            </a:xfrm>
            <a:prstGeom prst="rect">
              <a:avLst/>
            </a:prstGeom>
          </p:spPr>
        </p:pic>
        <p:sp>
          <p:nvSpPr>
            <p:cNvPr id="14" name="像 Excel簡潔易懂的介面，一個畫面就能看到所有資訊">
              <a:extLst>
                <a:ext uri="{FF2B5EF4-FFF2-40B4-BE49-F238E27FC236}">
                  <a16:creationId xmlns:a16="http://schemas.microsoft.com/office/drawing/2014/main" id="{FD78B296-4E65-02D0-41AD-A263E940661B}"/>
                </a:ext>
              </a:extLst>
            </p:cNvPr>
            <p:cNvSpPr txBox="1"/>
            <p:nvPr/>
          </p:nvSpPr>
          <p:spPr>
            <a:xfrm>
              <a:off x="7721402" y="2077240"/>
              <a:ext cx="3255824" cy="4760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sz="2300" kern="0">
                  <a:solidFill>
                    <a:srgbClr val="F95D5D"/>
                  </a:solidFill>
                  <a:uLnTx/>
                  <a:latin typeface="Source Han Sans TW Medium"/>
                  <a:ea typeface="Source Han Sans TW Medium"/>
                  <a:cs typeface="Source Han Sans TW Medium"/>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User?</a:t>
              </a:r>
              <a:endParaRPr kumimoji="0" lang="zh-TW" altLang="en-US" sz="2300" b="1" i="0" u="none" strike="noStrike" kern="0" cap="none" spc="0" normalizeH="0" baseline="0" noProof="0" dirty="0">
                <a:ln>
                  <a:noFill/>
                </a:ln>
                <a:solidFill>
                  <a:srgbClr val="F95D5D"/>
                </a:solidFill>
                <a:effectLst/>
                <a:uLnTx/>
                <a:uFillTx/>
                <a:latin typeface="Open Sans" panose="020B0606030504020204" pitchFamily="34" charset="0"/>
                <a:cs typeface="Open Sans" panose="020B0606030504020204" pitchFamily="34" charset="0"/>
                <a:sym typeface="Source Han Sans TW Medium"/>
              </a:endParaRPr>
            </a:p>
          </p:txBody>
        </p:sp>
      </p:grpSp>
      <p:sp>
        <p:nvSpPr>
          <p:cNvPr id="21" name="像 Excel簡潔易懂的介面，一個畫面就能看到所有資訊">
            <a:extLst>
              <a:ext uri="{FF2B5EF4-FFF2-40B4-BE49-F238E27FC236}">
                <a16:creationId xmlns:a16="http://schemas.microsoft.com/office/drawing/2014/main" id="{64C8766E-72EC-2B98-43CE-272A5D0573C3}"/>
              </a:ext>
            </a:extLst>
          </p:cNvPr>
          <p:cNvSpPr txBox="1"/>
          <p:nvPr/>
        </p:nvSpPr>
        <p:spPr>
          <a:xfrm>
            <a:off x="650860" y="1327984"/>
            <a:ext cx="7283773" cy="8893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All versions come with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free templates available </a:t>
            </a: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for download, and there is no limit on the number of records in the templates</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 name="像 Excel簡潔易懂的介面，一個畫面就能看到所有資訊">
            <a:extLst>
              <a:ext uri="{FF2B5EF4-FFF2-40B4-BE49-F238E27FC236}">
                <a16:creationId xmlns:a16="http://schemas.microsoft.com/office/drawing/2014/main" id="{08215BF8-E179-A0B1-7730-ABD2E7FECCC7}"/>
              </a:ext>
            </a:extLst>
          </p:cNvPr>
          <p:cNvSpPr txBox="1"/>
          <p:nvPr/>
        </p:nvSpPr>
        <p:spPr>
          <a:xfrm>
            <a:off x="6307482" y="2576550"/>
            <a:ext cx="2018370" cy="3500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 altLang="zh-TW" sz="12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Most popular</a:t>
            </a:r>
            <a:endParaRPr kumimoji="0" lang="zh-TW" altLang="en-US" sz="1200" b="1" i="0" u="none" strike="noStrike" kern="0" cap="none" spc="0" normalizeH="0" baseline="0" noProof="0" dirty="0">
              <a:ln>
                <a:noFill/>
              </a:ln>
              <a:solidFill>
                <a:srgbClr val="F95D5D"/>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pic>
        <p:nvPicPr>
          <p:cNvPr id="7" name="圖片 6">
            <a:extLst>
              <a:ext uri="{FF2B5EF4-FFF2-40B4-BE49-F238E27FC236}">
                <a16:creationId xmlns:a16="http://schemas.microsoft.com/office/drawing/2014/main" id="{8AA7FAD4-8889-51B6-9255-C7E6F60F3B6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34567" y="2939468"/>
            <a:ext cx="10535667" cy="6474582"/>
          </a:xfrm>
          <a:prstGeom prst="rect">
            <a:avLst/>
          </a:prstGeom>
        </p:spPr>
      </p:pic>
    </p:spTree>
    <p:extLst>
      <p:ext uri="{BB962C8B-B14F-4D97-AF65-F5344CB8AC3E}">
        <p14:creationId xmlns:p14="http://schemas.microsoft.com/office/powerpoint/2010/main" val="1897451323"/>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9" name="矩形">
            <a:extLst>
              <a:ext uri="{FF2B5EF4-FFF2-40B4-BE49-F238E27FC236}">
                <a16:creationId xmlns:a16="http://schemas.microsoft.com/office/drawing/2014/main" id="{E79B623F-EAEB-87B0-D099-E25B79C7F31C}"/>
              </a:ext>
            </a:extLst>
          </p:cNvPr>
          <p:cNvSpPr/>
          <p:nvPr/>
        </p:nvSpPr>
        <p:spPr>
          <a:xfrm>
            <a:off x="-1" y="24153"/>
            <a:ext cx="13004801" cy="4557799"/>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 name="簡潔介面">
            <a:extLst>
              <a:ext uri="{FF2B5EF4-FFF2-40B4-BE49-F238E27FC236}">
                <a16:creationId xmlns:a16="http://schemas.microsoft.com/office/drawing/2014/main" id="{9D5B8AC7-6247-89FB-E9E0-EC3751044205}"/>
              </a:ext>
            </a:extLst>
          </p:cNvPr>
          <p:cNvSpPr txBox="1"/>
          <p:nvPr/>
        </p:nvSpPr>
        <p:spPr>
          <a:xfrm>
            <a:off x="1263623" y="863464"/>
            <a:ext cx="3652622" cy="597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Credit Card</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EF7F8CA8-90AE-8634-8BDD-1A9CF893453F}"/>
              </a:ext>
            </a:extLst>
          </p:cNvPr>
          <p:cNvSpPr txBox="1"/>
          <p:nvPr/>
        </p:nvSpPr>
        <p:spPr>
          <a:xfrm>
            <a:off x="1263624" y="1460551"/>
            <a:ext cx="4925482" cy="3373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Adjust the number of users at any time</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Account Billing &gt; Billing History &gt; Access the invoices of your payments </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Pay</a:t>
            </a: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monthly</a:t>
            </a: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or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annually</a:t>
            </a:r>
            <a:r>
              <a:rPr kumimoji="0" lang="zh-TW" altLang="en-US" sz="18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endPar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266700" algn="l" defTabSz="914400" rtl="0" eaLnBrk="1" fontAlgn="base" latinLnBrk="0" hangingPunct="0">
              <a:lnSpc>
                <a:spcPct val="150000"/>
              </a:lnSpc>
              <a:spcBef>
                <a:spcPts val="0"/>
              </a:spcBef>
              <a:spcAft>
                <a:spcPts val="0"/>
              </a:spcAft>
              <a:buClrTx/>
              <a:buSzPct val="100000"/>
              <a:buFontTx/>
              <a:buNone/>
              <a:tabLst/>
              <a:defRPr/>
            </a:pP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One month free with a one-year  </a:t>
            </a:r>
          </a:p>
          <a:p>
            <a:pPr marL="0" marR="0" lvl="0" indent="266700" algn="l" defTabSz="914400" rtl="0" eaLnBrk="1" fontAlgn="base" latinLnBrk="0" hangingPunct="0">
              <a:lnSpc>
                <a:spcPct val="150000"/>
              </a:lnSpc>
              <a:spcBef>
                <a:spcPts val="0"/>
              </a:spcBef>
              <a:spcAft>
                <a:spcPts val="0"/>
              </a:spcAft>
              <a:buClrTx/>
              <a:buSzPct val="100000"/>
              <a:buFontTx/>
              <a:buNone/>
              <a:tabLst/>
              <a:defRPr/>
            </a:pP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subscription!</a:t>
            </a:r>
          </a:p>
          <a:p>
            <a:pPr marL="0" marR="0" lvl="0" indent="0" algn="l" defTabSz="914400" rtl="0" eaLnBrk="1" fontAlgn="base" latinLnBrk="0" hangingPunct="0">
              <a:lnSpc>
                <a:spcPct val="150000"/>
              </a:lnSpc>
              <a:spcBef>
                <a:spcPts val="0"/>
              </a:spcBef>
              <a:spcAft>
                <a:spcPts val="0"/>
              </a:spcAft>
              <a:buClrTx/>
              <a:buSzPct val="100000"/>
              <a:buFontTx/>
              <a:buNone/>
              <a:tabLst/>
              <a:defRPr/>
            </a:pPr>
            <a:endParaRPr kumimoji="0" lang="en-US" altLang="zh-TW" sz="18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a:p>
            <a:pPr marL="0" marR="0" lvl="0" indent="0" algn="l" defTabSz="914400" rtl="0" eaLnBrk="1" fontAlgn="base" latinLnBrk="0" hangingPunct="0">
              <a:lnSpc>
                <a:spcPct val="150000"/>
              </a:lnSpc>
              <a:spcBef>
                <a:spcPts val="0"/>
              </a:spcBef>
              <a:spcAft>
                <a:spcPts val="0"/>
              </a:spcAft>
              <a:buClrTx/>
              <a:buSzPct val="100000"/>
              <a:buFontTx/>
              <a:buNone/>
              <a:tabLst/>
              <a:defRPr/>
            </a:pPr>
            <a:endParaRPr kumimoji="0" lang="en-US" altLang="zh-TW" sz="18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p:txBody>
      </p:sp>
      <p:sp>
        <p:nvSpPr>
          <p:cNvPr id="4" name="簡潔介面">
            <a:extLst>
              <a:ext uri="{FF2B5EF4-FFF2-40B4-BE49-F238E27FC236}">
                <a16:creationId xmlns:a16="http://schemas.microsoft.com/office/drawing/2014/main" id="{2B445721-93FC-9100-F96E-FFF928B1FF85}"/>
              </a:ext>
            </a:extLst>
          </p:cNvPr>
          <p:cNvSpPr txBox="1"/>
          <p:nvPr/>
        </p:nvSpPr>
        <p:spPr>
          <a:xfrm>
            <a:off x="7085517" y="863464"/>
            <a:ext cx="5178201" cy="597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Bank Transfer</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5" name="像 Excel簡潔易懂的介面，一個畫面就能看到所有資訊">
            <a:extLst>
              <a:ext uri="{FF2B5EF4-FFF2-40B4-BE49-F238E27FC236}">
                <a16:creationId xmlns:a16="http://schemas.microsoft.com/office/drawing/2014/main" id="{E6BDC90C-7945-50DA-2CD7-A460C1154E38}"/>
              </a:ext>
            </a:extLst>
          </p:cNvPr>
          <p:cNvSpPr txBox="1"/>
          <p:nvPr/>
        </p:nvSpPr>
        <p:spPr>
          <a:xfrm>
            <a:off x="7085517" y="1460551"/>
            <a:ext cx="5395241" cy="25512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Purchase annually with full upfront payment</a:t>
            </a:r>
          </a:p>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No refunds will be issued for reductions in users, downgrades, or cancellations during the subscription period</a:t>
            </a:r>
          </a:p>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Receive a quote from us by emailing us your request (</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hlinkClick r:id="rId2"/>
              </a:rPr>
              <a:t>payment instructions</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t>
            </a:r>
          </a:p>
        </p:txBody>
      </p:sp>
      <p:sp>
        <p:nvSpPr>
          <p:cNvPr id="16" name="文字方塊 15">
            <a:extLst>
              <a:ext uri="{FF2B5EF4-FFF2-40B4-BE49-F238E27FC236}">
                <a16:creationId xmlns:a16="http://schemas.microsoft.com/office/drawing/2014/main" id="{FA130593-68A8-317C-2562-6CA868DDD96A}"/>
              </a:ext>
            </a:extLst>
          </p:cNvPr>
          <p:cNvSpPr txBox="1"/>
          <p:nvPr/>
        </p:nvSpPr>
        <p:spPr>
          <a:xfrm>
            <a:off x="7085517" y="6246043"/>
            <a:ext cx="4948840" cy="13878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2. Bank Transfer</a:t>
            </a: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$19 </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 </a:t>
            </a:r>
            <a:r>
              <a:rPr kumimoji="0" lang="en"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5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users</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zh-TW" altLang="en-US"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12 months</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a:t>
            </a: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$1,140 </a:t>
            </a:r>
            <a:r>
              <a:rPr kumimoji="0" lang="en"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18" name="文字方塊 17">
            <a:extLst>
              <a:ext uri="{FF2B5EF4-FFF2-40B4-BE49-F238E27FC236}">
                <a16:creationId xmlns:a16="http://schemas.microsoft.com/office/drawing/2014/main" id="{6E811193-98C1-2F31-2DCD-A63568DC8CC6}"/>
              </a:ext>
            </a:extLst>
          </p:cNvPr>
          <p:cNvSpPr txBox="1"/>
          <p:nvPr/>
        </p:nvSpPr>
        <p:spPr>
          <a:xfrm>
            <a:off x="1330208" y="6246043"/>
            <a:ext cx="4718078" cy="1803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Credit Card</a:t>
            </a: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$19 </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 </a:t>
            </a:r>
            <a:r>
              <a:rPr kumimoji="0" lang="en"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5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users</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zh-TW" altLang="en-US"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12 months</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zh-TW" altLang="en-US" sz="1100" b="0" i="0" u="none" strike="noStrike" kern="0" cap="none" spc="0" normalizeH="0" baseline="0" noProof="0" dirty="0">
                <a:ln>
                  <a:noFill/>
                </a:ln>
                <a:solidFill>
                  <a:srgbClr val="F95D5D"/>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month free with a 1-year subscription</a:t>
            </a: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$1,045 </a:t>
            </a:r>
            <a:r>
              <a:rPr kumimoji="0" lang="en"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6" name="矩形 5">
            <a:extLst>
              <a:ext uri="{FF2B5EF4-FFF2-40B4-BE49-F238E27FC236}">
                <a16:creationId xmlns:a16="http://schemas.microsoft.com/office/drawing/2014/main" id="{CAC4B9A6-6830-9EC1-1DA6-776D08155352}"/>
              </a:ext>
            </a:extLst>
          </p:cNvPr>
          <p:cNvSpPr/>
          <p:nvPr/>
        </p:nvSpPr>
        <p:spPr>
          <a:xfrm>
            <a:off x="1263623" y="5306517"/>
            <a:ext cx="9569327" cy="468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2" name="文字方塊 11">
            <a:extLst>
              <a:ext uri="{FF2B5EF4-FFF2-40B4-BE49-F238E27FC236}">
                <a16:creationId xmlns:a16="http://schemas.microsoft.com/office/drawing/2014/main" id="{7170C024-2FAB-A2C1-1906-ECE2EC1DF722}"/>
              </a:ext>
            </a:extLst>
          </p:cNvPr>
          <p:cNvSpPr txBox="1"/>
          <p:nvPr/>
        </p:nvSpPr>
        <p:spPr>
          <a:xfrm>
            <a:off x="1483605" y="5274293"/>
            <a:ext cx="9569327" cy="4687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Calculation</a:t>
            </a:r>
            <a:r>
              <a:rPr kumimoji="0" lang="zh-TW" altLang="en-US" sz="1800" b="1" i="0" u="none" strike="noStrike" kern="0" cap="none" spc="0" normalizeH="0" baseline="0" noProof="0" dirty="0">
                <a:ln>
                  <a:noFill/>
                </a:ln>
                <a:solidFill>
                  <a:srgbClr val="F95D5D"/>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Helvetica Neue Medium"/>
              </a:rPr>
              <a:t>：</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2025/06/19~2026/06/19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PROF plan</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5 users </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One-year subscription</a:t>
            </a:r>
            <a:endParaRPr kumimoji="0" lang="zh-TW"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Noto Sans CJK SC Regular" panose="020B0500000000000000" pitchFamily="34" charset="-128"/>
              <a:cs typeface="Open Sans Semibold" panose="020B0606030504020204" pitchFamily="34" charset="0"/>
              <a:sym typeface="Helvetica Neue Medium"/>
            </a:endParaRPr>
          </a:p>
        </p:txBody>
      </p:sp>
    </p:spTree>
    <p:extLst>
      <p:ext uri="{BB962C8B-B14F-4D97-AF65-F5344CB8AC3E}">
        <p14:creationId xmlns:p14="http://schemas.microsoft.com/office/powerpoint/2010/main" val="580976865"/>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3EBC558-1805-F7B2-79E0-E3279659870F}"/>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026EC669-7E3B-EE45-97A1-044A15234C79}"/>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DDBADA54-9B3A-0449-FBB6-9232AB077B55}"/>
              </a:ext>
            </a:extLst>
          </p:cNvPr>
          <p:cNvGrpSpPr/>
          <p:nvPr/>
        </p:nvGrpSpPr>
        <p:grpSpPr>
          <a:xfrm>
            <a:off x="3965413" y="4237741"/>
            <a:ext cx="5073974" cy="1151862"/>
            <a:chOff x="2769253" y="4207761"/>
            <a:chExt cx="5073974" cy="1151862"/>
          </a:xfrm>
        </p:grpSpPr>
        <p:sp>
          <p:nvSpPr>
            <p:cNvPr id="5" name="哪裡不一樣？">
              <a:extLst>
                <a:ext uri="{FF2B5EF4-FFF2-40B4-BE49-F238E27FC236}">
                  <a16:creationId xmlns:a16="http://schemas.microsoft.com/office/drawing/2014/main" id="{056EDB56-A2DF-A13A-0AFC-DC181B4255E4}"/>
                </a:ext>
              </a:extLst>
            </p:cNvPr>
            <p:cNvSpPr txBox="1"/>
            <p:nvPr/>
          </p:nvSpPr>
          <p:spPr>
            <a:xfrm>
              <a:off x="5212653" y="4207761"/>
              <a:ext cx="2630574"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Security</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28FCA363-52D1-631B-5D19-98090AE5EE95}"/>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106130516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70A5B11-9EC8-BD67-4E8F-69919992C1EA}"/>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B7E0E61E-14C3-3196-8EC8-1DB4EF46AEF3}"/>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B0CDDAA2-6ECA-90E8-F8DE-A5C833BBFEF7}"/>
              </a:ext>
            </a:extLst>
          </p:cNvPr>
          <p:cNvSpPr txBox="1"/>
          <p:nvPr/>
        </p:nvSpPr>
        <p:spPr>
          <a:xfrm>
            <a:off x="3056905" y="952206"/>
            <a:ext cx="6890989" cy="10404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 altLang="zh-TW"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Data Security Measures</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grpSp>
        <p:nvGrpSpPr>
          <p:cNvPr id="5" name="群組 4">
            <a:extLst>
              <a:ext uri="{FF2B5EF4-FFF2-40B4-BE49-F238E27FC236}">
                <a16:creationId xmlns:a16="http://schemas.microsoft.com/office/drawing/2014/main" id="{01B50274-6D8D-777B-4DEE-ED207A4940FE}"/>
              </a:ext>
            </a:extLst>
          </p:cNvPr>
          <p:cNvGrpSpPr/>
          <p:nvPr/>
        </p:nvGrpSpPr>
        <p:grpSpPr>
          <a:xfrm>
            <a:off x="1849846" y="4518146"/>
            <a:ext cx="4246153" cy="540000"/>
            <a:chOff x="1533473" y="3968593"/>
            <a:chExt cx="4246153" cy="540000"/>
          </a:xfrm>
        </p:grpSpPr>
        <p:pic>
          <p:nvPicPr>
            <p:cNvPr id="6" name="Picture 2" descr="影像">
              <a:extLst>
                <a:ext uri="{FF2B5EF4-FFF2-40B4-BE49-F238E27FC236}">
                  <a16:creationId xmlns:a16="http://schemas.microsoft.com/office/drawing/2014/main" id="{D2FBC691-1888-048A-631A-41F5BBD99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F825EE6E-A6DB-8AE2-BA0D-FEFC3217CAF7}"/>
                </a:ext>
              </a:extLst>
            </p:cNvPr>
            <p:cNvSpPr txBox="1"/>
            <p:nvPr/>
          </p:nvSpPr>
          <p:spPr>
            <a:xfrm>
              <a:off x="2196817" y="4052930"/>
              <a:ext cx="3582809"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ISO 27001 and Compliance</a:t>
              </a:r>
            </a:p>
          </p:txBody>
        </p:sp>
      </p:grpSp>
      <p:grpSp>
        <p:nvGrpSpPr>
          <p:cNvPr id="8" name="群組 7">
            <a:extLst>
              <a:ext uri="{FF2B5EF4-FFF2-40B4-BE49-F238E27FC236}">
                <a16:creationId xmlns:a16="http://schemas.microsoft.com/office/drawing/2014/main" id="{118BFC78-A13B-A06F-C910-090B8473103C}"/>
              </a:ext>
            </a:extLst>
          </p:cNvPr>
          <p:cNvGrpSpPr/>
          <p:nvPr/>
        </p:nvGrpSpPr>
        <p:grpSpPr>
          <a:xfrm>
            <a:off x="1849846" y="5683870"/>
            <a:ext cx="3967917" cy="540000"/>
            <a:chOff x="1533473" y="3968593"/>
            <a:chExt cx="3967917" cy="540000"/>
          </a:xfrm>
        </p:grpSpPr>
        <p:pic>
          <p:nvPicPr>
            <p:cNvPr id="9" name="Picture 2" descr="影像">
              <a:extLst>
                <a:ext uri="{FF2B5EF4-FFF2-40B4-BE49-F238E27FC236}">
                  <a16:creationId xmlns:a16="http://schemas.microsoft.com/office/drawing/2014/main" id="{1A3EF6CD-0992-8BA4-5B51-297F891A9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0" name="簡潔介面">
              <a:extLst>
                <a:ext uri="{FF2B5EF4-FFF2-40B4-BE49-F238E27FC236}">
                  <a16:creationId xmlns:a16="http://schemas.microsoft.com/office/drawing/2014/main" id="{FBC14C1A-70B0-99AD-2FF1-89D871628CB7}"/>
                </a:ext>
              </a:extLst>
            </p:cNvPr>
            <p:cNvSpPr txBox="1"/>
            <p:nvPr/>
          </p:nvSpPr>
          <p:spPr>
            <a:xfrm>
              <a:off x="2196818" y="4049450"/>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Physical Security</a:t>
              </a:r>
            </a:p>
          </p:txBody>
        </p:sp>
      </p:grpSp>
      <p:grpSp>
        <p:nvGrpSpPr>
          <p:cNvPr id="11" name="群組 10">
            <a:extLst>
              <a:ext uri="{FF2B5EF4-FFF2-40B4-BE49-F238E27FC236}">
                <a16:creationId xmlns:a16="http://schemas.microsoft.com/office/drawing/2014/main" id="{5508026E-54E0-71EF-E874-E88C8F925D55}"/>
              </a:ext>
            </a:extLst>
          </p:cNvPr>
          <p:cNvGrpSpPr/>
          <p:nvPr/>
        </p:nvGrpSpPr>
        <p:grpSpPr>
          <a:xfrm>
            <a:off x="1849846" y="6849594"/>
            <a:ext cx="4436654" cy="540000"/>
            <a:chOff x="1533473" y="3968593"/>
            <a:chExt cx="4436654" cy="540000"/>
          </a:xfrm>
        </p:grpSpPr>
        <p:pic>
          <p:nvPicPr>
            <p:cNvPr id="12" name="Picture 2" descr="影像">
              <a:extLst>
                <a:ext uri="{FF2B5EF4-FFF2-40B4-BE49-F238E27FC236}">
                  <a16:creationId xmlns:a16="http://schemas.microsoft.com/office/drawing/2014/main" id="{7BA312B7-3F69-C4EA-7D1B-05AFCFBB6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3" name="簡潔介面">
              <a:extLst>
                <a:ext uri="{FF2B5EF4-FFF2-40B4-BE49-F238E27FC236}">
                  <a16:creationId xmlns:a16="http://schemas.microsoft.com/office/drawing/2014/main" id="{03CFA303-0E88-4745-257D-9F02807D5EE4}"/>
                </a:ext>
              </a:extLst>
            </p:cNvPr>
            <p:cNvSpPr txBox="1"/>
            <p:nvPr/>
          </p:nvSpPr>
          <p:spPr>
            <a:xfrm>
              <a:off x="2196818" y="4059799"/>
              <a:ext cx="3773309"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Network and System Security</a:t>
              </a:r>
            </a:p>
          </p:txBody>
        </p:sp>
      </p:grpSp>
      <p:grpSp>
        <p:nvGrpSpPr>
          <p:cNvPr id="14" name="群組 13">
            <a:extLst>
              <a:ext uri="{FF2B5EF4-FFF2-40B4-BE49-F238E27FC236}">
                <a16:creationId xmlns:a16="http://schemas.microsoft.com/office/drawing/2014/main" id="{81B49DE4-5470-A2A7-890C-6A6047FC8624}"/>
              </a:ext>
            </a:extLst>
          </p:cNvPr>
          <p:cNvGrpSpPr/>
          <p:nvPr/>
        </p:nvGrpSpPr>
        <p:grpSpPr>
          <a:xfrm>
            <a:off x="1849846" y="8015318"/>
            <a:ext cx="3967917" cy="540000"/>
            <a:chOff x="1533473" y="3968593"/>
            <a:chExt cx="3967917" cy="540000"/>
          </a:xfrm>
        </p:grpSpPr>
        <p:pic>
          <p:nvPicPr>
            <p:cNvPr id="15" name="Picture 2" descr="影像">
              <a:extLst>
                <a:ext uri="{FF2B5EF4-FFF2-40B4-BE49-F238E27FC236}">
                  <a16:creationId xmlns:a16="http://schemas.microsoft.com/office/drawing/2014/main" id="{BF0B13B4-83C7-4629-C42A-B0B4FA597C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6" name="簡潔介面">
              <a:extLst>
                <a:ext uri="{FF2B5EF4-FFF2-40B4-BE49-F238E27FC236}">
                  <a16:creationId xmlns:a16="http://schemas.microsoft.com/office/drawing/2014/main" id="{D678C5EC-E42D-6F8C-0D30-6C8F17AA2CC8}"/>
                </a:ext>
              </a:extLst>
            </p:cNvPr>
            <p:cNvSpPr txBox="1"/>
            <p:nvPr/>
          </p:nvSpPr>
          <p:spPr>
            <a:xfrm>
              <a:off x="2196818" y="4066140"/>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Storage Security</a:t>
              </a:r>
            </a:p>
          </p:txBody>
        </p:sp>
      </p:grpSp>
      <p:grpSp>
        <p:nvGrpSpPr>
          <p:cNvPr id="17" name="群組 16">
            <a:extLst>
              <a:ext uri="{FF2B5EF4-FFF2-40B4-BE49-F238E27FC236}">
                <a16:creationId xmlns:a16="http://schemas.microsoft.com/office/drawing/2014/main" id="{99099A10-E181-1318-B6E0-9B58CE8C116D}"/>
              </a:ext>
            </a:extLst>
          </p:cNvPr>
          <p:cNvGrpSpPr/>
          <p:nvPr/>
        </p:nvGrpSpPr>
        <p:grpSpPr>
          <a:xfrm>
            <a:off x="7187037" y="4518146"/>
            <a:ext cx="4898637" cy="540000"/>
            <a:chOff x="1533473" y="3968593"/>
            <a:chExt cx="4898637" cy="540000"/>
          </a:xfrm>
        </p:grpSpPr>
        <p:pic>
          <p:nvPicPr>
            <p:cNvPr id="18" name="Picture 2" descr="影像">
              <a:extLst>
                <a:ext uri="{FF2B5EF4-FFF2-40B4-BE49-F238E27FC236}">
                  <a16:creationId xmlns:a16="http://schemas.microsoft.com/office/drawing/2014/main" id="{38F01035-D1AE-EE95-8B3A-7DFDAD271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9" name="簡潔介面">
              <a:extLst>
                <a:ext uri="{FF2B5EF4-FFF2-40B4-BE49-F238E27FC236}">
                  <a16:creationId xmlns:a16="http://schemas.microsoft.com/office/drawing/2014/main" id="{1409F733-814A-C535-A58C-34F7F1768533}"/>
                </a:ext>
              </a:extLst>
            </p:cNvPr>
            <p:cNvSpPr txBox="1"/>
            <p:nvPr/>
          </p:nvSpPr>
          <p:spPr>
            <a:xfrm>
              <a:off x="2196818" y="4051247"/>
              <a:ext cx="423529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Application Architecture Security</a:t>
              </a:r>
            </a:p>
          </p:txBody>
        </p:sp>
      </p:grpSp>
      <p:grpSp>
        <p:nvGrpSpPr>
          <p:cNvPr id="20" name="群組 19">
            <a:extLst>
              <a:ext uri="{FF2B5EF4-FFF2-40B4-BE49-F238E27FC236}">
                <a16:creationId xmlns:a16="http://schemas.microsoft.com/office/drawing/2014/main" id="{C2387342-EC86-91CF-677B-7BEC11CCB3C0}"/>
              </a:ext>
            </a:extLst>
          </p:cNvPr>
          <p:cNvGrpSpPr/>
          <p:nvPr/>
        </p:nvGrpSpPr>
        <p:grpSpPr>
          <a:xfrm>
            <a:off x="7187037" y="5683870"/>
            <a:ext cx="3967917" cy="540000"/>
            <a:chOff x="1533473" y="3968593"/>
            <a:chExt cx="3967917" cy="540000"/>
          </a:xfrm>
        </p:grpSpPr>
        <p:pic>
          <p:nvPicPr>
            <p:cNvPr id="21" name="Picture 2" descr="影像">
              <a:extLst>
                <a:ext uri="{FF2B5EF4-FFF2-40B4-BE49-F238E27FC236}">
                  <a16:creationId xmlns:a16="http://schemas.microsoft.com/office/drawing/2014/main" id="{DF489F21-D550-6E9C-9FAD-1D532730E8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2" name="簡潔介面">
              <a:extLst>
                <a:ext uri="{FF2B5EF4-FFF2-40B4-BE49-F238E27FC236}">
                  <a16:creationId xmlns:a16="http://schemas.microsoft.com/office/drawing/2014/main" id="{CE3C5363-C863-2090-D075-F2C8E3C4A10C}"/>
                </a:ext>
              </a:extLst>
            </p:cNvPr>
            <p:cNvSpPr txBox="1"/>
            <p:nvPr/>
          </p:nvSpPr>
          <p:spPr>
            <a:xfrm>
              <a:off x="2196818" y="4049965"/>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People Processes</a:t>
              </a:r>
            </a:p>
          </p:txBody>
        </p:sp>
      </p:grpSp>
      <p:grpSp>
        <p:nvGrpSpPr>
          <p:cNvPr id="23" name="群組 22">
            <a:extLst>
              <a:ext uri="{FF2B5EF4-FFF2-40B4-BE49-F238E27FC236}">
                <a16:creationId xmlns:a16="http://schemas.microsoft.com/office/drawing/2014/main" id="{C418F677-F447-622B-2F8E-3449047BF4BC}"/>
              </a:ext>
            </a:extLst>
          </p:cNvPr>
          <p:cNvGrpSpPr/>
          <p:nvPr/>
        </p:nvGrpSpPr>
        <p:grpSpPr>
          <a:xfrm>
            <a:off x="7187037" y="6849594"/>
            <a:ext cx="4311543" cy="540000"/>
            <a:chOff x="1533473" y="3968593"/>
            <a:chExt cx="4311543" cy="540000"/>
          </a:xfrm>
        </p:grpSpPr>
        <p:pic>
          <p:nvPicPr>
            <p:cNvPr id="24" name="Picture 2" descr="影像">
              <a:extLst>
                <a:ext uri="{FF2B5EF4-FFF2-40B4-BE49-F238E27FC236}">
                  <a16:creationId xmlns:a16="http://schemas.microsoft.com/office/drawing/2014/main" id="{9398BEFE-D368-E23B-BBDA-6EE7A09C4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5" name="簡潔介面">
              <a:extLst>
                <a:ext uri="{FF2B5EF4-FFF2-40B4-BE49-F238E27FC236}">
                  <a16:creationId xmlns:a16="http://schemas.microsoft.com/office/drawing/2014/main" id="{EF5E35CA-87AB-1D29-7758-137374E8ABC2}"/>
                </a:ext>
              </a:extLst>
            </p:cNvPr>
            <p:cNvSpPr txBox="1"/>
            <p:nvPr/>
          </p:nvSpPr>
          <p:spPr>
            <a:xfrm>
              <a:off x="2196818" y="4061351"/>
              <a:ext cx="3648198"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Backups &amp; Disaster Recovery</a:t>
              </a:r>
            </a:p>
          </p:txBody>
        </p:sp>
      </p:grpSp>
      <p:grpSp>
        <p:nvGrpSpPr>
          <p:cNvPr id="26" name="群組 25">
            <a:extLst>
              <a:ext uri="{FF2B5EF4-FFF2-40B4-BE49-F238E27FC236}">
                <a16:creationId xmlns:a16="http://schemas.microsoft.com/office/drawing/2014/main" id="{846B3D76-D24B-E20C-7C12-B21B93ECDE6B}"/>
              </a:ext>
            </a:extLst>
          </p:cNvPr>
          <p:cNvGrpSpPr/>
          <p:nvPr/>
        </p:nvGrpSpPr>
        <p:grpSpPr>
          <a:xfrm>
            <a:off x="7187037" y="8015318"/>
            <a:ext cx="3967917" cy="540000"/>
            <a:chOff x="1533473" y="3968593"/>
            <a:chExt cx="3967917" cy="540000"/>
          </a:xfrm>
        </p:grpSpPr>
        <p:pic>
          <p:nvPicPr>
            <p:cNvPr id="27" name="Picture 2" descr="影像">
              <a:extLst>
                <a:ext uri="{FF2B5EF4-FFF2-40B4-BE49-F238E27FC236}">
                  <a16:creationId xmlns:a16="http://schemas.microsoft.com/office/drawing/2014/main" id="{DD44E739-8320-0248-FE92-178E81B70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8" name="簡潔介面">
              <a:extLst>
                <a:ext uri="{FF2B5EF4-FFF2-40B4-BE49-F238E27FC236}">
                  <a16:creationId xmlns:a16="http://schemas.microsoft.com/office/drawing/2014/main" id="{3E2C4E2C-ADE0-95D0-2B48-019A579E68B1}"/>
                </a:ext>
              </a:extLst>
            </p:cNvPr>
            <p:cNvSpPr txBox="1"/>
            <p:nvPr/>
          </p:nvSpPr>
          <p:spPr>
            <a:xfrm>
              <a:off x="2196818" y="4066140"/>
              <a:ext cx="330457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On-premise Servers</a:t>
              </a:r>
            </a:p>
          </p:txBody>
        </p:sp>
      </p:grpSp>
    </p:spTree>
    <p:extLst>
      <p:ext uri="{BB962C8B-B14F-4D97-AF65-F5344CB8AC3E}">
        <p14:creationId xmlns:p14="http://schemas.microsoft.com/office/powerpoint/2010/main" val="3198778419"/>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2E3A21B-8476-17A3-C535-8BE3409F986F}"/>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3F1AF817-039B-9E50-E493-ACE32D08D3C9}"/>
              </a:ext>
            </a:extLst>
          </p:cNvPr>
          <p:cNvSpPr/>
          <p:nvPr/>
        </p:nvSpPr>
        <p:spPr>
          <a:xfrm>
            <a:off x="-386523" y="-168035"/>
            <a:ext cx="13777846" cy="3368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84F80CBF-15F9-091E-B3D6-B197369AB536}"/>
              </a:ext>
            </a:extLst>
          </p:cNvPr>
          <p:cNvSpPr txBox="1"/>
          <p:nvPr/>
        </p:nvSpPr>
        <p:spPr>
          <a:xfrm>
            <a:off x="1979298" y="785121"/>
            <a:ext cx="9046202"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Backups &amp; Disaster Recovery</a:t>
            </a:r>
          </a:p>
        </p:txBody>
      </p:sp>
      <p:grpSp>
        <p:nvGrpSpPr>
          <p:cNvPr id="5" name="群組 4">
            <a:extLst>
              <a:ext uri="{FF2B5EF4-FFF2-40B4-BE49-F238E27FC236}">
                <a16:creationId xmlns:a16="http://schemas.microsoft.com/office/drawing/2014/main" id="{CB837A98-AC03-803B-5675-C138E484E6C4}"/>
              </a:ext>
            </a:extLst>
          </p:cNvPr>
          <p:cNvGrpSpPr/>
          <p:nvPr/>
        </p:nvGrpSpPr>
        <p:grpSpPr>
          <a:xfrm>
            <a:off x="1705468" y="3524998"/>
            <a:ext cx="4133859" cy="618751"/>
            <a:chOff x="1533473" y="3889842"/>
            <a:chExt cx="4133859" cy="618751"/>
          </a:xfrm>
        </p:grpSpPr>
        <p:pic>
          <p:nvPicPr>
            <p:cNvPr id="6" name="Picture 2" descr="影像">
              <a:extLst>
                <a:ext uri="{FF2B5EF4-FFF2-40B4-BE49-F238E27FC236}">
                  <a16:creationId xmlns:a16="http://schemas.microsoft.com/office/drawing/2014/main" id="{59D41B0F-D530-49C1-392A-7E52AAA669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6EFA9855-ED06-5884-B602-D12AD5E5DBD1}"/>
                </a:ext>
              </a:extLst>
            </p:cNvPr>
            <p:cNvSpPr txBox="1"/>
            <p:nvPr/>
          </p:nvSpPr>
          <p:spPr>
            <a:xfrm>
              <a:off x="2196818" y="3889842"/>
              <a:ext cx="3470514" cy="6048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System Wide Backups</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 name="Ragic 一 個  系 統 便 能 管 理 您  所 有 的 作 業 流  程">
            <a:extLst>
              <a:ext uri="{FF2B5EF4-FFF2-40B4-BE49-F238E27FC236}">
                <a16:creationId xmlns:a16="http://schemas.microsoft.com/office/drawing/2014/main" id="{AE2BC884-9C48-82A3-D557-689F13B3ABDD}"/>
              </a:ext>
            </a:extLst>
          </p:cNvPr>
          <p:cNvSpPr txBox="1"/>
          <p:nvPr/>
        </p:nvSpPr>
        <p:spPr>
          <a:xfrm>
            <a:off x="558599" y="1857600"/>
            <a:ext cx="11887601" cy="4411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Multiple layers of backup to keep you from data loss</a:t>
            </a:r>
          </a:p>
        </p:txBody>
      </p:sp>
      <p:sp>
        <p:nvSpPr>
          <p:cNvPr id="29" name="像 Excel簡潔易懂的介面，一個畫面就能看到所有資訊">
            <a:extLst>
              <a:ext uri="{FF2B5EF4-FFF2-40B4-BE49-F238E27FC236}">
                <a16:creationId xmlns:a16="http://schemas.microsoft.com/office/drawing/2014/main" id="{750D7E66-B5DB-931E-CF49-8712C6BB769F}"/>
              </a:ext>
            </a:extLst>
          </p:cNvPr>
          <p:cNvSpPr txBox="1"/>
          <p:nvPr/>
        </p:nvSpPr>
        <p:spPr>
          <a:xfrm>
            <a:off x="2368813" y="4143749"/>
            <a:ext cx="9106312" cy="801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All Ragic servers are fully backed up on a daily basis to ensure service can be quickly recovered in case of any problem.</a:t>
            </a:r>
            <a:endParaRPr kumimoji="0" lang="zh-TW" altLang="en-US"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grpSp>
        <p:nvGrpSpPr>
          <p:cNvPr id="30" name="群組 29">
            <a:extLst>
              <a:ext uri="{FF2B5EF4-FFF2-40B4-BE49-F238E27FC236}">
                <a16:creationId xmlns:a16="http://schemas.microsoft.com/office/drawing/2014/main" id="{30293E4D-EF8B-5E79-7FB5-B644743B8106}"/>
              </a:ext>
            </a:extLst>
          </p:cNvPr>
          <p:cNvGrpSpPr/>
          <p:nvPr/>
        </p:nvGrpSpPr>
        <p:grpSpPr>
          <a:xfrm>
            <a:off x="1705468" y="5097777"/>
            <a:ext cx="5320573" cy="618751"/>
            <a:chOff x="1533473" y="3889842"/>
            <a:chExt cx="5320573" cy="618751"/>
          </a:xfrm>
        </p:grpSpPr>
        <p:pic>
          <p:nvPicPr>
            <p:cNvPr id="31" name="Picture 2" descr="影像">
              <a:extLst>
                <a:ext uri="{FF2B5EF4-FFF2-40B4-BE49-F238E27FC236}">
                  <a16:creationId xmlns:a16="http://schemas.microsoft.com/office/drawing/2014/main" id="{4800C8C8-06BC-1D37-A5C0-D62762D53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32" name="簡潔介面">
              <a:extLst>
                <a:ext uri="{FF2B5EF4-FFF2-40B4-BE49-F238E27FC236}">
                  <a16:creationId xmlns:a16="http://schemas.microsoft.com/office/drawing/2014/main" id="{423A4918-FD70-D64D-143E-102A278CA9DA}"/>
                </a:ext>
              </a:extLst>
            </p:cNvPr>
            <p:cNvSpPr txBox="1"/>
            <p:nvPr/>
          </p:nvSpPr>
          <p:spPr>
            <a:xfrm>
              <a:off x="2196817" y="3889842"/>
              <a:ext cx="4657229" cy="6048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Account Database Backups</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3" name="像 Excel簡潔易懂的介面，一個畫面就能看到所有資訊">
            <a:extLst>
              <a:ext uri="{FF2B5EF4-FFF2-40B4-BE49-F238E27FC236}">
                <a16:creationId xmlns:a16="http://schemas.microsoft.com/office/drawing/2014/main" id="{F539D44F-664A-FE59-4163-3DDA38F245C2}"/>
              </a:ext>
            </a:extLst>
          </p:cNvPr>
          <p:cNvSpPr txBox="1"/>
          <p:nvPr/>
        </p:nvSpPr>
        <p:spPr>
          <a:xfrm>
            <a:off x="2368813" y="5716528"/>
            <a:ext cx="9106312" cy="19100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For professional plans and above, accounts have their own individual full daily, weekly, and bi-weekly database backups to a different location on a service by a different provider to ensure that you can restore your data in any situation. </a:t>
            </a:r>
          </a:p>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We also allow you to manually backup, take snapshots, or restore your account database with a backup yourself.</a:t>
            </a:r>
            <a:endParaRPr kumimoji="0" lang="zh-TW" altLang="en-US" sz="1600" b="0" i="0"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sym typeface="Source Han Sans TW Medium"/>
            </a:endParaRPr>
          </a:p>
        </p:txBody>
      </p:sp>
      <p:grpSp>
        <p:nvGrpSpPr>
          <p:cNvPr id="38" name="群組 37">
            <a:extLst>
              <a:ext uri="{FF2B5EF4-FFF2-40B4-BE49-F238E27FC236}">
                <a16:creationId xmlns:a16="http://schemas.microsoft.com/office/drawing/2014/main" id="{79FB6B5C-7516-0539-6628-42698338C370}"/>
              </a:ext>
            </a:extLst>
          </p:cNvPr>
          <p:cNvGrpSpPr/>
          <p:nvPr/>
        </p:nvGrpSpPr>
        <p:grpSpPr>
          <a:xfrm>
            <a:off x="1705468" y="7769698"/>
            <a:ext cx="3967917" cy="618751"/>
            <a:chOff x="1533473" y="3889842"/>
            <a:chExt cx="3967917" cy="618751"/>
          </a:xfrm>
        </p:grpSpPr>
        <p:pic>
          <p:nvPicPr>
            <p:cNvPr id="39" name="Picture 2" descr="影像">
              <a:extLst>
                <a:ext uri="{FF2B5EF4-FFF2-40B4-BE49-F238E27FC236}">
                  <a16:creationId xmlns:a16="http://schemas.microsoft.com/office/drawing/2014/main" id="{71810EFF-50F7-C68E-C0FD-F9B2B41159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40" name="簡潔介面">
              <a:extLst>
                <a:ext uri="{FF2B5EF4-FFF2-40B4-BE49-F238E27FC236}">
                  <a16:creationId xmlns:a16="http://schemas.microsoft.com/office/drawing/2014/main" id="{1C1E8358-B640-9479-5599-5E5CADFBAB46}"/>
                </a:ext>
              </a:extLst>
            </p:cNvPr>
            <p:cNvSpPr txBox="1"/>
            <p:nvPr/>
          </p:nvSpPr>
          <p:spPr>
            <a:xfrm>
              <a:off x="2196818" y="3889842"/>
              <a:ext cx="3304572" cy="6048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Manual Backups</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41" name="像 Excel簡潔易懂的介面，一個畫面就能看到所有資訊">
            <a:extLst>
              <a:ext uri="{FF2B5EF4-FFF2-40B4-BE49-F238E27FC236}">
                <a16:creationId xmlns:a16="http://schemas.microsoft.com/office/drawing/2014/main" id="{1032A47F-B144-EB62-6554-B2826C626D30}"/>
              </a:ext>
            </a:extLst>
          </p:cNvPr>
          <p:cNvSpPr txBox="1"/>
          <p:nvPr/>
        </p:nvSpPr>
        <p:spPr>
          <a:xfrm>
            <a:off x="2368813" y="8388449"/>
            <a:ext cx="9106312" cy="801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Ragic also allow users to manually backup and download your data to manage your backups yourself (available to Professional, Concurrent, Enterprise plan).</a:t>
            </a:r>
          </a:p>
        </p:txBody>
      </p:sp>
    </p:spTree>
    <p:extLst>
      <p:ext uri="{BB962C8B-B14F-4D97-AF65-F5344CB8AC3E}">
        <p14:creationId xmlns:p14="http://schemas.microsoft.com/office/powerpoint/2010/main" val="371892409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B5CBF4-86CD-1045-11C7-0120FE562D65}"/>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ED6C0AD4-FDBE-6E99-A736-B886EBBA0274}"/>
              </a:ext>
            </a:extLst>
          </p:cNvPr>
          <p:cNvSpPr txBox="1"/>
          <p:nvPr/>
        </p:nvSpPr>
        <p:spPr>
          <a:xfrm>
            <a:off x="3306367" y="1417545"/>
            <a:ext cx="6392066" cy="1034001"/>
          </a:xfrm>
          <a:prstGeom prst="rect">
            <a:avLst/>
          </a:prstGeom>
          <a:noFill/>
          <a:ln w="12700">
            <a:noFill/>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Software package?</a:t>
            </a:r>
          </a:p>
        </p:txBody>
      </p:sp>
      <p:sp>
        <p:nvSpPr>
          <p:cNvPr id="2" name="員工有高達 90% 的時間在和 Excel 搏鬥">
            <a:extLst>
              <a:ext uri="{FF2B5EF4-FFF2-40B4-BE49-F238E27FC236}">
                <a16:creationId xmlns:a16="http://schemas.microsoft.com/office/drawing/2014/main" id="{31C8A496-6FC8-36C3-F398-2349234C7D7E}"/>
              </a:ext>
            </a:extLst>
          </p:cNvPr>
          <p:cNvSpPr txBox="1"/>
          <p:nvPr/>
        </p:nvSpPr>
        <p:spPr>
          <a:xfrm>
            <a:off x="1770624" y="3387397"/>
            <a:ext cx="3815945"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Way too big</a:t>
            </a:r>
          </a:p>
        </p:txBody>
      </p:sp>
      <p:sp>
        <p:nvSpPr>
          <p:cNvPr id="4" name="員工有高達 90% 的時間在和 Excel 搏鬥">
            <a:extLst>
              <a:ext uri="{FF2B5EF4-FFF2-40B4-BE49-F238E27FC236}">
                <a16:creationId xmlns:a16="http://schemas.microsoft.com/office/drawing/2014/main" id="{38BD8D52-39BA-1386-E550-2B53715A9B8A}"/>
              </a:ext>
            </a:extLst>
          </p:cNvPr>
          <p:cNvSpPr txBox="1"/>
          <p:nvPr/>
        </p:nvSpPr>
        <p:spPr>
          <a:xfrm>
            <a:off x="7727754" y="3334241"/>
            <a:ext cx="3815945" cy="5782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Large hidden costs</a:t>
            </a:r>
            <a:endParaRPr kumimoji="0" lang="zh-TW" altLang="en-US"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sp>
        <p:nvSpPr>
          <p:cNvPr id="13" name="員工有高達 90% 的時間在和 Excel 搏鬥">
            <a:extLst>
              <a:ext uri="{FF2B5EF4-FFF2-40B4-BE49-F238E27FC236}">
                <a16:creationId xmlns:a16="http://schemas.microsoft.com/office/drawing/2014/main" id="{86030E8F-356A-188E-9838-0EB137D27A5C}"/>
              </a:ext>
            </a:extLst>
          </p:cNvPr>
          <p:cNvSpPr txBox="1"/>
          <p:nvPr/>
        </p:nvSpPr>
        <p:spPr>
          <a:xfrm>
            <a:off x="1988675" y="4029890"/>
            <a:ext cx="4010479"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 software package has a lot of functions, but it doesn't really meet your actual requirements.</a:t>
            </a:r>
            <a:br>
              <a:rPr kumimoji="0" lang="zh-TW" altLang="en-US" sz="14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Neue Medium"/>
              </a:rPr>
            </a:br>
            <a:endParaRPr kumimoji="0"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14" name="員工有高達 90% 的時間在和 Excel 搏鬥">
            <a:extLst>
              <a:ext uri="{FF2B5EF4-FFF2-40B4-BE49-F238E27FC236}">
                <a16:creationId xmlns:a16="http://schemas.microsoft.com/office/drawing/2014/main" id="{54ABCDC8-4B1F-5502-DA96-8CC7BE663F0B}"/>
              </a:ext>
            </a:extLst>
          </p:cNvPr>
          <p:cNvSpPr txBox="1"/>
          <p:nvPr/>
        </p:nvSpPr>
        <p:spPr>
          <a:xfrm>
            <a:off x="7475726" y="4029890"/>
            <a:ext cx="4320000" cy="1487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indent="39675" algn="l">
              <a:defRPr sz="1800">
                <a:solidFill>
                  <a:srgbClr val="393939"/>
                </a:solidFill>
                <a:latin typeface="Arial" panose="020B0604020202020204" pitchFamily="34" charset="0"/>
              </a:defRPr>
            </a:lvl1p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Additional customizations are needed to meet business requirements, which will cost much more than expected.</a:t>
            </a:r>
            <a:br>
              <a:rPr kumimoji="0" lang="zh-TW" altLang="en-US" sz="1800" b="0"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Helvetica Neue Medium"/>
              </a:rPr>
            </a:br>
            <a:endParaRPr kumimoji="0" lang="zh-TW" altLang="en-US" sz="1800" b="0"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Helvetica Neue Medium"/>
            </a:endParaRPr>
          </a:p>
        </p:txBody>
      </p:sp>
      <p:pic>
        <p:nvPicPr>
          <p:cNvPr id="6" name="圖片 5">
            <a:extLst>
              <a:ext uri="{FF2B5EF4-FFF2-40B4-BE49-F238E27FC236}">
                <a16:creationId xmlns:a16="http://schemas.microsoft.com/office/drawing/2014/main" id="{3C2E8C01-CEB4-5495-9E69-E124C0EC7E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30196" y="5590996"/>
            <a:ext cx="4211060" cy="2572273"/>
          </a:xfrm>
          <a:prstGeom prst="rect">
            <a:avLst/>
          </a:prstGeom>
        </p:spPr>
      </p:pic>
      <p:pic>
        <p:nvPicPr>
          <p:cNvPr id="9" name="圖片 8">
            <a:extLst>
              <a:ext uri="{FF2B5EF4-FFF2-40B4-BE49-F238E27FC236}">
                <a16:creationId xmlns:a16="http://schemas.microsoft.com/office/drawing/2014/main" id="{8E556566-7CCD-29D0-1934-3F28585961A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518596" y="5246432"/>
            <a:ext cx="4189353" cy="2937612"/>
          </a:xfrm>
          <a:prstGeom prst="rect">
            <a:avLst/>
          </a:prstGeom>
        </p:spPr>
      </p:pic>
      <p:pic>
        <p:nvPicPr>
          <p:cNvPr id="5" name="ragic logo.png" descr="ragic logo.png">
            <a:hlinkClick r:id="rId5" action="ppaction://hlinksldjump"/>
            <a:extLst>
              <a:ext uri="{FF2B5EF4-FFF2-40B4-BE49-F238E27FC236}">
                <a16:creationId xmlns:a16="http://schemas.microsoft.com/office/drawing/2014/main" id="{CEF39978-67DC-443E-C053-C707ACC010CF}"/>
              </a:ext>
            </a:extLst>
          </p:cNvPr>
          <p:cNvPicPr>
            <a:picLocks noChangeAspect="1"/>
          </p:cNvPicPr>
          <p:nvPr/>
        </p:nvPicPr>
        <p:blipFill>
          <a:blip r:embed="rId6"/>
          <a:stretch>
            <a:fillRect/>
          </a:stretch>
        </p:blipFill>
        <p:spPr>
          <a:xfrm>
            <a:off x="11170581" y="8752944"/>
            <a:ext cx="1778944" cy="1000656"/>
          </a:xfrm>
          <a:prstGeom prst="rect">
            <a:avLst/>
          </a:prstGeom>
          <a:ln w="12700">
            <a:miter lim="400000"/>
          </a:ln>
        </p:spPr>
      </p:pic>
    </p:spTree>
    <p:extLst>
      <p:ext uri="{BB962C8B-B14F-4D97-AF65-F5344CB8AC3E}">
        <p14:creationId xmlns:p14="http://schemas.microsoft.com/office/powerpoint/2010/main" val="1002039636"/>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3980CCF-2910-86BB-7F13-42F226CC9123}"/>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CBE3E729-2660-6179-075E-190494748F98}"/>
              </a:ext>
            </a:extLst>
          </p:cNvPr>
          <p:cNvSpPr txBox="1"/>
          <p:nvPr/>
        </p:nvSpPr>
        <p:spPr>
          <a:xfrm>
            <a:off x="1094317" y="5179993"/>
            <a:ext cx="4925482" cy="5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 Information Security</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0C9A46CA-A741-2F38-CE8E-64462F3928C9}"/>
              </a:ext>
            </a:extLst>
          </p:cNvPr>
          <p:cNvSpPr txBox="1"/>
          <p:nvPr/>
        </p:nvSpPr>
        <p:spPr>
          <a:xfrm>
            <a:off x="1094318" y="5777080"/>
            <a:ext cx="4925482" cy="3627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ISO/IEC 27001 is a global standard for managing information security, introduced by ISO and IEC in 2005 and updated in 2013 and 2022. It provides guidelines for creating and continually improving an Information Security Management System (ISMS) to enhance the security of organizational information assets.</a:t>
            </a:r>
          </a:p>
          <a:p>
            <a:pPr marL="0" marR="0" lvl="0" indent="0" algn="l" defTabSz="914400" rtl="0" eaLnBrk="1" fontAlgn="auto" latinLnBrk="0" hangingPunct="0">
              <a:lnSpc>
                <a:spcPct val="150000"/>
              </a:lnSpc>
              <a:spcBef>
                <a:spcPts val="0"/>
              </a:spcBef>
              <a:spcAft>
                <a:spcPts val="0"/>
              </a:spcAft>
              <a:buClrTx/>
              <a:buSzTx/>
              <a:buFontTx/>
              <a:buNone/>
              <a:tabLst/>
              <a:defRPr/>
            </a:pPr>
            <a:br>
              <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b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has been certified with the ISO/IEC 27001:2022 standard. We implement information security protection and prevention measures following relevant governance methods.</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4" name="矩形">
            <a:extLst>
              <a:ext uri="{FF2B5EF4-FFF2-40B4-BE49-F238E27FC236}">
                <a16:creationId xmlns:a16="http://schemas.microsoft.com/office/drawing/2014/main" id="{6F728B96-046B-38C1-FD28-40C45BDD5110}"/>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183AAF3D-C8B6-511E-3F6A-2FE5B4D72D23}"/>
              </a:ext>
            </a:extLst>
          </p:cNvPr>
          <p:cNvSpPr txBox="1"/>
          <p:nvPr/>
        </p:nvSpPr>
        <p:spPr>
          <a:xfrm>
            <a:off x="2683297" y="730234"/>
            <a:ext cx="7638207"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a:t>
            </a: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&amp; Compliance</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9" name="簡潔介面">
            <a:extLst>
              <a:ext uri="{FF2B5EF4-FFF2-40B4-BE49-F238E27FC236}">
                <a16:creationId xmlns:a16="http://schemas.microsoft.com/office/drawing/2014/main" id="{C543FE41-0B97-594E-2DF8-353BD6415478}"/>
              </a:ext>
            </a:extLst>
          </p:cNvPr>
          <p:cNvSpPr txBox="1"/>
          <p:nvPr/>
        </p:nvSpPr>
        <p:spPr>
          <a:xfrm>
            <a:off x="6985000" y="5174286"/>
            <a:ext cx="4925482" cy="6027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b="1" kern="0">
                <a:uLnTx/>
                <a:latin typeface="Source Han Sans TW Bold"/>
                <a:ea typeface="Noto Sans CJK SC Bold" panose="020B0500000000000000" pitchFamily="34" charset="-128"/>
                <a:cs typeface="Source Han Sans TW Bold"/>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Data Privacy Framework</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17DA05DD-4611-FE1A-BF1F-C8534F504D24}"/>
              </a:ext>
            </a:extLst>
          </p:cNvPr>
          <p:cNvSpPr txBox="1"/>
          <p:nvPr/>
        </p:nvSpPr>
        <p:spPr>
          <a:xfrm>
            <a:off x="7004266" y="5777080"/>
            <a:ext cx="4925482" cy="3304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The EU-U.S. Data Privacy Framework and the Swiss-U.S. Data Privacy Framework ("Data Privacy Framework") provide a mechanism for companies in Europe and America to comply with data protection requirements.</a:t>
            </a:r>
          </a:p>
          <a:p>
            <a:pPr marL="0" marR="0" lvl="0" indent="39687" algn="l" defTabSz="914400" rtl="0" eaLnBrk="1" fontAlgn="auto" latinLnBrk="0" hangingPunct="0">
              <a:lnSpc>
                <a:spcPct val="15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has  been certified to the Data Privacy Framework as set forth by the U.S. Department of Commerce regarding the collection, use, and retention of personal data transferred from the EEA, the United Kingdom, and Switzerland to the United States.</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pic>
        <p:nvPicPr>
          <p:cNvPr id="6" name="圖片 5">
            <a:extLst>
              <a:ext uri="{FF2B5EF4-FFF2-40B4-BE49-F238E27FC236}">
                <a16:creationId xmlns:a16="http://schemas.microsoft.com/office/drawing/2014/main" id="{FB05AE4A-3731-9ECD-9FCC-5D98C631EB00}"/>
              </a:ext>
            </a:extLst>
          </p:cNvPr>
          <p:cNvPicPr>
            <a:picLocks noChangeAspect="1"/>
          </p:cNvPicPr>
          <p:nvPr/>
        </p:nvPicPr>
        <p:blipFill>
          <a:blip r:embed="rId3"/>
          <a:srcRect b="45124"/>
          <a:stretch/>
        </p:blipFill>
        <p:spPr>
          <a:xfrm>
            <a:off x="3230036" y="3162442"/>
            <a:ext cx="2984500" cy="1832933"/>
          </a:xfrm>
          <a:prstGeom prst="rect">
            <a:avLst/>
          </a:prstGeom>
        </p:spPr>
      </p:pic>
      <p:pic>
        <p:nvPicPr>
          <p:cNvPr id="7" name="圖片 6">
            <a:extLst>
              <a:ext uri="{FF2B5EF4-FFF2-40B4-BE49-F238E27FC236}">
                <a16:creationId xmlns:a16="http://schemas.microsoft.com/office/drawing/2014/main" id="{3F673549-864A-5049-130C-0892CB20654F}"/>
              </a:ext>
            </a:extLst>
          </p:cNvPr>
          <p:cNvPicPr>
            <a:picLocks noChangeAspect="1"/>
          </p:cNvPicPr>
          <p:nvPr/>
        </p:nvPicPr>
        <p:blipFill>
          <a:blip r:embed="rId4"/>
          <a:stretch>
            <a:fillRect/>
          </a:stretch>
        </p:blipFill>
        <p:spPr>
          <a:xfrm>
            <a:off x="7062984" y="3395315"/>
            <a:ext cx="4620584" cy="1485674"/>
          </a:xfrm>
          <a:prstGeom prst="rect">
            <a:avLst/>
          </a:prstGeom>
        </p:spPr>
      </p:pic>
      <p:pic>
        <p:nvPicPr>
          <p:cNvPr id="11" name="圖片 10">
            <a:extLst>
              <a:ext uri="{FF2B5EF4-FFF2-40B4-BE49-F238E27FC236}">
                <a16:creationId xmlns:a16="http://schemas.microsoft.com/office/drawing/2014/main" id="{BA052C1C-AE27-9732-2E24-938D277FF8ED}"/>
              </a:ext>
            </a:extLst>
          </p:cNvPr>
          <p:cNvPicPr>
            <a:picLocks noChangeAspect="1"/>
          </p:cNvPicPr>
          <p:nvPr/>
        </p:nvPicPr>
        <p:blipFill>
          <a:blip r:embed="rId3"/>
          <a:srcRect l="6778" t="59932" r="14924"/>
          <a:stretch/>
        </p:blipFill>
        <p:spPr>
          <a:xfrm>
            <a:off x="762002" y="3395315"/>
            <a:ext cx="2336800" cy="1338319"/>
          </a:xfrm>
          <a:prstGeom prst="rect">
            <a:avLst/>
          </a:prstGeom>
        </p:spPr>
      </p:pic>
    </p:spTree>
    <p:extLst>
      <p:ext uri="{BB962C8B-B14F-4D97-AF65-F5344CB8AC3E}">
        <p14:creationId xmlns:p14="http://schemas.microsoft.com/office/powerpoint/2010/main" val="309697070"/>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853AAE9D-F49E-9ABE-99A0-D951E3B00EF9}"/>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F2EBE779-E06C-07EC-7E93-0EBA7A0C09DB}"/>
              </a:ext>
            </a:extLst>
          </p:cNvPr>
          <p:cNvSpPr txBox="1"/>
          <p:nvPr/>
        </p:nvSpPr>
        <p:spPr>
          <a:xfrm>
            <a:off x="1094317" y="4843317"/>
            <a:ext cx="492548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GDPR </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Compliance</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rPr>
              <a:t>（</a:t>
            </a:r>
            <a:r>
              <a:rPr kumimoji="0" lang="en"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General Data Protection Regulation</a:t>
            </a:r>
            <a:r>
              <a:rPr kumimoji="0" lang="zh-TW" altLang="en" sz="18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rPr>
              <a:t>）</a:t>
            </a:r>
            <a:endParaRPr kumimoji="0" lang="zh-TW" altLang="en-US" sz="18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51DA9551-2F66-1C71-686E-00D87703693D}"/>
              </a:ext>
            </a:extLst>
          </p:cNvPr>
          <p:cNvSpPr txBox="1"/>
          <p:nvPr/>
        </p:nvSpPr>
        <p:spPr>
          <a:xfrm>
            <a:off x="1094318" y="5636811"/>
            <a:ext cx="5207422" cy="3300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complies with the General Data Protection Regulation (GDPR) with procedures for data erasure, personal info protection, and data transfers.</a:t>
            </a:r>
          </a:p>
          <a:p>
            <a:pPr marL="0" marR="0" lvl="0" indent="39687" algn="l" defTabSz="914400" rtl="0" eaLnBrk="1" fontAlgn="auto" latinLnBrk="0" hangingPunct="0">
              <a:lnSpc>
                <a:spcPct val="15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We routinely evaluate risks, bolster security, and detail our practices in our privacy policy.</a:t>
            </a:r>
          </a:p>
          <a:p>
            <a:pPr marL="0" marR="0" lvl="0" indent="39687" algn="l" defTabSz="914400" rtl="0" eaLnBrk="1" fontAlgn="auto" latinLnBrk="0" hangingPunct="0">
              <a:lnSpc>
                <a:spcPct val="15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We have European servers located in Belgium and Ireland. Users from other regions can also inquire about moving their databases to European servers.</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9" name="簡潔介面">
            <a:extLst>
              <a:ext uri="{FF2B5EF4-FFF2-40B4-BE49-F238E27FC236}">
                <a16:creationId xmlns:a16="http://schemas.microsoft.com/office/drawing/2014/main" id="{4646E196-F85C-44D6-1A4E-F31A018F4286}"/>
              </a:ext>
            </a:extLst>
          </p:cNvPr>
          <p:cNvSpPr txBox="1"/>
          <p:nvPr/>
        </p:nvSpPr>
        <p:spPr>
          <a:xfrm>
            <a:off x="6985002" y="4842440"/>
            <a:ext cx="4925482"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HIPAA Compliance</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F36D5856-1C81-E293-9C3A-ECA13500E737}"/>
              </a:ext>
            </a:extLst>
          </p:cNvPr>
          <p:cNvSpPr txBox="1"/>
          <p:nvPr/>
        </p:nvSpPr>
        <p:spPr>
          <a:xfrm>
            <a:off x="7030722" y="5635072"/>
            <a:ext cx="4925482" cy="26536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complies with the Health Insurance Portability and Accountability Act (HIPAA), safeguarding the process of handling, storing, and transmitting Protected Health Information (PHI).</a:t>
            </a:r>
          </a:p>
          <a:p>
            <a:pPr marL="0" marR="0" lvl="0" indent="39687" algn="l" defTabSz="914400" rtl="0" eaLnBrk="1" fontAlgn="auto" latinLnBrk="0" hangingPunct="0">
              <a:lnSpc>
                <a:spcPct val="15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Our hosting service providers, AWS and GCP, also adhere to these standards and can sign a Business Associate Agreement (BAA) when required.</a:t>
            </a:r>
            <a:endParaRPr kumimoji="0" lang="en"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8" name="圖片 7">
            <a:extLst>
              <a:ext uri="{FF2B5EF4-FFF2-40B4-BE49-F238E27FC236}">
                <a16:creationId xmlns:a16="http://schemas.microsoft.com/office/drawing/2014/main" id="{EA7E655D-66BB-B479-3DC5-BC1D69556D2A}"/>
              </a:ext>
            </a:extLst>
          </p:cNvPr>
          <p:cNvPicPr>
            <a:picLocks noChangeAspect="1"/>
          </p:cNvPicPr>
          <p:nvPr/>
        </p:nvPicPr>
        <p:blipFill>
          <a:blip r:embed="rId3"/>
          <a:stretch>
            <a:fillRect/>
          </a:stretch>
        </p:blipFill>
        <p:spPr>
          <a:xfrm>
            <a:off x="1920837" y="1226616"/>
            <a:ext cx="3074496" cy="3089207"/>
          </a:xfrm>
          <a:prstGeom prst="rect">
            <a:avLst/>
          </a:prstGeom>
        </p:spPr>
      </p:pic>
      <p:pic>
        <p:nvPicPr>
          <p:cNvPr id="12" name="圖片 11">
            <a:extLst>
              <a:ext uri="{FF2B5EF4-FFF2-40B4-BE49-F238E27FC236}">
                <a16:creationId xmlns:a16="http://schemas.microsoft.com/office/drawing/2014/main" id="{2BFFE330-8D16-2C70-D9F5-5A1AC79967EC}"/>
              </a:ext>
            </a:extLst>
          </p:cNvPr>
          <p:cNvPicPr>
            <a:picLocks noChangeAspect="1"/>
          </p:cNvPicPr>
          <p:nvPr/>
        </p:nvPicPr>
        <p:blipFill>
          <a:blip r:embed="rId4"/>
          <a:srcRect r="713" b="13077"/>
          <a:stretch>
            <a:fillRect/>
          </a:stretch>
        </p:blipFill>
        <p:spPr>
          <a:xfrm>
            <a:off x="7345695" y="2258280"/>
            <a:ext cx="4064850" cy="1487931"/>
          </a:xfrm>
          <a:prstGeom prst="rect">
            <a:avLst/>
          </a:prstGeom>
        </p:spPr>
      </p:pic>
    </p:spTree>
    <p:extLst>
      <p:ext uri="{BB962C8B-B14F-4D97-AF65-F5344CB8AC3E}">
        <p14:creationId xmlns:p14="http://schemas.microsoft.com/office/powerpoint/2010/main" val="1895782001"/>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66DEA9-5554-1D86-D4B2-C603C92B8E34}"/>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44868EA-4AC2-D47C-94BE-001E00F81146}"/>
              </a:ext>
            </a:extLst>
          </p:cNvPr>
          <p:cNvSpPr/>
          <p:nvPr/>
        </p:nvSpPr>
        <p:spPr>
          <a:xfrm>
            <a:off x="-386523" y="-121254"/>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28ED4193-5383-2B19-93CE-AEE8A1F44937}"/>
              </a:ext>
            </a:extLst>
          </p:cNvPr>
          <p:cNvSpPr txBox="1"/>
          <p:nvPr/>
        </p:nvSpPr>
        <p:spPr>
          <a:xfrm>
            <a:off x="3864689" y="752400"/>
            <a:ext cx="5275422"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Storage Security</a:t>
            </a:r>
            <a:endParaRPr kumimoji="0" lang="zh-TW" altLang="en-US" sz="45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B89F7F84-4CC8-F556-F889-4B3597B5BAB0}"/>
              </a:ext>
            </a:extLst>
          </p:cNvPr>
          <p:cNvSpPr txBox="1"/>
          <p:nvPr/>
        </p:nvSpPr>
        <p:spPr>
          <a:xfrm>
            <a:off x="2197768" y="1760400"/>
            <a:ext cx="8264492"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Disk Encryption, RAID storage, and Backups</a:t>
            </a:r>
          </a:p>
        </p:txBody>
      </p:sp>
      <p:sp>
        <p:nvSpPr>
          <p:cNvPr id="13" name="Content Placeholder 2">
            <a:extLst>
              <a:ext uri="{FF2B5EF4-FFF2-40B4-BE49-F238E27FC236}">
                <a16:creationId xmlns:a16="http://schemas.microsoft.com/office/drawing/2014/main" id="{698A5571-6AF7-9C6D-D028-109DFAF884E9}"/>
              </a:ext>
            </a:extLst>
          </p:cNvPr>
          <p:cNvSpPr txBox="1">
            <a:spLocks/>
          </p:cNvSpPr>
          <p:nvPr/>
        </p:nvSpPr>
        <p:spPr>
          <a:xfrm>
            <a:off x="1276865" y="3270086"/>
            <a:ext cx="10451071" cy="5777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Disk Encryption: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All data written to disk is encrypted on the fly and then transmitted and stored in encrypted form. Conforming to ISO 27001, SSAE-16, SOC 1, SOC 2, and SOC 3 certifications.</a:t>
            </a:r>
          </a:p>
          <a:p>
            <a:pPr marL="0" marR="0" lvl="0" indent="0" algn="l" defTabSz="1300460" rtl="0" eaLnBrk="1" fontAlgn="auto" latinLnBrk="0" hangingPunct="1">
              <a:lnSpc>
                <a:spcPct val="100000"/>
              </a:lnSpc>
              <a:spcBef>
                <a:spcPts val="996"/>
              </a:spcBef>
              <a:spcAft>
                <a:spcPts val="427"/>
              </a:spcAft>
              <a:buClrTx/>
              <a:buSzPct val="100000"/>
              <a:buFontTx/>
              <a:buNone/>
              <a:tabLst/>
              <a:defRPr/>
            </a:pP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RAID storage: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All data is mirrored to multiple RAID hard disks, ensuring your data is safe from hard disk failures.</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Server Backup: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All servers are backed up daily to a different set of persistent storage.</a:t>
            </a:r>
          </a:p>
          <a:p>
            <a:pPr marL="0" marR="0" lvl="0" indent="0" algn="l" defTabSz="1300460" rtl="0" eaLnBrk="1" fontAlgn="auto" latinLnBrk="0" hangingPunct="1">
              <a:lnSpc>
                <a:spcPct val="100000"/>
              </a:lnSpc>
              <a:spcBef>
                <a:spcPts val="996"/>
              </a:spcBef>
              <a:spcAft>
                <a:spcPts val="427"/>
              </a:spcAft>
              <a:buClrTx/>
              <a:buSzPct val="100000"/>
              <a:buFontTx/>
              <a:buNone/>
              <a:tabLst/>
              <a:defRPr/>
            </a:pP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Database Backup: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All customer databases are backed up to a different location for disaster recovery.</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42356968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801D1CC-0DD9-5C77-70A2-5C1C7F8FE769}"/>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2EB45563-B015-1D8D-5059-A905CB296287}"/>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42FE2F71-731C-9A96-085E-B08572E7FEA0}"/>
              </a:ext>
            </a:extLst>
          </p:cNvPr>
          <p:cNvSpPr txBox="1"/>
          <p:nvPr/>
        </p:nvSpPr>
        <p:spPr>
          <a:xfrm>
            <a:off x="2095160" y="753348"/>
            <a:ext cx="8814480"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Network and System Security</a:t>
            </a:r>
          </a:p>
        </p:txBody>
      </p:sp>
      <p:sp>
        <p:nvSpPr>
          <p:cNvPr id="8" name="TextBox 2">
            <a:extLst>
              <a:ext uri="{FF2B5EF4-FFF2-40B4-BE49-F238E27FC236}">
                <a16:creationId xmlns:a16="http://schemas.microsoft.com/office/drawing/2014/main" id="{8A6D711C-F7F3-CEF0-C80F-B141467CA110}"/>
              </a:ext>
            </a:extLst>
          </p:cNvPr>
          <p:cNvSpPr txBox="1"/>
          <p:nvPr/>
        </p:nvSpPr>
        <p:spPr>
          <a:xfrm>
            <a:off x="1491916" y="1761348"/>
            <a:ext cx="9419924"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Encryption, intrusion detection, and auditing logs</a:t>
            </a:r>
          </a:p>
        </p:txBody>
      </p:sp>
      <p:sp>
        <p:nvSpPr>
          <p:cNvPr id="3" name="Content Placeholder 2">
            <a:extLst>
              <a:ext uri="{FF2B5EF4-FFF2-40B4-BE49-F238E27FC236}">
                <a16:creationId xmlns:a16="http://schemas.microsoft.com/office/drawing/2014/main" id="{8E828B89-986D-FA1E-EFAB-AB340FCBC159}"/>
              </a:ext>
            </a:extLst>
          </p:cNvPr>
          <p:cNvSpPr txBox="1">
            <a:spLocks/>
          </p:cNvSpPr>
          <p:nvPr/>
        </p:nvSpPr>
        <p:spPr>
          <a:xfrm>
            <a:off x="1408825" y="3577656"/>
            <a:ext cx="10187151" cy="5165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853"/>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SSL Encryption: </a:t>
            </a:r>
          </a:p>
          <a:p>
            <a:pPr marL="627007" marR="0" lvl="1" indent="0" algn="l" defTabSz="1300460" rtl="0" eaLnBrk="1" fontAlgn="auto" latinLnBrk="0" hangingPunct="1">
              <a:lnSpc>
                <a:spcPct val="100000"/>
              </a:lnSpc>
              <a:spcBef>
                <a:spcPts val="996"/>
              </a:spcBef>
              <a:spcAft>
                <a:spcPts val="853"/>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All data transmissions support bank level HTTPS/SSL encryption. SSL encryption is always enforced when sending sensitive information.</a:t>
            </a:r>
            <a:endParaRPr kumimoji="0" lang="en-US" altLang="zh-TW"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853"/>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Intrusion Detection: </a:t>
            </a:r>
          </a:p>
          <a:p>
            <a:pPr marL="627007" marR="0" lvl="1" indent="0" algn="l" defTabSz="1300460" rtl="0" eaLnBrk="1" fontAlgn="auto" latinLnBrk="0" hangingPunct="1">
              <a:lnSpc>
                <a:spcPct val="100000"/>
              </a:lnSpc>
              <a:spcBef>
                <a:spcPts val="996"/>
              </a:spcBef>
              <a:spcAft>
                <a:spcPts val="853"/>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Packets sent to servers go through a series of strict firewall rules and application-level intrusion detection and blocking programs to stop malicious requests and IPs in real time.</a:t>
            </a:r>
            <a:endParaRPr kumimoji="0" lang="en-US" altLang="zh-TW"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853"/>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Complete Audit Logs: </a:t>
            </a:r>
          </a:p>
          <a:p>
            <a:pPr marL="627007" marR="0" lvl="1" indent="0" algn="l" defTabSz="1300460" rtl="0" eaLnBrk="1" fontAlgn="auto" latinLnBrk="0" hangingPunct="1">
              <a:lnSpc>
                <a:spcPct val="100000"/>
              </a:lnSpc>
              <a:spcBef>
                <a:spcPts val="996"/>
              </a:spcBef>
              <a:spcAft>
                <a:spcPts val="853"/>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All requests, system events, application events, database events are logged and ready for expert analysis. Periodic review of all logs to make adjustments for new defense policies.</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4070261967"/>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4C61EE32-8E4D-1DD1-B5B7-1BF517BC2FE3}"/>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30BEEF52-FD13-B948-5C10-D7B09FBCB968}"/>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82F090EC-D59C-D290-4F44-DB3805E8AA35}"/>
              </a:ext>
            </a:extLst>
          </p:cNvPr>
          <p:cNvSpPr txBox="1"/>
          <p:nvPr/>
        </p:nvSpPr>
        <p:spPr>
          <a:xfrm>
            <a:off x="1164686" y="535405"/>
            <a:ext cx="10675428"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Application Architecture Security</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606C8390-0F2D-5109-3F82-C1B0104A7B59}"/>
              </a:ext>
            </a:extLst>
          </p:cNvPr>
          <p:cNvSpPr txBox="1"/>
          <p:nvPr/>
        </p:nvSpPr>
        <p:spPr>
          <a:xfrm>
            <a:off x="2318951" y="1567896"/>
            <a:ext cx="8734060" cy="769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A robust application architecture is the most important line</a:t>
            </a:r>
          </a:p>
          <a:p>
            <a:pPr marL="0" marR="0" lvl="0" indent="0" algn="ctr" defTabSz="1300460" rtl="0" eaLnBrk="1" fontAlgn="auto" latinLnBrk="0" hangingPunct="0">
              <a:lnSpc>
                <a:spcPct val="10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of defense for your data</a:t>
            </a:r>
          </a:p>
        </p:txBody>
      </p:sp>
      <p:sp>
        <p:nvSpPr>
          <p:cNvPr id="3" name="Content Placeholder 2">
            <a:extLst>
              <a:ext uri="{FF2B5EF4-FFF2-40B4-BE49-F238E27FC236}">
                <a16:creationId xmlns:a16="http://schemas.microsoft.com/office/drawing/2014/main" id="{AE77AC7C-D15F-CB9D-6983-E3EBED9FAB90}"/>
              </a:ext>
            </a:extLst>
          </p:cNvPr>
          <p:cNvSpPr txBox="1">
            <a:spLocks/>
          </p:cNvSpPr>
          <p:nvPr/>
        </p:nvSpPr>
        <p:spPr>
          <a:xfrm>
            <a:off x="1408400" y="3652274"/>
            <a:ext cx="10188000" cy="52539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Database security: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Ragic's database has a unique design that does not support SQL or any other query language. There is zero chance of SQL or script injection. Different tenants' databases are stored in separate physical files, ensuring zero chance of application-level sharing exploits from other accounts.</a:t>
            </a:r>
            <a:endPar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Periodic Security Scan:</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We work with major service providers to perform periodic security scans for all possible weaknesses to ensure your data's safety.</a:t>
            </a:r>
            <a:endPar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Regular Security Updates: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Our system administrators monitor security updates very closely and apply patches to deflect zero-day attacks. </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2261931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5A1A2A9-2853-86A8-24F6-78B75A634955}"/>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460359F-7BD3-F948-0EF5-BEF04AD9ACDA}"/>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5E5306CE-DD7D-CD84-D063-7D43DBF85316}"/>
              </a:ext>
            </a:extLst>
          </p:cNvPr>
          <p:cNvSpPr txBox="1"/>
          <p:nvPr/>
        </p:nvSpPr>
        <p:spPr>
          <a:xfrm>
            <a:off x="3687606" y="730234"/>
            <a:ext cx="5629588"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People processes</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8054CBE4-E890-C37E-00F3-3B6A75450775}"/>
              </a:ext>
            </a:extLst>
          </p:cNvPr>
          <p:cNvSpPr txBox="1"/>
          <p:nvPr/>
        </p:nvSpPr>
        <p:spPr>
          <a:xfrm>
            <a:off x="1909328" y="1764235"/>
            <a:ext cx="9186145"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Nobody can access your data without your permission</a:t>
            </a:r>
          </a:p>
        </p:txBody>
      </p:sp>
      <p:sp>
        <p:nvSpPr>
          <p:cNvPr id="3" name="Content Placeholder 2">
            <a:extLst>
              <a:ext uri="{FF2B5EF4-FFF2-40B4-BE49-F238E27FC236}">
                <a16:creationId xmlns:a16="http://schemas.microsoft.com/office/drawing/2014/main" id="{9AEC6358-B7A6-1478-7198-02AF3CAB5EF6}"/>
              </a:ext>
            </a:extLst>
          </p:cNvPr>
          <p:cNvSpPr txBox="1">
            <a:spLocks/>
          </p:cNvSpPr>
          <p:nvPr/>
        </p:nvSpPr>
        <p:spPr>
          <a:xfrm>
            <a:off x="1256929" y="3632337"/>
            <a:ext cx="10490943" cy="50906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Data Access Control: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Nobody, including system administrators at Ragic, can access your data without your permission. When providing technical support, we can only see your database design, but not your data by default.</a:t>
            </a: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endParaRPr kumimoji="0" lang="en-US" altLang="zh-TW"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No Database Management Interface: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Unlike most other databases, there is no interface to manage databases or play around with your data. Without such</a:t>
            </a:r>
            <a:r>
              <a:rPr lang="en-US" altLang="zh-TW" sz="1800" dirty="0">
                <a:latin typeface="Open Sans" panose="020B0606030504020204" pitchFamily="34" charset="0"/>
                <a:ea typeface="Open Sans" panose="020B0606030504020204" pitchFamily="34" charset="0"/>
                <a:cs typeface="Open Sans" panose="020B0606030504020204" pitchFamily="34" charset="0"/>
              </a:rPr>
              <a:t> a</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feature, your data is safe from any unauthorized access to your data via database consoles or any management interfaces.</a:t>
            </a: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endParaRPr kumimoji="0" lang="en-US" altLang="zh-TW"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Complete Access Log: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All data access are logged, and special events are reviewed regularly.</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2103882307"/>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5385E002-8119-B395-0B9A-97A41F5ED77E}"/>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344ECF9-F5D7-DB45-A6A8-C835A6CF4529}"/>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B86529DA-5B21-49CC-C7AA-84BBE0D7F9F4}"/>
              </a:ext>
            </a:extLst>
          </p:cNvPr>
          <p:cNvSpPr txBox="1"/>
          <p:nvPr/>
        </p:nvSpPr>
        <p:spPr>
          <a:xfrm>
            <a:off x="2748620" y="777600"/>
            <a:ext cx="7507561"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Physical Server Security</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58A312CF-CFA1-7FCE-2E43-ED19F99CFD0D}"/>
              </a:ext>
            </a:extLst>
          </p:cNvPr>
          <p:cNvSpPr txBox="1"/>
          <p:nvPr/>
        </p:nvSpPr>
        <p:spPr>
          <a:xfrm>
            <a:off x="1136316" y="1882800"/>
            <a:ext cx="10732169"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rIns="65023" anchor="t">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sz="2000">
                <a:solidFill>
                  <a:srgbClr val="7F7F7F"/>
                </a:solidFill>
                <a:latin typeface="Source Han Sans TW"/>
                <a:ea typeface="Source Han Sans TW"/>
                <a:cs typeface="Source Han Sans TW"/>
                <a:sym typeface="Source Han Sans TW"/>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World-class cloud service providers ensure the physical security of our servers </a:t>
            </a:r>
          </a:p>
        </p:txBody>
      </p:sp>
      <p:sp>
        <p:nvSpPr>
          <p:cNvPr id="6" name="Content Placeholder 2">
            <a:extLst>
              <a:ext uri="{FF2B5EF4-FFF2-40B4-BE49-F238E27FC236}">
                <a16:creationId xmlns:a16="http://schemas.microsoft.com/office/drawing/2014/main" id="{1F7DAE9B-347C-5070-264C-F2946F2F445F}"/>
              </a:ext>
            </a:extLst>
          </p:cNvPr>
          <p:cNvSpPr txBox="1">
            <a:spLocks/>
          </p:cNvSpPr>
          <p:nvPr/>
        </p:nvSpPr>
        <p:spPr>
          <a:xfrm>
            <a:off x="1462400" y="4652692"/>
            <a:ext cx="10080000" cy="28229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0" marR="0" lvl="0" indent="0" algn="l"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1. Annual audits for the following standards: ISO 27001, SOC1, SSAE16 / ISAE 3402 Type II: SOC 2, SOC 3, PCI DSS v3.0</a:t>
            </a:r>
          </a:p>
          <a:p>
            <a:pPr marL="0" marR="0" lvl="0" indent="0" algn="l"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2. Information Security Team consisting of more than 500 top experts.</a:t>
            </a:r>
          </a:p>
          <a:p>
            <a:pPr marL="0" marR="0" lvl="0" indent="0" algn="l"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3. Custom-designed electronic access cards, alarms, vehicle access barriers, perimeter fencing, metal detectors, and biometrics</a:t>
            </a:r>
            <a:endParaRPr kumimoji="0" lang="zh-TW" altLang="en-US" sz="20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LT Std"/>
            </a:endParaRPr>
          </a:p>
        </p:txBody>
      </p:sp>
      <p:sp>
        <p:nvSpPr>
          <p:cNvPr id="7" name="Content Placeholder 2">
            <a:extLst>
              <a:ext uri="{FF2B5EF4-FFF2-40B4-BE49-F238E27FC236}">
                <a16:creationId xmlns:a16="http://schemas.microsoft.com/office/drawing/2014/main" id="{65B3B55E-21C6-1E47-8226-D5293914A194}"/>
              </a:ext>
            </a:extLst>
          </p:cNvPr>
          <p:cNvSpPr txBox="1">
            <a:spLocks/>
          </p:cNvSpPr>
          <p:nvPr/>
        </p:nvSpPr>
        <p:spPr>
          <a:xfrm>
            <a:off x="1462400" y="3370093"/>
            <a:ext cx="10080000" cy="9930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5023" tIns="65023" rIns="65023" bIns="65023">
            <a:spAutoFit/>
          </a:bodyPr>
          <a:lstStyle>
            <a:lvl1pPr marL="342900" marR="0" indent="-342900" algn="l" defTabSz="914400" rtl="0" latinLnBrk="0">
              <a:lnSpc>
                <a:spcPct val="100000"/>
              </a:lnSpc>
              <a:spcBef>
                <a:spcPts val="700"/>
              </a:spcBef>
              <a:spcAft>
                <a:spcPts val="0"/>
              </a:spcAft>
              <a:buClrTx/>
              <a:buSzPct val="100000"/>
              <a:buFontTx/>
              <a:buChar char="•"/>
              <a:tabLst/>
              <a:defRPr sz="1800" b="0" i="0" u="none" strike="noStrike" cap="none" spc="0" baseline="0">
                <a:solidFill>
                  <a:srgbClr val="000000"/>
                </a:solidFill>
                <a:uFillTx/>
                <a:latin typeface="Source Han Sans TW Medium"/>
                <a:ea typeface="Source Han Sans TW Medium"/>
                <a:cs typeface="Source Han Sans TW Medium"/>
                <a:sym typeface="Source Han Sans TW Medium"/>
              </a:defRPr>
            </a:lvl1pPr>
            <a:lvl2pPr marL="783771" marR="0" indent="-326571" algn="l" defTabSz="914400" rtl="0" latinLnBrk="0">
              <a:lnSpc>
                <a:spcPct val="100000"/>
              </a:lnSpc>
              <a:spcBef>
                <a:spcPts val="700"/>
              </a:spcBef>
              <a:spcAft>
                <a:spcPts val="0"/>
              </a:spcAft>
              <a:buClrTx/>
              <a:buSzPct val="100000"/>
              <a:buFontTx/>
              <a:buChar char="–"/>
              <a:tabLst/>
              <a:defRPr sz="1600" b="0" i="0" u="none" strike="noStrike" cap="none" spc="0" baseline="0">
                <a:solidFill>
                  <a:srgbClr val="000000"/>
                </a:solidFill>
                <a:uFillTx/>
                <a:latin typeface="Source Han Sans TW Medium"/>
                <a:ea typeface="Source Han Sans TW Medium"/>
                <a:cs typeface="Source Han Sans TW Medium"/>
                <a:sym typeface="Source Han Sans TW Medium"/>
              </a:defRPr>
            </a:lvl2pPr>
            <a:lvl3pPr marL="1219200" marR="0" indent="-304800" algn="l" defTabSz="914400" rtl="0" latinLnBrk="0">
              <a:lnSpc>
                <a:spcPct val="100000"/>
              </a:lnSpc>
              <a:spcBef>
                <a:spcPts val="700"/>
              </a:spcBef>
              <a:spcAft>
                <a:spcPts val="0"/>
              </a:spcAft>
              <a:buClrTx/>
              <a:buSzPct val="100000"/>
              <a:buFontTx/>
              <a:buChar char="•"/>
              <a:tabLst/>
              <a:defRPr sz="1400" b="0" i="0" u="none" strike="noStrike" cap="none" spc="0" baseline="0">
                <a:solidFill>
                  <a:srgbClr val="000000"/>
                </a:solidFill>
                <a:uFillTx/>
                <a:latin typeface="Source Han Sans TW Medium"/>
                <a:ea typeface="Source Han Sans TW Medium"/>
                <a:cs typeface="Source Han Sans TW Medium"/>
                <a:sym typeface="Source Han Sans TW Medium"/>
              </a:defRPr>
            </a:lvl3pPr>
            <a:lvl4pPr marL="1737360" marR="0" indent="-365760" algn="l" defTabSz="914400" rtl="0" latinLnBrk="0">
              <a:lnSpc>
                <a:spcPct val="100000"/>
              </a:lnSpc>
              <a:spcBef>
                <a:spcPts val="700"/>
              </a:spcBef>
              <a:spcAft>
                <a:spcPts val="0"/>
              </a:spcAft>
              <a:buClrTx/>
              <a:buSzPct val="100000"/>
              <a:buFontTx/>
              <a:buChar char="–"/>
              <a:tabLst/>
              <a:defRPr sz="1200" b="0" i="0" u="none" strike="noStrike" cap="none" spc="0" baseline="0">
                <a:solidFill>
                  <a:srgbClr val="000000"/>
                </a:solidFill>
                <a:uFillTx/>
                <a:latin typeface="Source Han Sans TW Medium"/>
                <a:ea typeface="Source Han Sans TW Medium"/>
                <a:cs typeface="Source Han Sans TW Medium"/>
                <a:sym typeface="Source Han Sans TW Medium"/>
              </a:defRPr>
            </a:lvl4pPr>
            <a:lvl5pPr marL="2194560" marR="0" indent="-365760" algn="l" defTabSz="914400" rtl="0" latinLnBrk="0">
              <a:lnSpc>
                <a:spcPct val="100000"/>
              </a:lnSpc>
              <a:spcBef>
                <a:spcPts val="700"/>
              </a:spcBef>
              <a:spcAft>
                <a:spcPts val="0"/>
              </a:spcAft>
              <a:buClrTx/>
              <a:buSzPct val="100000"/>
              <a:buFontTx/>
              <a:buChar char="»"/>
              <a:tabLst/>
              <a:defRPr sz="1000" b="0" i="0" u="none" strike="noStrike" cap="none" spc="0" baseline="0">
                <a:solidFill>
                  <a:srgbClr val="000000"/>
                </a:solidFill>
                <a:uFillTx/>
                <a:latin typeface="Source Han Sans TW Normal"/>
                <a:ea typeface="Source Han Sans TW Normal"/>
                <a:cs typeface="Source Han Sans TW Normal"/>
                <a:sym typeface="Source Han Sans TW Normal"/>
              </a:defRPr>
            </a:lvl5pPr>
            <a:lvl6pPr marL="26406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6pPr>
            <a:lvl7pPr marL="30978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7pPr>
            <a:lvl8pPr marL="35550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8pPr>
            <a:lvl9pPr marL="40122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9pPr>
          </a:lstStyle>
          <a:p>
            <a:pPr marL="0" marR="0" lvl="0" indent="0" algn="l" defTabSz="914400" rtl="0" eaLnBrk="1" fontAlgn="auto" latinLnBrk="0" hangingPunct="0">
              <a:lnSpc>
                <a:spcPct val="100000"/>
              </a:lnSpc>
              <a:spcBef>
                <a:spcPts val="700"/>
              </a:spcBef>
              <a:spcAft>
                <a:spcPts val="600"/>
              </a:spcAft>
              <a:buClrTx/>
              <a:buSzTx/>
              <a:buFontTx/>
              <a:buNone/>
              <a:tabLst/>
              <a:defRPr sz="1800"/>
            </a:pPr>
            <a:r>
              <a:rPr kumimoji="0" lang="en-US" altLang="zh-TW"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Our servers are provided by well-known public cloud providers (Google, AWS), with features including:</a:t>
            </a:r>
          </a:p>
        </p:txBody>
      </p:sp>
      <p:pic>
        <p:nvPicPr>
          <p:cNvPr id="9" name="AICPC-SOC-051216-a.png" descr="AICPC-SOC-051216-a.png">
            <a:extLst>
              <a:ext uri="{FF2B5EF4-FFF2-40B4-BE49-F238E27FC236}">
                <a16:creationId xmlns:a16="http://schemas.microsoft.com/office/drawing/2014/main" id="{E9F81278-F474-12D9-78A0-D613A57E91C0}"/>
              </a:ext>
            </a:extLst>
          </p:cNvPr>
          <p:cNvPicPr>
            <a:picLocks noChangeAspect="1"/>
          </p:cNvPicPr>
          <p:nvPr/>
        </p:nvPicPr>
        <p:blipFill>
          <a:blip r:embed="rId3"/>
          <a:stretch>
            <a:fillRect/>
          </a:stretch>
        </p:blipFill>
        <p:spPr>
          <a:xfrm>
            <a:off x="5878221" y="7721847"/>
            <a:ext cx="1440555" cy="1433352"/>
          </a:xfrm>
          <a:prstGeom prst="rect">
            <a:avLst/>
          </a:prstGeom>
          <a:ln w="12700">
            <a:miter lim="400000"/>
          </a:ln>
        </p:spPr>
      </p:pic>
      <p:pic>
        <p:nvPicPr>
          <p:cNvPr id="10" name="ISO-logo.png" descr="ISO-logo.png">
            <a:extLst>
              <a:ext uri="{FF2B5EF4-FFF2-40B4-BE49-F238E27FC236}">
                <a16:creationId xmlns:a16="http://schemas.microsoft.com/office/drawing/2014/main" id="{A3EF25CE-2009-DA32-508A-6B5F9B279F1C}"/>
              </a:ext>
            </a:extLst>
          </p:cNvPr>
          <p:cNvPicPr>
            <a:picLocks noChangeAspect="1"/>
          </p:cNvPicPr>
          <p:nvPr/>
        </p:nvPicPr>
        <p:blipFill>
          <a:blip r:embed="rId4"/>
          <a:srcRect l="21113" t="3643" r="21113" b="1860"/>
          <a:stretch>
            <a:fillRect/>
          </a:stretch>
        </p:blipFill>
        <p:spPr>
          <a:xfrm>
            <a:off x="11003569" y="7674935"/>
            <a:ext cx="1459908" cy="1469459"/>
          </a:xfrm>
          <a:prstGeom prst="rect">
            <a:avLst/>
          </a:prstGeom>
          <a:ln w="12700">
            <a:miter lim="400000"/>
          </a:ln>
        </p:spPr>
      </p:pic>
      <p:pic>
        <p:nvPicPr>
          <p:cNvPr id="11" name="SOC-3-Graphic.jpeg" descr="SOC-3-Graphic.jpeg">
            <a:extLst>
              <a:ext uri="{FF2B5EF4-FFF2-40B4-BE49-F238E27FC236}">
                <a16:creationId xmlns:a16="http://schemas.microsoft.com/office/drawing/2014/main" id="{242336A2-2E22-5455-2935-7D026752F82E}"/>
              </a:ext>
            </a:extLst>
          </p:cNvPr>
          <p:cNvPicPr>
            <a:picLocks noChangeAspect="1"/>
          </p:cNvPicPr>
          <p:nvPr/>
        </p:nvPicPr>
        <p:blipFill>
          <a:blip r:embed="rId5"/>
          <a:stretch>
            <a:fillRect/>
          </a:stretch>
        </p:blipFill>
        <p:spPr>
          <a:xfrm>
            <a:off x="7466669" y="7732651"/>
            <a:ext cx="1405910" cy="1411743"/>
          </a:xfrm>
          <a:prstGeom prst="rect">
            <a:avLst/>
          </a:prstGeom>
          <a:ln w="12700">
            <a:miter lim="400000"/>
          </a:ln>
        </p:spPr>
      </p:pic>
      <p:pic>
        <p:nvPicPr>
          <p:cNvPr id="12" name="pci-dss-1.png" descr="pci-dss-1.png">
            <a:extLst>
              <a:ext uri="{FF2B5EF4-FFF2-40B4-BE49-F238E27FC236}">
                <a16:creationId xmlns:a16="http://schemas.microsoft.com/office/drawing/2014/main" id="{FF0EDBF1-5FD3-8062-831D-3C73065F7494}"/>
              </a:ext>
            </a:extLst>
          </p:cNvPr>
          <p:cNvPicPr>
            <a:picLocks noChangeAspect="1"/>
          </p:cNvPicPr>
          <p:nvPr/>
        </p:nvPicPr>
        <p:blipFill>
          <a:blip r:embed="rId6"/>
          <a:stretch>
            <a:fillRect/>
          </a:stretch>
        </p:blipFill>
        <p:spPr>
          <a:xfrm>
            <a:off x="9163407" y="7732651"/>
            <a:ext cx="1549334" cy="1231060"/>
          </a:xfrm>
          <a:prstGeom prst="rect">
            <a:avLst/>
          </a:prstGeom>
          <a:ln w="12700">
            <a:miter lim="400000"/>
          </a:ln>
        </p:spPr>
      </p:pic>
    </p:spTree>
    <p:extLst>
      <p:ext uri="{BB962C8B-B14F-4D97-AF65-F5344CB8AC3E}">
        <p14:creationId xmlns:p14="http://schemas.microsoft.com/office/powerpoint/2010/main" val="309027468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9059AB-86C2-805C-B7D8-9E6EFA06E0B6}"/>
            </a:ext>
          </a:extLst>
        </p:cNvPr>
        <p:cNvGrpSpPr/>
        <p:nvPr/>
      </p:nvGrpSpPr>
      <p:grpSpPr>
        <a:xfrm>
          <a:off x="0" y="0"/>
          <a:ext cx="0" cy="0"/>
          <a:chOff x="0" y="0"/>
          <a:chExt cx="0" cy="0"/>
        </a:xfrm>
      </p:grpSpPr>
      <p:sp>
        <p:nvSpPr>
          <p:cNvPr id="2" name="員工有高達 90% 的時間在和 Excel 搏鬥">
            <a:extLst>
              <a:ext uri="{FF2B5EF4-FFF2-40B4-BE49-F238E27FC236}">
                <a16:creationId xmlns:a16="http://schemas.microsoft.com/office/drawing/2014/main" id="{4DC77FC9-A6CC-A8E9-230E-F3659642E224}"/>
              </a:ext>
            </a:extLst>
          </p:cNvPr>
          <p:cNvSpPr txBox="1"/>
          <p:nvPr/>
        </p:nvSpPr>
        <p:spPr>
          <a:xfrm>
            <a:off x="897841" y="3445679"/>
            <a:ext cx="5259600" cy="515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Traditional Database Development:</a:t>
            </a:r>
            <a:endParaRPr kumimoji="0"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片 10">
            <a:extLst>
              <a:ext uri="{FF2B5EF4-FFF2-40B4-BE49-F238E27FC236}">
                <a16:creationId xmlns:a16="http://schemas.microsoft.com/office/drawing/2014/main" id="{0814CAA3-18F6-AD3F-1762-AFBF6E41B5FF}"/>
              </a:ext>
            </a:extLst>
          </p:cNvPr>
          <p:cNvPicPr>
            <a:picLocks noChangeAspect="1"/>
          </p:cNvPicPr>
          <p:nvPr/>
        </p:nvPicPr>
        <p:blipFill>
          <a:blip r:embed="rId3"/>
          <a:stretch>
            <a:fillRect/>
          </a:stretch>
        </p:blipFill>
        <p:spPr>
          <a:xfrm>
            <a:off x="903323" y="4572081"/>
            <a:ext cx="3467100" cy="3454400"/>
          </a:xfrm>
          <a:prstGeom prst="rect">
            <a:avLst/>
          </a:prstGeom>
        </p:spPr>
      </p:pic>
      <p:pic>
        <p:nvPicPr>
          <p:cNvPr id="15" name="圖形 14">
            <a:extLst>
              <a:ext uri="{FF2B5EF4-FFF2-40B4-BE49-F238E27FC236}">
                <a16:creationId xmlns:a16="http://schemas.microsoft.com/office/drawing/2014/main" id="{B4206430-A8DC-8435-D42E-5E0A7ECF61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72031" y="6320237"/>
            <a:ext cx="2196784" cy="2196784"/>
          </a:xfrm>
          <a:prstGeom prst="rect">
            <a:avLst/>
          </a:prstGeom>
        </p:spPr>
      </p:pic>
      <p:pic>
        <p:nvPicPr>
          <p:cNvPr id="12" name="圖片 11">
            <a:extLst>
              <a:ext uri="{FF2B5EF4-FFF2-40B4-BE49-F238E27FC236}">
                <a16:creationId xmlns:a16="http://schemas.microsoft.com/office/drawing/2014/main" id="{1B2BE7CA-E69D-B00B-1D3B-DFED8A4860F8}"/>
              </a:ext>
            </a:extLst>
          </p:cNvPr>
          <p:cNvPicPr>
            <a:picLocks noChangeAspect="1"/>
          </p:cNvPicPr>
          <p:nvPr/>
        </p:nvPicPr>
        <p:blipFill>
          <a:blip r:embed="rId6"/>
          <a:srcRect b="5534"/>
          <a:stretch/>
        </p:blipFill>
        <p:spPr>
          <a:xfrm>
            <a:off x="6934446" y="4572081"/>
            <a:ext cx="5355862" cy="2982962"/>
          </a:xfrm>
          <a:prstGeom prst="rect">
            <a:avLst/>
          </a:prstGeom>
        </p:spPr>
      </p:pic>
      <p:pic>
        <p:nvPicPr>
          <p:cNvPr id="25" name="圖片 24" descr="一張含有 筆記型電腦, 電腦, 卡通, 圖解 的圖片&#10;&#10;AI 產生的內容可能不正確。">
            <a:extLst>
              <a:ext uri="{FF2B5EF4-FFF2-40B4-BE49-F238E27FC236}">
                <a16:creationId xmlns:a16="http://schemas.microsoft.com/office/drawing/2014/main" id="{8FABBB1F-7E91-D7C5-0F9A-A14BF082C0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6369" y="6017342"/>
            <a:ext cx="3983938" cy="2484931"/>
          </a:xfrm>
          <a:prstGeom prst="rect">
            <a:avLst/>
          </a:prstGeom>
        </p:spPr>
      </p:pic>
      <p:grpSp>
        <p:nvGrpSpPr>
          <p:cNvPr id="5" name="群組 4">
            <a:extLst>
              <a:ext uri="{FF2B5EF4-FFF2-40B4-BE49-F238E27FC236}">
                <a16:creationId xmlns:a16="http://schemas.microsoft.com/office/drawing/2014/main" id="{9B25361B-D208-57CC-B21B-F14976794557}"/>
              </a:ext>
            </a:extLst>
          </p:cNvPr>
          <p:cNvGrpSpPr/>
          <p:nvPr/>
        </p:nvGrpSpPr>
        <p:grpSpPr>
          <a:xfrm>
            <a:off x="2448938" y="1363725"/>
            <a:ext cx="8106925" cy="1371532"/>
            <a:chOff x="2920739" y="1363725"/>
            <a:chExt cx="8106925" cy="1371532"/>
          </a:xfrm>
        </p:grpSpPr>
        <p:sp>
          <p:nvSpPr>
            <p:cNvPr id="3" name="耗時">
              <a:extLst>
                <a:ext uri="{FF2B5EF4-FFF2-40B4-BE49-F238E27FC236}">
                  <a16:creationId xmlns:a16="http://schemas.microsoft.com/office/drawing/2014/main" id="{282F4907-464D-9885-9A2E-C97490710F72}"/>
                </a:ext>
              </a:extLst>
            </p:cNvPr>
            <p:cNvSpPr txBox="1"/>
            <p:nvPr/>
          </p:nvSpPr>
          <p:spPr>
            <a:xfrm>
              <a:off x="5274346" y="1395486"/>
              <a:ext cx="5753318" cy="1034001"/>
            </a:xfrm>
            <a:prstGeom prst="rect">
              <a:avLst/>
            </a:prstGeom>
            <a:noFill/>
            <a:ln w="12700">
              <a:noFill/>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 here to solve this</a:t>
              </a:r>
              <a:endParaRPr kumimoji="0"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A985D9FA-3941-FD5C-A163-646DDB06E063}"/>
                </a:ext>
              </a:extLst>
            </p:cNvPr>
            <p:cNvPicPr>
              <a:picLocks noChangeAspect="1"/>
            </p:cNvPicPr>
            <p:nvPr/>
          </p:nvPicPr>
          <p:blipFill>
            <a:blip r:embed="rId8"/>
            <a:stretch>
              <a:fillRect/>
            </a:stretch>
          </p:blipFill>
          <p:spPr>
            <a:xfrm>
              <a:off x="2920739" y="1363725"/>
              <a:ext cx="2438279" cy="1371532"/>
            </a:xfrm>
            <a:prstGeom prst="rect">
              <a:avLst/>
            </a:prstGeom>
            <a:ln w="12700">
              <a:miter lim="400000"/>
            </a:ln>
          </p:spPr>
        </p:pic>
      </p:grpSp>
      <p:pic>
        <p:nvPicPr>
          <p:cNvPr id="9" name="ragic logo.png" descr="ragic logo.png">
            <a:extLst>
              <a:ext uri="{FF2B5EF4-FFF2-40B4-BE49-F238E27FC236}">
                <a16:creationId xmlns:a16="http://schemas.microsoft.com/office/drawing/2014/main" id="{D31FC138-95C3-FBC6-40A2-36F1ED3F1DE6}"/>
              </a:ext>
            </a:extLst>
          </p:cNvPr>
          <p:cNvPicPr>
            <a:picLocks noChangeAspect="1"/>
          </p:cNvPicPr>
          <p:nvPr/>
        </p:nvPicPr>
        <p:blipFill>
          <a:blip r:embed="rId8"/>
          <a:stretch>
            <a:fillRect/>
          </a:stretch>
        </p:blipFill>
        <p:spPr>
          <a:xfrm>
            <a:off x="7547870" y="3283976"/>
            <a:ext cx="1631657" cy="917807"/>
          </a:xfrm>
          <a:prstGeom prst="rect">
            <a:avLst/>
          </a:prstGeom>
          <a:ln w="12700">
            <a:miter lim="400000"/>
          </a:ln>
        </p:spPr>
      </p:pic>
      <p:sp>
        <p:nvSpPr>
          <p:cNvPr id="7" name="員工有高達 90% 的時間在和 Excel 搏鬥">
            <a:extLst>
              <a:ext uri="{FF2B5EF4-FFF2-40B4-BE49-F238E27FC236}">
                <a16:creationId xmlns:a16="http://schemas.microsoft.com/office/drawing/2014/main" id="{B9DD6D66-B3AD-064B-5814-ED1EBB9A8E2B}"/>
              </a:ext>
            </a:extLst>
          </p:cNvPr>
          <p:cNvSpPr txBox="1"/>
          <p:nvPr/>
        </p:nvSpPr>
        <p:spPr>
          <a:xfrm>
            <a:off x="9124664" y="3445679"/>
            <a:ext cx="2609366" cy="515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No-code Database:</a:t>
            </a:r>
            <a:endParaRPr kumimoji="0"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Tree>
    <p:extLst>
      <p:ext uri="{BB962C8B-B14F-4D97-AF65-F5344CB8AC3E}">
        <p14:creationId xmlns:p14="http://schemas.microsoft.com/office/powerpoint/2010/main" val="306825771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p:cNvGrpSpPr/>
        <p:nvPr/>
      </p:nvGrpSpPr>
      <p:grpSpPr>
        <a:xfrm>
          <a:off x="0" y="0"/>
          <a:ext cx="0" cy="0"/>
          <a:chOff x="0" y="0"/>
          <a:chExt cx="0" cy="0"/>
        </a:xfrm>
      </p:grpSpPr>
      <p:sp>
        <p:nvSpPr>
          <p:cNvPr id="231" name="矩形"/>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 name="群組 1">
            <a:extLst>
              <a:ext uri="{FF2B5EF4-FFF2-40B4-BE49-F238E27FC236}">
                <a16:creationId xmlns:a16="http://schemas.microsoft.com/office/drawing/2014/main" id="{5AF3B63C-556F-E240-4FBA-33BA9848B93D}"/>
              </a:ext>
            </a:extLst>
          </p:cNvPr>
          <p:cNvGrpSpPr/>
          <p:nvPr/>
        </p:nvGrpSpPr>
        <p:grpSpPr>
          <a:xfrm>
            <a:off x="1668310" y="4088449"/>
            <a:ext cx="9668181" cy="1636662"/>
            <a:chOff x="1649393" y="4058469"/>
            <a:chExt cx="9668181" cy="1636662"/>
          </a:xfrm>
        </p:grpSpPr>
        <p:sp>
          <p:nvSpPr>
            <p:cNvPr id="232" name="哪裡不一樣？"/>
            <p:cNvSpPr txBox="1"/>
            <p:nvPr/>
          </p:nvSpPr>
          <p:spPr>
            <a:xfrm>
              <a:off x="1649393" y="4207761"/>
              <a:ext cx="9668181" cy="1092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What makes</a:t>
              </a:r>
              <a:r>
                <a:rPr kumimoji="0" lang="zh-TW" altLang="en-US" sz="48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n-US" altLang="zh-TW"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different?</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33" name="ragic logo.png" descr="ragic logo.png"/>
            <p:cNvPicPr>
              <a:picLocks noChangeAspect="1"/>
            </p:cNvPicPr>
            <p:nvPr/>
          </p:nvPicPr>
          <p:blipFill>
            <a:blip r:embed="rId3"/>
            <a:stretch>
              <a:fillRect/>
            </a:stretch>
          </p:blipFill>
          <p:spPr>
            <a:xfrm>
              <a:off x="5374440" y="4058469"/>
              <a:ext cx="2909621" cy="1636662"/>
            </a:xfrm>
            <a:prstGeom prst="rect">
              <a:avLst/>
            </a:prstGeom>
            <a:ln w="12700">
              <a:miter lim="400000"/>
            </a:ln>
          </p:spPr>
        </p:pic>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6" name="群組 15">
            <a:extLst>
              <a:ext uri="{FF2B5EF4-FFF2-40B4-BE49-F238E27FC236}">
                <a16:creationId xmlns:a16="http://schemas.microsoft.com/office/drawing/2014/main" id="{D3FA4282-25A5-6B4A-B013-65B2B4FDCF30}"/>
              </a:ext>
            </a:extLst>
          </p:cNvPr>
          <p:cNvGrpSpPr/>
          <p:nvPr/>
        </p:nvGrpSpPr>
        <p:grpSpPr>
          <a:xfrm>
            <a:off x="896253" y="4087775"/>
            <a:ext cx="6974983" cy="4531569"/>
            <a:chOff x="896253" y="4087775"/>
            <a:chExt cx="6974983" cy="4531569"/>
          </a:xfrm>
        </p:grpSpPr>
        <p:pic>
          <p:nvPicPr>
            <p:cNvPr id="17" name="視窗框">
              <a:extLst>
                <a:ext uri="{FF2B5EF4-FFF2-40B4-BE49-F238E27FC236}">
                  <a16:creationId xmlns:a16="http://schemas.microsoft.com/office/drawing/2014/main" id="{56A20F5C-69E9-A178-4D70-5AA185579F7C}"/>
                </a:ext>
              </a:extLst>
            </p:cNvPr>
            <p:cNvPicPr>
              <a:picLocks noChangeAspect="1"/>
            </p:cNvPicPr>
            <p:nvPr/>
          </p:nvPicPr>
          <p:blipFill>
            <a:blip r:embed="rId5"/>
            <a:srcRect t="-1" r="26424" b="-2630"/>
            <a:stretch/>
          </p:blipFill>
          <p:spPr>
            <a:xfrm>
              <a:off x="896253" y="4087775"/>
              <a:ext cx="4994882" cy="4531569"/>
            </a:xfrm>
            <a:prstGeom prst="rect">
              <a:avLst/>
            </a:prstGeom>
          </p:spPr>
        </p:pic>
        <p:pic>
          <p:nvPicPr>
            <p:cNvPr id="18" name="視窗框">
              <a:extLst>
                <a:ext uri="{FF2B5EF4-FFF2-40B4-BE49-F238E27FC236}">
                  <a16:creationId xmlns:a16="http://schemas.microsoft.com/office/drawing/2014/main" id="{080AD8D3-F9A1-8E01-1F97-26300C5F5C1C}"/>
                </a:ext>
              </a:extLst>
            </p:cNvPr>
            <p:cNvPicPr>
              <a:picLocks noChangeAspect="1"/>
            </p:cNvPicPr>
            <p:nvPr/>
          </p:nvPicPr>
          <p:blipFill>
            <a:blip r:embed="rId5"/>
            <a:srcRect l="50322" t="-1" r="-535" b="-2630"/>
            <a:stretch/>
          </p:blipFill>
          <p:spPr>
            <a:xfrm>
              <a:off x="4462433" y="4087775"/>
              <a:ext cx="3408803" cy="4531569"/>
            </a:xfrm>
            <a:prstGeom prst="rect">
              <a:avLst/>
            </a:prstGeom>
          </p:spPr>
        </p:pic>
      </p:grpSp>
      <p:sp>
        <p:nvSpPr>
          <p:cNvPr id="235"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40" name="新增、調整資料庫功能"/>
          <p:cNvSpPr txBox="1"/>
          <p:nvPr/>
        </p:nvSpPr>
        <p:spPr>
          <a:xfrm>
            <a:off x="8876786" y="6989712"/>
            <a:ext cx="3210494" cy="353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rPr>
              <a:t>Add and modify features</a:t>
            </a:r>
          </a:p>
        </p:txBody>
      </p:sp>
      <p:sp>
        <p:nvSpPr>
          <p:cNvPr id="243" name="修改資料庫樣式"/>
          <p:cNvSpPr txBox="1"/>
          <p:nvPr/>
        </p:nvSpPr>
        <p:spPr>
          <a:xfrm>
            <a:off x="8871657" y="6033038"/>
            <a:ext cx="3523080" cy="353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rPr>
              <a:t>Instant design adjustments</a:t>
            </a:r>
          </a:p>
        </p:txBody>
      </p:sp>
      <p:sp>
        <p:nvSpPr>
          <p:cNvPr id="246" name="建立表單間的關聯性"/>
          <p:cNvSpPr txBox="1"/>
          <p:nvPr/>
        </p:nvSpPr>
        <p:spPr>
          <a:xfrm>
            <a:off x="8856571" y="5076361"/>
            <a:ext cx="3710631" cy="353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rPr>
              <a:t>Relationship between sheets</a:t>
            </a:r>
          </a:p>
        </p:txBody>
      </p:sp>
      <p:pic>
        <p:nvPicPr>
          <p:cNvPr id="251" name="影像" descr="影像"/>
          <p:cNvPicPr>
            <a:picLocks noChangeAspect="1"/>
          </p:cNvPicPr>
          <p:nvPr/>
        </p:nvPicPr>
        <p:blipFill>
          <a:blip r:embed="rId6"/>
          <a:srcRect t="5186" b="20464"/>
          <a:stretch>
            <a:fillRect/>
          </a:stretch>
        </p:blipFill>
        <p:spPr>
          <a:xfrm>
            <a:off x="963973" y="5029016"/>
            <a:ext cx="6826302" cy="3165153"/>
          </a:xfrm>
          <a:prstGeom prst="rect">
            <a:avLst/>
          </a:prstGeom>
          <a:ln w="12700">
            <a:miter lim="400000"/>
          </a:ln>
        </p:spPr>
      </p:pic>
      <p:grpSp>
        <p:nvGrpSpPr>
          <p:cNvPr id="3" name="群組 2">
            <a:extLst>
              <a:ext uri="{FF2B5EF4-FFF2-40B4-BE49-F238E27FC236}">
                <a16:creationId xmlns:a16="http://schemas.microsoft.com/office/drawing/2014/main" id="{4EB00B31-D464-0699-4B71-ECCA0618961F}"/>
              </a:ext>
            </a:extLst>
          </p:cNvPr>
          <p:cNvGrpSpPr/>
          <p:nvPr/>
        </p:nvGrpSpPr>
        <p:grpSpPr>
          <a:xfrm>
            <a:off x="8351073" y="4965385"/>
            <a:ext cx="464683" cy="464682"/>
            <a:chOff x="6730589" y="-1103051"/>
            <a:chExt cx="464683" cy="464682"/>
          </a:xfrm>
        </p:grpSpPr>
        <p:sp>
          <p:nvSpPr>
            <p:cNvPr id="4" name="圓角矩形">
              <a:extLst>
                <a:ext uri="{FF2B5EF4-FFF2-40B4-BE49-F238E27FC236}">
                  <a16:creationId xmlns:a16="http://schemas.microsoft.com/office/drawing/2014/main" id="{66FE7242-EAD9-53B7-A41F-E9FAD74469E4}"/>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
              <a:extLst>
                <a:ext uri="{FF2B5EF4-FFF2-40B4-BE49-F238E27FC236}">
                  <a16:creationId xmlns:a16="http://schemas.microsoft.com/office/drawing/2014/main" id="{6DA18C5A-C663-D56A-A40E-663F56AFACA0}"/>
                </a:ext>
              </a:extLst>
            </p:cNvPr>
            <p:cNvSpPr txBox="1"/>
            <p:nvPr/>
          </p:nvSpPr>
          <p:spPr>
            <a:xfrm>
              <a:off x="6776622" y="-1099312"/>
              <a:ext cx="34721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6" name="群組 5">
            <a:extLst>
              <a:ext uri="{FF2B5EF4-FFF2-40B4-BE49-F238E27FC236}">
                <a16:creationId xmlns:a16="http://schemas.microsoft.com/office/drawing/2014/main" id="{2F897D99-8172-ABD8-051E-32158927BEFF}"/>
              </a:ext>
            </a:extLst>
          </p:cNvPr>
          <p:cNvGrpSpPr/>
          <p:nvPr/>
        </p:nvGrpSpPr>
        <p:grpSpPr>
          <a:xfrm>
            <a:off x="8351073" y="5943851"/>
            <a:ext cx="464683" cy="464682"/>
            <a:chOff x="6730589" y="-1103051"/>
            <a:chExt cx="464683" cy="464682"/>
          </a:xfrm>
        </p:grpSpPr>
        <p:sp>
          <p:nvSpPr>
            <p:cNvPr id="7" name="圓角矩形">
              <a:extLst>
                <a:ext uri="{FF2B5EF4-FFF2-40B4-BE49-F238E27FC236}">
                  <a16:creationId xmlns:a16="http://schemas.microsoft.com/office/drawing/2014/main" id="{75187183-9F0A-1FB6-B32D-B9318F77490B}"/>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8" name="✓">
              <a:extLst>
                <a:ext uri="{FF2B5EF4-FFF2-40B4-BE49-F238E27FC236}">
                  <a16:creationId xmlns:a16="http://schemas.microsoft.com/office/drawing/2014/main" id="{7F6DEC51-CC0D-6767-189D-9177D9D0AAAD}"/>
                </a:ext>
              </a:extLst>
            </p:cNvPr>
            <p:cNvSpPr txBox="1"/>
            <p:nvPr/>
          </p:nvSpPr>
          <p:spPr>
            <a:xfrm>
              <a:off x="6776622" y="-1099312"/>
              <a:ext cx="34721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9" name="群組 8">
            <a:extLst>
              <a:ext uri="{FF2B5EF4-FFF2-40B4-BE49-F238E27FC236}">
                <a16:creationId xmlns:a16="http://schemas.microsoft.com/office/drawing/2014/main" id="{4C22F0A9-ADE3-20EF-859E-BA7F5AF6D876}"/>
              </a:ext>
            </a:extLst>
          </p:cNvPr>
          <p:cNvGrpSpPr/>
          <p:nvPr/>
        </p:nvGrpSpPr>
        <p:grpSpPr>
          <a:xfrm>
            <a:off x="8356493" y="6896783"/>
            <a:ext cx="464683" cy="464682"/>
            <a:chOff x="6730589" y="-1103051"/>
            <a:chExt cx="464683" cy="464682"/>
          </a:xfrm>
        </p:grpSpPr>
        <p:sp>
          <p:nvSpPr>
            <p:cNvPr id="10" name="圓角矩形">
              <a:extLst>
                <a:ext uri="{FF2B5EF4-FFF2-40B4-BE49-F238E27FC236}">
                  <a16:creationId xmlns:a16="http://schemas.microsoft.com/office/drawing/2014/main" id="{4923572A-7F78-6EB5-EE02-6FAB3CCBC1A7}"/>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11" name="✓">
              <a:extLst>
                <a:ext uri="{FF2B5EF4-FFF2-40B4-BE49-F238E27FC236}">
                  <a16:creationId xmlns:a16="http://schemas.microsoft.com/office/drawing/2014/main" id="{86DDE6B7-083E-A1B2-550D-186E71733411}"/>
                </a:ext>
              </a:extLst>
            </p:cNvPr>
            <p:cNvSpPr txBox="1"/>
            <p:nvPr/>
          </p:nvSpPr>
          <p:spPr>
            <a:xfrm>
              <a:off x="6776622" y="-1099312"/>
              <a:ext cx="34721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pic>
        <p:nvPicPr>
          <p:cNvPr id="13" name="0715-2 design mode">
            <a:hlinkClick r:id="" action="ppaction://media"/>
            <a:extLst>
              <a:ext uri="{FF2B5EF4-FFF2-40B4-BE49-F238E27FC236}">
                <a16:creationId xmlns:a16="http://schemas.microsoft.com/office/drawing/2014/main" id="{5297F47C-3377-CC99-AB50-2C749F4618A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59725" y="4550795"/>
            <a:ext cx="6817893" cy="3912500"/>
          </a:xfrm>
          <a:prstGeom prst="rect">
            <a:avLst/>
          </a:prstGeom>
        </p:spPr>
      </p:pic>
      <p:sp>
        <p:nvSpPr>
          <p:cNvPr id="14" name="即時調整、不用寫任何程式">
            <a:extLst>
              <a:ext uri="{FF2B5EF4-FFF2-40B4-BE49-F238E27FC236}">
                <a16:creationId xmlns:a16="http://schemas.microsoft.com/office/drawing/2014/main" id="{D69E9C77-250A-7DED-28D2-B407B4D1E025}"/>
              </a:ext>
            </a:extLst>
          </p:cNvPr>
          <p:cNvSpPr txBox="1"/>
          <p:nvPr/>
        </p:nvSpPr>
        <p:spPr>
          <a:xfrm>
            <a:off x="2423379" y="1858447"/>
            <a:ext cx="8158043"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Instant design adjustments, without a line of code</a:t>
            </a:r>
            <a:endParaRPr kumimoji="0"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5" name="客製化">
            <a:extLst>
              <a:ext uri="{FF2B5EF4-FFF2-40B4-BE49-F238E27FC236}">
                <a16:creationId xmlns:a16="http://schemas.microsoft.com/office/drawing/2014/main" id="{0D06E2E3-201D-5A92-733C-AF1EDF6D0490}"/>
              </a:ext>
            </a:extLst>
          </p:cNvPr>
          <p:cNvSpPr txBox="1"/>
          <p:nvPr/>
        </p:nvSpPr>
        <p:spPr>
          <a:xfrm>
            <a:off x="4342514" y="850431"/>
            <a:ext cx="4319773"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Customization</a:t>
            </a:r>
            <a:endParaRPr kumimoji="0"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72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3" name="矩形">
            <a:extLst>
              <a:ext uri="{FF2B5EF4-FFF2-40B4-BE49-F238E27FC236}">
                <a16:creationId xmlns:a16="http://schemas.microsoft.com/office/drawing/2014/main" id="{F0B525D4-A24C-870D-69F6-1BD2CC72EFE8}"/>
              </a:ext>
            </a:extLst>
          </p:cNvPr>
          <p:cNvSpPr/>
          <p:nvPr/>
        </p:nvSpPr>
        <p:spPr>
          <a:xfrm>
            <a:off x="-386523" y="-148570"/>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55" name="充分整合"/>
          <p:cNvSpPr txBox="1"/>
          <p:nvPr/>
        </p:nvSpPr>
        <p:spPr>
          <a:xfrm>
            <a:off x="4800973" y="850431"/>
            <a:ext cx="3402856"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Integration</a:t>
            </a:r>
          </a:p>
        </p:txBody>
      </p:sp>
      <p:pic>
        <p:nvPicPr>
          <p:cNvPr id="3" name="圖片 2">
            <a:extLst>
              <a:ext uri="{FF2B5EF4-FFF2-40B4-BE49-F238E27FC236}">
                <a16:creationId xmlns:a16="http://schemas.microsoft.com/office/drawing/2014/main" id="{53358161-8E33-9E90-03E5-04865B7FA542}"/>
              </a:ext>
            </a:extLst>
          </p:cNvPr>
          <p:cNvPicPr>
            <a:picLocks noChangeAspect="1"/>
          </p:cNvPicPr>
          <p:nvPr/>
        </p:nvPicPr>
        <p:blipFill>
          <a:blip r:embed="rId3"/>
          <a:stretch>
            <a:fillRect/>
          </a:stretch>
        </p:blipFill>
        <p:spPr>
          <a:xfrm>
            <a:off x="851843" y="4252043"/>
            <a:ext cx="1719254" cy="1650177"/>
          </a:xfrm>
          <a:prstGeom prst="rect">
            <a:avLst/>
          </a:prstGeom>
        </p:spPr>
      </p:pic>
      <p:pic>
        <p:nvPicPr>
          <p:cNvPr id="4" name="圖片 3">
            <a:extLst>
              <a:ext uri="{FF2B5EF4-FFF2-40B4-BE49-F238E27FC236}">
                <a16:creationId xmlns:a16="http://schemas.microsoft.com/office/drawing/2014/main" id="{17FCB427-C85A-3DF0-F0DD-A26915601FAF}"/>
              </a:ext>
            </a:extLst>
          </p:cNvPr>
          <p:cNvPicPr>
            <a:picLocks noChangeAspect="1"/>
          </p:cNvPicPr>
          <p:nvPr/>
        </p:nvPicPr>
        <p:blipFill>
          <a:blip r:embed="rId4"/>
          <a:stretch>
            <a:fillRect/>
          </a:stretch>
        </p:blipFill>
        <p:spPr>
          <a:xfrm>
            <a:off x="3247308" y="4252043"/>
            <a:ext cx="1719254" cy="1650177"/>
          </a:xfrm>
          <a:prstGeom prst="rect">
            <a:avLst/>
          </a:prstGeom>
        </p:spPr>
      </p:pic>
      <p:pic>
        <p:nvPicPr>
          <p:cNvPr id="5" name="圖片 4">
            <a:extLst>
              <a:ext uri="{FF2B5EF4-FFF2-40B4-BE49-F238E27FC236}">
                <a16:creationId xmlns:a16="http://schemas.microsoft.com/office/drawing/2014/main" id="{06C4419F-AF7F-4F2E-D94C-36C9E785AFF3}"/>
              </a:ext>
            </a:extLst>
          </p:cNvPr>
          <p:cNvPicPr>
            <a:picLocks noChangeAspect="1"/>
          </p:cNvPicPr>
          <p:nvPr/>
        </p:nvPicPr>
        <p:blipFill>
          <a:blip r:embed="rId5"/>
          <a:stretch>
            <a:fillRect/>
          </a:stretch>
        </p:blipFill>
        <p:spPr>
          <a:xfrm>
            <a:off x="5642773" y="4252043"/>
            <a:ext cx="1719254" cy="1650177"/>
          </a:xfrm>
          <a:prstGeom prst="rect">
            <a:avLst/>
          </a:prstGeom>
        </p:spPr>
      </p:pic>
      <p:pic>
        <p:nvPicPr>
          <p:cNvPr id="6" name="圖片 5">
            <a:extLst>
              <a:ext uri="{FF2B5EF4-FFF2-40B4-BE49-F238E27FC236}">
                <a16:creationId xmlns:a16="http://schemas.microsoft.com/office/drawing/2014/main" id="{06F3AB89-F469-6F36-66AA-735CB8BE16BE}"/>
              </a:ext>
            </a:extLst>
          </p:cNvPr>
          <p:cNvPicPr>
            <a:picLocks noChangeAspect="1"/>
          </p:cNvPicPr>
          <p:nvPr/>
        </p:nvPicPr>
        <p:blipFill>
          <a:blip r:embed="rId6"/>
          <a:stretch>
            <a:fillRect/>
          </a:stretch>
        </p:blipFill>
        <p:spPr>
          <a:xfrm>
            <a:off x="8038238" y="4252043"/>
            <a:ext cx="1719254" cy="1650177"/>
          </a:xfrm>
          <a:prstGeom prst="rect">
            <a:avLst/>
          </a:prstGeom>
        </p:spPr>
      </p:pic>
      <p:pic>
        <p:nvPicPr>
          <p:cNvPr id="7" name="圖片 6">
            <a:extLst>
              <a:ext uri="{FF2B5EF4-FFF2-40B4-BE49-F238E27FC236}">
                <a16:creationId xmlns:a16="http://schemas.microsoft.com/office/drawing/2014/main" id="{BB7C66B9-CA16-D083-69EB-B6F3EA520C0D}"/>
              </a:ext>
            </a:extLst>
          </p:cNvPr>
          <p:cNvPicPr>
            <a:picLocks noChangeAspect="1"/>
          </p:cNvPicPr>
          <p:nvPr/>
        </p:nvPicPr>
        <p:blipFill>
          <a:blip r:embed="rId7"/>
          <a:stretch>
            <a:fillRect/>
          </a:stretch>
        </p:blipFill>
        <p:spPr>
          <a:xfrm>
            <a:off x="10433704" y="4252043"/>
            <a:ext cx="1719254" cy="1650177"/>
          </a:xfrm>
          <a:prstGeom prst="rect">
            <a:avLst/>
          </a:prstGeom>
        </p:spPr>
      </p:pic>
      <p:pic>
        <p:nvPicPr>
          <p:cNvPr id="8" name="圖片 7">
            <a:extLst>
              <a:ext uri="{FF2B5EF4-FFF2-40B4-BE49-F238E27FC236}">
                <a16:creationId xmlns:a16="http://schemas.microsoft.com/office/drawing/2014/main" id="{DE5BEFEA-D11A-BC98-8636-E1EC47B5AFC3}"/>
              </a:ext>
            </a:extLst>
          </p:cNvPr>
          <p:cNvPicPr>
            <a:picLocks noChangeAspect="1"/>
          </p:cNvPicPr>
          <p:nvPr/>
        </p:nvPicPr>
        <p:blipFill>
          <a:blip r:embed="rId8"/>
          <a:stretch>
            <a:fillRect/>
          </a:stretch>
        </p:blipFill>
        <p:spPr>
          <a:xfrm>
            <a:off x="851843" y="6771148"/>
            <a:ext cx="1719254" cy="1650177"/>
          </a:xfrm>
          <a:prstGeom prst="rect">
            <a:avLst/>
          </a:prstGeom>
        </p:spPr>
      </p:pic>
      <p:pic>
        <p:nvPicPr>
          <p:cNvPr id="9" name="圖片 8">
            <a:extLst>
              <a:ext uri="{FF2B5EF4-FFF2-40B4-BE49-F238E27FC236}">
                <a16:creationId xmlns:a16="http://schemas.microsoft.com/office/drawing/2014/main" id="{0AFAEBA0-F181-7197-17B5-59CDE2FCCB53}"/>
              </a:ext>
            </a:extLst>
          </p:cNvPr>
          <p:cNvPicPr>
            <a:picLocks noChangeAspect="1"/>
          </p:cNvPicPr>
          <p:nvPr/>
        </p:nvPicPr>
        <p:blipFill>
          <a:blip r:embed="rId9"/>
          <a:stretch>
            <a:fillRect/>
          </a:stretch>
        </p:blipFill>
        <p:spPr>
          <a:xfrm>
            <a:off x="3247308" y="6771148"/>
            <a:ext cx="1719254" cy="1650177"/>
          </a:xfrm>
          <a:prstGeom prst="rect">
            <a:avLst/>
          </a:prstGeom>
        </p:spPr>
      </p:pic>
      <p:pic>
        <p:nvPicPr>
          <p:cNvPr id="10" name="圖片 9">
            <a:extLst>
              <a:ext uri="{FF2B5EF4-FFF2-40B4-BE49-F238E27FC236}">
                <a16:creationId xmlns:a16="http://schemas.microsoft.com/office/drawing/2014/main" id="{D21420C1-4685-BDF9-6253-2DA0B6EC6F46}"/>
              </a:ext>
            </a:extLst>
          </p:cNvPr>
          <p:cNvPicPr>
            <a:picLocks noChangeAspect="1"/>
          </p:cNvPicPr>
          <p:nvPr/>
        </p:nvPicPr>
        <p:blipFill>
          <a:blip r:embed="rId10"/>
          <a:stretch>
            <a:fillRect/>
          </a:stretch>
        </p:blipFill>
        <p:spPr>
          <a:xfrm>
            <a:off x="5642773" y="6771148"/>
            <a:ext cx="1719254" cy="1650177"/>
          </a:xfrm>
          <a:prstGeom prst="rect">
            <a:avLst/>
          </a:prstGeom>
        </p:spPr>
      </p:pic>
      <p:pic>
        <p:nvPicPr>
          <p:cNvPr id="11" name="圖片 10">
            <a:extLst>
              <a:ext uri="{FF2B5EF4-FFF2-40B4-BE49-F238E27FC236}">
                <a16:creationId xmlns:a16="http://schemas.microsoft.com/office/drawing/2014/main" id="{37CD5F4D-3D9D-0591-1B00-AAD174280772}"/>
              </a:ext>
            </a:extLst>
          </p:cNvPr>
          <p:cNvPicPr>
            <a:picLocks noChangeAspect="1"/>
          </p:cNvPicPr>
          <p:nvPr/>
        </p:nvPicPr>
        <p:blipFill>
          <a:blip r:embed="rId11"/>
          <a:stretch>
            <a:fillRect/>
          </a:stretch>
        </p:blipFill>
        <p:spPr>
          <a:xfrm>
            <a:off x="8038238" y="6771148"/>
            <a:ext cx="1719254" cy="1650177"/>
          </a:xfrm>
          <a:prstGeom prst="rect">
            <a:avLst/>
          </a:prstGeom>
        </p:spPr>
      </p:pic>
      <p:pic>
        <p:nvPicPr>
          <p:cNvPr id="12" name="圖片 11">
            <a:extLst>
              <a:ext uri="{FF2B5EF4-FFF2-40B4-BE49-F238E27FC236}">
                <a16:creationId xmlns:a16="http://schemas.microsoft.com/office/drawing/2014/main" id="{741A6FF6-2158-CFF2-2002-F1DEAC837435}"/>
              </a:ext>
            </a:extLst>
          </p:cNvPr>
          <p:cNvPicPr>
            <a:picLocks noChangeAspect="1"/>
          </p:cNvPicPr>
          <p:nvPr/>
        </p:nvPicPr>
        <p:blipFill>
          <a:blip r:embed="rId12"/>
          <a:stretch>
            <a:fillRect/>
          </a:stretch>
        </p:blipFill>
        <p:spPr>
          <a:xfrm>
            <a:off x="10433704" y="6771148"/>
            <a:ext cx="1719254" cy="1650177"/>
          </a:xfrm>
          <a:prstGeom prst="rect">
            <a:avLst/>
          </a:prstGeom>
        </p:spPr>
      </p:pic>
      <p:sp>
        <p:nvSpPr>
          <p:cNvPr id="14" name="員工有高達 90% 的時間在和 Excel 搏鬥">
            <a:extLst>
              <a:ext uri="{FF2B5EF4-FFF2-40B4-BE49-F238E27FC236}">
                <a16:creationId xmlns:a16="http://schemas.microsoft.com/office/drawing/2014/main" id="{0B509498-48C9-59C7-FD98-A886DDDA9101}"/>
              </a:ext>
            </a:extLst>
          </p:cNvPr>
          <p:cNvSpPr txBox="1"/>
          <p:nvPr/>
        </p:nvSpPr>
        <p:spPr>
          <a:xfrm>
            <a:off x="851844"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Sales Order</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6" name="員工有高達 90% 的時間在和 Excel 搏鬥">
            <a:extLst>
              <a:ext uri="{FF2B5EF4-FFF2-40B4-BE49-F238E27FC236}">
                <a16:creationId xmlns:a16="http://schemas.microsoft.com/office/drawing/2014/main" id="{217FE1AA-4255-D2FD-69D6-2995C2038776}"/>
              </a:ext>
            </a:extLst>
          </p:cNvPr>
          <p:cNvSpPr txBox="1"/>
          <p:nvPr/>
        </p:nvSpPr>
        <p:spPr>
          <a:xfrm>
            <a:off x="3247307"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Inventory</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7" name="員工有高達 90% 的時間在和 Excel 搏鬥">
            <a:extLst>
              <a:ext uri="{FF2B5EF4-FFF2-40B4-BE49-F238E27FC236}">
                <a16:creationId xmlns:a16="http://schemas.microsoft.com/office/drawing/2014/main" id="{C2F26040-A5B2-C72D-1309-1C6AC4FE97AD}"/>
              </a:ext>
            </a:extLst>
          </p:cNvPr>
          <p:cNvSpPr txBox="1"/>
          <p:nvPr/>
        </p:nvSpPr>
        <p:spPr>
          <a:xfrm>
            <a:off x="8038238"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Marketing</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8" name="員工有高達 90% 的時間在和 Excel 搏鬥">
            <a:extLst>
              <a:ext uri="{FF2B5EF4-FFF2-40B4-BE49-F238E27FC236}">
                <a16:creationId xmlns:a16="http://schemas.microsoft.com/office/drawing/2014/main" id="{5CC03E21-1BDF-D8ED-75CA-2C654D6DE0AF}"/>
              </a:ext>
            </a:extLst>
          </p:cNvPr>
          <p:cNvSpPr txBox="1"/>
          <p:nvPr/>
        </p:nvSpPr>
        <p:spPr>
          <a:xfrm>
            <a:off x="5642770"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CRM</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9" name="員工有高達 90% 的時間在和 Excel 搏鬥">
            <a:extLst>
              <a:ext uri="{FF2B5EF4-FFF2-40B4-BE49-F238E27FC236}">
                <a16:creationId xmlns:a16="http://schemas.microsoft.com/office/drawing/2014/main" id="{885A2E53-75AF-AD29-B615-F6942528AE94}"/>
              </a:ext>
            </a:extLst>
          </p:cNvPr>
          <p:cNvSpPr txBox="1"/>
          <p:nvPr/>
        </p:nvSpPr>
        <p:spPr>
          <a:xfrm>
            <a:off x="10433704" y="5977170"/>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Reports</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0" name="員工有高達 90% 的時間在和 Excel 搏鬥">
            <a:extLst>
              <a:ext uri="{FF2B5EF4-FFF2-40B4-BE49-F238E27FC236}">
                <a16:creationId xmlns:a16="http://schemas.microsoft.com/office/drawing/2014/main" id="{93B8F43D-FB4E-9B7A-F8BD-4D1AE4CE6455}"/>
              </a:ext>
            </a:extLst>
          </p:cNvPr>
          <p:cNvSpPr txBox="1"/>
          <p:nvPr/>
        </p:nvSpPr>
        <p:spPr>
          <a:xfrm>
            <a:off x="851844" y="8496275"/>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HR</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1" name="員工有高達 90% 的時間在和 Excel 搏鬥">
            <a:extLst>
              <a:ext uri="{FF2B5EF4-FFF2-40B4-BE49-F238E27FC236}">
                <a16:creationId xmlns:a16="http://schemas.microsoft.com/office/drawing/2014/main" id="{47382960-D035-1FD5-A9FC-977E643BDE7C}"/>
              </a:ext>
            </a:extLst>
          </p:cNvPr>
          <p:cNvSpPr txBox="1"/>
          <p:nvPr/>
        </p:nvSpPr>
        <p:spPr>
          <a:xfrm>
            <a:off x="3247307" y="8496275"/>
            <a:ext cx="1719254"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Approval</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2" name="員工有高達 90% 的時間在和 Excel 搏鬥">
            <a:extLst>
              <a:ext uri="{FF2B5EF4-FFF2-40B4-BE49-F238E27FC236}">
                <a16:creationId xmlns:a16="http://schemas.microsoft.com/office/drawing/2014/main" id="{D7A43F61-8830-D230-432B-670ECA50B9EC}"/>
              </a:ext>
            </a:extLst>
          </p:cNvPr>
          <p:cNvSpPr txBox="1"/>
          <p:nvPr/>
        </p:nvSpPr>
        <p:spPr>
          <a:xfrm>
            <a:off x="7809890" y="8504656"/>
            <a:ext cx="2175949"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Project Management</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3" name="員工有高達 90% 的時間在和 Excel 搏鬥">
            <a:extLst>
              <a:ext uri="{FF2B5EF4-FFF2-40B4-BE49-F238E27FC236}">
                <a16:creationId xmlns:a16="http://schemas.microsoft.com/office/drawing/2014/main" id="{4D9B3A1E-B94B-B8CC-2F09-B8B1FBD095CC}"/>
              </a:ext>
            </a:extLst>
          </p:cNvPr>
          <p:cNvSpPr txBox="1"/>
          <p:nvPr/>
        </p:nvSpPr>
        <p:spPr>
          <a:xfrm>
            <a:off x="5561195" y="8504656"/>
            <a:ext cx="1882403"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Customer Support</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4" name="員工有高達 90% 的時間在和 Excel 搏鬥">
            <a:extLst>
              <a:ext uri="{FF2B5EF4-FFF2-40B4-BE49-F238E27FC236}">
                <a16:creationId xmlns:a16="http://schemas.microsoft.com/office/drawing/2014/main" id="{D227E69E-399C-88A9-ED22-DF2CE1023546}"/>
              </a:ext>
            </a:extLst>
          </p:cNvPr>
          <p:cNvSpPr txBox="1"/>
          <p:nvPr/>
        </p:nvSpPr>
        <p:spPr>
          <a:xfrm>
            <a:off x="10312583" y="8496275"/>
            <a:ext cx="1961496"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File Management</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 name="即時調整、不用寫任何程式">
            <a:extLst>
              <a:ext uri="{FF2B5EF4-FFF2-40B4-BE49-F238E27FC236}">
                <a16:creationId xmlns:a16="http://schemas.microsoft.com/office/drawing/2014/main" id="{D640E846-F0A8-CC81-A3C0-EB47822180B4}"/>
              </a:ext>
            </a:extLst>
          </p:cNvPr>
          <p:cNvSpPr txBox="1"/>
          <p:nvPr/>
        </p:nvSpPr>
        <p:spPr>
          <a:xfrm>
            <a:off x="2423379" y="1858447"/>
            <a:ext cx="8158043"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 single database system that manages all your workflows</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
  <TotalTime>0</TotalTime>
  <Words>2337</Words>
  <Application>Microsoft Office PowerPoint</Application>
  <PresentationFormat>自訂</PresentationFormat>
  <Paragraphs>315</Paragraphs>
  <Slides>56</Slides>
  <Notes>55</Notes>
  <HiddenSlides>0</HiddenSlides>
  <MMClips>8</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56</vt:i4>
      </vt:variant>
    </vt:vector>
  </HeadingPairs>
  <TitlesOfParts>
    <vt:vector size="69" baseType="lpstr">
      <vt:lpstr>Helvetica Light</vt:lpstr>
      <vt:lpstr>Helvetica Neue</vt:lpstr>
      <vt:lpstr>Helvetica Neue Light</vt:lpstr>
      <vt:lpstr>Helvetica Neue Medium</vt:lpstr>
      <vt:lpstr>Noto Sans CJK SC DemiLight</vt:lpstr>
      <vt:lpstr>Noto Sans CJK SC Regular</vt:lpstr>
      <vt:lpstr>Source Han Sans TW Bold</vt:lpstr>
      <vt:lpstr>Source Han Sans TW Medium</vt:lpstr>
      <vt:lpstr>Arial</vt:lpstr>
      <vt:lpstr>Open Sans</vt:lpstr>
      <vt:lpstr>Open Sans Extrabold</vt:lpstr>
      <vt:lpstr>Open Sans Semibold</vt:lpstr>
      <vt:lpstr>White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2025-07-29T02:56:05Z</dcterms:modified>
</cp:coreProperties>
</file>