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8"/>
  </p:notesMasterIdLst>
  <p:sldIdLst>
    <p:sldId id="306" r:id="rId2"/>
    <p:sldId id="307" r:id="rId3"/>
    <p:sldId id="308" r:id="rId4"/>
    <p:sldId id="309" r:id="rId5"/>
    <p:sldId id="310" r:id="rId6"/>
    <p:sldId id="311" r:id="rId7"/>
    <p:sldId id="312" r:id="rId8"/>
    <p:sldId id="352" r:id="rId9"/>
    <p:sldId id="314" r:id="rId10"/>
    <p:sldId id="271" r:id="rId11"/>
    <p:sldId id="327" r:id="rId12"/>
    <p:sldId id="274" r:id="rId13"/>
    <p:sldId id="353" r:id="rId14"/>
    <p:sldId id="275" r:id="rId15"/>
    <p:sldId id="330" r:id="rId16"/>
    <p:sldId id="331" r:id="rId17"/>
    <p:sldId id="332" r:id="rId18"/>
    <p:sldId id="329" r:id="rId19"/>
    <p:sldId id="334" r:id="rId20"/>
    <p:sldId id="335" r:id="rId21"/>
    <p:sldId id="371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284" r:id="rId30"/>
    <p:sldId id="346" r:id="rId31"/>
    <p:sldId id="345" r:id="rId32"/>
    <p:sldId id="347" r:id="rId33"/>
    <p:sldId id="348" r:id="rId34"/>
    <p:sldId id="326" r:id="rId35"/>
    <p:sldId id="289" r:id="rId36"/>
    <p:sldId id="290" r:id="rId37"/>
    <p:sldId id="324" r:id="rId38"/>
    <p:sldId id="318" r:id="rId39"/>
    <p:sldId id="320" r:id="rId40"/>
    <p:sldId id="321" r:id="rId41"/>
    <p:sldId id="359" r:id="rId42"/>
    <p:sldId id="369" r:id="rId43"/>
    <p:sldId id="316" r:id="rId44"/>
    <p:sldId id="370" r:id="rId45"/>
    <p:sldId id="372" r:id="rId46"/>
    <p:sldId id="313" r:id="rId47"/>
    <p:sldId id="367" r:id="rId48"/>
    <p:sldId id="349" r:id="rId49"/>
    <p:sldId id="354" r:id="rId50"/>
    <p:sldId id="357" r:id="rId51"/>
    <p:sldId id="358" r:id="rId52"/>
    <p:sldId id="362" r:id="rId53"/>
    <p:sldId id="363" r:id="rId54"/>
    <p:sldId id="364" r:id="rId55"/>
    <p:sldId id="365" r:id="rId56"/>
    <p:sldId id="366" r:id="rId5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2" autoAdjust="0"/>
    <p:restoredTop sz="62925" autoAdjust="0"/>
  </p:normalViewPr>
  <p:slideViewPr>
    <p:cSldViewPr snapToGrid="0">
      <p:cViewPr varScale="1">
        <p:scale>
          <a:sx n="57" d="100"/>
          <a:sy n="57" d="100"/>
        </p:scale>
        <p:origin x="3151" y="7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43210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4455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40C6B-C868-D858-917E-69D0BBB69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52B7131-D6ED-0CD5-CADC-3D6AABBBB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30A6CE2-F1A3-C44E-1D69-0AFEB1BA9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6885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23524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B9D56-611D-6728-5DC6-558662307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F20DB9E-4060-6079-8312-77A71D95E3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B955833-4BA4-46C9-B884-6FD975162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30522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84633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06229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46344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02848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8681A-D00F-DCAA-E08A-5DAD57CB4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89D8C43-CFD6-9DA2-268D-39A3F0073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8B7042F-0157-95A2-8973-61685138F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05824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F803-AFE6-FBC6-8830-8C46F6B4F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52F7201-5F35-09FD-7060-BEFCE4322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773DFC9-409A-303D-8B76-FD8113DA2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4840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72803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673329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00601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41033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1680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36383-4614-9EFE-342A-818059B9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FE7ED32-B9F4-CE4F-B111-702532F0F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CD2999D-323B-9E06-79FC-6032515EC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2603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645454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838376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84201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124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880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8681B-6079-ED6F-58D8-49754E8CF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EFCFEB8-F9AD-C310-0DDE-9A5729853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9FAD9D9-1AA7-122A-B017-71C6C99A8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676297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67058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14543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09269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84CAE-BA8E-0C56-210D-6043EC43C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F387DB9-C8EF-F96A-727F-C31444C6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9CEB017-204B-05CB-C820-A092F904E3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1959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C3CA4-D8CC-0CAF-D010-684A9CF8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D43B147-B365-F060-140E-BAF49758D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CAF3E1A-29BB-1C57-B3E8-602C802F5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029621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780397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1254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79020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545AA-820A-20C1-8A4C-B22AA2B80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91FB0C0-0875-E92C-5946-6892FB8C1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DDF693F-BB8E-B493-B0AD-207540C69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40966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68742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A903-23BB-7A02-CB57-E24CAF840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AAF6537-4904-840C-0450-899CD8744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D7B33BB-DBF8-4BA3-96B6-BA31E5FBF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00874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23589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71324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3E28-B97B-2E9D-8FB0-D9C93CDDC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D01430F-F0E2-2DBA-D31A-69081D8C97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FB42521-4B39-05AA-9B82-3861A16FA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61906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32B31-091D-B03B-B186-A30DC79AA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ED1F549-9D91-1EC8-AFC7-C8438195FD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5652BFE-DE20-A86F-6512-65366D03B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73919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8717E-56B4-9FA2-0FB3-FBC60B3BF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BE13A27-6850-01DE-E1D4-378E3F7F8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FDB081B-02F5-FEBD-44ED-B22BB9D7B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86758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E8D2-2B55-7146-2EBD-2E70B7C68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0CBDD7A-340B-DC0C-B2D9-E378F416F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FD348C1-E657-A8E0-A03B-08CF32729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22551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C6AB-ADE3-6006-717D-F8FA7EAE6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B2C6681-2E92-A60E-CDE2-4CA62E886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38823BB-BFE2-9CAB-F345-2FB37999B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50296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52604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139796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D472-F533-9B4C-1CCD-F09133049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DED63B3-E44D-9423-E79B-4BE611995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901A608-AB44-EAB3-3879-18E713F8F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0644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F0EC5-3FB4-5D80-9237-F80E7C144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AEABCC4-5A16-0586-F13B-319804875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4759367-0696-7E3F-0F2E-6EB32358A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1320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B5F61-0EBA-E5D9-4EBC-D8503A077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00D6C99-A3A9-31BF-54B1-0C5C0B961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9EB7A31-46BA-84D1-69DD-3EA5C8226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68183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891B-F72E-6C8A-FB31-DFBF3D42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8EEC215-8747-DF35-05FB-1A00286568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A167255-2ED0-4ED1-E123-39EB94A9D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33273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0F8D2-B7C5-2014-FF52-5CEEF6BA8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96631D2-95DB-E61E-21C6-2AA5545EBB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97393EE-5CE8-728C-55E2-2F8A237CB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562344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6D5CC-91ED-97AF-0801-18B4BF63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9D74A8B-6D5C-3DE9-A411-BC94D8C25F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A01E796-8226-5097-5B6B-912A320A7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902711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C5794-DF8C-54DF-41FF-82206FDB6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4A563B5-E7FE-7805-C381-74B1982B9D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8634275-A542-9DCB-5FC9-BB64EF350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054027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13DA7-6B13-2F49-21A2-8327B6C8C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476469B-9747-6E01-B3E1-734BDE5C2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57E5B3C-EF32-A5AD-9ECE-A0E15BB0C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193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1FC43-F02B-DC1C-4100-D8F6C3D4B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33FE5B0-80A7-3116-7F57-21BC4DE46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2D5765C-C75A-1DEC-4C0B-A02A36DCF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30323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0383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21722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69564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eg"/>
          <p:cNvSpPr>
            <a:spLocks noGrp="1"/>
          </p:cNvSpPr>
          <p:nvPr>
            <p:ph type="pic" idx="21"/>
          </p:nvPr>
        </p:nvSpPr>
        <p:spPr>
          <a:xfrm>
            <a:off x="1625600" y="374650"/>
            <a:ext cx="9753600" cy="650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大標題文字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22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2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大標題文字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3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eg"/>
          <p:cNvSpPr>
            <a:spLocks noGrp="1"/>
          </p:cNvSpPr>
          <p:nvPr>
            <p:ph type="pic" idx="21"/>
          </p:nvPr>
        </p:nvSpPr>
        <p:spPr>
          <a:xfrm>
            <a:off x="6375400" y="635000"/>
            <a:ext cx="82169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大標題文字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大標題文字</a:t>
            </a:r>
          </a:p>
        </p:txBody>
      </p:sp>
      <p:sp>
        <p:nvSpPr>
          <p:cNvPr id="40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eg"/>
          <p:cNvSpPr>
            <a:spLocks noGrp="1"/>
          </p:cNvSpPr>
          <p:nvPr>
            <p:ph type="pic" idx="21"/>
          </p:nvPr>
        </p:nvSpPr>
        <p:spPr>
          <a:xfrm>
            <a:off x="3810000" y="25908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67" name="內文層級一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6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內文層級一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7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一頁三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eg"/>
          <p:cNvSpPr>
            <a:spLocks noGrp="1"/>
          </p:cNvSpPr>
          <p:nvPr>
            <p:ph type="pic" sz="quarter" idx="21"/>
          </p:nvPr>
        </p:nvSpPr>
        <p:spPr>
          <a:xfrm>
            <a:off x="6556375" y="5092700"/>
            <a:ext cx="565785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532204087_1355x1355.jpeg"/>
          <p:cNvSpPr>
            <a:spLocks noGrp="1"/>
          </p:cNvSpPr>
          <p:nvPr>
            <p:ph type="pic" sz="half" idx="22"/>
          </p:nvPr>
        </p:nvSpPr>
        <p:spPr>
          <a:xfrm>
            <a:off x="6718300" y="749300"/>
            <a:ext cx="5334000" cy="533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41774_2880x1920.jpeg"/>
          <p:cNvSpPr>
            <a:spLocks noGrp="1"/>
          </p:cNvSpPr>
          <p:nvPr>
            <p:ph type="pic" idx="23"/>
          </p:nvPr>
        </p:nvSpPr>
        <p:spPr>
          <a:xfrm>
            <a:off x="-2832100" y="889000"/>
            <a:ext cx="119634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名言語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520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  <a:lvl2pPr marL="777875" indent="-333375" algn="ctr">
              <a:spcBef>
                <a:spcPts val="0"/>
              </a:spcBef>
              <a:defRPr sz="2400" i="1"/>
            </a:lvl2pPr>
            <a:lvl3pPr marL="1222375" indent="-333375" algn="ctr">
              <a:spcBef>
                <a:spcPts val="0"/>
              </a:spcBef>
              <a:defRPr sz="2400" i="1"/>
            </a:lvl3pPr>
            <a:lvl4pPr marL="1666875" indent="-333375" algn="ctr">
              <a:spcBef>
                <a:spcPts val="0"/>
              </a:spcBef>
              <a:defRPr sz="2400" i="1"/>
            </a:lvl4pPr>
            <a:lvl5pPr marL="2111375" indent="-333375" algn="ctr">
              <a:spcBef>
                <a:spcPts val="0"/>
              </a:spcBef>
              <a:defRPr sz="2400" i="1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4" name="「在此輸入名言語錄。」"/>
          <p:cNvSpPr txBox="1">
            <a:spLocks noGrp="1"/>
          </p:cNvSpPr>
          <p:nvPr>
            <p:ph type="body" sz="quarter" idx="21"/>
          </p:nvPr>
        </p:nvSpPr>
        <p:spPr>
          <a:xfrm>
            <a:off x="1270000" y="4216399"/>
            <a:ext cx="10464800" cy="71120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eg"/>
          <p:cNvSpPr>
            <a:spLocks noGrp="1"/>
          </p:cNvSpPr>
          <p:nvPr>
            <p:ph type="pic" idx="21"/>
          </p:nvPr>
        </p:nvSpPr>
        <p:spPr>
          <a:xfrm>
            <a:off x="-1308100" y="-50800"/>
            <a:ext cx="14782800" cy="985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solidFill>
          <a:srgbClr val="F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3" name="內文層級一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gic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0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0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9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" Target="slide4.xml"/><Relationship Id="rId7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emf"/><Relationship Id="rId5" Type="http://schemas.openxmlformats.org/officeDocument/2006/relationships/slide" Target="slide5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tif"/><Relationship Id="rId5" Type="http://schemas.openxmlformats.org/officeDocument/2006/relationships/image" Target="../media/image58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23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6.t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tif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slide" Target="slide6.xml"/><Relationship Id="rId5" Type="http://schemas.openxmlformats.org/officeDocument/2006/relationships/image" Target="../media/image7.png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play.google.com/store/apps/details?id=com.ragic.ragicclouddb" TargetMode="External"/><Relationship Id="rId5" Type="http://schemas.openxmlformats.org/officeDocument/2006/relationships/image" Target="../media/image83.png"/><Relationship Id="rId4" Type="http://schemas.openxmlformats.org/officeDocument/2006/relationships/hyperlink" Target="https://itunes.apple.com/us/app/ragic/id975113762?mt=8&amp;uo=6&amp;at=&amp;ct=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84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@ragictw/streams" TargetMode="External"/><Relationship Id="rId13" Type="http://schemas.openxmlformats.org/officeDocument/2006/relationships/image" Target="../media/image89.png"/><Relationship Id="rId3" Type="http://schemas.openxmlformats.org/officeDocument/2006/relationships/hyperlink" Target="https://www.ragic.com/intl/zh-TW/blog/401/tzuchi-optimizing-myanmar-seed-distribution-process" TargetMode="External"/><Relationship Id="rId7" Type="http://schemas.openxmlformats.org/officeDocument/2006/relationships/image" Target="../media/image86.png"/><Relationship Id="rId12" Type="http://schemas.openxmlformats.org/officeDocument/2006/relationships/hyperlink" Target="https://www.youtube.com/watch?v=UGGxsJIeKdc" TargetMode="External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ragic.com/intl/zh-TW/doc" TargetMode="External"/><Relationship Id="rId11" Type="http://schemas.openxmlformats.org/officeDocument/2006/relationships/image" Target="../media/image88.png"/><Relationship Id="rId5" Type="http://schemas.openxmlformats.org/officeDocument/2006/relationships/image" Target="../media/image85.png"/><Relationship Id="rId15" Type="http://schemas.openxmlformats.org/officeDocument/2006/relationships/hyperlink" Target="https://www.ragic.com/intl/zh-TW/doc-kb" TargetMode="External"/><Relationship Id="rId10" Type="http://schemas.openxmlformats.org/officeDocument/2006/relationships/hyperlink" Target="https://www.ragic.com/intl/zh-TW/blog" TargetMode="External"/><Relationship Id="rId4" Type="http://schemas.openxmlformats.org/officeDocument/2006/relationships/hyperlink" Target="https://www.ragic.com/intl/zh-TW/course/required-courses" TargetMode="External"/><Relationship Id="rId9" Type="http://schemas.openxmlformats.org/officeDocument/2006/relationships/image" Target="../media/image87.png"/><Relationship Id="rId1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26" Type="http://schemas.openxmlformats.org/officeDocument/2006/relationships/image" Target="../media/image117.png"/><Relationship Id="rId3" Type="http://schemas.openxmlformats.org/officeDocument/2006/relationships/image" Target="../media/image94.png"/><Relationship Id="rId21" Type="http://schemas.openxmlformats.org/officeDocument/2006/relationships/image" Target="../media/image112.png"/><Relationship Id="rId34" Type="http://schemas.openxmlformats.org/officeDocument/2006/relationships/image" Target="../media/image125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5" Type="http://schemas.openxmlformats.org/officeDocument/2006/relationships/image" Target="../media/image116.png"/><Relationship Id="rId33" Type="http://schemas.openxmlformats.org/officeDocument/2006/relationships/image" Target="../media/image124.sv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29" Type="http://schemas.openxmlformats.org/officeDocument/2006/relationships/image" Target="../media/image1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24" Type="http://schemas.openxmlformats.org/officeDocument/2006/relationships/image" Target="../media/image115.png"/><Relationship Id="rId32" Type="http://schemas.openxmlformats.org/officeDocument/2006/relationships/image" Target="../media/image123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23" Type="http://schemas.openxmlformats.org/officeDocument/2006/relationships/image" Target="../media/image114.png"/><Relationship Id="rId28" Type="http://schemas.openxmlformats.org/officeDocument/2006/relationships/image" Target="../media/image119.png"/><Relationship Id="rId10" Type="http://schemas.openxmlformats.org/officeDocument/2006/relationships/image" Target="../media/image101.png"/><Relationship Id="rId19" Type="http://schemas.openxmlformats.org/officeDocument/2006/relationships/image" Target="../media/image110.tif"/><Relationship Id="rId31" Type="http://schemas.openxmlformats.org/officeDocument/2006/relationships/image" Target="../media/image122.sv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png"/><Relationship Id="rId27" Type="http://schemas.openxmlformats.org/officeDocument/2006/relationships/image" Target="../media/image118.png"/><Relationship Id="rId30" Type="http://schemas.openxmlformats.org/officeDocument/2006/relationships/image" Target="../media/image121.png"/><Relationship Id="rId8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slide" Target="slide6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agic.com/intl/zh-TW/blog/544/housing-company-zuyou-streamlines-landlord-income-expense-reporting" TargetMode="External"/><Relationship Id="rId13" Type="http://schemas.openxmlformats.org/officeDocument/2006/relationships/image" Target="../media/image130.jpeg"/><Relationship Id="rId3" Type="http://schemas.openxmlformats.org/officeDocument/2006/relationships/hyperlink" Target="https://www.ragic.com/intl/zh-TW/product-microsoft-access-alternative" TargetMode="External"/><Relationship Id="rId7" Type="http://schemas.openxmlformats.org/officeDocument/2006/relationships/image" Target="../media/image127.png"/><Relationship Id="rId12" Type="http://schemas.openxmlformats.org/officeDocument/2006/relationships/hyperlink" Target="https://www.ragic.com/intl/zh-TW/blog/475/home-care-center-streamlines-case-management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ragic.com/intl/zh-TW/blog/469/accounting-firm-automates-billing-process" TargetMode="External"/><Relationship Id="rId11" Type="http://schemas.openxmlformats.org/officeDocument/2006/relationships/image" Target="../media/image129.jpeg"/><Relationship Id="rId5" Type="http://schemas.openxmlformats.org/officeDocument/2006/relationships/image" Target="../media/image126.jpeg"/><Relationship Id="rId15" Type="http://schemas.openxmlformats.org/officeDocument/2006/relationships/image" Target="../media/image101.png"/><Relationship Id="rId10" Type="http://schemas.openxmlformats.org/officeDocument/2006/relationships/hyperlink" Target="https://www.ragic.com/intl/zh-TW/blog/328/metal-fabrication-industry-ragic-use-case" TargetMode="External"/><Relationship Id="rId4" Type="http://schemas.openxmlformats.org/officeDocument/2006/relationships/hyperlink" Target="https://www.ragic.com/intl/zh-TW/blog/423/taipei-government-saves-millions-with-ragic" TargetMode="External"/><Relationship Id="rId9" Type="http://schemas.openxmlformats.org/officeDocument/2006/relationships/image" Target="../media/image128.png"/><Relationship Id="rId14" Type="http://schemas.openxmlformats.org/officeDocument/2006/relationships/hyperlink" Target="https://www.ragic.com/intl/zh-TW/blog/401/tzuchi-optimizing-myanmar-seed-distribution-process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agic.com/intl/zh-TW/blog/483/no-code-system-for-racing-management" TargetMode="External"/><Relationship Id="rId13" Type="http://schemas.openxmlformats.org/officeDocument/2006/relationships/image" Target="../media/image134.png"/><Relationship Id="rId3" Type="http://schemas.openxmlformats.org/officeDocument/2006/relationships/hyperlink" Target="https://www.ragic.com/intl/zh-TW/product-microsoft-access-alternative" TargetMode="External"/><Relationship Id="rId7" Type="http://schemas.openxmlformats.org/officeDocument/2006/relationships/image" Target="../media/image131.png"/><Relationship Id="rId12" Type="http://schemas.openxmlformats.org/officeDocument/2006/relationships/hyperlink" Target="https://www.ragic.com/intl/zh-TW/blog/476/construction-business-chooses-ragic-over-microsoft-access" TargetMode="External"/><Relationship Id="rId17" Type="http://schemas.openxmlformats.org/officeDocument/2006/relationships/image" Target="../media/image136.png"/><Relationship Id="rId2" Type="http://schemas.openxmlformats.org/officeDocument/2006/relationships/notesSlide" Target="../notesSlides/notesSlide41.xml"/><Relationship Id="rId16" Type="http://schemas.openxmlformats.org/officeDocument/2006/relationships/hyperlink" Target="https://www.ragic.com/intl/zh-TW/blog/416/concert-management-4-person-team-success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ragic.com/intl/zh-TW/blog/565/no-code-system-for-environmental-non-profit-organization" TargetMode="External"/><Relationship Id="rId11" Type="http://schemas.openxmlformats.org/officeDocument/2006/relationships/image" Target="../media/image133.png"/><Relationship Id="rId5" Type="http://schemas.openxmlformats.org/officeDocument/2006/relationships/image" Target="../media/image130.jpeg"/><Relationship Id="rId15" Type="http://schemas.openxmlformats.org/officeDocument/2006/relationships/image" Target="../media/image135.png"/><Relationship Id="rId10" Type="http://schemas.openxmlformats.org/officeDocument/2006/relationships/hyperlink" Target="https://www.ragic.com/intl/zh-TW/blog/478/beer-square-excel-to-ragic-experience" TargetMode="External"/><Relationship Id="rId4" Type="http://schemas.openxmlformats.org/officeDocument/2006/relationships/hyperlink" Target="https://www.ragic.com/intl/zh-TW/blog/475/home-care-center-streamlines-case-management" TargetMode="External"/><Relationship Id="rId9" Type="http://schemas.openxmlformats.org/officeDocument/2006/relationships/image" Target="../media/image132.png"/><Relationship Id="rId14" Type="http://schemas.openxmlformats.org/officeDocument/2006/relationships/hyperlink" Target="https://www.ragic.com/intl/zh-TW/blog/424/hardware-store-chain-ragic-customer-story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3.png"/><Relationship Id="rId18" Type="http://schemas.openxmlformats.org/officeDocument/2006/relationships/image" Target="../media/image146.png"/><Relationship Id="rId3" Type="http://schemas.openxmlformats.org/officeDocument/2006/relationships/image" Target="../media/image37.png"/><Relationship Id="rId21" Type="http://schemas.openxmlformats.org/officeDocument/2006/relationships/image" Target="../media/image148.png"/><Relationship Id="rId7" Type="http://schemas.openxmlformats.org/officeDocument/2006/relationships/hyperlink" Target="https://www.ragic.com/intl/zh-TW/product-airtable-alternative" TargetMode="External"/><Relationship Id="rId12" Type="http://schemas.openxmlformats.org/officeDocument/2006/relationships/hyperlink" Target="https://www.ragic.com/intl/zh-TW/product-notion-alternative" TargetMode="External"/><Relationship Id="rId17" Type="http://schemas.openxmlformats.org/officeDocument/2006/relationships/hyperlink" Target="https://www.ragic.com/intl/zh-TW/product-tracko-alternative" TargetMode="Externa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145.png"/><Relationship Id="rId20" Type="http://schemas.openxmlformats.org/officeDocument/2006/relationships/hyperlink" Target="https://www.ragic.com/intl/zh-TW/product-mondaycom-alternative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9.png"/><Relationship Id="rId11" Type="http://schemas.openxmlformats.org/officeDocument/2006/relationships/image" Target="../media/image142.svg"/><Relationship Id="rId24" Type="http://schemas.openxmlformats.org/officeDocument/2006/relationships/image" Target="../media/image150.svg"/><Relationship Id="rId5" Type="http://schemas.openxmlformats.org/officeDocument/2006/relationships/hyperlink" Target="https://www.ragic.com/intl/zh-TW/product-microsoft-access-alternative" TargetMode="External"/><Relationship Id="rId15" Type="http://schemas.openxmlformats.org/officeDocument/2006/relationships/hyperlink" Target="https://www.ragic.com/intl/zh-TW/product-google-forms-alternative" TargetMode="External"/><Relationship Id="rId23" Type="http://schemas.openxmlformats.org/officeDocument/2006/relationships/image" Target="../media/image149.png"/><Relationship Id="rId10" Type="http://schemas.openxmlformats.org/officeDocument/2006/relationships/image" Target="../media/image141.png"/><Relationship Id="rId19" Type="http://schemas.openxmlformats.org/officeDocument/2006/relationships/image" Target="../media/image147.svg"/><Relationship Id="rId4" Type="http://schemas.openxmlformats.org/officeDocument/2006/relationships/image" Target="../media/image38.png"/><Relationship Id="rId9" Type="http://schemas.openxmlformats.org/officeDocument/2006/relationships/hyperlink" Target="https://www.ragic.com/intl/zh-TW/product-erp-system-alternative" TargetMode="External"/><Relationship Id="rId14" Type="http://schemas.openxmlformats.org/officeDocument/2006/relationships/image" Target="../media/image144.svg"/><Relationship Id="rId22" Type="http://schemas.openxmlformats.org/officeDocument/2006/relationships/hyperlink" Target="https://www.ragic.com/intl/zh-TW/product-kintone-alternative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3.png"/><Relationship Id="rId4" Type="http://schemas.openxmlformats.org/officeDocument/2006/relationships/image" Target="../media/image152.sv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slide" Target="slide6.xml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8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llabs.com/ssltest/analyze.html?d=www.ragic.com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2.png"/><Relationship Id="rId5" Type="http://schemas.openxmlformats.org/officeDocument/2006/relationships/image" Target="../media/image161.jpeg"/><Relationship Id="rId4" Type="http://schemas.openxmlformats.org/officeDocument/2006/relationships/image" Target="../media/image1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12" Type="http://schemas.openxmlformats.org/officeDocument/2006/relationships/image" Target="../media/image3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影像" descr="影像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900" y="3528796"/>
            <a:ext cx="5715000" cy="2696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矩形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124717"/>
            <a:ext cx="13777846" cy="34433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68" name="像 Excel簡潔易懂的介面，一個畫面就能看到所有資訊"/>
          <p:cNvSpPr txBox="1"/>
          <p:nvPr/>
        </p:nvSpPr>
        <p:spPr>
          <a:xfrm>
            <a:off x="558599" y="1847461"/>
            <a:ext cx="11887601" cy="57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像 Excel</a:t>
            </a: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 </a:t>
            </a:r>
            <a:r>
              <a:rPr kumimoji="0" sz="23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簡潔易懂的介面，一個畫面就能看到所有資訊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69" name="簡潔介面"/>
          <p:cNvSpPr txBox="1"/>
          <p:nvPr/>
        </p:nvSpPr>
        <p:spPr>
          <a:xfrm>
            <a:off x="5282406" y="914914"/>
            <a:ext cx="2439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簡潔介面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6" name="影像" descr="影像" hidden="1">
            <a:extLst>
              <a:ext uri="{FF2B5EF4-FFF2-40B4-BE49-F238E27FC236}">
                <a16:creationId xmlns:a16="http://schemas.microsoft.com/office/drawing/2014/main" id="{1AF14822-56AF-AED5-5A87-B4603AD4F7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7973"/>
          <a:stretch>
            <a:fillRect/>
          </a:stretch>
        </p:blipFill>
        <p:spPr>
          <a:xfrm>
            <a:off x="626340" y="4250185"/>
            <a:ext cx="7003823" cy="3170189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7" name="影像" descr="影像" hidden="1">
            <a:extLst>
              <a:ext uri="{FF2B5EF4-FFF2-40B4-BE49-F238E27FC236}">
                <a16:creationId xmlns:a16="http://schemas.microsoft.com/office/drawing/2014/main" id="{3B1A2DD8-17E1-E93F-2457-FFF4B30C5A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5200"/>
          <a:stretch>
            <a:fillRect/>
          </a:stretch>
        </p:blipFill>
        <p:spPr>
          <a:xfrm>
            <a:off x="5518717" y="5835280"/>
            <a:ext cx="6927483" cy="2832040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9" name="影像" descr="影像">
            <a:extLst>
              <a:ext uri="{FF2B5EF4-FFF2-40B4-BE49-F238E27FC236}">
                <a16:creationId xmlns:a16="http://schemas.microsoft.com/office/drawing/2014/main" id="{06CE40F6-A020-BE95-8E82-F0743E99806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2345558" y="3910641"/>
            <a:ext cx="8313683" cy="51974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0627-2 列表表單頁">
            <a:hlinkClick r:id="" action="ppaction://media"/>
            <a:extLst>
              <a:ext uri="{FF2B5EF4-FFF2-40B4-BE49-F238E27FC236}">
                <a16:creationId xmlns:a16="http://schemas.microsoft.com/office/drawing/2014/main" id="{D9C4C1D3-3A61-0306-55F9-A05B01C9D1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b="16827"/>
          <a:stretch>
            <a:fillRect/>
          </a:stretch>
        </p:blipFill>
        <p:spPr>
          <a:xfrm>
            <a:off x="2383658" y="4434178"/>
            <a:ext cx="8234093" cy="459552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0C723E-38BE-F0C8-9405-E1F0124A6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矩形">
            <a:extLst>
              <a:ext uri="{FF2B5EF4-FFF2-40B4-BE49-F238E27FC236}">
                <a16:creationId xmlns:a16="http://schemas.microsoft.com/office/drawing/2014/main" id="{4AEF060B-B000-46C2-992E-40B6EA3C0B5A}"/>
              </a:ext>
            </a:extLst>
          </p:cNvPr>
          <p:cNvSpPr/>
          <p:nvPr/>
        </p:nvSpPr>
        <p:spPr>
          <a:xfrm>
            <a:off x="1470817" y="3615649"/>
            <a:ext cx="10063165" cy="2522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126322F-18A8-D6BC-9243-D497E247DF26}"/>
              </a:ext>
            </a:extLst>
          </p:cNvPr>
          <p:cNvGrpSpPr/>
          <p:nvPr/>
        </p:nvGrpSpPr>
        <p:grpSpPr>
          <a:xfrm>
            <a:off x="2455532" y="3628349"/>
            <a:ext cx="8093737" cy="2522303"/>
            <a:chOff x="1859732" y="3628349"/>
            <a:chExt cx="8093737" cy="2522303"/>
          </a:xfrm>
        </p:grpSpPr>
        <p:sp>
          <p:nvSpPr>
            <p:cNvPr id="232" name="哪裡不一樣？">
              <a:extLst>
                <a:ext uri="{FF2B5EF4-FFF2-40B4-BE49-F238E27FC236}">
                  <a16:creationId xmlns:a16="http://schemas.microsoft.com/office/drawing/2014/main" id="{99F06898-003F-EC4A-BF72-AAA0A24BB24F}"/>
                </a:ext>
              </a:extLst>
            </p:cNvPr>
            <p:cNvSpPr txBox="1"/>
            <p:nvPr/>
          </p:nvSpPr>
          <p:spPr>
            <a:xfrm>
              <a:off x="6287049" y="4091545"/>
              <a:ext cx="3666420" cy="132497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indent="39687" algn="l" defTabSz="914400">
                <a:lnSpc>
                  <a:spcPct val="150000"/>
                </a:lnSpc>
                <a:defRPr sz="60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功能介紹</a:t>
              </a:r>
              <a:endPara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pic>
          <p:nvPicPr>
            <p:cNvPr id="233" name="ragic logo.png" descr="ragic logo.png">
              <a:extLst>
                <a:ext uri="{FF2B5EF4-FFF2-40B4-BE49-F238E27FC236}">
                  <a16:creationId xmlns:a16="http://schemas.microsoft.com/office/drawing/2014/main" id="{037829E4-2C36-6BD6-1DED-7B321C666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9732" y="3628349"/>
              <a:ext cx="4484094" cy="2522303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3" name="Ragic 一 個  系 統 便 能 管 理 您  所 有 的 作 業 流  程">
            <a:extLst>
              <a:ext uri="{FF2B5EF4-FFF2-40B4-BE49-F238E27FC236}">
                <a16:creationId xmlns:a16="http://schemas.microsoft.com/office/drawing/2014/main" id="{58560F82-82E0-7BB8-2294-88037AF79289}"/>
              </a:ext>
            </a:extLst>
          </p:cNvPr>
          <p:cNvSpPr txBox="1"/>
          <p:nvPr/>
        </p:nvSpPr>
        <p:spPr>
          <a:xfrm>
            <a:off x="1470817" y="6415906"/>
            <a:ext cx="1006316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擁有以下強大的功能，</a:t>
            </a:r>
            <a:r>
              <a:rPr kumimoji="0" lang="zh-TW" alt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不必寫一行程式！</a:t>
            </a:r>
            <a:endParaRPr kumimoji="0" sz="2300" b="1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"/>
              <a:sym typeface="Source Han Sans TW"/>
            </a:endParaRPr>
          </a:p>
        </p:txBody>
      </p:sp>
    </p:spTree>
    <p:extLst>
      <p:ext uri="{BB962C8B-B14F-4D97-AF65-F5344CB8AC3E}">
        <p14:creationId xmlns:p14="http://schemas.microsoft.com/office/powerpoint/2010/main" val="181446357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pic>
        <p:nvPicPr>
          <p:cNvPr id="289" name="影像" descr="影像"/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2345558" y="3910641"/>
            <a:ext cx="8313683" cy="519740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像 Excel簡潔易懂的介面，一個畫面就能看到所有資訊">
            <a:extLst>
              <a:ext uri="{FF2B5EF4-FFF2-40B4-BE49-F238E27FC236}">
                <a16:creationId xmlns:a16="http://schemas.microsoft.com/office/drawing/2014/main" id="{DCF67294-8787-9C89-DE3E-DBF041FE8218}"/>
              </a:ext>
            </a:extLst>
          </p:cNvPr>
          <p:cNvSpPr txBox="1"/>
          <p:nvPr/>
        </p:nvSpPr>
        <p:spPr>
          <a:xfrm>
            <a:off x="558599" y="1850090"/>
            <a:ext cx="11887601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用最簡單的方式，迅速找到資料</a:t>
            </a:r>
          </a:p>
        </p:txBody>
      </p:sp>
      <p:sp>
        <p:nvSpPr>
          <p:cNvPr id="6" name="簡潔介面">
            <a:extLst>
              <a:ext uri="{FF2B5EF4-FFF2-40B4-BE49-F238E27FC236}">
                <a16:creationId xmlns:a16="http://schemas.microsoft.com/office/drawing/2014/main" id="{367C6EB2-6CF1-59C7-CEA2-83D44D5099E9}"/>
              </a:ext>
            </a:extLst>
          </p:cNvPr>
          <p:cNvSpPr txBox="1"/>
          <p:nvPr/>
        </p:nvSpPr>
        <p:spPr>
          <a:xfrm>
            <a:off x="4355338" y="856074"/>
            <a:ext cx="4294124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全文檢索 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&amp; 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查詢</a:t>
            </a:r>
          </a:p>
        </p:txBody>
      </p:sp>
      <p:pic>
        <p:nvPicPr>
          <p:cNvPr id="3" name="0626全文檢索 篩選">
            <a:hlinkClick r:id="" action="ppaction://media"/>
            <a:extLst>
              <a:ext uri="{FF2B5EF4-FFF2-40B4-BE49-F238E27FC236}">
                <a16:creationId xmlns:a16="http://schemas.microsoft.com/office/drawing/2014/main" id="{12FA13B6-9A9A-670B-AF6C-772383312C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b="17261"/>
          <a:stretch>
            <a:fillRect/>
          </a:stretch>
        </p:blipFill>
        <p:spPr>
          <a:xfrm>
            <a:off x="2385391" y="4457635"/>
            <a:ext cx="8244033" cy="457703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A8CCE-4B02-40BC-4EF3-48B8E1C00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">
            <a:extLst>
              <a:ext uri="{FF2B5EF4-FFF2-40B4-BE49-F238E27FC236}">
                <a16:creationId xmlns:a16="http://schemas.microsoft.com/office/drawing/2014/main" id="{7B3BD407-D4E9-915D-3A80-1118AB4018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像 Excel簡潔易懂的介面，一個畫面就能看到所有資訊">
            <a:extLst>
              <a:ext uri="{FF2B5EF4-FFF2-40B4-BE49-F238E27FC236}">
                <a16:creationId xmlns:a16="http://schemas.microsoft.com/office/drawing/2014/main" id="{F42E82FA-790A-71BB-4100-2D87C25C7341}"/>
              </a:ext>
            </a:extLst>
          </p:cNvPr>
          <p:cNvSpPr txBox="1"/>
          <p:nvPr/>
        </p:nvSpPr>
        <p:spPr>
          <a:xfrm>
            <a:off x="558599" y="1850090"/>
            <a:ext cx="11887601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根據任何欄位的組合，自定的篩選條件</a:t>
            </a:r>
          </a:p>
        </p:txBody>
      </p:sp>
      <p:sp>
        <p:nvSpPr>
          <p:cNvPr id="6" name="簡潔介面">
            <a:extLst>
              <a:ext uri="{FF2B5EF4-FFF2-40B4-BE49-F238E27FC236}">
                <a16:creationId xmlns:a16="http://schemas.microsoft.com/office/drawing/2014/main" id="{78AA35CD-C204-747A-3442-0FA0B44458BD}"/>
              </a:ext>
            </a:extLst>
          </p:cNvPr>
          <p:cNvSpPr txBox="1"/>
          <p:nvPr/>
        </p:nvSpPr>
        <p:spPr>
          <a:xfrm>
            <a:off x="5277066" y="856074"/>
            <a:ext cx="2450671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快速篩選</a:t>
            </a:r>
          </a:p>
        </p:txBody>
      </p:sp>
      <p:pic>
        <p:nvPicPr>
          <p:cNvPr id="28" name="影像" descr="影像">
            <a:extLst>
              <a:ext uri="{FF2B5EF4-FFF2-40B4-BE49-F238E27FC236}">
                <a16:creationId xmlns:a16="http://schemas.microsoft.com/office/drawing/2014/main" id="{B3AB395D-0194-4AF2-BC57-C5FFF32C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2345558" y="3910641"/>
            <a:ext cx="8313683" cy="51974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圖片 5" descr="圖片 5">
            <a:extLst>
              <a:ext uri="{FF2B5EF4-FFF2-40B4-BE49-F238E27FC236}">
                <a16:creationId xmlns:a16="http://schemas.microsoft.com/office/drawing/2014/main" id="{439367B9-A9F8-D4BB-9374-32E0B09085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51" t="5908" r="13027" b="7348"/>
          <a:stretch>
            <a:fillRect/>
          </a:stretch>
        </p:blipFill>
        <p:spPr>
          <a:xfrm>
            <a:off x="2409273" y="4472699"/>
            <a:ext cx="8186254" cy="45865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圖片 5" descr="圖片 5">
            <a:extLst>
              <a:ext uri="{FF2B5EF4-FFF2-40B4-BE49-F238E27FC236}">
                <a16:creationId xmlns:a16="http://schemas.microsoft.com/office/drawing/2014/main" id="{31CD303B-414D-A80E-CFED-005B68897B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6" t="13617" r="88350" b="619"/>
          <a:stretch>
            <a:fillRect/>
          </a:stretch>
        </p:blipFill>
        <p:spPr>
          <a:xfrm>
            <a:off x="2423736" y="4460000"/>
            <a:ext cx="1173126" cy="4586592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矩形">
            <a:extLst>
              <a:ext uri="{FF2B5EF4-FFF2-40B4-BE49-F238E27FC236}">
                <a16:creationId xmlns:a16="http://schemas.microsoft.com/office/drawing/2014/main" id="{0C607DDD-B2DF-F567-10E0-0BB9382EE09F}"/>
              </a:ext>
            </a:extLst>
          </p:cNvPr>
          <p:cNvSpPr/>
          <p:nvPr/>
        </p:nvSpPr>
        <p:spPr>
          <a:xfrm>
            <a:off x="2382697" y="4423559"/>
            <a:ext cx="1264154" cy="4659474"/>
          </a:xfrm>
          <a:prstGeom prst="rect">
            <a:avLst/>
          </a:prstGeom>
          <a:ln w="63500">
            <a:solidFill>
              <a:srgbClr val="E2777C"/>
            </a:solidFill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9115006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98" name="確保哪些人可以閱覽或修改哪些資料"/>
          <p:cNvSpPr txBox="1"/>
          <p:nvPr/>
        </p:nvSpPr>
        <p:spPr>
          <a:xfrm>
            <a:off x="558599" y="1850090"/>
            <a:ext cx="11887601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-apple-system-font"/>
                <a:sym typeface="Source Han Sans TW Medium"/>
              </a:rPr>
              <a:t>涵蓋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-apple-system-font"/>
                <a:sym typeface="Source Han Sans TW Medium"/>
              </a:rPr>
              <a:t>所有複雜的權限管理情境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-apple-system-font"/>
                <a:sym typeface="Source Han Sans TW Medium"/>
              </a:rPr>
              <a:t>，</a:t>
            </a:r>
            <a:r>
              <a:rPr kumimoji="0" sz="23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確保哪些人可以閱覽或修改哪些資料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99" name="精細的權限管控"/>
          <p:cNvSpPr txBox="1"/>
          <p:nvPr/>
        </p:nvSpPr>
        <p:spPr>
          <a:xfrm>
            <a:off x="4425156" y="914914"/>
            <a:ext cx="41544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精細的權限管控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2" name="影像" descr="影像">
            <a:extLst>
              <a:ext uri="{FF2B5EF4-FFF2-40B4-BE49-F238E27FC236}">
                <a16:creationId xmlns:a16="http://schemas.microsoft.com/office/drawing/2014/main" id="{86113F36-CC21-9A70-548A-9116E341D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57" y="3467108"/>
            <a:ext cx="10796886" cy="60724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精細的權限管控">
            <a:extLst>
              <a:ext uri="{FF2B5EF4-FFF2-40B4-BE49-F238E27FC236}">
                <a16:creationId xmlns:a16="http://schemas.microsoft.com/office/drawing/2014/main" id="{2CF2C0B2-EAF3-DEDF-81CE-A969DA196786}"/>
              </a:ext>
            </a:extLst>
          </p:cNvPr>
          <p:cNvSpPr txBox="1"/>
          <p:nvPr/>
        </p:nvSpPr>
        <p:spPr>
          <a:xfrm>
            <a:off x="3234849" y="856074"/>
            <a:ext cx="653512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僅閱覽 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vs. 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問卷式使用者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 </a:t>
            </a:r>
            <a:endParaRPr kumimoji="0" lang="zh-TW" altLang="en-US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3" name="0522 不同權限展示.mp4">
            <a:hlinkClick r:id="" action="ppaction://media"/>
            <a:extLst>
              <a:ext uri="{FF2B5EF4-FFF2-40B4-BE49-F238E27FC236}">
                <a16:creationId xmlns:a16="http://schemas.microsoft.com/office/drawing/2014/main" id="{16D892E8-9AC5-274E-7BAF-518E8F6996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520" y="2355407"/>
            <a:ext cx="1154176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630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52" name="電子郵件線上簽核：快速方便、節省跑公文時間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電子郵件線上簽核：快速方便、節省跑公文時間</a:t>
            </a:r>
          </a:p>
        </p:txBody>
      </p:sp>
      <p:sp>
        <p:nvSpPr>
          <p:cNvPr id="353" name="簽核流程"/>
          <p:cNvSpPr txBox="1"/>
          <p:nvPr/>
        </p:nvSpPr>
        <p:spPr>
          <a:xfrm>
            <a:off x="5282406" y="914914"/>
            <a:ext cx="2439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簽核流程</a:t>
            </a:r>
          </a:p>
        </p:txBody>
      </p:sp>
      <p:grpSp>
        <p:nvGrpSpPr>
          <p:cNvPr id="359" name="群組"/>
          <p:cNvGrpSpPr/>
          <p:nvPr/>
        </p:nvGrpSpPr>
        <p:grpSpPr>
          <a:xfrm>
            <a:off x="3020374" y="3765364"/>
            <a:ext cx="6964052" cy="5319001"/>
            <a:chOff x="0" y="0"/>
            <a:chExt cx="6964050" cy="5493371"/>
          </a:xfrm>
        </p:grpSpPr>
        <p:grpSp>
          <p:nvGrpSpPr>
            <p:cNvPr id="356" name="群組"/>
            <p:cNvGrpSpPr/>
            <p:nvPr/>
          </p:nvGrpSpPr>
          <p:grpSpPr>
            <a:xfrm>
              <a:off x="-1" y="-1"/>
              <a:ext cx="6964051" cy="5493373"/>
              <a:chOff x="0" y="0"/>
              <a:chExt cx="6964051" cy="5493371"/>
            </a:xfrm>
          </p:grpSpPr>
          <p:pic>
            <p:nvPicPr>
              <p:cNvPr id="354" name="影像" descr="影像"/>
              <p:cNvPicPr>
                <a:picLocks noChangeAspect="1"/>
              </p:cNvPicPr>
              <p:nvPr/>
            </p:nvPicPr>
            <p:blipFill>
              <a:blip r:embed="rId5"/>
              <a:srcRect r="43694"/>
              <a:stretch>
                <a:fillRect/>
              </a:stretch>
            </p:blipFill>
            <p:spPr>
              <a:xfrm>
                <a:off x="-1" y="-1"/>
                <a:ext cx="4947593" cy="549337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55" name="影像" descr="影像"/>
              <p:cNvPicPr>
                <a:picLocks noChangeAspect="1"/>
              </p:cNvPicPr>
              <p:nvPr/>
            </p:nvPicPr>
            <p:blipFill>
              <a:blip r:embed="rId5"/>
              <a:srcRect l="63522"/>
              <a:stretch>
                <a:fillRect/>
              </a:stretch>
            </p:blipFill>
            <p:spPr>
              <a:xfrm>
                <a:off x="3758755" y="-1"/>
                <a:ext cx="3205297" cy="549337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357" name="影像" descr="影像"/>
            <p:cNvPicPr>
              <a:picLocks noChangeAspect="1"/>
            </p:cNvPicPr>
            <p:nvPr/>
          </p:nvPicPr>
          <p:blipFill>
            <a:blip r:embed="rId6"/>
            <a:srcRect l="514" t="514" r="514" b="514"/>
            <a:stretch>
              <a:fillRect/>
            </a:stretch>
          </p:blipFill>
          <p:spPr>
            <a:xfrm>
              <a:off x="65422" y="637918"/>
              <a:ext cx="6833208" cy="48139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8" name="影像" descr="影像"/>
            <p:cNvPicPr>
              <a:picLocks noChangeAspect="1"/>
            </p:cNvPicPr>
            <p:nvPr/>
          </p:nvPicPr>
          <p:blipFill>
            <a:blip r:embed="rId7"/>
            <a:srcRect l="3886" t="2949" r="5121" b="7220"/>
            <a:stretch>
              <a:fillRect/>
            </a:stretch>
          </p:blipFill>
          <p:spPr>
            <a:xfrm>
              <a:off x="5228691" y="4453548"/>
              <a:ext cx="949132" cy="2103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" name="0626 簽核">
            <a:hlinkClick r:id="" action="ppaction://media"/>
            <a:extLst>
              <a:ext uri="{FF2B5EF4-FFF2-40B4-BE49-F238E27FC236}">
                <a16:creationId xmlns:a16="http://schemas.microsoft.com/office/drawing/2014/main" id="{02208C03-7E84-75A0-00E5-92D67A2B10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85794" y="4420988"/>
            <a:ext cx="6833210" cy="458522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15" name="不再是一張一張獨立的資料表，而是緊密連結的資料庫系統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不再是一張一張獨立的資料表，而是緊密連結的</a:t>
            </a: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ea typeface="Source Han Sans TW Bold"/>
                <a:cs typeface="Source Han Sans TW Bold"/>
                <a:sym typeface="Source Han Sans TW Bold"/>
              </a:rPr>
              <a:t>資料庫系統</a:t>
            </a:r>
          </a:p>
        </p:txBody>
      </p:sp>
      <p:sp>
        <p:nvSpPr>
          <p:cNvPr id="316" name="表單緊密連結"/>
          <p:cNvSpPr txBox="1"/>
          <p:nvPr/>
        </p:nvSpPr>
        <p:spPr>
          <a:xfrm>
            <a:off x="4988527" y="856074"/>
            <a:ext cx="302775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連結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工作表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5" name="圖片 4" descr="一張含有 螢幕擷取畫面, 文字, 圖表, 鮮豔 的圖片&#10;&#10;AI 產生的內容可能不正確。">
            <a:extLst>
              <a:ext uri="{FF2B5EF4-FFF2-40B4-BE49-F238E27FC236}">
                <a16:creationId xmlns:a16="http://schemas.microsoft.com/office/drawing/2014/main" id="{D2FE2E34-A805-AF63-BFE6-FA3F20F57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45" y="3854508"/>
            <a:ext cx="9725511" cy="52447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AE66FE-717C-63AB-07AA-188D98437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">
            <a:extLst>
              <a:ext uri="{FF2B5EF4-FFF2-40B4-BE49-F238E27FC236}">
                <a16:creationId xmlns:a16="http://schemas.microsoft.com/office/drawing/2014/main" id="{61A2D40E-C29D-F62D-9205-9452D264CD1C}"/>
              </a:ext>
            </a:extLst>
          </p:cNvPr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pic>
        <p:nvPicPr>
          <p:cNvPr id="6" name="影像" descr="影像">
            <a:extLst>
              <a:ext uri="{FF2B5EF4-FFF2-40B4-BE49-F238E27FC236}">
                <a16:creationId xmlns:a16="http://schemas.microsoft.com/office/drawing/2014/main" id="{42225CC1-9483-0577-1EAC-ADAEF7E4DB5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3859396" y="3910641"/>
            <a:ext cx="8313683" cy="5197405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不再是一張一張獨立的資料表，而是緊密連結的資料庫系統">
            <a:extLst>
              <a:ext uri="{FF2B5EF4-FFF2-40B4-BE49-F238E27FC236}">
                <a16:creationId xmlns:a16="http://schemas.microsoft.com/office/drawing/2014/main" id="{EAA69CE0-718E-369B-A1B8-27C1364C87F1}"/>
              </a:ext>
            </a:extLst>
          </p:cNvPr>
          <p:cNvSpPr txBox="1"/>
          <p:nvPr/>
        </p:nvSpPr>
        <p:spPr>
          <a:xfrm>
            <a:off x="558599" y="1850090"/>
            <a:ext cx="11887601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-apple-system-font"/>
                <a:sym typeface="Source Han Sans TW Medium"/>
              </a:rPr>
              <a:t>大幅減少資料輸入的時間及避免人工輸入錯誤</a:t>
            </a:r>
            <a:endParaRPr kumimoji="0" lang="zh-TW" altLang="en-US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ea typeface="Source Han Sans TW Bold"/>
              <a:cs typeface="Source Han Sans TW Bold"/>
              <a:sym typeface="Source Han Sans TW Bold"/>
            </a:endParaRPr>
          </a:p>
        </p:txBody>
      </p:sp>
      <p:sp>
        <p:nvSpPr>
          <p:cNvPr id="316" name="表單緊密連結">
            <a:extLst>
              <a:ext uri="{FF2B5EF4-FFF2-40B4-BE49-F238E27FC236}">
                <a16:creationId xmlns:a16="http://schemas.microsoft.com/office/drawing/2014/main" id="{CF6F10F5-2C35-C853-D7C7-B1918FAD641E}"/>
              </a:ext>
            </a:extLst>
          </p:cNvPr>
          <p:cNvSpPr txBox="1"/>
          <p:nvPr/>
        </p:nvSpPr>
        <p:spPr>
          <a:xfrm>
            <a:off x="4988527" y="856074"/>
            <a:ext cx="302775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連結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與載入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050C51A-CA21-0D8E-772D-88134AF4B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335" y="4442273"/>
            <a:ext cx="2759325" cy="4394481"/>
          </a:xfrm>
          <a:prstGeom prst="rect">
            <a:avLst/>
          </a:prstGeom>
          <a:ln w="19050">
            <a:solidFill>
              <a:srgbClr val="FFC0C2"/>
            </a:solidFill>
          </a:ln>
        </p:spPr>
      </p:pic>
      <p:pic>
        <p:nvPicPr>
          <p:cNvPr id="5" name="連結與載入.mp4">
            <a:hlinkClick r:id="" action="ppaction://media"/>
            <a:extLst>
              <a:ext uri="{FF2B5EF4-FFF2-40B4-BE49-F238E27FC236}">
                <a16:creationId xmlns:a16="http://schemas.microsoft.com/office/drawing/2014/main" id="{BC097003-2714-B4A3-3EA2-9BD000D458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38657" y="4442273"/>
            <a:ext cx="8144488" cy="458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601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DEC6A1-D2D3-6E41-6A31-7F73A4E2E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">
            <a:extLst>
              <a:ext uri="{FF2B5EF4-FFF2-40B4-BE49-F238E27FC236}">
                <a16:creationId xmlns:a16="http://schemas.microsoft.com/office/drawing/2014/main" id="{99225E9F-E64C-43FF-4B31-4A813D1AE282}"/>
              </a:ext>
            </a:extLst>
          </p:cNvPr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15" name="不再是一張一張獨立的資料表，而是緊密連結的資料庫系統">
            <a:extLst>
              <a:ext uri="{FF2B5EF4-FFF2-40B4-BE49-F238E27FC236}">
                <a16:creationId xmlns:a16="http://schemas.microsoft.com/office/drawing/2014/main" id="{1838A2F4-9C5B-2401-05A6-0C6781807096}"/>
              </a:ext>
            </a:extLst>
          </p:cNvPr>
          <p:cNvSpPr txBox="1"/>
          <p:nvPr/>
        </p:nvSpPr>
        <p:spPr>
          <a:xfrm>
            <a:off x="558599" y="1850090"/>
            <a:ext cx="11887601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-apple-system-font"/>
                <a:sym typeface="Source Han Sans TW Medium"/>
              </a:rPr>
              <a:t>不同使用者群組看到不同版本的表單欄位</a:t>
            </a:r>
            <a:endParaRPr kumimoji="0" lang="zh-TW" altLang="en-US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ea typeface="Source Han Sans TW Bold"/>
              <a:cs typeface="Source Han Sans TW Bold"/>
              <a:sym typeface="Source Han Sans TW Bold"/>
            </a:endParaRPr>
          </a:p>
        </p:txBody>
      </p:sp>
      <p:sp>
        <p:nvSpPr>
          <p:cNvPr id="316" name="表單緊密連結">
            <a:extLst>
              <a:ext uri="{FF2B5EF4-FFF2-40B4-BE49-F238E27FC236}">
                <a16:creationId xmlns:a16="http://schemas.microsoft.com/office/drawing/2014/main" id="{022F0304-D037-E4F0-6FE2-B073073C571B}"/>
              </a:ext>
            </a:extLst>
          </p:cNvPr>
          <p:cNvSpPr txBox="1"/>
          <p:nvPr/>
        </p:nvSpPr>
        <p:spPr>
          <a:xfrm>
            <a:off x="4699989" y="856074"/>
            <a:ext cx="3604833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多版本工作表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BD9C26C-08FE-90B3-F693-EA967508A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00" y="4473781"/>
            <a:ext cx="5328092" cy="3060000"/>
          </a:xfrm>
          <a:prstGeom prst="rect">
            <a:avLst/>
          </a:prstGeom>
          <a:ln w="12700">
            <a:solidFill>
              <a:srgbClr val="FFC0C2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03E2EC6-ABD1-6628-524D-2D5F924CC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551" y="4473781"/>
            <a:ext cx="5560150" cy="3060000"/>
          </a:xfrm>
          <a:prstGeom prst="rect">
            <a:avLst/>
          </a:prstGeom>
          <a:ln w="12700">
            <a:solidFill>
              <a:srgbClr val="FFC0C2"/>
            </a:solidFill>
          </a:ln>
        </p:spPr>
      </p:pic>
      <p:sp>
        <p:nvSpPr>
          <p:cNvPr id="7" name="像 Excel簡潔易懂的介面，一個畫面就能看到所有資訊">
            <a:extLst>
              <a:ext uri="{FF2B5EF4-FFF2-40B4-BE49-F238E27FC236}">
                <a16:creationId xmlns:a16="http://schemas.microsoft.com/office/drawing/2014/main" id="{D9A5273D-0A30-98D0-D5EB-7C0D377E75EA}"/>
              </a:ext>
            </a:extLst>
          </p:cNvPr>
          <p:cNvSpPr txBox="1"/>
          <p:nvPr/>
        </p:nvSpPr>
        <p:spPr>
          <a:xfrm>
            <a:off x="2842674" y="3861167"/>
            <a:ext cx="1304944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給客戶看</a:t>
            </a:r>
          </a:p>
        </p:txBody>
      </p:sp>
      <p:sp>
        <p:nvSpPr>
          <p:cNvPr id="12" name="像 Excel簡潔易懂的介面，一個畫面就能看到所有資訊">
            <a:extLst>
              <a:ext uri="{FF2B5EF4-FFF2-40B4-BE49-F238E27FC236}">
                <a16:creationId xmlns:a16="http://schemas.microsoft.com/office/drawing/2014/main" id="{1CF2232E-2C8D-2222-B182-014CF2C95D63}"/>
              </a:ext>
            </a:extLst>
          </p:cNvPr>
          <p:cNvSpPr txBox="1"/>
          <p:nvPr/>
        </p:nvSpPr>
        <p:spPr>
          <a:xfrm>
            <a:off x="8741154" y="3861167"/>
            <a:ext cx="1304944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內部查看</a:t>
            </a:r>
          </a:p>
        </p:txBody>
      </p:sp>
      <p:sp>
        <p:nvSpPr>
          <p:cNvPr id="14" name="像 Excel簡潔易懂的介面，一個畫面就能看到所有資訊">
            <a:extLst>
              <a:ext uri="{FF2B5EF4-FFF2-40B4-BE49-F238E27FC236}">
                <a16:creationId xmlns:a16="http://schemas.microsoft.com/office/drawing/2014/main" id="{525BC2D7-5DD7-4A4B-F1C1-41018266862D}"/>
              </a:ext>
            </a:extLst>
          </p:cNvPr>
          <p:cNvSpPr txBox="1"/>
          <p:nvPr/>
        </p:nvSpPr>
        <p:spPr>
          <a:xfrm>
            <a:off x="4205632" y="8013123"/>
            <a:ext cx="4593536" cy="889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給客戶看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/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內部查看表單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可設計不同欄位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Bold" panose="020B0500000000000000" pitchFamily="34" charset="-128"/>
              <a:ea typeface="Noto Sans CJK SC Bold" panose="020B0500000000000000" pitchFamily="34" charset="-128"/>
              <a:sym typeface="Source Han Sans TW Medium"/>
            </a:endParaRPr>
          </a:p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填寫其中一張，另一張就自動更新</a:t>
            </a:r>
          </a:p>
        </p:txBody>
      </p:sp>
      <p:sp>
        <p:nvSpPr>
          <p:cNvPr id="15" name="線條">
            <a:extLst>
              <a:ext uri="{FF2B5EF4-FFF2-40B4-BE49-F238E27FC236}">
                <a16:creationId xmlns:a16="http://schemas.microsoft.com/office/drawing/2014/main" id="{9D70185C-D189-82E7-1507-7E191A551C18}"/>
              </a:ext>
            </a:extLst>
          </p:cNvPr>
          <p:cNvSpPr/>
          <p:nvPr/>
        </p:nvSpPr>
        <p:spPr>
          <a:xfrm rot="10800000">
            <a:off x="3464523" y="7563703"/>
            <a:ext cx="892324" cy="719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F95D5D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16" name="線條">
            <a:extLst>
              <a:ext uri="{FF2B5EF4-FFF2-40B4-BE49-F238E27FC236}">
                <a16:creationId xmlns:a16="http://schemas.microsoft.com/office/drawing/2014/main" id="{ABF931DF-C83C-4B60-F818-677972D14F28}"/>
              </a:ext>
            </a:extLst>
          </p:cNvPr>
          <p:cNvSpPr/>
          <p:nvPr/>
        </p:nvSpPr>
        <p:spPr>
          <a:xfrm rot="10800000" flipH="1">
            <a:off x="8647953" y="7563703"/>
            <a:ext cx="738094" cy="719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F95D5D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6465693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員工有高達 90% 的時間在和 Excel 搏鬥">
            <a:extLst>
              <a:ext uri="{FF2B5EF4-FFF2-40B4-BE49-F238E27FC236}">
                <a16:creationId xmlns:a16="http://schemas.microsoft.com/office/drawing/2014/main" id="{B1435001-FC90-8681-C1E8-8E24D583344C}"/>
              </a:ext>
            </a:extLst>
          </p:cNvPr>
          <p:cNvSpPr txBox="1"/>
          <p:nvPr/>
        </p:nvSpPr>
        <p:spPr>
          <a:xfrm>
            <a:off x="759027" y="3475267"/>
            <a:ext cx="2941978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用 </a:t>
            </a:r>
            <a:r>
              <a:rPr lang="en-US" altLang="zh-TW" dirty="0"/>
              <a:t>Excel </a:t>
            </a:r>
            <a:r>
              <a:rPr lang="zh-TW" altLang="en-US" dirty="0"/>
              <a:t>管理？</a:t>
            </a:r>
            <a:endParaRPr dirty="0"/>
          </a:p>
        </p:txBody>
      </p:sp>
      <p:sp>
        <p:nvSpPr>
          <p:cNvPr id="3" name="耗時">
            <a:extLst>
              <a:ext uri="{FF2B5EF4-FFF2-40B4-BE49-F238E27FC236}">
                <a16:creationId xmlns:a16="http://schemas.microsoft.com/office/drawing/2014/main" id="{A55C2432-0142-D6EB-4E9B-16AA2C1373F2}"/>
              </a:ext>
            </a:extLst>
          </p:cNvPr>
          <p:cNvSpPr txBox="1"/>
          <p:nvPr/>
        </p:nvSpPr>
        <p:spPr>
          <a:xfrm>
            <a:off x="4941328" y="1424854"/>
            <a:ext cx="3122144" cy="1019382"/>
          </a:xfrm>
          <a:prstGeom prst="rect">
            <a:avLst/>
          </a:prstGeom>
          <a:noFill/>
          <a:ln w="12700">
            <a:miter lim="400000"/>
          </a:ln>
          <a:effectLst>
            <a:reflection endPos="0" dir="5400000" sy="-100000" algn="bl" rotWithShape="0"/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indent="39687" algn="l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algn="ctr"/>
            <a:r>
              <a:rPr lang="zh-TW" altLang="en-US" dirty="0"/>
              <a:t>痛點總整理</a:t>
            </a:r>
            <a:endParaRPr dirty="0"/>
          </a:p>
        </p:txBody>
      </p:sp>
      <p:sp>
        <p:nvSpPr>
          <p:cNvPr id="4" name="員工有高達 90% 的時間在和 Excel 搏鬥">
            <a:extLst>
              <a:ext uri="{FF2B5EF4-FFF2-40B4-BE49-F238E27FC236}">
                <a16:creationId xmlns:a16="http://schemas.microsoft.com/office/drawing/2014/main" id="{249A84D1-C17A-7D02-0FAE-00F71E5FE581}"/>
              </a:ext>
            </a:extLst>
          </p:cNvPr>
          <p:cNvSpPr txBox="1"/>
          <p:nvPr/>
        </p:nvSpPr>
        <p:spPr>
          <a:xfrm>
            <a:off x="4594428" y="3475267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自己開發？還是委外開發？</a:t>
            </a:r>
            <a:endParaRPr dirty="0"/>
          </a:p>
        </p:txBody>
      </p:sp>
      <p:sp>
        <p:nvSpPr>
          <p:cNvPr id="5" name="員工有高達 90% 的時間在和 Excel 搏鬥">
            <a:extLst>
              <a:ext uri="{FF2B5EF4-FFF2-40B4-BE49-F238E27FC236}">
                <a16:creationId xmlns:a16="http://schemas.microsoft.com/office/drawing/2014/main" id="{42C48AF9-D8AA-6087-9B9A-833429A06020}"/>
              </a:ext>
            </a:extLst>
          </p:cNvPr>
          <p:cNvSpPr txBox="1"/>
          <p:nvPr/>
        </p:nvSpPr>
        <p:spPr>
          <a:xfrm>
            <a:off x="9294069" y="3475267"/>
            <a:ext cx="2998747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還是直接買套裝？</a:t>
            </a:r>
            <a:endParaRPr dirty="0"/>
          </a:p>
        </p:txBody>
      </p:sp>
      <p:sp>
        <p:nvSpPr>
          <p:cNvPr id="17" name="橢圓 16">
            <a:hlinkClick r:id="rId3" action="ppaction://hlinksldjump"/>
            <a:extLst>
              <a:ext uri="{FF2B5EF4-FFF2-40B4-BE49-F238E27FC236}">
                <a16:creationId xmlns:a16="http://schemas.microsoft.com/office/drawing/2014/main" id="{1AFFE6CA-DFE4-8634-7C63-9D3205A7306A}"/>
              </a:ext>
            </a:extLst>
          </p:cNvPr>
          <p:cNvSpPr/>
          <p:nvPr/>
        </p:nvSpPr>
        <p:spPr>
          <a:xfrm>
            <a:off x="4888204" y="4590663"/>
            <a:ext cx="3228392" cy="3228392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3" name="圖片 12">
            <a:hlinkClick r:id="rId3" action="ppaction://hlinksldjump"/>
            <a:extLst>
              <a:ext uri="{FF2B5EF4-FFF2-40B4-BE49-F238E27FC236}">
                <a16:creationId xmlns:a16="http://schemas.microsoft.com/office/drawing/2014/main" id="{AD6888A3-692F-1424-885A-DEC5406F59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" r="1181" b="2281"/>
          <a:stretch>
            <a:fillRect/>
          </a:stretch>
        </p:blipFill>
        <p:spPr>
          <a:xfrm>
            <a:off x="5430377" y="5256824"/>
            <a:ext cx="2342023" cy="1998705"/>
          </a:xfrm>
          <a:prstGeom prst="rect">
            <a:avLst/>
          </a:prstGeom>
        </p:spPr>
      </p:pic>
      <p:sp>
        <p:nvSpPr>
          <p:cNvPr id="18" name="橢圓 17">
            <a:hlinkClick r:id="rId5" action="ppaction://hlinksldjump"/>
            <a:extLst>
              <a:ext uri="{FF2B5EF4-FFF2-40B4-BE49-F238E27FC236}">
                <a16:creationId xmlns:a16="http://schemas.microsoft.com/office/drawing/2014/main" id="{C239465D-C87E-1357-1667-4E37FCA95193}"/>
              </a:ext>
            </a:extLst>
          </p:cNvPr>
          <p:cNvSpPr/>
          <p:nvPr/>
        </p:nvSpPr>
        <p:spPr>
          <a:xfrm>
            <a:off x="9141924" y="4590663"/>
            <a:ext cx="3228392" cy="3228392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5" name="圖片 14">
            <a:hlinkClick r:id="rId5" action="ppaction://hlinksldjump"/>
            <a:extLst>
              <a:ext uri="{FF2B5EF4-FFF2-40B4-BE49-F238E27FC236}">
                <a16:creationId xmlns:a16="http://schemas.microsoft.com/office/drawing/2014/main" id="{D5AB2D10-C41C-F3E4-71D5-E57D7BAEF0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1" b="1417"/>
          <a:stretch/>
        </p:blipFill>
        <p:spPr>
          <a:xfrm>
            <a:off x="9674152" y="5200842"/>
            <a:ext cx="2231710" cy="2200084"/>
          </a:xfrm>
          <a:prstGeom prst="rect">
            <a:avLst/>
          </a:prstGeom>
        </p:spPr>
      </p:pic>
      <p:sp>
        <p:nvSpPr>
          <p:cNvPr id="16" name="橢圓 15">
            <a:hlinkClick r:id="rId7" action="ppaction://hlinksldjump"/>
            <a:extLst>
              <a:ext uri="{FF2B5EF4-FFF2-40B4-BE49-F238E27FC236}">
                <a16:creationId xmlns:a16="http://schemas.microsoft.com/office/drawing/2014/main" id="{38C1607C-E518-BB19-017A-A75B6E6DCAF4}"/>
              </a:ext>
            </a:extLst>
          </p:cNvPr>
          <p:cNvSpPr/>
          <p:nvPr/>
        </p:nvSpPr>
        <p:spPr>
          <a:xfrm>
            <a:off x="615820" y="4590663"/>
            <a:ext cx="3228392" cy="3228392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2" name="圖片 11">
            <a:hlinkClick r:id="rId7" action="ppaction://hlinksldjump"/>
            <a:extLst>
              <a:ext uri="{FF2B5EF4-FFF2-40B4-BE49-F238E27FC236}">
                <a16:creationId xmlns:a16="http://schemas.microsoft.com/office/drawing/2014/main" id="{7FF6E210-630A-5B06-B637-AC4C21886D5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784"/>
          <a:stretch>
            <a:fillRect/>
          </a:stretch>
        </p:blipFill>
        <p:spPr>
          <a:xfrm>
            <a:off x="1394409" y="5154189"/>
            <a:ext cx="1641399" cy="210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4423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03" name="有效分析、清晰掌握組織狀態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有效分析、清晰掌握組織狀態</a:t>
            </a:r>
          </a:p>
        </p:txBody>
      </p:sp>
      <p:sp>
        <p:nvSpPr>
          <p:cNvPr id="304" name="報表"/>
          <p:cNvSpPr txBox="1"/>
          <p:nvPr/>
        </p:nvSpPr>
        <p:spPr>
          <a:xfrm>
            <a:off x="5853906" y="914914"/>
            <a:ext cx="1296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報表</a:t>
            </a:r>
          </a:p>
        </p:txBody>
      </p:sp>
      <p:pic>
        <p:nvPicPr>
          <p:cNvPr id="2" name="報表.mp4">
            <a:hlinkClick r:id="" action="ppaction://media"/>
            <a:extLst>
              <a:ext uri="{FF2B5EF4-FFF2-40B4-BE49-F238E27FC236}">
                <a16:creationId xmlns:a16="http://schemas.microsoft.com/office/drawing/2014/main" id="{B581CFCC-12E0-1831-F3C2-BD8B46E092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2112" y="3690937"/>
            <a:ext cx="10140576" cy="570407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31" name="拋轉訂單：建立產生出貨單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拋轉訂單：建立產生出貨單</a:t>
            </a:r>
          </a:p>
        </p:txBody>
      </p:sp>
      <p:sp>
        <p:nvSpPr>
          <p:cNvPr id="332" name="動作按鈕：拋轉"/>
          <p:cNvSpPr txBox="1"/>
          <p:nvPr/>
        </p:nvSpPr>
        <p:spPr>
          <a:xfrm>
            <a:off x="4425156" y="914914"/>
            <a:ext cx="41544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動作按鈕：拋轉</a:t>
            </a:r>
          </a:p>
        </p:txBody>
      </p:sp>
      <p:pic>
        <p:nvPicPr>
          <p:cNvPr id="333" name="影像" descr="影像"/>
          <p:cNvPicPr>
            <a:picLocks noChangeAspect="1"/>
          </p:cNvPicPr>
          <p:nvPr/>
        </p:nvPicPr>
        <p:blipFill>
          <a:blip r:embed="rId3"/>
          <a:srcRect r="29180" b="24319"/>
          <a:stretch>
            <a:fillRect/>
          </a:stretch>
        </p:blipFill>
        <p:spPr>
          <a:xfrm>
            <a:off x="611217" y="3688862"/>
            <a:ext cx="6273368" cy="6064738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線條"/>
          <p:cNvSpPr/>
          <p:nvPr/>
        </p:nvSpPr>
        <p:spPr>
          <a:xfrm>
            <a:off x="6870084" y="4017838"/>
            <a:ext cx="2562674" cy="14482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latin typeface="+mn-lt"/>
                <a:ea typeface="+mn-ea"/>
                <a:cs typeface="+mn-cs"/>
                <a:sym typeface="Helvetica Neue"/>
              </a:defRPr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pic>
        <p:nvPicPr>
          <p:cNvPr id="338" name="影像" descr="影像"/>
          <p:cNvPicPr>
            <a:picLocks noChangeAspect="1"/>
          </p:cNvPicPr>
          <p:nvPr/>
        </p:nvPicPr>
        <p:blipFill>
          <a:blip r:embed="rId4"/>
          <a:srcRect l="11091" r="11091" b="12153"/>
          <a:stretch>
            <a:fillRect/>
          </a:stretch>
        </p:blipFill>
        <p:spPr>
          <a:xfrm>
            <a:off x="6827011" y="5476775"/>
            <a:ext cx="5566725" cy="4329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B177179-1A69-BF5C-A202-03A75F5968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294"/>
          <a:stretch>
            <a:fillRect/>
          </a:stretch>
        </p:blipFill>
        <p:spPr>
          <a:xfrm>
            <a:off x="824914" y="4160655"/>
            <a:ext cx="5845973" cy="559294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A0FC683-8F75-BFE3-D440-521AF25AEB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9785" y="8576688"/>
            <a:ext cx="2641102" cy="1176912"/>
          </a:xfrm>
          <a:prstGeom prst="rect">
            <a:avLst/>
          </a:prstGeom>
        </p:spPr>
      </p:pic>
      <p:grpSp>
        <p:nvGrpSpPr>
          <p:cNvPr id="7" name="群組"/>
          <p:cNvGrpSpPr/>
          <p:nvPr/>
        </p:nvGrpSpPr>
        <p:grpSpPr>
          <a:xfrm>
            <a:off x="2337811" y="5945205"/>
            <a:ext cx="2959950" cy="1391682"/>
            <a:chOff x="0" y="0"/>
            <a:chExt cx="2959948" cy="1391680"/>
          </a:xfrm>
        </p:grpSpPr>
        <p:pic>
          <p:nvPicPr>
            <p:cNvPr id="8" name="影像" descr="影像"/>
            <p:cNvPicPr>
              <a:picLocks noChangeAspect="1"/>
            </p:cNvPicPr>
            <p:nvPr/>
          </p:nvPicPr>
          <p:blipFill>
            <a:blip r:embed="rId7"/>
            <a:srcRect l="29769" t="13179" r="32116" b="21893"/>
            <a:stretch>
              <a:fillRect/>
            </a:stretch>
          </p:blipFill>
          <p:spPr>
            <a:xfrm>
              <a:off x="-1" y="-1"/>
              <a:ext cx="2959950" cy="13916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影像" descr="影像"/>
            <p:cNvPicPr>
              <a:picLocks noChangeAspect="1"/>
            </p:cNvPicPr>
            <p:nvPr/>
          </p:nvPicPr>
          <p:blipFill>
            <a:blip r:embed="rId7"/>
            <a:srcRect l="63282" t="17732" r="35938" b="25489"/>
            <a:stretch>
              <a:fillRect/>
            </a:stretch>
          </p:blipFill>
          <p:spPr>
            <a:xfrm>
              <a:off x="2660156" y="97585"/>
              <a:ext cx="60502" cy="12170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" name="矩形">
            <a:extLst>
              <a:ext uri="{FF2B5EF4-FFF2-40B4-BE49-F238E27FC236}">
                <a16:creationId xmlns:a16="http://schemas.microsoft.com/office/drawing/2014/main" id="{3D808C03-5C68-8A93-8AE7-596A9863BE5D}"/>
              </a:ext>
            </a:extLst>
          </p:cNvPr>
          <p:cNvSpPr/>
          <p:nvPr/>
        </p:nvSpPr>
        <p:spPr>
          <a:xfrm>
            <a:off x="5740077" y="8912994"/>
            <a:ext cx="930810" cy="304910"/>
          </a:xfrm>
          <a:prstGeom prst="rect">
            <a:avLst/>
          </a:prstGeom>
          <a:ln w="63500">
            <a:solidFill>
              <a:srgbClr val="E2777C"/>
            </a:solidFill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FD855FF-F353-CB0F-2A15-776C549241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6929" y="5856681"/>
            <a:ext cx="5266888" cy="389691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F839B3D-1C39-4C02-F0DA-3E0CE0D203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1711" y="8912994"/>
            <a:ext cx="3398200" cy="85130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影像" descr="影像"/>
          <p:cNvPicPr>
            <a:picLocks noChangeAspect="1"/>
          </p:cNvPicPr>
          <p:nvPr/>
        </p:nvPicPr>
        <p:blipFill>
          <a:blip r:embed="rId3"/>
          <a:srcRect r="29480" b="25627"/>
          <a:stretch>
            <a:fillRect/>
          </a:stretch>
        </p:blipFill>
        <p:spPr>
          <a:xfrm>
            <a:off x="611217" y="3730247"/>
            <a:ext cx="6246626" cy="6044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影像" descr="影像"/>
          <p:cNvPicPr>
            <a:picLocks noChangeAspect="1"/>
          </p:cNvPicPr>
          <p:nvPr/>
        </p:nvPicPr>
        <p:blipFill>
          <a:blip r:embed="rId4"/>
          <a:srcRect r="6526" b="12696"/>
          <a:stretch>
            <a:fillRect/>
          </a:stretch>
        </p:blipFill>
        <p:spPr>
          <a:xfrm>
            <a:off x="6689097" y="4618783"/>
            <a:ext cx="5740746" cy="5176315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線條"/>
          <p:cNvSpPr/>
          <p:nvPr/>
        </p:nvSpPr>
        <p:spPr>
          <a:xfrm>
            <a:off x="6870083" y="4017838"/>
            <a:ext cx="2893563" cy="3760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latin typeface="+mn-lt"/>
                <a:ea typeface="+mn-ea"/>
                <a:cs typeface="+mn-cs"/>
                <a:sym typeface="Helvetica Neue"/>
              </a:defRPr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43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44" name="透過「更新別張表單欄位值」的動作按鈕執行「扣庫存」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透過「更新別張表單欄位值」的動作按鈕執行「扣庫存」</a:t>
            </a:r>
          </a:p>
        </p:txBody>
      </p:sp>
      <p:sp>
        <p:nvSpPr>
          <p:cNvPr id="345" name="動作按鈕：更新別張表單欄位值"/>
          <p:cNvSpPr txBox="1"/>
          <p:nvPr/>
        </p:nvSpPr>
        <p:spPr>
          <a:xfrm>
            <a:off x="2424907" y="914914"/>
            <a:ext cx="8154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動作按鈕：更新別張表單欄位值</a:t>
            </a:r>
          </a:p>
        </p:txBody>
      </p:sp>
      <p:grpSp>
        <p:nvGrpSpPr>
          <p:cNvPr id="349" name="群組"/>
          <p:cNvGrpSpPr/>
          <p:nvPr/>
        </p:nvGrpSpPr>
        <p:grpSpPr>
          <a:xfrm>
            <a:off x="2254650" y="5797114"/>
            <a:ext cx="2959950" cy="1391684"/>
            <a:chOff x="0" y="-1"/>
            <a:chExt cx="2959948" cy="1391683"/>
          </a:xfrm>
        </p:grpSpPr>
        <p:pic>
          <p:nvPicPr>
            <p:cNvPr id="346" name="影像" descr="影像"/>
            <p:cNvPicPr>
              <a:picLocks noChangeAspect="1"/>
            </p:cNvPicPr>
            <p:nvPr/>
          </p:nvPicPr>
          <p:blipFill>
            <a:blip r:embed="rId5"/>
            <a:srcRect l="29769" t="13179" r="32116" b="21893"/>
            <a:stretch>
              <a:fillRect/>
            </a:stretch>
          </p:blipFill>
          <p:spPr>
            <a:xfrm>
              <a:off x="-1" y="-2"/>
              <a:ext cx="2959950" cy="13916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7" name="影像" descr="影像"/>
            <p:cNvPicPr>
              <a:picLocks noChangeAspect="1"/>
            </p:cNvPicPr>
            <p:nvPr/>
          </p:nvPicPr>
          <p:blipFill>
            <a:blip r:embed="rId5"/>
            <a:srcRect l="63282" t="17732" r="35938" b="25489"/>
            <a:stretch>
              <a:fillRect/>
            </a:stretch>
          </p:blipFill>
          <p:spPr>
            <a:xfrm>
              <a:off x="2660156" y="97585"/>
              <a:ext cx="60502" cy="12170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8" name="影像" descr="影像"/>
            <p:cNvPicPr>
              <a:picLocks noChangeAspect="1"/>
            </p:cNvPicPr>
            <p:nvPr/>
          </p:nvPicPr>
          <p:blipFill>
            <a:blip r:embed="rId6"/>
            <a:srcRect r="27742"/>
            <a:stretch>
              <a:fillRect/>
            </a:stretch>
          </p:blipFill>
          <p:spPr>
            <a:xfrm>
              <a:off x="202798" y="422789"/>
              <a:ext cx="2637173" cy="3671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矩形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97372"/>
            <a:ext cx="13777846" cy="293756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04" name="報表"/>
          <p:cNvSpPr txBox="1"/>
          <p:nvPr/>
        </p:nvSpPr>
        <p:spPr>
          <a:xfrm>
            <a:off x="4988526" y="856074"/>
            <a:ext cx="302775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條件式格式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E7B1228-2A96-3FC4-39C7-0C163C45D240}"/>
              </a:ext>
            </a:extLst>
          </p:cNvPr>
          <p:cNvGrpSpPr/>
          <p:nvPr/>
        </p:nvGrpSpPr>
        <p:grpSpPr>
          <a:xfrm>
            <a:off x="566247" y="3670287"/>
            <a:ext cx="7405060" cy="6083314"/>
            <a:chOff x="566247" y="3670287"/>
            <a:chExt cx="7405060" cy="6083314"/>
          </a:xfrm>
        </p:grpSpPr>
        <p:pic>
          <p:nvPicPr>
            <p:cNvPr id="12" name="影像" descr="影像">
              <a:extLst>
                <a:ext uri="{FF2B5EF4-FFF2-40B4-BE49-F238E27FC236}">
                  <a16:creationId xmlns:a16="http://schemas.microsoft.com/office/drawing/2014/main" id="{D7E8D34C-069D-074B-7056-62FB91AD4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29480" b="27299"/>
            <a:stretch>
              <a:fillRect/>
            </a:stretch>
          </p:blipFill>
          <p:spPr>
            <a:xfrm>
              <a:off x="566247" y="3670287"/>
              <a:ext cx="6430834" cy="608331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" name="影像" descr="影像">
              <a:extLst>
                <a:ext uri="{FF2B5EF4-FFF2-40B4-BE49-F238E27FC236}">
                  <a16:creationId xmlns:a16="http://schemas.microsoft.com/office/drawing/2014/main" id="{6993E85C-0CFF-3F09-B1CA-5BD04156C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818" r="29480" b="27299"/>
            <a:stretch>
              <a:fillRect/>
            </a:stretch>
          </p:blipFill>
          <p:spPr>
            <a:xfrm>
              <a:off x="4077324" y="3670287"/>
              <a:ext cx="3893983" cy="6083314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378E0550-0ACD-04FE-E493-7212AEA7FA48}"/>
              </a:ext>
            </a:extLst>
          </p:cNvPr>
          <p:cNvGrpSpPr/>
          <p:nvPr/>
        </p:nvGrpSpPr>
        <p:grpSpPr>
          <a:xfrm>
            <a:off x="811943" y="4194175"/>
            <a:ext cx="6947010" cy="5559426"/>
            <a:chOff x="747059" y="3708652"/>
            <a:chExt cx="6947010" cy="5559426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1A209FE0-299B-1134-11CB-3743909EF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" r="15371" b="13943"/>
            <a:stretch/>
          </p:blipFill>
          <p:spPr>
            <a:xfrm>
              <a:off x="747059" y="3708652"/>
              <a:ext cx="6947010" cy="4086861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E11E6C1-26AE-914B-A822-FFA89C7CD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2663" b="17553"/>
            <a:stretch>
              <a:fillRect/>
            </a:stretch>
          </p:blipFill>
          <p:spPr>
            <a:xfrm>
              <a:off x="747059" y="7795514"/>
              <a:ext cx="6947010" cy="1472564"/>
            </a:xfrm>
            <a:prstGeom prst="rect">
              <a:avLst/>
            </a:prstGeom>
          </p:spPr>
        </p:pic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B308A1CC-416C-0BA5-45E1-7704AEF7DB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2297" y="3334099"/>
            <a:ext cx="5020560" cy="4585540"/>
          </a:xfrm>
          <a:prstGeom prst="round2SameRect">
            <a:avLst>
              <a:gd name="adj1" fmla="val 1703"/>
              <a:gd name="adj2" fmla="val 0"/>
            </a:avLst>
          </a:prstGeom>
          <a:ln w="12700">
            <a:solidFill>
              <a:srgbClr val="FFC0C2"/>
            </a:solidFill>
          </a:ln>
        </p:spPr>
      </p:pic>
      <p:sp>
        <p:nvSpPr>
          <p:cNvPr id="11" name="線條">
            <a:extLst>
              <a:ext uri="{FF2B5EF4-FFF2-40B4-BE49-F238E27FC236}">
                <a16:creationId xmlns:a16="http://schemas.microsoft.com/office/drawing/2014/main" id="{2CB90EE5-D46A-D46B-39BE-E586368733DD}"/>
              </a:ext>
            </a:extLst>
          </p:cNvPr>
          <p:cNvSpPr/>
          <p:nvPr/>
        </p:nvSpPr>
        <p:spPr>
          <a:xfrm rot="16200000" flipH="1" flipV="1">
            <a:off x="8788567" y="7229994"/>
            <a:ext cx="497542" cy="20421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latin typeface="+mn-lt"/>
                <a:ea typeface="+mn-ea"/>
                <a:cs typeface="+mn-cs"/>
                <a:sym typeface="Helvetica Neue"/>
              </a:defRPr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1653928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3C36D-A66B-393F-19A7-009778E58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矩形">
            <a:extLst>
              <a:ext uri="{FF2B5EF4-FFF2-40B4-BE49-F238E27FC236}">
                <a16:creationId xmlns:a16="http://schemas.microsoft.com/office/drawing/2014/main" id="{8101A9B3-5ACB-241E-EF70-A669862D17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97372"/>
            <a:ext cx="13777846" cy="29155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C2B98739-FB39-9889-C07D-0DDF38E6C543}"/>
              </a:ext>
            </a:extLst>
          </p:cNvPr>
          <p:cNvGrpSpPr/>
          <p:nvPr/>
        </p:nvGrpSpPr>
        <p:grpSpPr>
          <a:xfrm>
            <a:off x="581235" y="3953067"/>
            <a:ext cx="6770417" cy="5980413"/>
            <a:chOff x="566247" y="3670286"/>
            <a:chExt cx="7045300" cy="6223221"/>
          </a:xfrm>
        </p:grpSpPr>
        <p:pic>
          <p:nvPicPr>
            <p:cNvPr id="16" name="影像" descr="影像">
              <a:extLst>
                <a:ext uri="{FF2B5EF4-FFF2-40B4-BE49-F238E27FC236}">
                  <a16:creationId xmlns:a16="http://schemas.microsoft.com/office/drawing/2014/main" id="{CBE27443-299C-DAFA-FD9A-14339F643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29480" b="25627"/>
            <a:stretch>
              <a:fillRect/>
            </a:stretch>
          </p:blipFill>
          <p:spPr>
            <a:xfrm>
              <a:off x="566247" y="3670286"/>
              <a:ext cx="6430834" cy="622322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影像" descr="影像">
              <a:extLst>
                <a:ext uri="{FF2B5EF4-FFF2-40B4-BE49-F238E27FC236}">
                  <a16:creationId xmlns:a16="http://schemas.microsoft.com/office/drawing/2014/main" id="{BB951300-D678-A243-52C6-C8E6DF6EB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818" r="29480" b="25627"/>
            <a:stretch/>
          </p:blipFill>
          <p:spPr>
            <a:xfrm>
              <a:off x="3717564" y="3670286"/>
              <a:ext cx="3893983" cy="6223221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304" name="報表">
            <a:extLst>
              <a:ext uri="{FF2B5EF4-FFF2-40B4-BE49-F238E27FC236}">
                <a16:creationId xmlns:a16="http://schemas.microsoft.com/office/drawing/2014/main" id="{6159D773-2B11-5372-7DAC-F1C9AA4BFD62}"/>
              </a:ext>
            </a:extLst>
          </p:cNvPr>
          <p:cNvSpPr txBox="1"/>
          <p:nvPr/>
        </p:nvSpPr>
        <p:spPr>
          <a:xfrm>
            <a:off x="4699988" y="856074"/>
            <a:ext cx="3604833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客製列印報表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11" name="線條">
            <a:extLst>
              <a:ext uri="{FF2B5EF4-FFF2-40B4-BE49-F238E27FC236}">
                <a16:creationId xmlns:a16="http://schemas.microsoft.com/office/drawing/2014/main" id="{9E827909-F170-BE8A-D8D2-7D3A2A138D14}"/>
              </a:ext>
            </a:extLst>
          </p:cNvPr>
          <p:cNvSpPr/>
          <p:nvPr/>
        </p:nvSpPr>
        <p:spPr>
          <a:xfrm rot="16200000">
            <a:off x="5500987" y="1887306"/>
            <a:ext cx="373707" cy="34945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latin typeface="+mn-lt"/>
                <a:ea typeface="+mn-ea"/>
                <a:cs typeface="+mn-cs"/>
                <a:sym typeface="Helvetica Neue"/>
              </a:defRPr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6539AA04-3B9A-3F3B-D0D3-C4C44BA43C37}"/>
              </a:ext>
            </a:extLst>
          </p:cNvPr>
          <p:cNvGrpSpPr/>
          <p:nvPr/>
        </p:nvGrpSpPr>
        <p:grpSpPr>
          <a:xfrm>
            <a:off x="805556" y="4463551"/>
            <a:ext cx="6373792" cy="6446041"/>
            <a:chOff x="1806731" y="1037023"/>
            <a:chExt cx="7772400" cy="786050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AAE16AAC-F3F5-3AE9-434F-110EA008F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784"/>
            <a:stretch/>
          </p:blipFill>
          <p:spPr>
            <a:xfrm>
              <a:off x="1806731" y="1037023"/>
              <a:ext cx="7772400" cy="6365104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2D4688F-8309-5DA6-4F30-83AC22A30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15790"/>
            <a:stretch/>
          </p:blipFill>
          <p:spPr>
            <a:xfrm>
              <a:off x="1806731" y="5815934"/>
              <a:ext cx="7772400" cy="3081592"/>
            </a:xfrm>
            <a:prstGeom prst="rect">
              <a:avLst/>
            </a:prstGeom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24261362-BC7C-7C6E-8705-E86B1D7D49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01"/>
          <a:stretch/>
        </p:blipFill>
        <p:spPr>
          <a:xfrm>
            <a:off x="7580366" y="3233800"/>
            <a:ext cx="4418315" cy="6120062"/>
          </a:xfrm>
          <a:prstGeom prst="rect">
            <a:avLst/>
          </a:prstGeom>
          <a:ln w="12700">
            <a:solidFill>
              <a:srgbClr val="FFC0C2"/>
            </a:solidFill>
          </a:ln>
        </p:spPr>
      </p:pic>
      <p:sp>
        <p:nvSpPr>
          <p:cNvPr id="2" name="像 Excel簡潔易懂的介面，一個畫面就能看到所有資訊">
            <a:extLst>
              <a:ext uri="{FF2B5EF4-FFF2-40B4-BE49-F238E27FC236}">
                <a16:creationId xmlns:a16="http://schemas.microsoft.com/office/drawing/2014/main" id="{BDEDB575-228B-76AA-AB12-FD3B2D61CFF6}"/>
              </a:ext>
            </a:extLst>
          </p:cNvPr>
          <p:cNvSpPr txBox="1"/>
          <p:nvPr/>
        </p:nvSpPr>
        <p:spPr>
          <a:xfrm>
            <a:off x="7646866" y="2741924"/>
            <a:ext cx="4317497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r>
              <a:rPr lang="zh-TW" altLang="en-US" sz="1800" b="1" dirty="0">
                <a:solidFill>
                  <a:schemeClr val="tx1"/>
                </a:solidFill>
                <a:latin typeface="Noto Sans CJK SC Medium" panose="020B0500000000000000" pitchFamily="34" charset="-128"/>
                <a:ea typeface="Noto Sans CJK SC Medium" panose="020B0500000000000000" pitchFamily="34" charset="-128"/>
              </a:rPr>
              <a:t>報價單 </a:t>
            </a:r>
            <a:r>
              <a:rPr lang="en-US" altLang="zh-TW" sz="1800" b="1" dirty="0">
                <a:solidFill>
                  <a:schemeClr val="tx1"/>
                </a:solidFill>
                <a:latin typeface="Noto Sans CJK SC Medium" panose="020B0500000000000000" pitchFamily="34" charset="-128"/>
                <a:ea typeface="Noto Sans CJK SC Medium" panose="020B0500000000000000" pitchFamily="34" charset="-128"/>
              </a:rPr>
              <a:t>PDF </a:t>
            </a:r>
            <a:r>
              <a:rPr lang="zh-TW" altLang="en-US" sz="1800" b="1" dirty="0">
                <a:solidFill>
                  <a:schemeClr val="tx1"/>
                </a:solidFill>
                <a:latin typeface="Noto Sans CJK SC Medium" panose="020B0500000000000000" pitchFamily="34" charset="-128"/>
                <a:ea typeface="Noto Sans CJK SC Medium" panose="020B0500000000000000" pitchFamily="34" charset="-128"/>
              </a:rPr>
              <a:t>檔</a:t>
            </a:r>
            <a:endParaRPr lang="zh-TW" altLang="en-US" sz="1800" b="1" u="none" strike="noStrike" dirty="0">
              <a:solidFill>
                <a:schemeClr val="tx1"/>
              </a:solidFill>
              <a:effectLst/>
              <a:latin typeface="Noto Sans CJK SC Medium" panose="020B0500000000000000" pitchFamily="34" charset="-128"/>
              <a:ea typeface="Noto Sans CJK SC Medium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184204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群組"/>
          <p:cNvGrpSpPr/>
          <p:nvPr/>
        </p:nvGrpSpPr>
        <p:grpSpPr>
          <a:xfrm>
            <a:off x="1003650" y="4122182"/>
            <a:ext cx="6190965" cy="5217541"/>
            <a:chOff x="0" y="0"/>
            <a:chExt cx="6190963" cy="5217540"/>
          </a:xfrm>
        </p:grpSpPr>
        <p:pic>
          <p:nvPicPr>
            <p:cNvPr id="373" name="影像" descr="影像"/>
            <p:cNvPicPr>
              <a:picLocks noChangeAspect="1"/>
            </p:cNvPicPr>
            <p:nvPr/>
          </p:nvPicPr>
          <p:blipFill>
            <a:blip r:embed="rId3"/>
            <a:srcRect r="43694"/>
            <a:stretch>
              <a:fillRect/>
            </a:stretch>
          </p:blipFill>
          <p:spPr>
            <a:xfrm>
              <a:off x="-1" y="-1"/>
              <a:ext cx="4699166" cy="5217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4" name="影像" descr="影像"/>
            <p:cNvPicPr>
              <a:picLocks noChangeAspect="1"/>
            </p:cNvPicPr>
            <p:nvPr/>
          </p:nvPicPr>
          <p:blipFill>
            <a:blip r:embed="rId3"/>
            <a:srcRect l="63522"/>
            <a:stretch>
              <a:fillRect/>
            </a:stretch>
          </p:blipFill>
          <p:spPr>
            <a:xfrm>
              <a:off x="3146610" y="-1"/>
              <a:ext cx="3044354" cy="5217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6" name="影像" descr="影像"/>
          <p:cNvPicPr>
            <a:picLocks noChangeAspect="1"/>
          </p:cNvPicPr>
          <p:nvPr/>
        </p:nvPicPr>
        <p:blipFill>
          <a:blip r:embed="rId4"/>
          <a:srcRect l="37" r="33037" b="2444"/>
          <a:stretch>
            <a:fillRect/>
          </a:stretch>
        </p:blipFill>
        <p:spPr>
          <a:xfrm>
            <a:off x="1033166" y="4613392"/>
            <a:ext cx="6053984" cy="4602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影像" descr="影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467" y="3850199"/>
            <a:ext cx="8313682" cy="5197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影像" descr="影像"/>
          <p:cNvPicPr>
            <a:picLocks noChangeAspect="1"/>
          </p:cNvPicPr>
          <p:nvPr/>
        </p:nvPicPr>
        <p:blipFill>
          <a:blip r:embed="rId5"/>
          <a:srcRect t="348" b="10816"/>
          <a:stretch>
            <a:fillRect/>
          </a:stretch>
        </p:blipFill>
        <p:spPr>
          <a:xfrm>
            <a:off x="3744636" y="4352211"/>
            <a:ext cx="8199381" cy="4616440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80" name="自動電子郵件＆通知：不再漏掉任何到期日以及最新變更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自動電子郵件＆通知：不再漏掉任何到期日以及最新變更</a:t>
            </a:r>
          </a:p>
        </p:txBody>
      </p:sp>
      <p:sp>
        <p:nvSpPr>
          <p:cNvPr id="381" name="通知提醒"/>
          <p:cNvSpPr txBox="1"/>
          <p:nvPr/>
        </p:nvSpPr>
        <p:spPr>
          <a:xfrm>
            <a:off x="5282406" y="914914"/>
            <a:ext cx="2439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通知提醒</a:t>
            </a:r>
          </a:p>
        </p:txBody>
      </p:sp>
      <p:pic>
        <p:nvPicPr>
          <p:cNvPr id="382" name="影像" descr="影像"/>
          <p:cNvPicPr>
            <a:picLocks noChangeAspect="1"/>
          </p:cNvPicPr>
          <p:nvPr/>
        </p:nvPicPr>
        <p:blipFill>
          <a:blip r:embed="rId6"/>
          <a:srcRect l="65700" t="29438" r="7880" b="23014"/>
          <a:stretch>
            <a:fillRect/>
          </a:stretch>
        </p:blipFill>
        <p:spPr>
          <a:xfrm>
            <a:off x="8721994" y="4924307"/>
            <a:ext cx="3074820" cy="33200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00" name="Excel 匯入 / 匯出"/>
          <p:cNvSpPr txBox="1"/>
          <p:nvPr/>
        </p:nvSpPr>
        <p:spPr>
          <a:xfrm>
            <a:off x="4266096" y="1159779"/>
            <a:ext cx="447260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Excel 匯入 / 匯出</a:t>
            </a:r>
          </a:p>
        </p:txBody>
      </p:sp>
      <p:pic>
        <p:nvPicPr>
          <p:cNvPr id="401" name="影像" descr="影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75" y="3998268"/>
            <a:ext cx="5735607" cy="35856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影像" descr="影像"/>
          <p:cNvPicPr>
            <a:picLocks noChangeAspect="1"/>
          </p:cNvPicPr>
          <p:nvPr/>
        </p:nvPicPr>
        <p:blipFill>
          <a:blip r:embed="rId4"/>
          <a:srcRect r="1753" b="9054"/>
          <a:stretch>
            <a:fillRect/>
          </a:stretch>
        </p:blipFill>
        <p:spPr>
          <a:xfrm>
            <a:off x="545690" y="4330433"/>
            <a:ext cx="5694545" cy="321209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影像" descr="影像"/>
          <p:cNvPicPr>
            <a:picLocks noChangeAspect="1"/>
          </p:cNvPicPr>
          <p:nvPr/>
        </p:nvPicPr>
        <p:blipFill>
          <a:blip r:embed="rId5"/>
          <a:srcRect b="16188"/>
          <a:stretch>
            <a:fillRect/>
          </a:stretch>
        </p:blipFill>
        <p:spPr>
          <a:xfrm>
            <a:off x="5910965" y="5360720"/>
            <a:ext cx="6574961" cy="3445025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把既有的 Excel 變成資料庫"/>
          <p:cNvSpPr txBox="1"/>
          <p:nvPr/>
        </p:nvSpPr>
        <p:spPr>
          <a:xfrm>
            <a:off x="8204681" y="4450865"/>
            <a:ext cx="365947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把既有的 Excel 變成資料庫</a:t>
            </a:r>
          </a:p>
        </p:txBody>
      </p:sp>
      <p:sp>
        <p:nvSpPr>
          <p:cNvPr id="405" name="線條"/>
          <p:cNvSpPr/>
          <p:nvPr/>
        </p:nvSpPr>
        <p:spPr>
          <a:xfrm>
            <a:off x="4550767" y="7756283"/>
            <a:ext cx="1190949" cy="731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</a:path>
            </a:pathLst>
          </a:cu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latin typeface="+mn-lt"/>
                <a:ea typeface="+mn-ea"/>
                <a:cs typeface="+mn-cs"/>
                <a:sym typeface="Helvetica Neue"/>
              </a:defRPr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06" name="也能再匯出成EXCEL"/>
          <p:cNvSpPr txBox="1"/>
          <p:nvPr/>
        </p:nvSpPr>
        <p:spPr>
          <a:xfrm>
            <a:off x="1489347" y="7958556"/>
            <a:ext cx="286447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也能再匯出成EXCEL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407" name="線條"/>
          <p:cNvSpPr/>
          <p:nvPr/>
        </p:nvSpPr>
        <p:spPr>
          <a:xfrm>
            <a:off x="6517268" y="4462768"/>
            <a:ext cx="1372197" cy="731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latin typeface="+mn-lt"/>
                <a:ea typeface="+mn-ea"/>
                <a:cs typeface="+mn-cs"/>
                <a:sym typeface="Helvetica Neue"/>
              </a:defRPr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pic>
        <p:nvPicPr>
          <p:cNvPr id="408" name="影像" descr="影像"/>
          <p:cNvPicPr>
            <a:picLocks noChangeAspect="1"/>
          </p:cNvPicPr>
          <p:nvPr/>
        </p:nvPicPr>
        <p:blipFill>
          <a:blip r:embed="rId5"/>
          <a:srcRect t="90397"/>
          <a:stretch>
            <a:fillRect/>
          </a:stretch>
        </p:blipFill>
        <p:spPr>
          <a:xfrm>
            <a:off x="5910929" y="8499019"/>
            <a:ext cx="6574961" cy="394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影像" descr="影像"/>
          <p:cNvPicPr>
            <a:picLocks noChangeAspect="1"/>
          </p:cNvPicPr>
          <p:nvPr/>
        </p:nvPicPr>
        <p:blipFill>
          <a:blip r:embed="rId6"/>
          <a:srcRect l="2797" t="6279" b="8009"/>
          <a:stretch>
            <a:fillRect/>
          </a:stretch>
        </p:blipFill>
        <p:spPr>
          <a:xfrm>
            <a:off x="5963749" y="5878951"/>
            <a:ext cx="6469651" cy="29267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425" name="群組"/>
          <p:cNvGrpSpPr/>
          <p:nvPr/>
        </p:nvGrpSpPr>
        <p:grpSpPr>
          <a:xfrm>
            <a:off x="2767256" y="3918994"/>
            <a:ext cx="7470290" cy="5217541"/>
            <a:chOff x="0" y="0"/>
            <a:chExt cx="7470289" cy="5217540"/>
          </a:xfrm>
        </p:grpSpPr>
        <p:pic>
          <p:nvPicPr>
            <p:cNvPr id="423" name="影像" descr="影像"/>
            <p:cNvPicPr>
              <a:picLocks noChangeAspect="1"/>
            </p:cNvPicPr>
            <p:nvPr/>
          </p:nvPicPr>
          <p:blipFill>
            <a:blip r:embed="rId3"/>
            <a:srcRect r="43694"/>
            <a:stretch>
              <a:fillRect/>
            </a:stretch>
          </p:blipFill>
          <p:spPr>
            <a:xfrm>
              <a:off x="-1" y="-1"/>
              <a:ext cx="4699167" cy="5217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影像" descr="影像"/>
            <p:cNvPicPr>
              <a:picLocks noChangeAspect="1"/>
            </p:cNvPicPr>
            <p:nvPr/>
          </p:nvPicPr>
          <p:blipFill>
            <a:blip r:embed="rId3"/>
            <a:srcRect l="63522"/>
            <a:stretch>
              <a:fillRect/>
            </a:stretch>
          </p:blipFill>
          <p:spPr>
            <a:xfrm>
              <a:off x="4425937" y="-1"/>
              <a:ext cx="3044353" cy="5217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6" name="將資料庫的的各項優點帶到網站或部落格中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將資料庫的的各項優點帶到網站或部落格中</a:t>
            </a:r>
          </a:p>
        </p:txBody>
      </p:sp>
      <p:sp>
        <p:nvSpPr>
          <p:cNvPr id="427" name="嵌入在你的網站中"/>
          <p:cNvSpPr txBox="1"/>
          <p:nvPr/>
        </p:nvSpPr>
        <p:spPr>
          <a:xfrm>
            <a:off x="4139406" y="914914"/>
            <a:ext cx="4725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嵌入在你的網站中</a:t>
            </a:r>
          </a:p>
        </p:txBody>
      </p:sp>
      <p:pic>
        <p:nvPicPr>
          <p:cNvPr id="428" name="圖片 4" descr="圖片 4"/>
          <p:cNvPicPr>
            <a:picLocks noChangeAspect="1"/>
          </p:cNvPicPr>
          <p:nvPr/>
        </p:nvPicPr>
        <p:blipFill>
          <a:blip r:embed="rId4"/>
          <a:srcRect t="632" b="7712"/>
          <a:stretch>
            <a:fillRect/>
          </a:stretch>
        </p:blipFill>
        <p:spPr>
          <a:xfrm>
            <a:off x="2824806" y="4435240"/>
            <a:ext cx="7355324" cy="46488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影像" descr="影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727" y="4110578"/>
            <a:ext cx="7560768" cy="47267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影像" descr="影像"/>
          <p:cNvPicPr>
            <a:picLocks noChangeAspect="1"/>
          </p:cNvPicPr>
          <p:nvPr/>
        </p:nvPicPr>
        <p:blipFill>
          <a:blip r:embed="rId4"/>
          <a:srcRect l="6746" t="9866" r="7969" b="38183"/>
          <a:stretch>
            <a:fillRect/>
          </a:stretch>
        </p:blipFill>
        <p:spPr>
          <a:xfrm>
            <a:off x="1080754" y="4675740"/>
            <a:ext cx="7478764" cy="4105418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64" name="在你常用的行事曆上，追蹤資料庫中的各個日期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在你常用的行事曆上，追蹤資料庫中的各個日期</a:t>
            </a:r>
          </a:p>
        </p:txBody>
      </p:sp>
      <p:sp>
        <p:nvSpPr>
          <p:cNvPr id="365" name="行事曆整合"/>
          <p:cNvSpPr txBox="1"/>
          <p:nvPr/>
        </p:nvSpPr>
        <p:spPr>
          <a:xfrm>
            <a:off x="4996656" y="914914"/>
            <a:ext cx="30114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行事曆整合</a:t>
            </a:r>
          </a:p>
        </p:txBody>
      </p:sp>
      <p:sp>
        <p:nvSpPr>
          <p:cNvPr id="366" name="矩形"/>
          <p:cNvSpPr/>
          <p:nvPr/>
        </p:nvSpPr>
        <p:spPr>
          <a:xfrm>
            <a:off x="7219459" y="5192316"/>
            <a:ext cx="1264154" cy="3552034"/>
          </a:xfrm>
          <a:prstGeom prst="rect">
            <a:avLst/>
          </a:prstGeom>
          <a:ln w="63500">
            <a:solidFill>
              <a:srgbClr val="E2777C"/>
            </a:solidFill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370" name="群組"/>
          <p:cNvGrpSpPr/>
          <p:nvPr/>
        </p:nvGrpSpPr>
        <p:grpSpPr>
          <a:xfrm>
            <a:off x="9126179" y="4156180"/>
            <a:ext cx="2838896" cy="4635508"/>
            <a:chOff x="0" y="0"/>
            <a:chExt cx="2838894" cy="4635506"/>
          </a:xfrm>
        </p:grpSpPr>
        <p:pic>
          <p:nvPicPr>
            <p:cNvPr id="367" name="影像" descr="影像"/>
            <p:cNvPicPr>
              <a:picLocks noChangeAspect="1"/>
            </p:cNvPicPr>
            <p:nvPr/>
          </p:nvPicPr>
          <p:blipFill>
            <a:blip r:embed="rId5"/>
            <a:srcRect b="17297"/>
            <a:stretch>
              <a:fillRect/>
            </a:stretch>
          </p:blipFill>
          <p:spPr>
            <a:xfrm>
              <a:off x="102" y="-1"/>
              <a:ext cx="2838793" cy="42119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8" name="影像" descr="影像"/>
            <p:cNvPicPr>
              <a:picLocks noChangeAspect="1"/>
            </p:cNvPicPr>
            <p:nvPr/>
          </p:nvPicPr>
          <p:blipFill>
            <a:blip r:embed="rId5"/>
            <a:srcRect t="83159"/>
            <a:stretch>
              <a:fillRect/>
            </a:stretch>
          </p:blipFill>
          <p:spPr>
            <a:xfrm>
              <a:off x="0" y="3777837"/>
              <a:ext cx="2838793" cy="8576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9" name="影像" descr="影像"/>
            <p:cNvPicPr>
              <a:picLocks noChangeAspect="1"/>
            </p:cNvPicPr>
            <p:nvPr/>
          </p:nvPicPr>
          <p:blipFill>
            <a:blip r:embed="rId6"/>
            <a:srcRect l="9063" t="6550" r="9063" b="33984"/>
            <a:stretch>
              <a:fillRect/>
            </a:stretch>
          </p:blipFill>
          <p:spPr>
            <a:xfrm>
              <a:off x="85679" y="382343"/>
              <a:ext cx="2667450" cy="36746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71" name="圓角矩形"/>
          <p:cNvSpPr/>
          <p:nvPr/>
        </p:nvSpPr>
        <p:spPr>
          <a:xfrm>
            <a:off x="9121285" y="4160663"/>
            <a:ext cx="2848679" cy="4626543"/>
          </a:xfrm>
          <a:prstGeom prst="roundRect">
            <a:avLst>
              <a:gd name="adj" fmla="val 5605"/>
            </a:avLst>
          </a:prstGeom>
          <a:ln w="25400">
            <a:solidFill>
              <a:srgbClr val="EF9FA1"/>
            </a:solidFill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pic>
        <p:nvPicPr>
          <p:cNvPr id="385" name="影像" descr="影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91" y="4096224"/>
            <a:ext cx="7560769" cy="4726712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誰？什麼時候？哪筆資料？做了哪些變更？讓組織有更完整的內控！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誰？什麼時候？哪筆資料？做了哪些變更？讓組織有更完整的內控！</a:t>
            </a:r>
          </a:p>
        </p:txBody>
      </p:sp>
      <p:sp>
        <p:nvSpPr>
          <p:cNvPr id="387" name="清楚的版本記錄"/>
          <p:cNvSpPr txBox="1"/>
          <p:nvPr/>
        </p:nvSpPr>
        <p:spPr>
          <a:xfrm>
            <a:off x="4425156" y="914914"/>
            <a:ext cx="41544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清楚的版本記錄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388" name="影像" descr="影像"/>
          <p:cNvPicPr>
            <a:picLocks noChangeAspect="1"/>
          </p:cNvPicPr>
          <p:nvPr/>
        </p:nvPicPr>
        <p:blipFill>
          <a:blip r:embed="rId4"/>
          <a:srcRect l="6319" t="7765" r="8641" b="33934"/>
          <a:stretch>
            <a:fillRect/>
          </a:stretch>
        </p:blipFill>
        <p:spPr>
          <a:xfrm>
            <a:off x="610070" y="4593266"/>
            <a:ext cx="7454602" cy="4185741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2020/04/30 10:01:18  Rex Ho 修改 了…"/>
          <p:cNvSpPr txBox="1"/>
          <p:nvPr/>
        </p:nvSpPr>
        <p:spPr>
          <a:xfrm>
            <a:off x="8587402" y="4067016"/>
            <a:ext cx="3184650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AAAAA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t>2020/04/30 10:01:18 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Rex Ho 修改 了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Normal"/>
                <a:ea typeface="Source Han Sans TW Normal"/>
                <a:cs typeface="Source Han Sans TW Normal"/>
                <a:sym typeface="Source Han Sans TW Normal"/>
              </a:rPr>
              <a:t> </a:t>
            </a:r>
          </a:p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專案管理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Normal"/>
                <a:ea typeface="Source Han Sans TW Normal"/>
                <a:cs typeface="Source Han Sans TW Normal"/>
                <a:sym typeface="Source Han Sans TW Normal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上的資料 端午節活促銷活動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Han Sans TW Normal"/>
              <a:ea typeface="Source Han Sans TW Normal"/>
              <a:cs typeface="Source Han Sans TW Normal"/>
              <a:sym typeface="Source Han Sans TW Normal"/>
            </a:endParaRPr>
          </a:p>
          <a:p>
            <a:pPr marL="0" marR="0" lvl="1" indent="45720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附件: 端午優惠活動.pdf </a:t>
            </a:r>
          </a:p>
        </p:txBody>
      </p:sp>
      <p:sp>
        <p:nvSpPr>
          <p:cNvPr id="390" name="2020/04/27 16:42:54  Gina Tsao 修改了…"/>
          <p:cNvSpPr txBox="1"/>
          <p:nvPr/>
        </p:nvSpPr>
        <p:spPr>
          <a:xfrm>
            <a:off x="8588589" y="5578104"/>
            <a:ext cx="3293605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AAAAA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t>2020/04/27 16:42:54 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 Gina Tsao 修改了</a:t>
            </a:r>
          </a:p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專案管理 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上的資料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t>端午節活促銷活動</a:t>
            </a:r>
          </a:p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t>    子表格收入與支出</a:t>
            </a:r>
          </a:p>
          <a:p>
            <a:pPr marL="0" marR="0" lvl="1" indent="45720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t>     備註: 外包給設計師，以件計價</a:t>
            </a:r>
          </a:p>
        </p:txBody>
      </p:sp>
      <p:sp>
        <p:nvSpPr>
          <p:cNvPr id="391" name="2020/04/27 16:10:59  Gina Tsao 修改了…"/>
          <p:cNvSpPr txBox="1"/>
          <p:nvPr/>
        </p:nvSpPr>
        <p:spPr>
          <a:xfrm>
            <a:off x="8575072" y="7378452"/>
            <a:ext cx="347595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AAAAA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t>2020/04/27 16:10:59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 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 Gina Tsao 修改了 </a:t>
            </a:r>
          </a:p>
          <a:p>
            <a:pPr marL="0" marR="0" lvl="0" indent="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專案管理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rPr>
              <a:t> 上的資料 端午節活促銷活動</a:t>
            </a:r>
          </a:p>
          <a:p>
            <a:pPr marL="0" marR="0" lvl="1" indent="457200" algn="l" defTabSz="584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收支: 23740 → 57480</a:t>
            </a:r>
          </a:p>
          <a:p>
            <a:pPr marL="0" marR="0" lvl="1" indent="45720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808080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這次公式重算是由子表單 收入與支出 2020 </a:t>
            </a:r>
          </a:p>
          <a:p>
            <a:pPr marL="0" marR="0" lvl="1" indent="45720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808080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的</a:t>
            </a: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77CC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這筆資料</a:t>
            </a:r>
            <a:r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觸發</a:t>
            </a:r>
          </a:p>
        </p:txBody>
      </p:sp>
      <p:sp>
        <p:nvSpPr>
          <p:cNvPr id="392" name="線條"/>
          <p:cNvSpPr/>
          <p:nvPr/>
        </p:nvSpPr>
        <p:spPr>
          <a:xfrm>
            <a:off x="8512884" y="5284775"/>
            <a:ext cx="3299735" cy="2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5718" tIns="45718" rIns="45718" bIns="45718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93" name="線條"/>
          <p:cNvSpPr/>
          <p:nvPr/>
        </p:nvSpPr>
        <p:spPr>
          <a:xfrm>
            <a:off x="8512884" y="7141433"/>
            <a:ext cx="3299735" cy="2"/>
          </a:xfrm>
          <a:prstGeom prst="line">
            <a:avLst/>
          </a:prstGeom>
          <a:ln w="12700">
            <a:solidFill>
              <a:srgbClr val="AAAAAA"/>
            </a:solidFill>
            <a:miter lim="400000"/>
          </a:ln>
        </p:spPr>
        <p:txBody>
          <a:bodyPr lIns="45718" tIns="45718" rIns="45718" bIns="45718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pic>
        <p:nvPicPr>
          <p:cNvPr id="394" name="影像" descr="影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077" y="4760810"/>
            <a:ext cx="195182" cy="195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影像" descr="影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910" y="6581144"/>
            <a:ext cx="195182" cy="195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影像" descr="影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077" y="8075510"/>
            <a:ext cx="195182" cy="195182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!"/>
          <p:cNvSpPr txBox="1"/>
          <p:nvPr/>
        </p:nvSpPr>
        <p:spPr>
          <a:xfrm>
            <a:off x="8797038" y="8294171"/>
            <a:ext cx="167260" cy="324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 b="1">
                <a:solidFill>
                  <a:srgbClr val="8080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Helvetica Neue"/>
                <a:sym typeface="Helvetica Neue"/>
              </a:rPr>
              <a:t>!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BD8E85-6E44-8905-8FDA-4B7601FFB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耗時">
            <a:extLst>
              <a:ext uri="{FF2B5EF4-FFF2-40B4-BE49-F238E27FC236}">
                <a16:creationId xmlns:a16="http://schemas.microsoft.com/office/drawing/2014/main" id="{B9D5CB76-ADE4-ED7E-5B2B-6EEB4B721DFF}"/>
              </a:ext>
            </a:extLst>
          </p:cNvPr>
          <p:cNvSpPr txBox="1"/>
          <p:nvPr/>
        </p:nvSpPr>
        <p:spPr>
          <a:xfrm>
            <a:off x="4326030" y="1424854"/>
            <a:ext cx="4352741" cy="1019382"/>
          </a:xfrm>
          <a:prstGeom prst="rect">
            <a:avLst/>
          </a:prstGeom>
          <a:noFill/>
          <a:ln w="12700">
            <a:miter lim="400000"/>
          </a:ln>
          <a:effectLst>
            <a:reflection endPos="0" dir="5400000" sy="-100000" algn="bl" rotWithShape="0"/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indent="39687" algn="l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algn="ctr"/>
            <a:r>
              <a:rPr lang="en-US" dirty="0" err="1">
                <a:solidFill>
                  <a:schemeClr val="accent3">
                    <a:lumMod val="75000"/>
                  </a:schemeClr>
                </a:solidFill>
              </a:rPr>
              <a:t>用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</a:rPr>
              <a:t>Excel 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</a:rPr>
              <a:t>管理？</a:t>
            </a:r>
            <a:endParaRPr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80BDDD0-D470-0DA7-1FD9-092405360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1618" y="4587102"/>
            <a:ext cx="1422010" cy="1068146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CA7B9EB7-C578-B623-6003-B33A49F84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8383" y="5480416"/>
            <a:ext cx="1422010" cy="1068146"/>
          </a:xfrm>
          <a:prstGeom prst="rect">
            <a:avLst/>
          </a:prstGeom>
        </p:spPr>
      </p:pic>
      <p:sp>
        <p:nvSpPr>
          <p:cNvPr id="2" name="員工有高達 90% 的時間在和 Excel 搏鬥">
            <a:extLst>
              <a:ext uri="{FF2B5EF4-FFF2-40B4-BE49-F238E27FC236}">
                <a16:creationId xmlns:a16="http://schemas.microsoft.com/office/drawing/2014/main" id="{C3B2DDE5-FEC6-3154-55E4-E6F8FDC07357}"/>
              </a:ext>
            </a:extLst>
          </p:cNvPr>
          <p:cNvSpPr txBox="1"/>
          <p:nvPr/>
        </p:nvSpPr>
        <p:spPr>
          <a:xfrm>
            <a:off x="759026" y="3468711"/>
            <a:ext cx="3228391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整合多張 </a:t>
            </a:r>
            <a:r>
              <a:rPr lang="en-US" altLang="zh-TW" dirty="0"/>
              <a:t>Excel </a:t>
            </a:r>
            <a:r>
              <a:rPr lang="zh-TW" altLang="en-US" dirty="0"/>
              <a:t>很麻煩</a:t>
            </a:r>
            <a:endParaRPr dirty="0"/>
          </a:p>
        </p:txBody>
      </p:sp>
      <p:sp>
        <p:nvSpPr>
          <p:cNvPr id="4" name="員工有高達 90% 的時間在和 Excel 搏鬥">
            <a:extLst>
              <a:ext uri="{FF2B5EF4-FFF2-40B4-BE49-F238E27FC236}">
                <a16:creationId xmlns:a16="http://schemas.microsoft.com/office/drawing/2014/main" id="{8DFF1FB9-818A-D8F4-6F8F-80811525C5BE}"/>
              </a:ext>
            </a:extLst>
          </p:cNvPr>
          <p:cNvSpPr txBox="1"/>
          <p:nvPr/>
        </p:nvSpPr>
        <p:spPr>
          <a:xfrm>
            <a:off x="4594428" y="3468711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使用時一直跳出錯誤訊息</a:t>
            </a:r>
            <a:endParaRPr dirty="0"/>
          </a:p>
        </p:txBody>
      </p:sp>
      <p:sp>
        <p:nvSpPr>
          <p:cNvPr id="5" name="員工有高達 90% 的時間在和 Excel 搏鬥">
            <a:extLst>
              <a:ext uri="{FF2B5EF4-FFF2-40B4-BE49-F238E27FC236}">
                <a16:creationId xmlns:a16="http://schemas.microsoft.com/office/drawing/2014/main" id="{85A72A05-C05E-623F-9D69-D854BFA7CD02}"/>
              </a:ext>
            </a:extLst>
          </p:cNvPr>
          <p:cNvSpPr txBox="1"/>
          <p:nvPr/>
        </p:nvSpPr>
        <p:spPr>
          <a:xfrm>
            <a:off x="8668010" y="3468711"/>
            <a:ext cx="4176220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表單太多找不到想找的資料</a:t>
            </a:r>
            <a:endParaRPr dirty="0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ED959095-87A9-B008-933A-483E21C0A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8434" y="5386081"/>
            <a:ext cx="1422010" cy="1068146"/>
          </a:xfrm>
          <a:prstGeom prst="rect">
            <a:avLst/>
          </a:prstGeom>
        </p:spPr>
      </p:pic>
      <p:pic>
        <p:nvPicPr>
          <p:cNvPr id="8" name="Picture 1" descr="Picture 1">
            <a:extLst>
              <a:ext uri="{FF2B5EF4-FFF2-40B4-BE49-F238E27FC236}">
                <a16:creationId xmlns:a16="http://schemas.microsoft.com/office/drawing/2014/main" id="{AE4C288B-A0C1-B9EF-520C-04B57685D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798" y="5643964"/>
            <a:ext cx="3035396" cy="1188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C0899EF-948E-C188-5631-6F4456E01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579" y="4430109"/>
            <a:ext cx="3085643" cy="151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7D6514A-528F-09DF-A1EC-AA13798A8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423" y="7206731"/>
            <a:ext cx="3483954" cy="91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B917720-CB31-1D84-B33E-675D563F93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9558" y="4430109"/>
            <a:ext cx="1719497" cy="1291604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0A5AEFCE-33BB-8A30-12F7-020D8A98B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03" y="5042094"/>
            <a:ext cx="1719497" cy="1291604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DFAD1B9D-E44B-E27D-3EA8-E16ABB62C7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2582" y="6065831"/>
            <a:ext cx="1719497" cy="1291604"/>
          </a:xfrm>
          <a:prstGeom prst="rect">
            <a:avLst/>
          </a:prstGeom>
        </p:spPr>
      </p:pic>
      <p:pic>
        <p:nvPicPr>
          <p:cNvPr id="11" name="圖片 10" descr="一張含有 卡通, 美工圖案, 圖形, 設計 的圖片&#10;&#10;AI 產生的內容可能不正確。">
            <a:extLst>
              <a:ext uri="{FF2B5EF4-FFF2-40B4-BE49-F238E27FC236}">
                <a16:creationId xmlns:a16="http://schemas.microsoft.com/office/drawing/2014/main" id="{9B53ABA3-C03C-241A-5004-D8004F58F5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6218" y="6492049"/>
            <a:ext cx="2125565" cy="1788883"/>
          </a:xfrm>
          <a:prstGeom prst="rect">
            <a:avLst/>
          </a:prstGeom>
        </p:spPr>
      </p:pic>
      <p:pic>
        <p:nvPicPr>
          <p:cNvPr id="9" name="Picture 1" descr="Picture 1">
            <a:extLst>
              <a:ext uri="{FF2B5EF4-FFF2-40B4-BE49-F238E27FC236}">
                <a16:creationId xmlns:a16="http://schemas.microsoft.com/office/drawing/2014/main" id="{F04DC2D7-BE89-BC04-2778-491DE23D3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102" y="6292781"/>
            <a:ext cx="2759006" cy="10800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4C2F6595-E7EB-B90C-9252-960FC463FD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2480" y="4252658"/>
            <a:ext cx="1422010" cy="1068146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059DF9A7-41A8-4EF2-DEF7-A83108FD65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9138" y="4587102"/>
            <a:ext cx="1422010" cy="1068146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C5D3FF52-6E2E-E74E-FCFB-B99140BB0D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0457" y="5090540"/>
            <a:ext cx="1422010" cy="1068146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46C14F01-31E7-3598-C148-EF13982AA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138" y="6224264"/>
            <a:ext cx="1422010" cy="1068146"/>
          </a:xfrm>
          <a:prstGeom prst="rect">
            <a:avLst/>
          </a:prstGeom>
        </p:spPr>
      </p:pic>
      <p:pic>
        <p:nvPicPr>
          <p:cNvPr id="36" name="圖片 35" descr="一張含有 卡通, 圖解, 頭骨, 藝術 的圖片&#10;&#10;AI 產生的內容可能不正確。">
            <a:extLst>
              <a:ext uri="{FF2B5EF4-FFF2-40B4-BE49-F238E27FC236}">
                <a16:creationId xmlns:a16="http://schemas.microsoft.com/office/drawing/2014/main" id="{9864E328-6990-0D3F-75A9-12207087A4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9521" y="6413142"/>
            <a:ext cx="3067762" cy="2046128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CB62BB8B-5AE7-FC7F-5E45-29E5920757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0053" y="6485773"/>
            <a:ext cx="209244" cy="341766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FE936CBD-B3A8-0AAC-6AA4-980E17B9AB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2343" y="5672723"/>
            <a:ext cx="209244" cy="341766"/>
          </a:xfrm>
          <a:prstGeom prst="rect">
            <a:avLst/>
          </a:prstGeom>
        </p:spPr>
      </p:pic>
      <p:pic>
        <p:nvPicPr>
          <p:cNvPr id="6" name="ragic logo.png" descr="ragic logo.png">
            <a:hlinkClick r:id="rId11" action="ppaction://hlinksldjump"/>
            <a:extLst>
              <a:ext uri="{FF2B5EF4-FFF2-40B4-BE49-F238E27FC236}">
                <a16:creationId xmlns:a16="http://schemas.microsoft.com/office/drawing/2014/main" id="{803CE5DB-274F-A6B4-6257-805572E57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0581" y="8752944"/>
            <a:ext cx="1778944" cy="100065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4459716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矩形"/>
          <p:cNvSpPr/>
          <p:nvPr/>
        </p:nvSpPr>
        <p:spPr>
          <a:xfrm>
            <a:off x="0" y="0"/>
            <a:ext cx="13004800" cy="331863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13" name="在外也能輕鬆存取、簽核資料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在外也能輕鬆存取、簽核資料</a:t>
            </a:r>
          </a:p>
        </p:txBody>
      </p:sp>
      <p:sp>
        <p:nvSpPr>
          <p:cNvPr id="414" name="支援行動裝置"/>
          <p:cNvSpPr txBox="1"/>
          <p:nvPr/>
        </p:nvSpPr>
        <p:spPr>
          <a:xfrm>
            <a:off x="4710906" y="914914"/>
            <a:ext cx="3582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支援行動裝置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grpSp>
        <p:nvGrpSpPr>
          <p:cNvPr id="420" name="群組"/>
          <p:cNvGrpSpPr/>
          <p:nvPr/>
        </p:nvGrpSpPr>
        <p:grpSpPr>
          <a:xfrm>
            <a:off x="1479999" y="3961302"/>
            <a:ext cx="10045304" cy="5344348"/>
            <a:chOff x="0" y="-14"/>
            <a:chExt cx="10045303" cy="5344347"/>
          </a:xfrm>
        </p:grpSpPr>
        <p:pic>
          <p:nvPicPr>
            <p:cNvPr id="415" name="4.mobile-friendly-2.jpg" descr="4.mobile-friendly-2.jpg"/>
            <p:cNvPicPr>
              <a:picLocks noChangeAspect="1"/>
            </p:cNvPicPr>
            <p:nvPr/>
          </p:nvPicPr>
          <p:blipFill>
            <a:blip r:embed="rId3"/>
            <a:srcRect l="1576" t="7650" r="3945" b="2985"/>
            <a:stretch>
              <a:fillRect/>
            </a:stretch>
          </p:blipFill>
          <p:spPr>
            <a:xfrm>
              <a:off x="-1" y="-15"/>
              <a:ext cx="10045305" cy="53443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6" extrusionOk="0">
                  <a:moveTo>
                    <a:pt x="8760" y="0"/>
                  </a:moveTo>
                  <a:cubicBezTo>
                    <a:pt x="5300" y="-1"/>
                    <a:pt x="1841" y="10"/>
                    <a:pt x="1781" y="38"/>
                  </a:cubicBezTo>
                  <a:cubicBezTo>
                    <a:pt x="1666" y="91"/>
                    <a:pt x="1552" y="242"/>
                    <a:pt x="1472" y="441"/>
                  </a:cubicBezTo>
                  <a:cubicBezTo>
                    <a:pt x="1448" y="503"/>
                    <a:pt x="1429" y="560"/>
                    <a:pt x="1414" y="638"/>
                  </a:cubicBezTo>
                  <a:cubicBezTo>
                    <a:pt x="1375" y="936"/>
                    <a:pt x="1367" y="1859"/>
                    <a:pt x="1361" y="3993"/>
                  </a:cubicBezTo>
                  <a:cubicBezTo>
                    <a:pt x="1362" y="4574"/>
                    <a:pt x="1364" y="5073"/>
                    <a:pt x="1367" y="5895"/>
                  </a:cubicBezTo>
                  <a:cubicBezTo>
                    <a:pt x="1377" y="8528"/>
                    <a:pt x="1378" y="10721"/>
                    <a:pt x="1368" y="10766"/>
                  </a:cubicBezTo>
                  <a:cubicBezTo>
                    <a:pt x="1359" y="10810"/>
                    <a:pt x="1287" y="10914"/>
                    <a:pt x="1209" y="10997"/>
                  </a:cubicBezTo>
                  <a:cubicBezTo>
                    <a:pt x="1051" y="11165"/>
                    <a:pt x="872" y="11412"/>
                    <a:pt x="700" y="11701"/>
                  </a:cubicBezTo>
                  <a:cubicBezTo>
                    <a:pt x="638" y="11805"/>
                    <a:pt x="564" y="11891"/>
                    <a:pt x="537" y="11892"/>
                  </a:cubicBezTo>
                  <a:cubicBezTo>
                    <a:pt x="431" y="11895"/>
                    <a:pt x="271" y="12091"/>
                    <a:pt x="208" y="12293"/>
                  </a:cubicBezTo>
                  <a:cubicBezTo>
                    <a:pt x="142" y="12504"/>
                    <a:pt x="122" y="12863"/>
                    <a:pt x="169" y="13024"/>
                  </a:cubicBezTo>
                  <a:cubicBezTo>
                    <a:pt x="185" y="13083"/>
                    <a:pt x="175" y="13201"/>
                    <a:pt x="131" y="13427"/>
                  </a:cubicBezTo>
                  <a:cubicBezTo>
                    <a:pt x="54" y="13824"/>
                    <a:pt x="12" y="14257"/>
                    <a:pt x="0" y="14703"/>
                  </a:cubicBezTo>
                  <a:cubicBezTo>
                    <a:pt x="0" y="14877"/>
                    <a:pt x="1" y="15034"/>
                    <a:pt x="3" y="15215"/>
                  </a:cubicBezTo>
                  <a:cubicBezTo>
                    <a:pt x="30" y="16173"/>
                    <a:pt x="194" y="17168"/>
                    <a:pt x="485" y="18024"/>
                  </a:cubicBezTo>
                  <a:cubicBezTo>
                    <a:pt x="1130" y="19916"/>
                    <a:pt x="2463" y="21329"/>
                    <a:pt x="3818" y="21553"/>
                  </a:cubicBezTo>
                  <a:cubicBezTo>
                    <a:pt x="3984" y="21581"/>
                    <a:pt x="4146" y="21596"/>
                    <a:pt x="4307" y="21596"/>
                  </a:cubicBezTo>
                  <a:cubicBezTo>
                    <a:pt x="4791" y="21599"/>
                    <a:pt x="5264" y="21480"/>
                    <a:pt x="5797" y="21229"/>
                  </a:cubicBezTo>
                  <a:cubicBezTo>
                    <a:pt x="6298" y="20993"/>
                    <a:pt x="6653" y="20667"/>
                    <a:pt x="7182" y="19954"/>
                  </a:cubicBezTo>
                  <a:lnTo>
                    <a:pt x="7431" y="19617"/>
                  </a:lnTo>
                  <a:lnTo>
                    <a:pt x="9182" y="19625"/>
                  </a:lnTo>
                  <a:cubicBezTo>
                    <a:pt x="9583" y="19622"/>
                    <a:pt x="9903" y="19617"/>
                    <a:pt x="10438" y="19617"/>
                  </a:cubicBezTo>
                  <a:cubicBezTo>
                    <a:pt x="12939" y="19617"/>
                    <a:pt x="13350" y="19628"/>
                    <a:pt x="13388" y="19686"/>
                  </a:cubicBezTo>
                  <a:cubicBezTo>
                    <a:pt x="13393" y="19687"/>
                    <a:pt x="13427" y="19686"/>
                    <a:pt x="13427" y="19688"/>
                  </a:cubicBezTo>
                  <a:cubicBezTo>
                    <a:pt x="13407" y="19949"/>
                    <a:pt x="13398" y="20081"/>
                    <a:pt x="13399" y="20151"/>
                  </a:cubicBezTo>
                  <a:cubicBezTo>
                    <a:pt x="13399" y="20156"/>
                    <a:pt x="13398" y="20160"/>
                    <a:pt x="13399" y="20164"/>
                  </a:cubicBezTo>
                  <a:cubicBezTo>
                    <a:pt x="13399" y="20185"/>
                    <a:pt x="13402" y="20195"/>
                    <a:pt x="13405" y="20204"/>
                  </a:cubicBezTo>
                  <a:cubicBezTo>
                    <a:pt x="13407" y="20212"/>
                    <a:pt x="13410" y="20220"/>
                    <a:pt x="13414" y="20225"/>
                  </a:cubicBezTo>
                  <a:cubicBezTo>
                    <a:pt x="13420" y="20229"/>
                    <a:pt x="13427" y="20233"/>
                    <a:pt x="13437" y="20233"/>
                  </a:cubicBezTo>
                  <a:cubicBezTo>
                    <a:pt x="13478" y="20233"/>
                    <a:pt x="13496" y="20248"/>
                    <a:pt x="13501" y="20294"/>
                  </a:cubicBezTo>
                  <a:cubicBezTo>
                    <a:pt x="13503" y="20301"/>
                    <a:pt x="13503" y="20307"/>
                    <a:pt x="13501" y="20315"/>
                  </a:cubicBezTo>
                  <a:cubicBezTo>
                    <a:pt x="13502" y="20350"/>
                    <a:pt x="13497" y="20396"/>
                    <a:pt x="13487" y="20469"/>
                  </a:cubicBezTo>
                  <a:cubicBezTo>
                    <a:pt x="13464" y="20638"/>
                    <a:pt x="13447" y="20668"/>
                    <a:pt x="13274" y="20823"/>
                  </a:cubicBezTo>
                  <a:cubicBezTo>
                    <a:pt x="13245" y="20849"/>
                    <a:pt x="13229" y="20869"/>
                    <a:pt x="13206" y="20892"/>
                  </a:cubicBezTo>
                  <a:cubicBezTo>
                    <a:pt x="13142" y="20962"/>
                    <a:pt x="13093" y="21026"/>
                    <a:pt x="13097" y="21051"/>
                  </a:cubicBezTo>
                  <a:cubicBezTo>
                    <a:pt x="13097" y="21055"/>
                    <a:pt x="13101" y="21060"/>
                    <a:pt x="13103" y="21064"/>
                  </a:cubicBezTo>
                  <a:cubicBezTo>
                    <a:pt x="13118" y="21089"/>
                    <a:pt x="13176" y="21110"/>
                    <a:pt x="13254" y="21124"/>
                  </a:cubicBezTo>
                  <a:cubicBezTo>
                    <a:pt x="13345" y="21129"/>
                    <a:pt x="13446" y="21110"/>
                    <a:pt x="13487" y="21059"/>
                  </a:cubicBezTo>
                  <a:cubicBezTo>
                    <a:pt x="13496" y="21048"/>
                    <a:pt x="13498" y="21049"/>
                    <a:pt x="13504" y="21041"/>
                  </a:cubicBezTo>
                  <a:cubicBezTo>
                    <a:pt x="13506" y="21039"/>
                    <a:pt x="13507" y="21036"/>
                    <a:pt x="13509" y="21033"/>
                  </a:cubicBezTo>
                  <a:cubicBezTo>
                    <a:pt x="13529" y="21002"/>
                    <a:pt x="13542" y="20999"/>
                    <a:pt x="13554" y="21009"/>
                  </a:cubicBezTo>
                  <a:cubicBezTo>
                    <a:pt x="13562" y="21015"/>
                    <a:pt x="13570" y="21027"/>
                    <a:pt x="13580" y="21051"/>
                  </a:cubicBezTo>
                  <a:cubicBezTo>
                    <a:pt x="13589" y="21073"/>
                    <a:pt x="13605" y="21093"/>
                    <a:pt x="13623" y="21108"/>
                  </a:cubicBezTo>
                  <a:cubicBezTo>
                    <a:pt x="13635" y="21117"/>
                    <a:pt x="13647" y="21121"/>
                    <a:pt x="13659" y="21124"/>
                  </a:cubicBezTo>
                  <a:cubicBezTo>
                    <a:pt x="13666" y="21126"/>
                    <a:pt x="13673" y="21133"/>
                    <a:pt x="13680" y="21133"/>
                  </a:cubicBezTo>
                  <a:cubicBezTo>
                    <a:pt x="13701" y="21133"/>
                    <a:pt x="13713" y="21128"/>
                    <a:pt x="13724" y="21118"/>
                  </a:cubicBezTo>
                  <a:cubicBezTo>
                    <a:pt x="13744" y="21095"/>
                    <a:pt x="13746" y="21028"/>
                    <a:pt x="13742" y="20807"/>
                  </a:cubicBezTo>
                  <a:cubicBezTo>
                    <a:pt x="13737" y="20531"/>
                    <a:pt x="13756" y="20369"/>
                    <a:pt x="13807" y="20291"/>
                  </a:cubicBezTo>
                  <a:cubicBezTo>
                    <a:pt x="13822" y="20247"/>
                    <a:pt x="13838" y="20229"/>
                    <a:pt x="13856" y="20246"/>
                  </a:cubicBezTo>
                  <a:cubicBezTo>
                    <a:pt x="13872" y="20238"/>
                    <a:pt x="13889" y="20233"/>
                    <a:pt x="13909" y="20233"/>
                  </a:cubicBezTo>
                  <a:lnTo>
                    <a:pt x="13995" y="20233"/>
                  </a:lnTo>
                  <a:lnTo>
                    <a:pt x="14003" y="19938"/>
                  </a:lnTo>
                  <a:lnTo>
                    <a:pt x="14010" y="19641"/>
                  </a:lnTo>
                  <a:lnTo>
                    <a:pt x="14011" y="19641"/>
                  </a:lnTo>
                  <a:lnTo>
                    <a:pt x="14289" y="19627"/>
                  </a:lnTo>
                  <a:cubicBezTo>
                    <a:pt x="14364" y="19623"/>
                    <a:pt x="14416" y="19624"/>
                    <a:pt x="14458" y="19625"/>
                  </a:cubicBezTo>
                  <a:cubicBezTo>
                    <a:pt x="14458" y="19625"/>
                    <a:pt x="14458" y="19625"/>
                    <a:pt x="14459" y="19625"/>
                  </a:cubicBezTo>
                  <a:cubicBezTo>
                    <a:pt x="14566" y="19628"/>
                    <a:pt x="14587" y="19651"/>
                    <a:pt x="14630" y="19736"/>
                  </a:cubicBezTo>
                  <a:cubicBezTo>
                    <a:pt x="14672" y="19819"/>
                    <a:pt x="14680" y="19858"/>
                    <a:pt x="14668" y="19906"/>
                  </a:cubicBezTo>
                  <a:cubicBezTo>
                    <a:pt x="14666" y="19930"/>
                    <a:pt x="14661" y="19956"/>
                    <a:pt x="14647" y="19987"/>
                  </a:cubicBezTo>
                  <a:cubicBezTo>
                    <a:pt x="14636" y="20010"/>
                    <a:pt x="14624" y="20045"/>
                    <a:pt x="14612" y="20080"/>
                  </a:cubicBezTo>
                  <a:cubicBezTo>
                    <a:pt x="14555" y="20267"/>
                    <a:pt x="14503" y="20497"/>
                    <a:pt x="14508" y="20549"/>
                  </a:cubicBezTo>
                  <a:cubicBezTo>
                    <a:pt x="14510" y="20563"/>
                    <a:pt x="14512" y="20573"/>
                    <a:pt x="14517" y="20576"/>
                  </a:cubicBezTo>
                  <a:cubicBezTo>
                    <a:pt x="14534" y="20588"/>
                    <a:pt x="14572" y="20551"/>
                    <a:pt x="14651" y="20451"/>
                  </a:cubicBezTo>
                  <a:lnTo>
                    <a:pt x="14787" y="20278"/>
                  </a:lnTo>
                  <a:lnTo>
                    <a:pt x="14787" y="20278"/>
                  </a:lnTo>
                  <a:lnTo>
                    <a:pt x="14799" y="20305"/>
                  </a:lnTo>
                  <a:lnTo>
                    <a:pt x="14890" y="20489"/>
                  </a:lnTo>
                  <a:cubicBezTo>
                    <a:pt x="14917" y="20544"/>
                    <a:pt x="14956" y="20606"/>
                    <a:pt x="14995" y="20661"/>
                  </a:cubicBezTo>
                  <a:cubicBezTo>
                    <a:pt x="15031" y="20709"/>
                    <a:pt x="15069" y="20756"/>
                    <a:pt x="15102" y="20786"/>
                  </a:cubicBezTo>
                  <a:lnTo>
                    <a:pt x="15247" y="20921"/>
                  </a:lnTo>
                  <a:lnTo>
                    <a:pt x="16886" y="20934"/>
                  </a:lnTo>
                  <a:cubicBezTo>
                    <a:pt x="17688" y="20940"/>
                    <a:pt x="18099" y="20941"/>
                    <a:pt x="18330" y="20930"/>
                  </a:cubicBezTo>
                  <a:cubicBezTo>
                    <a:pt x="18331" y="20930"/>
                    <a:pt x="18332" y="20930"/>
                    <a:pt x="18332" y="20930"/>
                  </a:cubicBezTo>
                  <a:cubicBezTo>
                    <a:pt x="18563" y="20919"/>
                    <a:pt x="18615" y="20896"/>
                    <a:pt x="18700" y="20847"/>
                  </a:cubicBezTo>
                  <a:cubicBezTo>
                    <a:pt x="18736" y="20827"/>
                    <a:pt x="18766" y="20808"/>
                    <a:pt x="18793" y="20788"/>
                  </a:cubicBezTo>
                  <a:cubicBezTo>
                    <a:pt x="18819" y="20768"/>
                    <a:pt x="18842" y="20746"/>
                    <a:pt x="18864" y="20722"/>
                  </a:cubicBezTo>
                  <a:cubicBezTo>
                    <a:pt x="18864" y="20722"/>
                    <a:pt x="18864" y="20722"/>
                    <a:pt x="18865" y="20722"/>
                  </a:cubicBezTo>
                  <a:cubicBezTo>
                    <a:pt x="18908" y="20672"/>
                    <a:pt x="18946" y="20606"/>
                    <a:pt x="18997" y="20507"/>
                  </a:cubicBezTo>
                  <a:lnTo>
                    <a:pt x="19120" y="20266"/>
                  </a:lnTo>
                  <a:lnTo>
                    <a:pt x="19185" y="20536"/>
                  </a:lnTo>
                  <a:cubicBezTo>
                    <a:pt x="19239" y="20756"/>
                    <a:pt x="19262" y="20805"/>
                    <a:pt x="19306" y="20793"/>
                  </a:cubicBezTo>
                  <a:cubicBezTo>
                    <a:pt x="19355" y="20780"/>
                    <a:pt x="19362" y="20746"/>
                    <a:pt x="19368" y="20419"/>
                  </a:cubicBezTo>
                  <a:cubicBezTo>
                    <a:pt x="19375" y="20096"/>
                    <a:pt x="19382" y="20045"/>
                    <a:pt x="19445" y="19933"/>
                  </a:cubicBezTo>
                  <a:lnTo>
                    <a:pt x="19514" y="19805"/>
                  </a:lnTo>
                  <a:lnTo>
                    <a:pt x="19587" y="19949"/>
                  </a:lnTo>
                  <a:cubicBezTo>
                    <a:pt x="19668" y="20109"/>
                    <a:pt x="19705" y="20124"/>
                    <a:pt x="19752" y="20018"/>
                  </a:cubicBezTo>
                  <a:cubicBezTo>
                    <a:pt x="19759" y="20003"/>
                    <a:pt x="19765" y="19997"/>
                    <a:pt x="19771" y="19989"/>
                  </a:cubicBezTo>
                  <a:cubicBezTo>
                    <a:pt x="19779" y="19964"/>
                    <a:pt x="19787" y="19952"/>
                    <a:pt x="19797" y="19973"/>
                  </a:cubicBezTo>
                  <a:cubicBezTo>
                    <a:pt x="19810" y="19999"/>
                    <a:pt x="19819" y="20042"/>
                    <a:pt x="19826" y="20087"/>
                  </a:cubicBezTo>
                  <a:cubicBezTo>
                    <a:pt x="19837" y="20137"/>
                    <a:pt x="19849" y="20201"/>
                    <a:pt x="19863" y="20289"/>
                  </a:cubicBezTo>
                  <a:lnTo>
                    <a:pt x="19907" y="20557"/>
                  </a:lnTo>
                  <a:lnTo>
                    <a:pt x="20018" y="20469"/>
                  </a:lnTo>
                  <a:lnTo>
                    <a:pt x="20128" y="20379"/>
                  </a:lnTo>
                  <a:lnTo>
                    <a:pt x="20159" y="20483"/>
                  </a:lnTo>
                  <a:cubicBezTo>
                    <a:pt x="20176" y="20540"/>
                    <a:pt x="20186" y="20709"/>
                    <a:pt x="20183" y="20860"/>
                  </a:cubicBezTo>
                  <a:lnTo>
                    <a:pt x="20178" y="21110"/>
                  </a:lnTo>
                  <a:cubicBezTo>
                    <a:pt x="20219" y="21119"/>
                    <a:pt x="20277" y="21125"/>
                    <a:pt x="20355" y="21128"/>
                  </a:cubicBezTo>
                  <a:lnTo>
                    <a:pt x="20476" y="21123"/>
                  </a:lnTo>
                  <a:cubicBezTo>
                    <a:pt x="20769" y="21110"/>
                    <a:pt x="20773" y="21107"/>
                    <a:pt x="20773" y="20998"/>
                  </a:cubicBezTo>
                  <a:cubicBezTo>
                    <a:pt x="20773" y="20910"/>
                    <a:pt x="20740" y="20857"/>
                    <a:pt x="20611" y="20730"/>
                  </a:cubicBezTo>
                  <a:cubicBezTo>
                    <a:pt x="20432" y="20554"/>
                    <a:pt x="20404" y="20491"/>
                    <a:pt x="20402" y="20266"/>
                  </a:cubicBezTo>
                  <a:cubicBezTo>
                    <a:pt x="20402" y="20182"/>
                    <a:pt x="20362" y="19863"/>
                    <a:pt x="20314" y="19556"/>
                  </a:cubicBezTo>
                  <a:cubicBezTo>
                    <a:pt x="20267" y="19250"/>
                    <a:pt x="20236" y="18975"/>
                    <a:pt x="20245" y="18945"/>
                  </a:cubicBezTo>
                  <a:cubicBezTo>
                    <a:pt x="20251" y="18928"/>
                    <a:pt x="20300" y="18800"/>
                    <a:pt x="20335" y="18706"/>
                  </a:cubicBezTo>
                  <a:cubicBezTo>
                    <a:pt x="20335" y="18705"/>
                    <a:pt x="20336" y="18704"/>
                    <a:pt x="20337" y="18703"/>
                  </a:cubicBezTo>
                  <a:cubicBezTo>
                    <a:pt x="20339" y="18693"/>
                    <a:pt x="20341" y="18694"/>
                    <a:pt x="20343" y="18687"/>
                  </a:cubicBezTo>
                  <a:cubicBezTo>
                    <a:pt x="20367" y="18624"/>
                    <a:pt x="20373" y="18606"/>
                    <a:pt x="20402" y="18533"/>
                  </a:cubicBezTo>
                  <a:cubicBezTo>
                    <a:pt x="20461" y="18378"/>
                    <a:pt x="20506" y="18251"/>
                    <a:pt x="20541" y="18137"/>
                  </a:cubicBezTo>
                  <a:cubicBezTo>
                    <a:pt x="20543" y="18130"/>
                    <a:pt x="20545" y="18123"/>
                    <a:pt x="20547" y="18116"/>
                  </a:cubicBezTo>
                  <a:cubicBezTo>
                    <a:pt x="20567" y="18053"/>
                    <a:pt x="20583" y="17994"/>
                    <a:pt x="20596" y="17935"/>
                  </a:cubicBezTo>
                  <a:cubicBezTo>
                    <a:pt x="20603" y="17903"/>
                    <a:pt x="20609" y="17872"/>
                    <a:pt x="20613" y="17842"/>
                  </a:cubicBezTo>
                  <a:cubicBezTo>
                    <a:pt x="20617" y="17823"/>
                    <a:pt x="20618" y="17803"/>
                    <a:pt x="20621" y="17784"/>
                  </a:cubicBezTo>
                  <a:cubicBezTo>
                    <a:pt x="20642" y="17602"/>
                    <a:pt x="20624" y="17440"/>
                    <a:pt x="20573" y="17223"/>
                  </a:cubicBezTo>
                  <a:cubicBezTo>
                    <a:pt x="20485" y="16847"/>
                    <a:pt x="20257" y="16212"/>
                    <a:pt x="20092" y="15874"/>
                  </a:cubicBezTo>
                  <a:cubicBezTo>
                    <a:pt x="19989" y="15665"/>
                    <a:pt x="19954" y="15559"/>
                    <a:pt x="19965" y="15494"/>
                  </a:cubicBezTo>
                  <a:cubicBezTo>
                    <a:pt x="19974" y="15445"/>
                    <a:pt x="19962" y="15285"/>
                    <a:pt x="19939" y="15138"/>
                  </a:cubicBezTo>
                  <a:cubicBezTo>
                    <a:pt x="19893" y="14838"/>
                    <a:pt x="19911" y="14739"/>
                    <a:pt x="19999" y="14827"/>
                  </a:cubicBezTo>
                  <a:cubicBezTo>
                    <a:pt x="20064" y="14892"/>
                    <a:pt x="20168" y="14894"/>
                    <a:pt x="20232" y="14830"/>
                  </a:cubicBezTo>
                  <a:cubicBezTo>
                    <a:pt x="20259" y="14803"/>
                    <a:pt x="20305" y="14690"/>
                    <a:pt x="20335" y="14580"/>
                  </a:cubicBezTo>
                  <a:cubicBezTo>
                    <a:pt x="20409" y="14308"/>
                    <a:pt x="20604" y="13286"/>
                    <a:pt x="20626" y="13066"/>
                  </a:cubicBezTo>
                  <a:cubicBezTo>
                    <a:pt x="20626" y="13023"/>
                    <a:pt x="20627" y="12979"/>
                    <a:pt x="20625" y="12947"/>
                  </a:cubicBezTo>
                  <a:cubicBezTo>
                    <a:pt x="20607" y="12861"/>
                    <a:pt x="20561" y="12755"/>
                    <a:pt x="20535" y="12745"/>
                  </a:cubicBezTo>
                  <a:cubicBezTo>
                    <a:pt x="20528" y="12753"/>
                    <a:pt x="20522" y="12762"/>
                    <a:pt x="20516" y="12774"/>
                  </a:cubicBezTo>
                  <a:cubicBezTo>
                    <a:pt x="20481" y="12859"/>
                    <a:pt x="20382" y="13246"/>
                    <a:pt x="20382" y="13300"/>
                  </a:cubicBezTo>
                  <a:cubicBezTo>
                    <a:pt x="20382" y="13337"/>
                    <a:pt x="20324" y="13537"/>
                    <a:pt x="20253" y="13744"/>
                  </a:cubicBezTo>
                  <a:cubicBezTo>
                    <a:pt x="20149" y="14050"/>
                    <a:pt x="20117" y="14112"/>
                    <a:pt x="20088" y="14068"/>
                  </a:cubicBezTo>
                  <a:cubicBezTo>
                    <a:pt x="20069" y="14038"/>
                    <a:pt x="20055" y="13991"/>
                    <a:pt x="20055" y="13964"/>
                  </a:cubicBezTo>
                  <a:cubicBezTo>
                    <a:pt x="20055" y="13841"/>
                    <a:pt x="19811" y="13201"/>
                    <a:pt x="19684" y="12987"/>
                  </a:cubicBezTo>
                  <a:cubicBezTo>
                    <a:pt x="19540" y="12747"/>
                    <a:pt x="19517" y="12604"/>
                    <a:pt x="19622" y="12604"/>
                  </a:cubicBezTo>
                  <a:cubicBezTo>
                    <a:pt x="19693" y="12604"/>
                    <a:pt x="19707" y="12541"/>
                    <a:pt x="19714" y="12179"/>
                  </a:cubicBezTo>
                  <a:cubicBezTo>
                    <a:pt x="19718" y="11975"/>
                    <a:pt x="19735" y="11816"/>
                    <a:pt x="19762" y="11738"/>
                  </a:cubicBezTo>
                  <a:cubicBezTo>
                    <a:pt x="19790" y="11658"/>
                    <a:pt x="19799" y="11589"/>
                    <a:pt x="19795" y="11539"/>
                  </a:cubicBezTo>
                  <a:cubicBezTo>
                    <a:pt x="19794" y="11533"/>
                    <a:pt x="19794" y="11525"/>
                    <a:pt x="19793" y="11520"/>
                  </a:cubicBezTo>
                  <a:cubicBezTo>
                    <a:pt x="19785" y="11474"/>
                    <a:pt x="19763" y="11448"/>
                    <a:pt x="19726" y="11456"/>
                  </a:cubicBezTo>
                  <a:cubicBezTo>
                    <a:pt x="19719" y="11457"/>
                    <a:pt x="19707" y="11457"/>
                    <a:pt x="19698" y="11459"/>
                  </a:cubicBezTo>
                  <a:cubicBezTo>
                    <a:pt x="19664" y="11464"/>
                    <a:pt x="19622" y="11468"/>
                    <a:pt x="19590" y="11467"/>
                  </a:cubicBezTo>
                  <a:cubicBezTo>
                    <a:pt x="19582" y="11467"/>
                    <a:pt x="19572" y="11473"/>
                    <a:pt x="19564" y="11475"/>
                  </a:cubicBezTo>
                  <a:cubicBezTo>
                    <a:pt x="19549" y="11478"/>
                    <a:pt x="19536" y="11479"/>
                    <a:pt x="19521" y="11486"/>
                  </a:cubicBezTo>
                  <a:cubicBezTo>
                    <a:pt x="19497" y="11499"/>
                    <a:pt x="19475" y="11516"/>
                    <a:pt x="19459" y="11536"/>
                  </a:cubicBezTo>
                  <a:cubicBezTo>
                    <a:pt x="19438" y="11561"/>
                    <a:pt x="19410" y="11579"/>
                    <a:pt x="19382" y="11592"/>
                  </a:cubicBezTo>
                  <a:cubicBezTo>
                    <a:pt x="19368" y="11603"/>
                    <a:pt x="19350" y="11623"/>
                    <a:pt x="19341" y="11629"/>
                  </a:cubicBezTo>
                  <a:cubicBezTo>
                    <a:pt x="19261" y="11675"/>
                    <a:pt x="19239" y="11882"/>
                    <a:pt x="19288" y="12136"/>
                  </a:cubicBezTo>
                  <a:cubicBezTo>
                    <a:pt x="19343" y="12421"/>
                    <a:pt x="19315" y="12722"/>
                    <a:pt x="19234" y="12722"/>
                  </a:cubicBezTo>
                  <a:cubicBezTo>
                    <a:pt x="19234" y="12722"/>
                    <a:pt x="19232" y="12722"/>
                    <a:pt x="19232" y="12722"/>
                  </a:cubicBezTo>
                  <a:cubicBezTo>
                    <a:pt x="19226" y="12722"/>
                    <a:pt x="19221" y="12721"/>
                    <a:pt x="19217" y="12718"/>
                  </a:cubicBezTo>
                  <a:cubicBezTo>
                    <a:pt x="19214" y="12716"/>
                    <a:pt x="19212" y="12710"/>
                    <a:pt x="19209" y="12705"/>
                  </a:cubicBezTo>
                  <a:cubicBezTo>
                    <a:pt x="19208" y="12703"/>
                    <a:pt x="19206" y="12702"/>
                    <a:pt x="19205" y="12698"/>
                  </a:cubicBezTo>
                  <a:cubicBezTo>
                    <a:pt x="19203" y="12692"/>
                    <a:pt x="19202" y="12671"/>
                    <a:pt x="19201" y="12662"/>
                  </a:cubicBezTo>
                  <a:cubicBezTo>
                    <a:pt x="19196" y="12638"/>
                    <a:pt x="19192" y="12613"/>
                    <a:pt x="19190" y="12559"/>
                  </a:cubicBezTo>
                  <a:cubicBezTo>
                    <a:pt x="19183" y="12410"/>
                    <a:pt x="19180" y="12126"/>
                    <a:pt x="19177" y="11585"/>
                  </a:cubicBezTo>
                  <a:cubicBezTo>
                    <a:pt x="19175" y="11271"/>
                    <a:pt x="19176" y="10881"/>
                    <a:pt x="19179" y="10503"/>
                  </a:cubicBezTo>
                  <a:cubicBezTo>
                    <a:pt x="19181" y="10127"/>
                    <a:pt x="19185" y="9765"/>
                    <a:pt x="19190" y="9504"/>
                  </a:cubicBezTo>
                  <a:lnTo>
                    <a:pt x="19190" y="9501"/>
                  </a:lnTo>
                  <a:lnTo>
                    <a:pt x="19208" y="8561"/>
                  </a:lnTo>
                  <a:lnTo>
                    <a:pt x="19208" y="8553"/>
                  </a:lnTo>
                  <a:lnTo>
                    <a:pt x="19537" y="8521"/>
                  </a:lnTo>
                  <a:cubicBezTo>
                    <a:pt x="19932" y="8484"/>
                    <a:pt x="20273" y="8330"/>
                    <a:pt x="20582" y="8052"/>
                  </a:cubicBezTo>
                  <a:cubicBezTo>
                    <a:pt x="21121" y="7567"/>
                    <a:pt x="21426" y="6916"/>
                    <a:pt x="21560" y="5964"/>
                  </a:cubicBezTo>
                  <a:cubicBezTo>
                    <a:pt x="21587" y="5772"/>
                    <a:pt x="21600" y="5482"/>
                    <a:pt x="21600" y="5177"/>
                  </a:cubicBezTo>
                  <a:cubicBezTo>
                    <a:pt x="21599" y="4873"/>
                    <a:pt x="21585" y="4555"/>
                    <a:pt x="21558" y="4311"/>
                  </a:cubicBezTo>
                  <a:cubicBezTo>
                    <a:pt x="21505" y="3839"/>
                    <a:pt x="21303" y="3082"/>
                    <a:pt x="21141" y="2741"/>
                  </a:cubicBezTo>
                  <a:cubicBezTo>
                    <a:pt x="21050" y="2552"/>
                    <a:pt x="21013" y="2432"/>
                    <a:pt x="21013" y="2337"/>
                  </a:cubicBezTo>
                  <a:cubicBezTo>
                    <a:pt x="21013" y="1992"/>
                    <a:pt x="20774" y="1367"/>
                    <a:pt x="20568" y="1171"/>
                  </a:cubicBezTo>
                  <a:cubicBezTo>
                    <a:pt x="20288" y="904"/>
                    <a:pt x="19886" y="985"/>
                    <a:pt x="19655" y="1354"/>
                  </a:cubicBezTo>
                  <a:cubicBezTo>
                    <a:pt x="19569" y="1491"/>
                    <a:pt x="19544" y="1505"/>
                    <a:pt x="19310" y="1535"/>
                  </a:cubicBezTo>
                  <a:cubicBezTo>
                    <a:pt x="18638" y="1619"/>
                    <a:pt x="18128" y="1990"/>
                    <a:pt x="17672" y="2733"/>
                  </a:cubicBezTo>
                  <a:cubicBezTo>
                    <a:pt x="17147" y="3585"/>
                    <a:pt x="16964" y="3867"/>
                    <a:pt x="16773" y="3968"/>
                  </a:cubicBezTo>
                  <a:cubicBezTo>
                    <a:pt x="16730" y="4004"/>
                    <a:pt x="16688" y="4017"/>
                    <a:pt x="16611" y="4019"/>
                  </a:cubicBezTo>
                  <a:cubicBezTo>
                    <a:pt x="16608" y="4019"/>
                    <a:pt x="16607" y="4021"/>
                    <a:pt x="16605" y="4021"/>
                  </a:cubicBezTo>
                  <a:cubicBezTo>
                    <a:pt x="16563" y="4026"/>
                    <a:pt x="16518" y="4030"/>
                    <a:pt x="16467" y="4032"/>
                  </a:cubicBezTo>
                  <a:lnTo>
                    <a:pt x="16181" y="4040"/>
                  </a:lnTo>
                  <a:lnTo>
                    <a:pt x="16181" y="4003"/>
                  </a:lnTo>
                  <a:lnTo>
                    <a:pt x="16180" y="3985"/>
                  </a:lnTo>
                  <a:lnTo>
                    <a:pt x="16178" y="3862"/>
                  </a:lnTo>
                  <a:cubicBezTo>
                    <a:pt x="16178" y="3833"/>
                    <a:pt x="16175" y="3407"/>
                    <a:pt x="16174" y="3211"/>
                  </a:cubicBezTo>
                  <a:lnTo>
                    <a:pt x="16168" y="2409"/>
                  </a:lnTo>
                  <a:lnTo>
                    <a:pt x="16156" y="887"/>
                  </a:lnTo>
                  <a:cubicBezTo>
                    <a:pt x="16155" y="840"/>
                    <a:pt x="16153" y="806"/>
                    <a:pt x="16152" y="770"/>
                  </a:cubicBezTo>
                  <a:lnTo>
                    <a:pt x="16093" y="573"/>
                  </a:lnTo>
                  <a:cubicBezTo>
                    <a:pt x="16014" y="311"/>
                    <a:pt x="15875" y="99"/>
                    <a:pt x="15748" y="45"/>
                  </a:cubicBezTo>
                  <a:cubicBezTo>
                    <a:pt x="15682" y="17"/>
                    <a:pt x="12221" y="2"/>
                    <a:pt x="8760" y="0"/>
                  </a:cubicBezTo>
                  <a:close/>
                  <a:moveTo>
                    <a:pt x="21137" y="757"/>
                  </a:moveTo>
                  <a:cubicBezTo>
                    <a:pt x="21130" y="757"/>
                    <a:pt x="21080" y="843"/>
                    <a:pt x="21025" y="948"/>
                  </a:cubicBezTo>
                  <a:cubicBezTo>
                    <a:pt x="20971" y="1052"/>
                    <a:pt x="20932" y="1135"/>
                    <a:pt x="20939" y="1135"/>
                  </a:cubicBezTo>
                  <a:cubicBezTo>
                    <a:pt x="20946" y="1135"/>
                    <a:pt x="20996" y="1052"/>
                    <a:pt x="21050" y="948"/>
                  </a:cubicBezTo>
                  <a:cubicBezTo>
                    <a:pt x="21104" y="843"/>
                    <a:pt x="21144" y="757"/>
                    <a:pt x="21137" y="757"/>
                  </a:cubicBezTo>
                  <a:close/>
                  <a:moveTo>
                    <a:pt x="19244" y="797"/>
                  </a:moveTo>
                  <a:cubicBezTo>
                    <a:pt x="19245" y="802"/>
                    <a:pt x="19245" y="806"/>
                    <a:pt x="19246" y="810"/>
                  </a:cubicBezTo>
                  <a:lnTo>
                    <a:pt x="19308" y="935"/>
                  </a:lnTo>
                  <a:cubicBezTo>
                    <a:pt x="19363" y="1046"/>
                    <a:pt x="19412" y="1135"/>
                    <a:pt x="19416" y="1135"/>
                  </a:cubicBezTo>
                  <a:cubicBezTo>
                    <a:pt x="19435" y="1135"/>
                    <a:pt x="19416" y="1095"/>
                    <a:pt x="19316" y="921"/>
                  </a:cubicBezTo>
                  <a:lnTo>
                    <a:pt x="19244" y="797"/>
                  </a:lnTo>
                  <a:close/>
                  <a:moveTo>
                    <a:pt x="20136" y="9096"/>
                  </a:moveTo>
                  <a:cubicBezTo>
                    <a:pt x="19857" y="9096"/>
                    <a:pt x="19650" y="9607"/>
                    <a:pt x="19726" y="10112"/>
                  </a:cubicBezTo>
                  <a:cubicBezTo>
                    <a:pt x="19762" y="10358"/>
                    <a:pt x="19877" y="10597"/>
                    <a:pt x="19988" y="10657"/>
                  </a:cubicBezTo>
                  <a:cubicBezTo>
                    <a:pt x="20014" y="10672"/>
                    <a:pt x="20037" y="10682"/>
                    <a:pt x="20058" y="10689"/>
                  </a:cubicBezTo>
                  <a:cubicBezTo>
                    <a:pt x="20094" y="10690"/>
                    <a:pt x="20098" y="10693"/>
                    <a:pt x="20146" y="10694"/>
                  </a:cubicBezTo>
                  <a:cubicBezTo>
                    <a:pt x="20158" y="10694"/>
                    <a:pt x="20158" y="10693"/>
                    <a:pt x="20169" y="10694"/>
                  </a:cubicBezTo>
                  <a:cubicBezTo>
                    <a:pt x="20198" y="10687"/>
                    <a:pt x="20228" y="10676"/>
                    <a:pt x="20265" y="10657"/>
                  </a:cubicBezTo>
                  <a:cubicBezTo>
                    <a:pt x="20335" y="10621"/>
                    <a:pt x="20371" y="10621"/>
                    <a:pt x="20390" y="10657"/>
                  </a:cubicBezTo>
                  <a:cubicBezTo>
                    <a:pt x="20398" y="10671"/>
                    <a:pt x="20404" y="10678"/>
                    <a:pt x="20410" y="10686"/>
                  </a:cubicBezTo>
                  <a:cubicBezTo>
                    <a:pt x="20430" y="10683"/>
                    <a:pt x="20443" y="10678"/>
                    <a:pt x="20453" y="10673"/>
                  </a:cubicBezTo>
                  <a:cubicBezTo>
                    <a:pt x="20454" y="10658"/>
                    <a:pt x="20454" y="10641"/>
                    <a:pt x="20451" y="10617"/>
                  </a:cubicBezTo>
                  <a:cubicBezTo>
                    <a:pt x="20444" y="10566"/>
                    <a:pt x="20465" y="10424"/>
                    <a:pt x="20498" y="10301"/>
                  </a:cubicBezTo>
                  <a:cubicBezTo>
                    <a:pt x="20573" y="10021"/>
                    <a:pt x="20574" y="9792"/>
                    <a:pt x="20501" y="9521"/>
                  </a:cubicBezTo>
                  <a:cubicBezTo>
                    <a:pt x="20437" y="9281"/>
                    <a:pt x="20278" y="9096"/>
                    <a:pt x="20136" y="9096"/>
                  </a:cubicBezTo>
                  <a:close/>
                  <a:moveTo>
                    <a:pt x="21025" y="10832"/>
                  </a:moveTo>
                  <a:cubicBezTo>
                    <a:pt x="20885" y="10830"/>
                    <a:pt x="20744" y="10959"/>
                    <a:pt x="20648" y="11201"/>
                  </a:cubicBezTo>
                  <a:cubicBezTo>
                    <a:pt x="20571" y="11394"/>
                    <a:pt x="20575" y="11861"/>
                    <a:pt x="20655" y="12071"/>
                  </a:cubicBezTo>
                  <a:cubicBezTo>
                    <a:pt x="20670" y="12109"/>
                    <a:pt x="20676" y="12142"/>
                    <a:pt x="20684" y="12174"/>
                  </a:cubicBezTo>
                  <a:cubicBezTo>
                    <a:pt x="20696" y="12206"/>
                    <a:pt x="20703" y="12234"/>
                    <a:pt x="20699" y="12253"/>
                  </a:cubicBezTo>
                  <a:cubicBezTo>
                    <a:pt x="20700" y="12279"/>
                    <a:pt x="20700" y="12303"/>
                    <a:pt x="20696" y="12326"/>
                  </a:cubicBezTo>
                  <a:cubicBezTo>
                    <a:pt x="20681" y="12412"/>
                    <a:pt x="20686" y="12423"/>
                    <a:pt x="20726" y="12392"/>
                  </a:cubicBezTo>
                  <a:cubicBezTo>
                    <a:pt x="20742" y="12380"/>
                    <a:pt x="20757" y="12378"/>
                    <a:pt x="20773" y="12373"/>
                  </a:cubicBezTo>
                  <a:cubicBezTo>
                    <a:pt x="20773" y="12371"/>
                    <a:pt x="20772" y="12367"/>
                    <a:pt x="20773" y="12366"/>
                  </a:cubicBezTo>
                  <a:cubicBezTo>
                    <a:pt x="20785" y="12330"/>
                    <a:pt x="20814" y="12340"/>
                    <a:pt x="20838" y="12368"/>
                  </a:cubicBezTo>
                  <a:cubicBezTo>
                    <a:pt x="21071" y="12418"/>
                    <a:pt x="21135" y="12409"/>
                    <a:pt x="21228" y="12309"/>
                  </a:cubicBezTo>
                  <a:cubicBezTo>
                    <a:pt x="21341" y="12187"/>
                    <a:pt x="21442" y="11868"/>
                    <a:pt x="21442" y="11632"/>
                  </a:cubicBezTo>
                  <a:cubicBezTo>
                    <a:pt x="21442" y="11443"/>
                    <a:pt x="21345" y="11094"/>
                    <a:pt x="21263" y="10981"/>
                  </a:cubicBezTo>
                  <a:cubicBezTo>
                    <a:pt x="21190" y="10882"/>
                    <a:pt x="21108" y="10833"/>
                    <a:pt x="21025" y="10832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416" name="線條"/>
            <p:cNvSpPr/>
            <p:nvPr/>
          </p:nvSpPr>
          <p:spPr>
            <a:xfrm flipV="1">
              <a:off x="9387963" y="3388"/>
              <a:ext cx="2" cy="154424"/>
            </a:xfrm>
            <a:prstGeom prst="line">
              <a:avLst/>
            </a:prstGeom>
            <a:noFill/>
            <a:ln w="12700" cap="flat">
              <a:solidFill>
                <a:srgbClr val="F7D1D2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417" name="線條"/>
            <p:cNvSpPr/>
            <p:nvPr/>
          </p:nvSpPr>
          <p:spPr>
            <a:xfrm flipV="1">
              <a:off x="9735785" y="194586"/>
              <a:ext cx="93010" cy="93010"/>
            </a:xfrm>
            <a:prstGeom prst="line">
              <a:avLst/>
            </a:prstGeom>
            <a:noFill/>
            <a:ln w="12700" cap="flat">
              <a:solidFill>
                <a:srgbClr val="F7D1D2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418" name="線條"/>
            <p:cNvSpPr/>
            <p:nvPr/>
          </p:nvSpPr>
          <p:spPr>
            <a:xfrm>
              <a:off x="9872263" y="640826"/>
              <a:ext cx="131536" cy="2"/>
            </a:xfrm>
            <a:prstGeom prst="line">
              <a:avLst/>
            </a:prstGeom>
            <a:noFill/>
            <a:ln w="12700" cap="flat">
              <a:solidFill>
                <a:srgbClr val="F7D1D2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419" name="線條"/>
            <p:cNvSpPr/>
            <p:nvPr/>
          </p:nvSpPr>
          <p:spPr>
            <a:xfrm flipH="1" flipV="1">
              <a:off x="8941504" y="194586"/>
              <a:ext cx="93010" cy="93010"/>
            </a:xfrm>
            <a:prstGeom prst="line">
              <a:avLst/>
            </a:prstGeom>
            <a:noFill/>
            <a:ln w="12700" cap="flat">
              <a:solidFill>
                <a:srgbClr val="F7D1D2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EA10711A-25B9-A326-D84D-AA94F2036C71}"/>
              </a:ext>
            </a:extLst>
          </p:cNvPr>
          <p:cNvGrpSpPr/>
          <p:nvPr/>
        </p:nvGrpSpPr>
        <p:grpSpPr>
          <a:xfrm>
            <a:off x="4572918" y="2567449"/>
            <a:ext cx="3858965" cy="507912"/>
            <a:chOff x="4710906" y="2567449"/>
            <a:chExt cx="3858965" cy="507912"/>
          </a:xfrm>
        </p:grpSpPr>
        <p:pic>
          <p:nvPicPr>
            <p:cNvPr id="2" name="影像" descr="影像">
              <a:hlinkClick r:id="rId4"/>
              <a:extLst>
                <a:ext uri="{FF2B5EF4-FFF2-40B4-BE49-F238E27FC236}">
                  <a16:creationId xmlns:a16="http://schemas.microsoft.com/office/drawing/2014/main" id="{15CBC10B-3C27-7196-954D-88DE3D4E6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0018"/>
            </a:blip>
            <a:srcRect b="62875"/>
            <a:stretch>
              <a:fillRect/>
            </a:stretch>
          </p:blipFill>
          <p:spPr>
            <a:xfrm>
              <a:off x="4710906" y="2582439"/>
              <a:ext cx="1803403" cy="492922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" name="影像" descr="影像">
              <a:hlinkClick r:id="rId6"/>
              <a:extLst>
                <a:ext uri="{FF2B5EF4-FFF2-40B4-BE49-F238E27FC236}">
                  <a16:creationId xmlns:a16="http://schemas.microsoft.com/office/drawing/2014/main" id="{51417A64-4FD3-3A4A-CF54-FBB10F136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0018"/>
            </a:blip>
            <a:srcRect l="1510" t="55384" b="7489"/>
            <a:stretch>
              <a:fillRect/>
            </a:stretch>
          </p:blipFill>
          <p:spPr>
            <a:xfrm>
              <a:off x="6793704" y="2567449"/>
              <a:ext cx="1776167" cy="492923"/>
            </a:xfrm>
            <a:prstGeom prst="rect">
              <a:avLst/>
            </a:prstGeom>
            <a:ln w="12700">
              <a:miter lim="400000"/>
            </a:ln>
          </p:spPr>
        </p:pic>
      </p:grp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AC8DAA0F-44ED-163C-F8CD-AB0743FE506B}"/>
              </a:ext>
            </a:extLst>
          </p:cNvPr>
          <p:cNvSpPr/>
          <p:nvPr/>
        </p:nvSpPr>
        <p:spPr>
          <a:xfrm>
            <a:off x="-386523" y="-97372"/>
            <a:ext cx="13777846" cy="27574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清楚的版本記錄">
            <a:extLst>
              <a:ext uri="{FF2B5EF4-FFF2-40B4-BE49-F238E27FC236}">
                <a16:creationId xmlns:a16="http://schemas.microsoft.com/office/drawing/2014/main" id="{766A3DDC-1B93-E6C7-4AF2-0A340E2DF7AE}"/>
              </a:ext>
            </a:extLst>
          </p:cNvPr>
          <p:cNvSpPr txBox="1"/>
          <p:nvPr/>
        </p:nvSpPr>
        <p:spPr>
          <a:xfrm>
            <a:off x="5219357" y="856074"/>
            <a:ext cx="2566087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AI </a:t>
            </a:r>
            <a:r>
              <a:rPr kumimoji="0" lang="en-US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小幫手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5" name="0516 AI 上傳檔案_中.mp4">
            <a:hlinkClick r:id="" action="ppaction://media"/>
            <a:extLst>
              <a:ext uri="{FF2B5EF4-FFF2-40B4-BE49-F238E27FC236}">
                <a16:creationId xmlns:a16="http://schemas.microsoft.com/office/drawing/2014/main" id="{A6884D7B-07A6-1588-4D10-EA896E20EC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8593" y="3109306"/>
            <a:ext cx="11047615" cy="621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918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C13A1-BA76-C9EF-12F5-14384E443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6DB92774-A1DB-7229-D1EF-E3044CF55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731" y="-46916"/>
            <a:ext cx="13777846" cy="300122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清楚的版本記錄">
            <a:extLst>
              <a:ext uri="{FF2B5EF4-FFF2-40B4-BE49-F238E27FC236}">
                <a16:creationId xmlns:a16="http://schemas.microsoft.com/office/drawing/2014/main" id="{6B60F062-81A8-728F-E801-6AE7F72694E0}"/>
              </a:ext>
            </a:extLst>
          </p:cNvPr>
          <p:cNvSpPr txBox="1"/>
          <p:nvPr/>
        </p:nvSpPr>
        <p:spPr>
          <a:xfrm>
            <a:off x="4613423" y="856074"/>
            <a:ext cx="3777958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來學習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 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Ragic!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5" name="員工有高達 90% 的時間在和 Excel 搏鬥">
            <a:extLst>
              <a:ext uri="{FF2B5EF4-FFF2-40B4-BE49-F238E27FC236}">
                <a16:creationId xmlns:a16="http://schemas.microsoft.com/office/drawing/2014/main" id="{CB6E4ECB-F7CE-4084-052D-4214817BDCC5}"/>
              </a:ext>
            </a:extLst>
          </p:cNvPr>
          <p:cNvSpPr txBox="1"/>
          <p:nvPr/>
        </p:nvSpPr>
        <p:spPr>
          <a:xfrm>
            <a:off x="845347" y="3252468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學習中心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7" name="員工有高達 90% 的時間在和 Excel 搏鬥">
            <a:extLst>
              <a:ext uri="{FF2B5EF4-FFF2-40B4-BE49-F238E27FC236}">
                <a16:creationId xmlns:a16="http://schemas.microsoft.com/office/drawing/2014/main" id="{DAC993D1-05A4-B9FB-F61E-B30E9D93EEFF}"/>
              </a:ext>
            </a:extLst>
          </p:cNvPr>
          <p:cNvSpPr txBox="1"/>
          <p:nvPr/>
        </p:nvSpPr>
        <p:spPr>
          <a:xfrm>
            <a:off x="4744005" y="3252468"/>
            <a:ext cx="3516790" cy="473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設計手冊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＆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使用手冊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8" name="員工有高達 90% 的時間在和 Excel 搏鬥">
            <a:extLst>
              <a:ext uri="{FF2B5EF4-FFF2-40B4-BE49-F238E27FC236}">
                <a16:creationId xmlns:a16="http://schemas.microsoft.com/office/drawing/2014/main" id="{0E0CDD92-7EB1-5CB9-3CDF-86805E929807}"/>
              </a:ext>
            </a:extLst>
          </p:cNvPr>
          <p:cNvSpPr txBox="1"/>
          <p:nvPr/>
        </p:nvSpPr>
        <p:spPr>
          <a:xfrm>
            <a:off x="8642661" y="3252468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常見問題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 &amp; API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開發指南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Source Han Sans TW Medium"/>
            </a:endParaRPr>
          </a:p>
        </p:txBody>
      </p:sp>
      <p:sp>
        <p:nvSpPr>
          <p:cNvPr id="10" name="員工有高達 90% 的時間在和 Excel 搏鬥">
            <a:extLst>
              <a:ext uri="{FF2B5EF4-FFF2-40B4-BE49-F238E27FC236}">
                <a16:creationId xmlns:a16="http://schemas.microsoft.com/office/drawing/2014/main" id="{9D2B8D82-2DE8-58B1-7674-B32ADF6F0873}"/>
              </a:ext>
            </a:extLst>
          </p:cNvPr>
          <p:cNvSpPr txBox="1"/>
          <p:nvPr/>
        </p:nvSpPr>
        <p:spPr>
          <a:xfrm>
            <a:off x="845346" y="6285012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YouTube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頻道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Source Han Sans TW Medium"/>
            </a:endParaRPr>
          </a:p>
        </p:txBody>
      </p:sp>
      <p:sp>
        <p:nvSpPr>
          <p:cNvPr id="12" name="員工有高達 90% 的時間在和 Excel 搏鬥">
            <a:extLst>
              <a:ext uri="{FF2B5EF4-FFF2-40B4-BE49-F238E27FC236}">
                <a16:creationId xmlns:a16="http://schemas.microsoft.com/office/drawing/2014/main" id="{6069493A-6BDA-640E-E577-873E08379977}"/>
              </a:ext>
            </a:extLst>
          </p:cNvPr>
          <p:cNvSpPr txBox="1"/>
          <p:nvPr/>
        </p:nvSpPr>
        <p:spPr>
          <a:xfrm>
            <a:off x="4744004" y="6285012"/>
            <a:ext cx="3516790" cy="473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直播課程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28" name="矩形 27">
            <a:hlinkClick r:id="rId3"/>
            <a:extLst>
              <a:ext uri="{FF2B5EF4-FFF2-40B4-BE49-F238E27FC236}">
                <a16:creationId xmlns:a16="http://schemas.microsoft.com/office/drawing/2014/main" id="{2636FF50-9EF3-B89D-DC8F-3C600DBDA54E}"/>
              </a:ext>
            </a:extLst>
          </p:cNvPr>
          <p:cNvSpPr>
            <a:spLocks/>
          </p:cNvSpPr>
          <p:nvPr/>
        </p:nvSpPr>
        <p:spPr>
          <a:xfrm>
            <a:off x="4743594" y="6799293"/>
            <a:ext cx="3517197" cy="1700292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4" name="員工有高達 90% 的時間在和 Excel 搏鬥">
            <a:extLst>
              <a:ext uri="{FF2B5EF4-FFF2-40B4-BE49-F238E27FC236}">
                <a16:creationId xmlns:a16="http://schemas.microsoft.com/office/drawing/2014/main" id="{93264CAE-E5F9-512A-1B05-26BF4B6E34D4}"/>
              </a:ext>
            </a:extLst>
          </p:cNvPr>
          <p:cNvSpPr txBox="1"/>
          <p:nvPr/>
        </p:nvSpPr>
        <p:spPr>
          <a:xfrm>
            <a:off x="8642660" y="6285012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部落格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 &amp; Community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 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Source Han Sans TW Medium"/>
            </a:endParaRPr>
          </a:p>
        </p:txBody>
      </p:sp>
      <p:pic>
        <p:nvPicPr>
          <p:cNvPr id="31" name="圖片 30">
            <a:hlinkClick r:id="rId4"/>
            <a:extLst>
              <a:ext uri="{FF2B5EF4-FFF2-40B4-BE49-F238E27FC236}">
                <a16:creationId xmlns:a16="http://schemas.microsoft.com/office/drawing/2014/main" id="{0CB83887-30CA-FF06-D5BA-DB426E9B06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02"/>
          <a:stretch/>
        </p:blipFill>
        <p:spPr>
          <a:xfrm>
            <a:off x="845347" y="3741146"/>
            <a:ext cx="3517200" cy="2124000"/>
          </a:xfrm>
          <a:prstGeom prst="rect">
            <a:avLst/>
          </a:prstGeom>
        </p:spPr>
      </p:pic>
      <p:pic>
        <p:nvPicPr>
          <p:cNvPr id="32" name="圖片 31">
            <a:hlinkClick r:id="rId6"/>
            <a:extLst>
              <a:ext uri="{FF2B5EF4-FFF2-40B4-BE49-F238E27FC236}">
                <a16:creationId xmlns:a16="http://schemas.microsoft.com/office/drawing/2014/main" id="{25BA0302-8AAE-F879-C08E-E44F3220423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270"/>
          <a:stretch/>
        </p:blipFill>
        <p:spPr>
          <a:xfrm>
            <a:off x="4744006" y="3741146"/>
            <a:ext cx="3517200" cy="2124000"/>
          </a:xfrm>
          <a:prstGeom prst="rect">
            <a:avLst/>
          </a:prstGeom>
        </p:spPr>
      </p:pic>
      <p:pic>
        <p:nvPicPr>
          <p:cNvPr id="36" name="圖片 35">
            <a:hlinkClick r:id="rId8"/>
            <a:extLst>
              <a:ext uri="{FF2B5EF4-FFF2-40B4-BE49-F238E27FC236}">
                <a16:creationId xmlns:a16="http://schemas.microsoft.com/office/drawing/2014/main" id="{BF3BE225-4906-695E-A9FD-40B29172B6A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145"/>
          <a:stretch/>
        </p:blipFill>
        <p:spPr>
          <a:xfrm>
            <a:off x="4743594" y="6911501"/>
            <a:ext cx="3517200" cy="1923133"/>
          </a:xfrm>
          <a:prstGeom prst="rect">
            <a:avLst/>
          </a:prstGeom>
        </p:spPr>
      </p:pic>
      <p:pic>
        <p:nvPicPr>
          <p:cNvPr id="37" name="圖片 36">
            <a:hlinkClick r:id="rId10"/>
            <a:extLst>
              <a:ext uri="{FF2B5EF4-FFF2-40B4-BE49-F238E27FC236}">
                <a16:creationId xmlns:a16="http://schemas.microsoft.com/office/drawing/2014/main" id="{FE775A5B-3F7C-8657-6250-288B4056033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317"/>
          <a:stretch/>
        </p:blipFill>
        <p:spPr>
          <a:xfrm>
            <a:off x="8642660" y="6799291"/>
            <a:ext cx="3517200" cy="2124002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5BDBF880-9438-3192-667F-DFC7207AAECF}"/>
              </a:ext>
            </a:extLst>
          </p:cNvPr>
          <p:cNvSpPr/>
          <p:nvPr/>
        </p:nvSpPr>
        <p:spPr>
          <a:xfrm>
            <a:off x="845757" y="6799291"/>
            <a:ext cx="3516790" cy="942707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2" name="圖片 21">
            <a:hlinkClick r:id="rId12"/>
            <a:extLst>
              <a:ext uri="{FF2B5EF4-FFF2-40B4-BE49-F238E27FC236}">
                <a16:creationId xmlns:a16="http://schemas.microsoft.com/office/drawing/2014/main" id="{2D62A13C-5339-BC25-8C32-2B8525B39FF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5855" b="14425"/>
          <a:stretch/>
        </p:blipFill>
        <p:spPr>
          <a:xfrm>
            <a:off x="845347" y="6824897"/>
            <a:ext cx="3517200" cy="209839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B3665CAC-84EE-A33F-D51A-041F36DE42E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662" b="57862"/>
          <a:stretch/>
        </p:blipFill>
        <p:spPr>
          <a:xfrm>
            <a:off x="4743594" y="8281583"/>
            <a:ext cx="3517200" cy="641711"/>
          </a:xfrm>
          <a:prstGeom prst="rect">
            <a:avLst/>
          </a:prstGeom>
        </p:spPr>
      </p:pic>
      <p:pic>
        <p:nvPicPr>
          <p:cNvPr id="27" name="圖片 26">
            <a:hlinkClick r:id="rId15"/>
            <a:extLst>
              <a:ext uri="{FF2B5EF4-FFF2-40B4-BE49-F238E27FC236}">
                <a16:creationId xmlns:a16="http://schemas.microsoft.com/office/drawing/2014/main" id="{0A71D00F-EA71-4C02-9C9F-C896F1F9855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446" b="1317"/>
          <a:stretch/>
        </p:blipFill>
        <p:spPr>
          <a:xfrm>
            <a:off x="8642660" y="3741146"/>
            <a:ext cx="351720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3225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D0F4E-130C-8EEA-9245-185139898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矩形">
            <a:extLst>
              <a:ext uri="{FF2B5EF4-FFF2-40B4-BE49-F238E27FC236}">
                <a16:creationId xmlns:a16="http://schemas.microsoft.com/office/drawing/2014/main" id="{D79FFCEC-65C7-C8A6-07E9-AC265CE2AD3E}"/>
              </a:ext>
            </a:extLst>
          </p:cNvPr>
          <p:cNvSpPr/>
          <p:nvPr/>
        </p:nvSpPr>
        <p:spPr>
          <a:xfrm>
            <a:off x="1470817" y="3615649"/>
            <a:ext cx="10063165" cy="2522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C434980-9486-0977-D49C-C69DC07EE124}"/>
              </a:ext>
            </a:extLst>
          </p:cNvPr>
          <p:cNvGrpSpPr/>
          <p:nvPr/>
        </p:nvGrpSpPr>
        <p:grpSpPr>
          <a:xfrm>
            <a:off x="2455532" y="3628349"/>
            <a:ext cx="8093737" cy="2522303"/>
            <a:chOff x="1859732" y="3628349"/>
            <a:chExt cx="8093737" cy="2522303"/>
          </a:xfrm>
        </p:grpSpPr>
        <p:sp>
          <p:nvSpPr>
            <p:cNvPr id="232" name="哪裡不一樣？">
              <a:extLst>
                <a:ext uri="{FF2B5EF4-FFF2-40B4-BE49-F238E27FC236}">
                  <a16:creationId xmlns:a16="http://schemas.microsoft.com/office/drawing/2014/main" id="{15F255A7-9C56-03CD-B012-1531E429256B}"/>
                </a:ext>
              </a:extLst>
            </p:cNvPr>
            <p:cNvSpPr txBox="1"/>
            <p:nvPr/>
          </p:nvSpPr>
          <p:spPr>
            <a:xfrm>
              <a:off x="6287049" y="4091545"/>
              <a:ext cx="3666420" cy="132497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indent="39687" algn="l" defTabSz="914400">
                <a:lnSpc>
                  <a:spcPct val="150000"/>
                </a:lnSpc>
                <a:defRPr sz="60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技術相關</a:t>
              </a:r>
              <a:endPara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pic>
          <p:nvPicPr>
            <p:cNvPr id="233" name="ragic logo.png" descr="ragic logo.png">
              <a:extLst>
                <a:ext uri="{FF2B5EF4-FFF2-40B4-BE49-F238E27FC236}">
                  <a16:creationId xmlns:a16="http://schemas.microsoft.com/office/drawing/2014/main" id="{1325A179-2795-D1CE-3192-BEFC78E73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9732" y="3628349"/>
              <a:ext cx="4484094" cy="2522303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3059155359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DCB424-7D31-978D-CD5D-673966C54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矩形">
            <a:extLst>
              <a:ext uri="{FF2B5EF4-FFF2-40B4-BE49-F238E27FC236}">
                <a16:creationId xmlns:a16="http://schemas.microsoft.com/office/drawing/2014/main" id="{8503F9C9-F358-AEA8-47B8-A4DA5AF417A4}"/>
              </a:ext>
            </a:extLst>
          </p:cNvPr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54" name="Ragic 一 個  系 統 便 能 管 理 您  所 有 的 作 業 流  程">
            <a:extLst>
              <a:ext uri="{FF2B5EF4-FFF2-40B4-BE49-F238E27FC236}">
                <a16:creationId xmlns:a16="http://schemas.microsoft.com/office/drawing/2014/main" id="{C1F1DD99-C6FE-81E5-3DB6-2C48EF627572}"/>
              </a:ext>
            </a:extLst>
          </p:cNvPr>
          <p:cNvSpPr txBox="1"/>
          <p:nvPr/>
        </p:nvSpPr>
        <p:spPr>
          <a:xfrm>
            <a:off x="558599" y="1850409"/>
            <a:ext cx="11887601" cy="57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pPr>
            <a:r>
              <a:rPr kumimoji="0" lang="en" altLang="zh-TW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Ragic 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提供 </a:t>
            </a:r>
            <a:r>
              <a:rPr kumimoji="0" lang="en" altLang="zh-TW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RESTful HTTP API 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任何程式開發人員都能用程式存取、整合 </a:t>
            </a:r>
            <a:r>
              <a:rPr kumimoji="0" lang="en" altLang="zh-TW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Ragic 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資料庫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"/>
              <a:sym typeface="Source Han Sans TW"/>
            </a:endParaRPr>
          </a:p>
        </p:txBody>
      </p:sp>
      <p:sp>
        <p:nvSpPr>
          <p:cNvPr id="255" name="充分整合">
            <a:extLst>
              <a:ext uri="{FF2B5EF4-FFF2-40B4-BE49-F238E27FC236}">
                <a16:creationId xmlns:a16="http://schemas.microsoft.com/office/drawing/2014/main" id="{DC64CDBD-AF29-8123-55A2-B52C47952968}"/>
              </a:ext>
            </a:extLst>
          </p:cNvPr>
          <p:cNvSpPr txBox="1"/>
          <p:nvPr/>
        </p:nvSpPr>
        <p:spPr>
          <a:xfrm>
            <a:off x="4161376" y="856074"/>
            <a:ext cx="468205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簡單而完整的 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API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5" name="圖片 4" descr="一張含有 文字, 螢幕擷取畫面, 圓形, 標誌 的圖片&#10;&#10;AI 產生的內容可能不正確。">
            <a:extLst>
              <a:ext uri="{FF2B5EF4-FFF2-40B4-BE49-F238E27FC236}">
                <a16:creationId xmlns:a16="http://schemas.microsoft.com/office/drawing/2014/main" id="{C27AA755-5108-7939-5B2C-5AC51D1CF3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02" y="3643475"/>
            <a:ext cx="10909197" cy="582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7991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441" name="群組"/>
          <p:cNvGrpSpPr/>
          <p:nvPr/>
        </p:nvGrpSpPr>
        <p:grpSpPr>
          <a:xfrm>
            <a:off x="2774433" y="3904639"/>
            <a:ext cx="7470290" cy="5217542"/>
            <a:chOff x="0" y="0"/>
            <a:chExt cx="7470289" cy="5217540"/>
          </a:xfrm>
        </p:grpSpPr>
        <p:pic>
          <p:nvPicPr>
            <p:cNvPr id="439" name="影像" descr="影像"/>
            <p:cNvPicPr>
              <a:picLocks noChangeAspect="1"/>
            </p:cNvPicPr>
            <p:nvPr/>
          </p:nvPicPr>
          <p:blipFill>
            <a:blip r:embed="rId3"/>
            <a:srcRect r="43694"/>
            <a:stretch>
              <a:fillRect/>
            </a:stretch>
          </p:blipFill>
          <p:spPr>
            <a:xfrm>
              <a:off x="-1" y="0"/>
              <a:ext cx="4699167" cy="5217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0" name="影像" descr="影像"/>
            <p:cNvPicPr>
              <a:picLocks noChangeAspect="1"/>
            </p:cNvPicPr>
            <p:nvPr/>
          </p:nvPicPr>
          <p:blipFill>
            <a:blip r:embed="rId3"/>
            <a:srcRect l="63522"/>
            <a:stretch>
              <a:fillRect/>
            </a:stretch>
          </p:blipFill>
          <p:spPr>
            <a:xfrm>
              <a:off x="4425937" y="0"/>
              <a:ext cx="3044353" cy="52175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42" name="無論你的商業邏輯有多複雜，都能夠透過 Ragic 的伺服器端 Javascript 流程引擎完成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1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無論你的商業邏輯有多複雜，都能夠透過 Ragic 的伺服器端 Javascript 流程引擎完成</a:t>
            </a:r>
          </a:p>
        </p:txBody>
      </p:sp>
      <p:sp>
        <p:nvSpPr>
          <p:cNvPr id="443" name="客製化 Scripting 引擎"/>
          <p:cNvSpPr txBox="1"/>
          <p:nvPr/>
        </p:nvSpPr>
        <p:spPr>
          <a:xfrm>
            <a:off x="3726129" y="914914"/>
            <a:ext cx="5552542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客製化 Scripting 引擎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8AF691B-1312-9030-014A-0BFB672100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964" y="4413603"/>
            <a:ext cx="7364839" cy="4680000"/>
          </a:xfrm>
          <a:prstGeom prst="roundRect">
            <a:avLst>
              <a:gd name="adj" fmla="val 3438"/>
            </a:avLst>
          </a:prstGeom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47" name="跨平台，安裝容易的 Java-based 產品"/>
          <p:cNvSpPr txBox="1"/>
          <p:nvPr/>
        </p:nvSpPr>
        <p:spPr>
          <a:xfrm>
            <a:off x="558599" y="1881680"/>
            <a:ext cx="118876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跨平台，安裝容易的 Java-based 產品</a:t>
            </a:r>
          </a:p>
        </p:txBody>
      </p:sp>
      <p:sp>
        <p:nvSpPr>
          <p:cNvPr id="448" name="使用技術"/>
          <p:cNvSpPr txBox="1"/>
          <p:nvPr/>
        </p:nvSpPr>
        <p:spPr>
          <a:xfrm>
            <a:off x="5282406" y="914914"/>
            <a:ext cx="2439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使用技術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CDBA581-3095-1535-ED8F-87C4ECE6A148}"/>
              </a:ext>
            </a:extLst>
          </p:cNvPr>
          <p:cNvGrpSpPr/>
          <p:nvPr/>
        </p:nvGrpSpPr>
        <p:grpSpPr>
          <a:xfrm>
            <a:off x="3433400" y="3795667"/>
            <a:ext cx="6138000" cy="1454400"/>
            <a:chOff x="2715414" y="3472937"/>
            <a:chExt cx="6138000" cy="1454400"/>
          </a:xfrm>
        </p:grpSpPr>
        <p:sp>
          <p:nvSpPr>
            <p:cNvPr id="449" name="矩形"/>
            <p:cNvSpPr/>
            <p:nvPr/>
          </p:nvSpPr>
          <p:spPr>
            <a:xfrm>
              <a:off x="2800015" y="3570137"/>
              <a:ext cx="5968799" cy="1260000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41076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FFFFFF"/>
                  </a:solidFill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450" name="以 Java 開發"/>
            <p:cNvSpPr txBox="1"/>
            <p:nvPr/>
          </p:nvSpPr>
          <p:spPr>
            <a:xfrm>
              <a:off x="5066129" y="3844981"/>
              <a:ext cx="1436570" cy="3242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717" tIns="35717" rIns="35717" bIns="35717" anchor="ctr">
              <a:spAutoFit/>
            </a:bodyPr>
            <a:lstStyle>
              <a:lvl1pPr indent="27905" defTabSz="642937">
                <a:lnSpc>
                  <a:spcPct val="110000"/>
                </a:lnSpc>
                <a:defRPr sz="16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27905" algn="ctr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以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 Java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開發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sp>
          <p:nvSpPr>
            <p:cNvPr id="451" name="在 Linux 或 Windows…"/>
            <p:cNvSpPr txBox="1"/>
            <p:nvPr/>
          </p:nvSpPr>
          <p:spPr>
            <a:xfrm>
              <a:off x="3102181" y="4268936"/>
              <a:ext cx="5364466" cy="3242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5717" tIns="35717" rIns="35717" bIns="35717" anchor="ctr">
              <a:spAutoFit/>
            </a:bodyPr>
            <a:lstStyle/>
            <a:p>
              <a:pPr marL="0" marR="0" lvl="0" indent="27905" algn="ctr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>
                  <a:solidFill>
                    <a:srgbClr val="393939"/>
                  </a:solidFill>
                  <a:latin typeface="Source Han Sans TW"/>
                  <a:ea typeface="Source Han Sans TW"/>
                  <a:cs typeface="Source Han Sans TW"/>
                  <a:sym typeface="Source Han Sans TW"/>
                </a:defRPr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在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 Linux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或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 Windows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的環境都可以安裝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"/>
                <a:sym typeface="Source Han Sans TW"/>
              </a:endParaRPr>
            </a:p>
          </p:txBody>
        </p:sp>
        <p:sp>
          <p:nvSpPr>
            <p:cNvPr id="469" name="矩形"/>
            <p:cNvSpPr/>
            <p:nvPr/>
          </p:nvSpPr>
          <p:spPr>
            <a:xfrm>
              <a:off x="2715414" y="3472937"/>
              <a:ext cx="6138000" cy="1454400"/>
            </a:xfrm>
            <a:prstGeom prst="rect">
              <a:avLst/>
            </a:prstGeom>
            <a:ln w="25400">
              <a:solidFill>
                <a:srgbClr val="FFFFFF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41076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FFFFFF"/>
                  </a:solidFill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ED4D5BE9-18AF-5B00-D6FF-2F677BBFFA9F}"/>
              </a:ext>
            </a:extLst>
          </p:cNvPr>
          <p:cNvGrpSpPr/>
          <p:nvPr/>
        </p:nvGrpSpPr>
        <p:grpSpPr>
          <a:xfrm>
            <a:off x="3433400" y="5507166"/>
            <a:ext cx="6138000" cy="1944000"/>
            <a:chOff x="2738621" y="5493033"/>
            <a:chExt cx="6138000" cy="1944000"/>
          </a:xfrm>
        </p:grpSpPr>
        <p:sp>
          <p:nvSpPr>
            <p:cNvPr id="453" name="矩形"/>
            <p:cNvSpPr/>
            <p:nvPr/>
          </p:nvSpPr>
          <p:spPr>
            <a:xfrm>
              <a:off x="2823222" y="5571610"/>
              <a:ext cx="5968799" cy="1786846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41076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FFFFFF"/>
                  </a:solidFill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454" name="內嵌應用程式伺服器 (Jetty)…"/>
            <p:cNvSpPr txBox="1"/>
            <p:nvPr/>
          </p:nvSpPr>
          <p:spPr>
            <a:xfrm>
              <a:off x="4105160" y="5758264"/>
              <a:ext cx="3404922" cy="6581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717" tIns="35717" rIns="35717" bIns="35717" anchor="ctr">
              <a:spAutoFit/>
            </a:bodyPr>
            <a:lstStyle/>
            <a:p>
              <a:pPr marL="0" marR="0" lvl="0" indent="27905" algn="ctr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內嵌應用程式伺服器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 (Jetty)</a:t>
              </a:r>
            </a:p>
            <a:p>
              <a:pPr marL="0" marR="0" lvl="0" indent="27905" algn="ctr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內嵌資料庫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 (Berkeley DB)</a:t>
              </a:r>
            </a:p>
          </p:txBody>
        </p:sp>
        <p:sp>
          <p:nvSpPr>
            <p:cNvPr id="455" name="容易安裝，不需獨立裝 AP Server 或資料庫…"/>
            <p:cNvSpPr txBox="1"/>
            <p:nvPr/>
          </p:nvSpPr>
          <p:spPr>
            <a:xfrm>
              <a:off x="3713576" y="6513168"/>
              <a:ext cx="4188090" cy="6581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717" tIns="35717" rIns="35717" bIns="35717" anchor="ctr">
              <a:spAutoFit/>
            </a:bodyPr>
            <a:lstStyle/>
            <a:p>
              <a:pPr marL="226025" marR="0" lvl="0" indent="-160020" algn="l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Char char="-"/>
                <a:tabLst/>
                <a:defRPr sz="1600">
                  <a:solidFill>
                    <a:srgbClr val="393939"/>
                  </a:solidFill>
                  <a:latin typeface="Source Han Sans TW"/>
                  <a:ea typeface="Source Han Sans TW"/>
                  <a:cs typeface="Source Han Sans TW"/>
                  <a:sym typeface="Source Han Sans TW"/>
                </a:defRPr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容易安裝，不需獨立裝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 AP Server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或資料庫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"/>
                <a:sym typeface="Source Han Sans TW"/>
              </a:endParaRPr>
            </a:p>
            <a:p>
              <a:pPr marL="226025" marR="0" lvl="0" indent="-160020" algn="l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Char char="-"/>
                <a:tabLst/>
                <a:defRPr sz="1600">
                  <a:solidFill>
                    <a:srgbClr val="393939"/>
                  </a:solidFill>
                  <a:latin typeface="Source Han Sans TW"/>
                  <a:ea typeface="Source Han Sans TW"/>
                  <a:cs typeface="Source Han Sans TW"/>
                  <a:sym typeface="Source Han Sans TW"/>
                </a:defRPr>
              </a:pP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NoSQL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資料庫提供高存取效能以及彈性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"/>
                <a:sym typeface="Source Han Sans TW"/>
              </a:endParaRPr>
            </a:p>
          </p:txBody>
        </p:sp>
        <p:sp>
          <p:nvSpPr>
            <p:cNvPr id="470" name="矩形"/>
            <p:cNvSpPr/>
            <p:nvPr/>
          </p:nvSpPr>
          <p:spPr>
            <a:xfrm>
              <a:off x="2738621" y="5493033"/>
              <a:ext cx="6138000" cy="1944000"/>
            </a:xfrm>
            <a:prstGeom prst="rect">
              <a:avLst/>
            </a:prstGeom>
            <a:ln w="25400">
              <a:solidFill>
                <a:srgbClr val="FFFFFF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41076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FFFFFF"/>
                  </a:solidFill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C71346DD-7CBA-B92B-C057-97899800CD60}"/>
              </a:ext>
            </a:extLst>
          </p:cNvPr>
          <p:cNvGrpSpPr/>
          <p:nvPr/>
        </p:nvGrpSpPr>
        <p:grpSpPr>
          <a:xfrm>
            <a:off x="3433400" y="7708265"/>
            <a:ext cx="6138000" cy="1453453"/>
            <a:chOff x="2738621" y="7615002"/>
            <a:chExt cx="6138000" cy="1453453"/>
          </a:xfrm>
        </p:grpSpPr>
        <p:sp>
          <p:nvSpPr>
            <p:cNvPr id="465" name="矩形"/>
            <p:cNvSpPr/>
            <p:nvPr/>
          </p:nvSpPr>
          <p:spPr>
            <a:xfrm>
              <a:off x="2823120" y="7711728"/>
              <a:ext cx="5969003" cy="1260000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41076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FFFFFF"/>
                  </a:solidFill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466" name="純 Javascript AJAX 介面"/>
            <p:cNvSpPr txBox="1"/>
            <p:nvPr/>
          </p:nvSpPr>
          <p:spPr>
            <a:xfrm>
              <a:off x="3482489" y="7974601"/>
              <a:ext cx="4650264" cy="3242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717" tIns="35717" rIns="35717" bIns="35717" anchor="ctr">
              <a:spAutoFit/>
            </a:bodyPr>
            <a:lstStyle>
              <a:lvl1pPr indent="27905" defTabSz="642937">
                <a:lnSpc>
                  <a:spcPct val="110000"/>
                </a:lnSpc>
                <a:defRPr sz="16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27905" algn="ctr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Javascript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/HTML/CSS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介面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sp>
          <p:nvSpPr>
            <p:cNvPr id="467" name="不需安裝任何 Flash/Applet/Silverlight，所有瀏覽器都能執行"/>
            <p:cNvSpPr txBox="1"/>
            <p:nvPr/>
          </p:nvSpPr>
          <p:spPr>
            <a:xfrm>
              <a:off x="2937420" y="8429380"/>
              <a:ext cx="5740403" cy="3242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717" tIns="35717" rIns="35717" bIns="35717" anchor="ctr">
              <a:spAutoFit/>
            </a:bodyPr>
            <a:lstStyle>
              <a:lvl1pPr indent="27905" defTabSz="642937">
                <a:lnSpc>
                  <a:spcPct val="110000"/>
                </a:lnSpc>
                <a:defRPr sz="1600">
                  <a:solidFill>
                    <a:srgbClr val="393939"/>
                  </a:solidFill>
                  <a:latin typeface="Source Han Sans TW"/>
                  <a:ea typeface="Source Han Sans TW"/>
                  <a:cs typeface="Source Han Sans TW"/>
                  <a:sym typeface="Source Han Sans TW"/>
                </a:defRPr>
              </a:lvl1pPr>
            </a:lstStyle>
            <a:p>
              <a:pPr marL="0" marR="0" lvl="0" indent="27905" algn="ctr" defTabSz="642937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不</a:t>
              </a:r>
              <a:r>
                <a:rPr kumimoji="0" lang="zh-TW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用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安裝任何</a:t>
              </a:r>
              <a:r>
                <a:rPr kumimoji="0" lang="zh-TW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擴充元件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，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"/>
                  <a:sym typeface="Source Han Sans TW"/>
                </a:rPr>
                <a:t>所有瀏覽器都能執行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"/>
                <a:sym typeface="Source Han Sans TW"/>
              </a:endParaRPr>
            </a:p>
          </p:txBody>
        </p:sp>
        <p:sp>
          <p:nvSpPr>
            <p:cNvPr id="473" name="矩形"/>
            <p:cNvSpPr/>
            <p:nvPr/>
          </p:nvSpPr>
          <p:spPr>
            <a:xfrm>
              <a:off x="2738621" y="7615002"/>
              <a:ext cx="6138000" cy="1453453"/>
            </a:xfrm>
            <a:prstGeom prst="rect">
              <a:avLst/>
            </a:prstGeom>
            <a:ln w="25400">
              <a:solidFill>
                <a:srgbClr val="FFFFFF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410764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>
                  <a:solidFill>
                    <a:srgbClr val="FFFFFF"/>
                  </a:solidFill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</p:grp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5239D2-715C-5BF7-57F2-DFA894BFD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DFEB5146-6AEF-0C62-C117-D81C3B77E0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168035"/>
            <a:ext cx="13777846" cy="348666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充分整合">
            <a:extLst>
              <a:ext uri="{FF2B5EF4-FFF2-40B4-BE49-F238E27FC236}">
                <a16:creationId xmlns:a16="http://schemas.microsoft.com/office/drawing/2014/main" id="{9D81313F-B7EF-A081-DE9E-13EDE213FF87}"/>
              </a:ext>
            </a:extLst>
          </p:cNvPr>
          <p:cNvSpPr txBox="1"/>
          <p:nvPr/>
        </p:nvSpPr>
        <p:spPr>
          <a:xfrm>
            <a:off x="3633195" y="721164"/>
            <a:ext cx="5738429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私有主機版 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VS 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雲端版</a:t>
            </a:r>
          </a:p>
        </p:txBody>
      </p:sp>
      <p:sp>
        <p:nvSpPr>
          <p:cNvPr id="3" name="像 Excel簡潔易懂的介面，一個畫面就能看到所有資訊">
            <a:extLst>
              <a:ext uri="{FF2B5EF4-FFF2-40B4-BE49-F238E27FC236}">
                <a16:creationId xmlns:a16="http://schemas.microsoft.com/office/drawing/2014/main" id="{C2DC81DB-6892-FDD8-E700-2FA382B279A6}"/>
              </a:ext>
            </a:extLst>
          </p:cNvPr>
          <p:cNvSpPr txBox="1"/>
          <p:nvPr/>
        </p:nvSpPr>
        <p:spPr>
          <a:xfrm>
            <a:off x="558599" y="1746770"/>
            <a:ext cx="11887601" cy="1101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若公司有特殊的資安考量，並且具備良好的</a:t>
            </a:r>
            <a:r>
              <a:rPr kumimoji="0" lang="zh-TW" alt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主機維護能力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以及</a:t>
            </a:r>
            <a:r>
              <a:rPr kumimoji="0" lang="zh-TW" alt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資訊安全知識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，</a:t>
            </a:r>
            <a:endParaRPr kumimoji="0" lang="en-US" altLang="zh-TW" sz="2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也可以選擇將 </a:t>
            </a:r>
            <a:r>
              <a:rPr kumimoji="0" lang="en" altLang="zh-TW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安裝在公司內部的伺服器上使用</a:t>
            </a: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。</a:t>
            </a:r>
            <a:endParaRPr kumimoji="0" lang="zh-TW" altLang="en-US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Source Han Sans TW Medium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3C38E14-D873-23EA-134F-ACCDFD9827CD}"/>
              </a:ext>
            </a:extLst>
          </p:cNvPr>
          <p:cNvSpPr>
            <a:spLocks/>
          </p:cNvSpPr>
          <p:nvPr/>
        </p:nvSpPr>
        <p:spPr>
          <a:xfrm>
            <a:off x="3658400" y="3906400"/>
            <a:ext cx="5688000" cy="32400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1" name="簡潔介面">
            <a:extLst>
              <a:ext uri="{FF2B5EF4-FFF2-40B4-BE49-F238E27FC236}">
                <a16:creationId xmlns:a16="http://schemas.microsoft.com/office/drawing/2014/main" id="{9578B0FD-E470-1A35-2394-CC22462F68F8}"/>
              </a:ext>
            </a:extLst>
          </p:cNvPr>
          <p:cNvSpPr txBox="1"/>
          <p:nvPr/>
        </p:nvSpPr>
        <p:spPr>
          <a:xfrm>
            <a:off x="4064777" y="4117403"/>
            <a:ext cx="1296509" cy="591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需求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32" name="像 Excel簡潔易懂的介面，一個畫面就能看到所有資訊">
            <a:extLst>
              <a:ext uri="{FF2B5EF4-FFF2-40B4-BE49-F238E27FC236}">
                <a16:creationId xmlns:a16="http://schemas.microsoft.com/office/drawing/2014/main" id="{B8B65669-CD28-B900-821B-5FE41E0C0ADB}"/>
              </a:ext>
            </a:extLst>
          </p:cNvPr>
          <p:cNvSpPr txBox="1"/>
          <p:nvPr/>
        </p:nvSpPr>
        <p:spPr>
          <a:xfrm>
            <a:off x="4064777" y="4714490"/>
            <a:ext cx="5032245" cy="212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公司內部有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專業的資訊人員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，具備網路伺服器維護經驗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方案的最低人數限制為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10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 名使用者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F95D5D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年付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為單位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專業版以上方案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F95D5D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</p:txBody>
      </p:sp>
      <p:sp>
        <p:nvSpPr>
          <p:cNvPr id="35" name="像 Excel簡潔易懂的介面，一個畫面就能看到所有資訊">
            <a:extLst>
              <a:ext uri="{FF2B5EF4-FFF2-40B4-BE49-F238E27FC236}">
                <a16:creationId xmlns:a16="http://schemas.microsoft.com/office/drawing/2014/main" id="{748A9F16-E017-990D-BC53-5DA67C157C38}"/>
              </a:ext>
            </a:extLst>
          </p:cNvPr>
          <p:cNvSpPr txBox="1"/>
          <p:nvPr/>
        </p:nvSpPr>
        <p:spPr>
          <a:xfrm>
            <a:off x="1949244" y="7628869"/>
            <a:ext cx="9106312" cy="1310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若選用私有伺服器，您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需自行維護的部分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：</a:t>
            </a:r>
            <a:endParaRPr lang="en-US" altLang="zh-TW" sz="1800" dirty="0">
              <a:solidFill>
                <a:srgbClr val="000000"/>
              </a:solidFill>
              <a:latin typeface="Noto Sans CJK SC Regular" panose="020B0500000000000000" pitchFamily="34" charset="-128"/>
              <a:ea typeface="Noto Sans CJK SC Regular" panose="020B0500000000000000" pitchFamily="34" charset="-128"/>
            </a:endParaRPr>
          </a:p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更新 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SSL </a:t>
            </a:r>
            <a:r>
              <a:rPr kumimoji="0" lang="zh-TW" altLang="en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、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設定備份、設定伺服器防火牆、調整系統參數以及分配資源確保效能（記憶體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/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Swap/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硬碟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IO</a:t>
            </a:r>
            <a:r>
              <a:rPr kumimoji="0" lang="zh-TW" altLang="en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）、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更新伺服器作業系統、確保作業系統層級安全設定合規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</p:spTree>
    <p:extLst>
      <p:ext uri="{BB962C8B-B14F-4D97-AF65-F5344CB8AC3E}">
        <p14:creationId xmlns:p14="http://schemas.microsoft.com/office/powerpoint/2010/main" val="97956824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6BE04-1536-0BE4-C9BB-480039D35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矩形">
            <a:extLst>
              <a:ext uri="{FF2B5EF4-FFF2-40B4-BE49-F238E27FC236}">
                <a16:creationId xmlns:a16="http://schemas.microsoft.com/office/drawing/2014/main" id="{391E726A-279D-C658-8024-D043E52A3610}"/>
              </a:ext>
            </a:extLst>
          </p:cNvPr>
          <p:cNvSpPr/>
          <p:nvPr/>
        </p:nvSpPr>
        <p:spPr>
          <a:xfrm>
            <a:off x="1470817" y="3615649"/>
            <a:ext cx="10063165" cy="2522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5E448CF-45C4-5791-80EA-200AB9288CE2}"/>
              </a:ext>
            </a:extLst>
          </p:cNvPr>
          <p:cNvGrpSpPr/>
          <p:nvPr/>
        </p:nvGrpSpPr>
        <p:grpSpPr>
          <a:xfrm>
            <a:off x="2455532" y="3628349"/>
            <a:ext cx="8093737" cy="2522303"/>
            <a:chOff x="1859732" y="3628349"/>
            <a:chExt cx="8093737" cy="2522303"/>
          </a:xfrm>
        </p:grpSpPr>
        <p:sp>
          <p:nvSpPr>
            <p:cNvPr id="232" name="哪裡不一樣？">
              <a:extLst>
                <a:ext uri="{FF2B5EF4-FFF2-40B4-BE49-F238E27FC236}">
                  <a16:creationId xmlns:a16="http://schemas.microsoft.com/office/drawing/2014/main" id="{623534EE-FCBC-F1F5-BBAA-DE6940F656A6}"/>
                </a:ext>
              </a:extLst>
            </p:cNvPr>
            <p:cNvSpPr txBox="1"/>
            <p:nvPr/>
          </p:nvSpPr>
          <p:spPr>
            <a:xfrm>
              <a:off x="6287049" y="4091545"/>
              <a:ext cx="3666420" cy="132497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indent="39687" algn="l" defTabSz="914400">
                <a:lnSpc>
                  <a:spcPct val="150000"/>
                </a:lnSpc>
                <a:defRPr sz="60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成功案例</a:t>
              </a:r>
              <a:endPara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pic>
          <p:nvPicPr>
            <p:cNvPr id="233" name="ragic logo.png" descr="ragic logo.png">
              <a:extLst>
                <a:ext uri="{FF2B5EF4-FFF2-40B4-BE49-F238E27FC236}">
                  <a16:creationId xmlns:a16="http://schemas.microsoft.com/office/drawing/2014/main" id="{DDF2F6A4-368C-AF7C-2484-5046833E5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9732" y="3628349"/>
              <a:ext cx="4484094" cy="2522303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2303322421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507034-8D07-D8AF-0DDF-863F2DBDC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80DFA9E1-346F-3BB5-8BD1-5B1B9D241233}"/>
              </a:ext>
            </a:extLst>
          </p:cNvPr>
          <p:cNvSpPr/>
          <p:nvPr/>
        </p:nvSpPr>
        <p:spPr>
          <a:xfrm>
            <a:off x="-386523" y="-168034"/>
            <a:ext cx="13777846" cy="21504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充分整合">
            <a:extLst>
              <a:ext uri="{FF2B5EF4-FFF2-40B4-BE49-F238E27FC236}">
                <a16:creationId xmlns:a16="http://schemas.microsoft.com/office/drawing/2014/main" id="{0D2CB2C0-6F03-9A93-777B-E71D87AD9F49}"/>
              </a:ext>
            </a:extLst>
          </p:cNvPr>
          <p:cNvSpPr txBox="1"/>
          <p:nvPr/>
        </p:nvSpPr>
        <p:spPr>
          <a:xfrm>
            <a:off x="2968749" y="539467"/>
            <a:ext cx="7067319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全球企業信任的雲端資料庫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5" name="intel.png" descr="intel.png">
            <a:extLst>
              <a:ext uri="{FF2B5EF4-FFF2-40B4-BE49-F238E27FC236}">
                <a16:creationId xmlns:a16="http://schemas.microsoft.com/office/drawing/2014/main" id="{EDD3A78A-5745-01C0-18C1-2EBDC6907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609" y="2407224"/>
            <a:ext cx="960950" cy="637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帝亞吉歐.png" descr="帝亞吉歐.png">
            <a:extLst>
              <a:ext uri="{FF2B5EF4-FFF2-40B4-BE49-F238E27FC236}">
                <a16:creationId xmlns:a16="http://schemas.microsoft.com/office/drawing/2014/main" id="{97D45753-5909-E90D-A1E1-89F3A00BB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587" y="5101481"/>
            <a:ext cx="1404940" cy="525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研華.png" descr="研華.png">
            <a:extLst>
              <a:ext uri="{FF2B5EF4-FFF2-40B4-BE49-F238E27FC236}">
                <a16:creationId xmlns:a16="http://schemas.microsoft.com/office/drawing/2014/main" id="{03CE575F-6901-A24A-08EF-81A627775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087" y="2426908"/>
            <a:ext cx="1404939" cy="597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amazon.png" descr="amazon.png">
            <a:extLst>
              <a:ext uri="{FF2B5EF4-FFF2-40B4-BE49-F238E27FC236}">
                <a16:creationId xmlns:a16="http://schemas.microsoft.com/office/drawing/2014/main" id="{8AC97E91-A14E-4B46-324F-7CD4277FB8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2223" y="3720613"/>
            <a:ext cx="1835548" cy="5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fortinet.png" descr="fortinet.png">
            <a:extLst>
              <a:ext uri="{FF2B5EF4-FFF2-40B4-BE49-F238E27FC236}">
                <a16:creationId xmlns:a16="http://schemas.microsoft.com/office/drawing/2014/main" id="{7BE74C1E-78B4-9172-CB53-12A70297D54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8536" b="18536"/>
          <a:stretch>
            <a:fillRect/>
          </a:stretch>
        </p:blipFill>
        <p:spPr>
          <a:xfrm>
            <a:off x="605896" y="6248610"/>
            <a:ext cx="2179179" cy="267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蓋亞汽車.png" descr="蓋亞汽車.png">
            <a:extLst>
              <a:ext uri="{FF2B5EF4-FFF2-40B4-BE49-F238E27FC236}">
                <a16:creationId xmlns:a16="http://schemas.microsoft.com/office/drawing/2014/main" id="{2A1AB2F8-C185-9671-330A-EF570BC99B3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14641"/>
          <a:stretch>
            <a:fillRect/>
          </a:stretch>
        </p:blipFill>
        <p:spPr>
          <a:xfrm>
            <a:off x="8654627" y="3787623"/>
            <a:ext cx="1835624" cy="418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法國巴黎人壽.png" descr="法國巴黎人壽.png">
            <a:extLst>
              <a:ext uri="{FF2B5EF4-FFF2-40B4-BE49-F238E27FC236}">
                <a16:creationId xmlns:a16="http://schemas.microsoft.com/office/drawing/2014/main" id="{D55ED23B-D5BD-211A-4C2F-BE1E5C9448C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346" t="2143" r="522" b="14094"/>
          <a:stretch>
            <a:fillRect/>
          </a:stretch>
        </p:blipFill>
        <p:spPr>
          <a:xfrm>
            <a:off x="1563117" y="7339516"/>
            <a:ext cx="2163154" cy="507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慈濟.png" descr="慈濟.png">
            <a:extLst>
              <a:ext uri="{FF2B5EF4-FFF2-40B4-BE49-F238E27FC236}">
                <a16:creationId xmlns:a16="http://schemas.microsoft.com/office/drawing/2014/main" id="{2416809D-A4C2-6FC0-DDD7-C92DCF522D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2893" y="8414080"/>
            <a:ext cx="1175735" cy="662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影像" descr="影像">
            <a:extLst>
              <a:ext uri="{FF2B5EF4-FFF2-40B4-BE49-F238E27FC236}">
                <a16:creationId xmlns:a16="http://schemas.microsoft.com/office/drawing/2014/main" id="{C59C25D8-0FE7-9296-AA45-D5226C0FA7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3688" y="5121489"/>
            <a:ext cx="1929215" cy="4854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影像" descr="影像">
            <a:extLst>
              <a:ext uri="{FF2B5EF4-FFF2-40B4-BE49-F238E27FC236}">
                <a16:creationId xmlns:a16="http://schemas.microsoft.com/office/drawing/2014/main" id="{15CE8EC3-7A98-D288-4BCA-B2CD4578E7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26901" y="3634335"/>
            <a:ext cx="1042668" cy="725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影像" descr="影像">
            <a:extLst>
              <a:ext uri="{FF2B5EF4-FFF2-40B4-BE49-F238E27FC236}">
                <a16:creationId xmlns:a16="http://schemas.microsoft.com/office/drawing/2014/main" id="{9B07BD55-896A-0935-7623-7EA3947000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53586" y="3683901"/>
            <a:ext cx="1380350" cy="6259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影像" descr="影像">
            <a:extLst>
              <a:ext uri="{FF2B5EF4-FFF2-40B4-BE49-F238E27FC236}">
                <a16:creationId xmlns:a16="http://schemas.microsoft.com/office/drawing/2014/main" id="{C8E96687-9DBC-DACB-8D50-DE2C2C5C7F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85275" y="2478240"/>
            <a:ext cx="2033796" cy="495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影像" descr="影像">
            <a:extLst>
              <a:ext uri="{FF2B5EF4-FFF2-40B4-BE49-F238E27FC236}">
                <a16:creationId xmlns:a16="http://schemas.microsoft.com/office/drawing/2014/main" id="{3CF7CB16-0B9A-9A0D-D7BD-B65C2F4329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26450" y="8523709"/>
            <a:ext cx="1025692" cy="443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影像" descr="影像">
            <a:extLst>
              <a:ext uri="{FF2B5EF4-FFF2-40B4-BE49-F238E27FC236}">
                <a16:creationId xmlns:a16="http://schemas.microsoft.com/office/drawing/2014/main" id="{33C90CBA-F9B3-112D-157F-2D714A737C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89724" y="8460119"/>
            <a:ext cx="570312" cy="570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台北市政府.png" descr="台北市政府.png">
            <a:extLst>
              <a:ext uri="{FF2B5EF4-FFF2-40B4-BE49-F238E27FC236}">
                <a16:creationId xmlns:a16="http://schemas.microsoft.com/office/drawing/2014/main" id="{AA6B808B-A8A4-0BFE-4801-E61884FB9C4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4462" b="4462"/>
          <a:stretch>
            <a:fillRect/>
          </a:stretch>
        </p:blipFill>
        <p:spPr>
          <a:xfrm>
            <a:off x="3209347" y="6072371"/>
            <a:ext cx="1704099" cy="619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健身魂.png" descr="健身魂.png">
            <a:extLst>
              <a:ext uri="{FF2B5EF4-FFF2-40B4-BE49-F238E27FC236}">
                <a16:creationId xmlns:a16="http://schemas.microsoft.com/office/drawing/2014/main" id="{F7F1878B-20D6-CB9A-5185-28524DFE118D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29514" b="29514"/>
          <a:stretch>
            <a:fillRect/>
          </a:stretch>
        </p:blipFill>
        <p:spPr>
          <a:xfrm>
            <a:off x="9150622" y="8469094"/>
            <a:ext cx="1348191" cy="5523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影像" descr="影像">
            <a:extLst>
              <a:ext uri="{FF2B5EF4-FFF2-40B4-BE49-F238E27FC236}">
                <a16:creationId xmlns:a16="http://schemas.microsoft.com/office/drawing/2014/main" id="{F4E03B63-B76E-64DB-AB90-C48B37B4144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65646" y="2453282"/>
            <a:ext cx="1661062" cy="545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影像" descr="影像">
            <a:extLst>
              <a:ext uri="{FF2B5EF4-FFF2-40B4-BE49-F238E27FC236}">
                <a16:creationId xmlns:a16="http://schemas.microsoft.com/office/drawing/2014/main" id="{C9B03A80-2535-1EED-C7E3-A69BB79A5A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2822" y="8477112"/>
            <a:ext cx="2087337" cy="536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康聯生醫.png" descr="康聯生醫.png">
            <a:extLst>
              <a:ext uri="{FF2B5EF4-FFF2-40B4-BE49-F238E27FC236}">
                <a16:creationId xmlns:a16="http://schemas.microsoft.com/office/drawing/2014/main" id="{917EAA0C-5D9E-5ED7-417A-F11898ABB7F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10239" y="3666753"/>
            <a:ext cx="1692869" cy="660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潘冀.png" descr="潘冀.png">
            <a:extLst>
              <a:ext uri="{FF2B5EF4-FFF2-40B4-BE49-F238E27FC236}">
                <a16:creationId xmlns:a16="http://schemas.microsoft.com/office/drawing/2014/main" id="{2E30F699-A924-1C7C-9226-DBA3DCF167D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61211" y="5068383"/>
            <a:ext cx="2357105" cy="591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影像" descr="影像">
            <a:extLst>
              <a:ext uri="{FF2B5EF4-FFF2-40B4-BE49-F238E27FC236}">
                <a16:creationId xmlns:a16="http://schemas.microsoft.com/office/drawing/2014/main" id="{47F9CDFB-B903-8B9E-6867-4AC392BA536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94489" y="6167362"/>
            <a:ext cx="1800629" cy="429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45548C59-EA5C-7C9E-3730-18A65E51716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879716" y="2089042"/>
            <a:ext cx="2266860" cy="1273517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60E1D53D-ACB6-B549-FECA-63B4B002FAB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97521" y="6930984"/>
            <a:ext cx="2357106" cy="1324217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E80ED8B5-C57A-C8D5-E0B9-2C712BA36B0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2687" y="4702097"/>
            <a:ext cx="2357105" cy="1324216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974A5E19-DF8E-8BF6-932C-0FB524963F6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795453" y="5667931"/>
            <a:ext cx="2543175" cy="1428750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E1440370-C90F-696F-7FB9-AD5366AFAE4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86085" y="6878717"/>
            <a:ext cx="2543175" cy="1428750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6C60E711-EB2D-A701-178C-C52F606B4BB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73568" y="5880062"/>
            <a:ext cx="1787989" cy="1004488"/>
          </a:xfrm>
          <a:prstGeom prst="rect">
            <a:avLst/>
          </a:prstGeom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D478B06C-2255-6AC1-58D5-4DC8A872605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35987" b="26735"/>
          <a:stretch/>
        </p:blipFill>
        <p:spPr>
          <a:xfrm>
            <a:off x="3517969" y="8491499"/>
            <a:ext cx="2277023" cy="475341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1BC4D4F8-8382-143E-4C81-91EE49ADE0D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989859" y="7397036"/>
            <a:ext cx="2019728" cy="426934"/>
          </a:xfrm>
          <a:prstGeom prst="rect">
            <a:avLst/>
          </a:prstGeom>
        </p:spPr>
      </p:pic>
      <p:pic>
        <p:nvPicPr>
          <p:cNvPr id="40" name="圖片 39" descr="一張含有 圖形, 平面設計, 字型, 文字 的圖片&#10;&#10;AI 產生的內容可能不正確。">
            <a:extLst>
              <a:ext uri="{FF2B5EF4-FFF2-40B4-BE49-F238E27FC236}">
                <a16:creationId xmlns:a16="http://schemas.microsoft.com/office/drawing/2014/main" id="{0FEFAD4D-7F96-D665-85CC-53DDEEECB60C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082" y="4629328"/>
            <a:ext cx="1323601" cy="13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706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7D1F02-D285-FA1B-53F9-02649FCAF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耗時">
            <a:extLst>
              <a:ext uri="{FF2B5EF4-FFF2-40B4-BE49-F238E27FC236}">
                <a16:creationId xmlns:a16="http://schemas.microsoft.com/office/drawing/2014/main" id="{C3CA418E-F702-8AA3-1BAF-EA2F5664BC22}"/>
              </a:ext>
            </a:extLst>
          </p:cNvPr>
          <p:cNvSpPr txBox="1"/>
          <p:nvPr/>
        </p:nvSpPr>
        <p:spPr>
          <a:xfrm>
            <a:off x="3997551" y="1424854"/>
            <a:ext cx="5009699" cy="1019382"/>
          </a:xfrm>
          <a:prstGeom prst="rect">
            <a:avLst/>
          </a:prstGeom>
          <a:noFill/>
          <a:ln w="12700">
            <a:noFill/>
            <a:miter lim="400000"/>
          </a:ln>
          <a:effectLst>
            <a:reflection endPos="0" dir="5400000" sy="-100000" algn="bl" rotWithShape="0"/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indent="39687" algn="l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algn="ctr"/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自己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委外開發？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員工有高達 90% 的時間在和 Excel 搏鬥">
            <a:extLst>
              <a:ext uri="{FF2B5EF4-FFF2-40B4-BE49-F238E27FC236}">
                <a16:creationId xmlns:a16="http://schemas.microsoft.com/office/drawing/2014/main" id="{9CA307D2-90F6-B95A-90EE-9F477C5A5714}"/>
              </a:ext>
            </a:extLst>
          </p:cNvPr>
          <p:cNvSpPr txBox="1"/>
          <p:nvPr/>
        </p:nvSpPr>
        <p:spPr>
          <a:xfrm>
            <a:off x="1674247" y="3468711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延誤及失敗</a:t>
            </a:r>
            <a:endParaRPr dirty="0"/>
          </a:p>
        </p:txBody>
      </p:sp>
      <p:sp>
        <p:nvSpPr>
          <p:cNvPr id="4" name="員工有高達 90% 的時間在和 Excel 搏鬥">
            <a:extLst>
              <a:ext uri="{FF2B5EF4-FFF2-40B4-BE49-F238E27FC236}">
                <a16:creationId xmlns:a16="http://schemas.microsoft.com/office/drawing/2014/main" id="{4A4B3720-398F-B8C5-2B4E-8EB91D7D09A0}"/>
              </a:ext>
            </a:extLst>
          </p:cNvPr>
          <p:cNvSpPr txBox="1"/>
          <p:nvPr/>
        </p:nvSpPr>
        <p:spPr>
          <a:xfrm>
            <a:off x="7534370" y="3468711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維護困難</a:t>
            </a:r>
            <a:endParaRPr dirty="0"/>
          </a:p>
        </p:txBody>
      </p:sp>
      <p:pic>
        <p:nvPicPr>
          <p:cNvPr id="7" name="圖片 6" descr="一張含有 時鐘, 圓形, 螢幕擷取畫面, 符號 的圖片&#10;&#10;AI 產生的內容可能不正確。">
            <a:extLst>
              <a:ext uri="{FF2B5EF4-FFF2-40B4-BE49-F238E27FC236}">
                <a16:creationId xmlns:a16="http://schemas.microsoft.com/office/drawing/2014/main" id="{0454B7FA-DA73-FC75-2149-C49C7F0A35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879" y="5158186"/>
            <a:ext cx="4064680" cy="3112729"/>
          </a:xfrm>
          <a:prstGeom prst="rect">
            <a:avLst/>
          </a:prstGeom>
        </p:spPr>
      </p:pic>
      <p:pic>
        <p:nvPicPr>
          <p:cNvPr id="12" name="圖片 11" descr="一張含有 電腦, 筆記型電腦, 設計, 網際網路 的圖片&#10;&#10;AI 產生的內容可能不正確。">
            <a:extLst>
              <a:ext uri="{FF2B5EF4-FFF2-40B4-BE49-F238E27FC236}">
                <a16:creationId xmlns:a16="http://schemas.microsoft.com/office/drawing/2014/main" id="{E5CEB70C-95C2-CF20-284D-231642DC9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765" y="4906296"/>
            <a:ext cx="4509154" cy="3453107"/>
          </a:xfrm>
          <a:prstGeom prst="rect">
            <a:avLst/>
          </a:prstGeom>
        </p:spPr>
      </p:pic>
      <p:sp>
        <p:nvSpPr>
          <p:cNvPr id="13" name="員工有高達 90% 的時間在和 Excel 搏鬥">
            <a:extLst>
              <a:ext uri="{FF2B5EF4-FFF2-40B4-BE49-F238E27FC236}">
                <a16:creationId xmlns:a16="http://schemas.microsoft.com/office/drawing/2014/main" id="{9EFA9B87-B533-1AE2-95C2-3F11C2D867AA}"/>
              </a:ext>
            </a:extLst>
          </p:cNvPr>
          <p:cNvSpPr txBox="1"/>
          <p:nvPr/>
        </p:nvSpPr>
        <p:spPr>
          <a:xfrm>
            <a:off x="1674247" y="4140055"/>
            <a:ext cx="3815945" cy="1149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超過 </a:t>
            </a:r>
            <a:r>
              <a:rPr lang="en-US" altLang="zh-TW" sz="1800" b="0" i="0" u="none" strike="noStrike" dirty="0">
                <a:solidFill>
                  <a:srgbClr val="D50E0E"/>
                </a:solidFill>
                <a:effectLst/>
                <a:latin typeface="Arial" panose="020B0604020202020204" pitchFamily="34" charset="0"/>
              </a:rPr>
              <a:t>90% </a:t>
            </a: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的企業資訊專案，超過預</a:t>
            </a:r>
            <a:endParaRPr lang="en-US" altLang="zh-TW" sz="1800" b="0" i="0" u="none" strike="noStrike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定日期還</a:t>
            </a:r>
            <a:r>
              <a:rPr lang="zh-TW" altLang="en-US" sz="1800" b="0" i="0" u="none" strike="noStrike" dirty="0">
                <a:solidFill>
                  <a:srgbClr val="D50E0E"/>
                </a:solidFill>
                <a:effectLst/>
                <a:latin typeface="Arial" panose="020B0604020202020204" pitchFamily="34" charset="0"/>
              </a:rPr>
              <a:t>無法驗收</a:t>
            </a: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。</a:t>
            </a:r>
            <a:endParaRPr lang="zh-TW" altLang="en-US" sz="1400" b="0" dirty="0">
              <a:effectLst/>
            </a:endParaRPr>
          </a:p>
          <a:p>
            <a:pPr algn="l">
              <a:buNone/>
            </a:pPr>
            <a:br>
              <a:rPr lang="zh-TW" altLang="en-US" sz="1400" dirty="0"/>
            </a:br>
            <a:endParaRPr sz="1800" dirty="0">
              <a:latin typeface="Noto Sans CJK SC DemiLight" panose="020B0400000000000000" pitchFamily="34" charset="-128"/>
              <a:ea typeface="Noto Sans CJK SC DemiLight" panose="020B0400000000000000" pitchFamily="34" charset="-128"/>
            </a:endParaRPr>
          </a:p>
        </p:txBody>
      </p:sp>
      <p:sp>
        <p:nvSpPr>
          <p:cNvPr id="14" name="員工有高達 90% 的時間在和 Excel 搏鬥">
            <a:extLst>
              <a:ext uri="{FF2B5EF4-FFF2-40B4-BE49-F238E27FC236}">
                <a16:creationId xmlns:a16="http://schemas.microsoft.com/office/drawing/2014/main" id="{7444825C-1A65-CBD9-E03A-62076BC38CC4}"/>
              </a:ext>
            </a:extLst>
          </p:cNvPr>
          <p:cNvSpPr txBox="1"/>
          <p:nvPr/>
        </p:nvSpPr>
        <p:spPr>
          <a:xfrm>
            <a:off x="7534370" y="4140055"/>
            <a:ext cx="3815945" cy="1149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超過 </a:t>
            </a:r>
            <a:r>
              <a:rPr lang="en-US" altLang="zh-TW" sz="1800" b="0" i="0" u="none" strike="noStrike" dirty="0">
                <a:solidFill>
                  <a:srgbClr val="D50E0E"/>
                </a:solidFill>
                <a:effectLst/>
                <a:latin typeface="Arial" panose="020B0604020202020204" pitchFamily="34" charset="0"/>
              </a:rPr>
              <a:t>40% </a:t>
            </a: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的資訊專案</a:t>
            </a:r>
            <a:r>
              <a:rPr lang="zh-TW" altLang="en-US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以</a:t>
            </a:r>
            <a:r>
              <a:rPr lang="zh-TW" altLang="en-US" sz="1800" b="0" i="0" u="none" strike="noStrike" dirty="0">
                <a:solidFill>
                  <a:srgbClr val="D50E0E"/>
                </a:solidFill>
                <a:effectLst/>
                <a:latin typeface="Arial" panose="020B0604020202020204" pitchFamily="34" charset="0"/>
              </a:rPr>
              <a:t>失敗收場</a:t>
            </a: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，</a:t>
            </a:r>
            <a:endParaRPr lang="en-US" altLang="zh-TW" sz="1800" b="0" i="0" u="none" strike="noStrike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或</a:t>
            </a:r>
            <a:r>
              <a:rPr lang="zh-TW" altLang="en-US" sz="1800" b="0" i="0" u="none" strike="noStrike" dirty="0">
                <a:solidFill>
                  <a:srgbClr val="D50E0E"/>
                </a:solidFill>
                <a:effectLst/>
                <a:latin typeface="Arial" panose="020B0604020202020204" pitchFamily="34" charset="0"/>
              </a:rPr>
              <a:t>上線後就荒廢</a:t>
            </a: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。</a:t>
            </a:r>
            <a:endParaRPr lang="zh-TW" altLang="en-US" sz="1400" b="0" dirty="0">
              <a:effectLst/>
            </a:endParaRPr>
          </a:p>
          <a:p>
            <a:pPr algn="l">
              <a:buNone/>
            </a:pPr>
            <a:br>
              <a:rPr lang="zh-TW" altLang="en-US" sz="1400" dirty="0"/>
            </a:br>
            <a:endParaRPr lang="zh-TW" altLang="en-US" sz="1800" dirty="0">
              <a:latin typeface="Noto Sans CJK SC DemiLight" panose="020B0400000000000000" pitchFamily="34" charset="-128"/>
              <a:ea typeface="Noto Sans CJK SC DemiLight" panose="020B0400000000000000" pitchFamily="34" charset="-128"/>
            </a:endParaRPr>
          </a:p>
        </p:txBody>
      </p:sp>
      <p:pic>
        <p:nvPicPr>
          <p:cNvPr id="5" name="ragic logo.png" descr="ragic logo.png">
            <a:hlinkClick r:id="rId5" action="ppaction://hlinksldjump"/>
            <a:extLst>
              <a:ext uri="{FF2B5EF4-FFF2-40B4-BE49-F238E27FC236}">
                <a16:creationId xmlns:a16="http://schemas.microsoft.com/office/drawing/2014/main" id="{59CF186A-731B-4298-A1D6-44DC8F3BA5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0581" y="8752944"/>
            <a:ext cx="1778944" cy="100065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26546103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8DA412DC-B927-71C8-CA28-55FA8D5B55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86523" y="-168035"/>
            <a:ext cx="13777846" cy="324101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3" name="Ragic 一 個  系 統 便 能 管 理 您  所 有 的 作 業 流  程">
            <a:extLst>
              <a:ext uri="{FF2B5EF4-FFF2-40B4-BE49-F238E27FC236}">
                <a16:creationId xmlns:a16="http://schemas.microsoft.com/office/drawing/2014/main" id="{E594FE93-6268-1592-8163-1A3318441AFB}"/>
              </a:ext>
            </a:extLst>
          </p:cNvPr>
          <p:cNvSpPr txBox="1"/>
          <p:nvPr/>
        </p:nvSpPr>
        <p:spPr>
          <a:xfrm>
            <a:off x="558599" y="1771420"/>
            <a:ext cx="11887601" cy="57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pP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"/>
              <a:sym typeface="Source Han Sans TW"/>
            </a:endParaRPr>
          </a:p>
        </p:txBody>
      </p:sp>
      <p:sp>
        <p:nvSpPr>
          <p:cNvPr id="4" name="充分整合">
            <a:extLst>
              <a:ext uri="{FF2B5EF4-FFF2-40B4-BE49-F238E27FC236}">
                <a16:creationId xmlns:a16="http://schemas.microsoft.com/office/drawing/2014/main" id="{08B91DAD-CC42-864B-E9B8-E2298B6B190D}"/>
              </a:ext>
            </a:extLst>
          </p:cNvPr>
          <p:cNvSpPr txBox="1"/>
          <p:nvPr/>
        </p:nvSpPr>
        <p:spPr>
          <a:xfrm>
            <a:off x="5277069" y="775931"/>
            <a:ext cx="2450671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客戶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案例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7" name="員工有高達 90% 的時間在和 Excel 搏鬥">
            <a:extLst>
              <a:ext uri="{FF2B5EF4-FFF2-40B4-BE49-F238E27FC236}">
                <a16:creationId xmlns:a16="http://schemas.microsoft.com/office/drawing/2014/main" id="{1963C369-CE98-FC27-9845-0A99A0C86256}"/>
              </a:ext>
            </a:extLst>
          </p:cNvPr>
          <p:cNvSpPr txBox="1"/>
          <p:nvPr/>
        </p:nvSpPr>
        <p:spPr>
          <a:xfrm>
            <a:off x="845347" y="3252468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台北市政府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8" name="矩形 7">
            <a:hlinkClick r:id="rId3"/>
            <a:extLst>
              <a:ext uri="{FF2B5EF4-FFF2-40B4-BE49-F238E27FC236}">
                <a16:creationId xmlns:a16="http://schemas.microsoft.com/office/drawing/2014/main" id="{1B373373-B140-5F55-E1CA-0A965833FCE6}"/>
              </a:ext>
            </a:extLst>
          </p:cNvPr>
          <p:cNvSpPr>
            <a:spLocks/>
          </p:cNvSpPr>
          <p:nvPr/>
        </p:nvSpPr>
        <p:spPr>
          <a:xfrm>
            <a:off x="4744005" y="3741145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員工有高達 90% 的時間在和 Excel 搏鬥">
            <a:extLst>
              <a:ext uri="{FF2B5EF4-FFF2-40B4-BE49-F238E27FC236}">
                <a16:creationId xmlns:a16="http://schemas.microsoft.com/office/drawing/2014/main" id="{BB3DA943-24ED-750B-8F6C-F7D37A0002B2}"/>
              </a:ext>
            </a:extLst>
          </p:cNvPr>
          <p:cNvSpPr txBox="1"/>
          <p:nvPr/>
        </p:nvSpPr>
        <p:spPr>
          <a:xfrm>
            <a:off x="4744005" y="3252468"/>
            <a:ext cx="3516790" cy="473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勤信會計師事務所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1" name="員工有高達 90% 的時間在和 Excel 搏鬥">
            <a:extLst>
              <a:ext uri="{FF2B5EF4-FFF2-40B4-BE49-F238E27FC236}">
                <a16:creationId xmlns:a16="http://schemas.microsoft.com/office/drawing/2014/main" id="{6DF657DC-D460-8574-5AA8-64A7542FBC8F}"/>
              </a:ext>
            </a:extLst>
          </p:cNvPr>
          <p:cNvSpPr txBox="1"/>
          <p:nvPr/>
        </p:nvSpPr>
        <p:spPr>
          <a:xfrm>
            <a:off x="8642661" y="3252468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租寓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2" name="矩形 11">
            <a:hlinkClick r:id="rId3"/>
            <a:extLst>
              <a:ext uri="{FF2B5EF4-FFF2-40B4-BE49-F238E27FC236}">
                <a16:creationId xmlns:a16="http://schemas.microsoft.com/office/drawing/2014/main" id="{0D58D76B-DF69-DD2A-13E6-C84E07DDE5EA}"/>
              </a:ext>
            </a:extLst>
          </p:cNvPr>
          <p:cNvSpPr>
            <a:spLocks/>
          </p:cNvSpPr>
          <p:nvPr/>
        </p:nvSpPr>
        <p:spPr>
          <a:xfrm>
            <a:off x="845346" y="6799293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員工有高達 90% 的時間在和 Excel 搏鬥">
            <a:extLst>
              <a:ext uri="{FF2B5EF4-FFF2-40B4-BE49-F238E27FC236}">
                <a16:creationId xmlns:a16="http://schemas.microsoft.com/office/drawing/2014/main" id="{22526AD5-0276-B107-8AC0-5CB2EFC3AAE4}"/>
              </a:ext>
            </a:extLst>
          </p:cNvPr>
          <p:cNvSpPr txBox="1"/>
          <p:nvPr/>
        </p:nvSpPr>
        <p:spPr>
          <a:xfrm>
            <a:off x="845346" y="6285012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傳統鐵工廠（製造業）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4" name="矩形 13">
            <a:hlinkClick r:id="rId3"/>
            <a:extLst>
              <a:ext uri="{FF2B5EF4-FFF2-40B4-BE49-F238E27FC236}">
                <a16:creationId xmlns:a16="http://schemas.microsoft.com/office/drawing/2014/main" id="{C78EB27E-7DB1-8980-170A-60EA6E5DF933}"/>
              </a:ext>
            </a:extLst>
          </p:cNvPr>
          <p:cNvSpPr>
            <a:spLocks/>
          </p:cNvSpPr>
          <p:nvPr/>
        </p:nvSpPr>
        <p:spPr>
          <a:xfrm>
            <a:off x="4744004" y="6799293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員工有高達 90% 的時間在和 Excel 搏鬥">
            <a:extLst>
              <a:ext uri="{FF2B5EF4-FFF2-40B4-BE49-F238E27FC236}">
                <a16:creationId xmlns:a16="http://schemas.microsoft.com/office/drawing/2014/main" id="{29EFFABF-2F40-3464-1629-96293500238F}"/>
              </a:ext>
            </a:extLst>
          </p:cNvPr>
          <p:cNvSpPr txBox="1"/>
          <p:nvPr/>
        </p:nvSpPr>
        <p:spPr>
          <a:xfrm>
            <a:off x="4744004" y="6285012"/>
            <a:ext cx="3516790" cy="473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慈濟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6" name="矩形 15">
            <a:hlinkClick r:id="rId3"/>
            <a:extLst>
              <a:ext uri="{FF2B5EF4-FFF2-40B4-BE49-F238E27FC236}">
                <a16:creationId xmlns:a16="http://schemas.microsoft.com/office/drawing/2014/main" id="{8635A088-8155-79AD-518A-C75C90F3F491}"/>
              </a:ext>
            </a:extLst>
          </p:cNvPr>
          <p:cNvSpPr>
            <a:spLocks/>
          </p:cNvSpPr>
          <p:nvPr/>
        </p:nvSpPr>
        <p:spPr>
          <a:xfrm>
            <a:off x="8642660" y="6799293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員工有高達 90% 的時間在和 Excel 搏鬥">
            <a:extLst>
              <a:ext uri="{FF2B5EF4-FFF2-40B4-BE49-F238E27FC236}">
                <a16:creationId xmlns:a16="http://schemas.microsoft.com/office/drawing/2014/main" id="{B2B56056-C8D4-CE78-2428-2BB9D23FA186}"/>
              </a:ext>
            </a:extLst>
          </p:cNvPr>
          <p:cNvSpPr txBox="1"/>
          <p:nvPr/>
        </p:nvSpPr>
        <p:spPr>
          <a:xfrm>
            <a:off x="8642660" y="6285012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居家護理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Source Han Sans TW Medium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D07302E-8425-3B56-F903-AF0737E4C927}"/>
              </a:ext>
            </a:extLst>
          </p:cNvPr>
          <p:cNvSpPr txBox="1"/>
          <p:nvPr/>
        </p:nvSpPr>
        <p:spPr>
          <a:xfrm>
            <a:off x="4743597" y="573011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自動化發帳單，一週工作縮短到十幾分鐘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7B98306-68C3-3657-7019-A1B561A06D46}"/>
              </a:ext>
            </a:extLst>
          </p:cNvPr>
          <p:cNvSpPr txBox="1"/>
          <p:nvPr/>
        </p:nvSpPr>
        <p:spPr>
          <a:xfrm>
            <a:off x="845346" y="878179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用 </a:t>
            </a:r>
            <a:r>
              <a:rPr kumimoji="0" lang="en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精算成本、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360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度掌握製程知識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FFF5D18B-11B6-650D-9B64-7F0C10F779A0}"/>
              </a:ext>
            </a:extLst>
          </p:cNvPr>
          <p:cNvSpPr txBox="1"/>
          <p:nvPr/>
        </p:nvSpPr>
        <p:spPr>
          <a:xfrm>
            <a:off x="4743597" y="8566351"/>
            <a:ext cx="351720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慈濟有史以來最大的緬甸稻種發放計畫，作業時程從半年變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10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天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5119C19-8FC3-B5FC-A224-7BFF70A8340D}"/>
              </a:ext>
            </a:extLst>
          </p:cNvPr>
          <p:cNvSpPr txBox="1"/>
          <p:nvPr/>
        </p:nvSpPr>
        <p:spPr>
          <a:xfrm>
            <a:off x="8641847" y="8566351"/>
            <a:ext cx="351720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用 </a:t>
            </a:r>
            <a:r>
              <a:rPr kumimoji="0" lang="en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簡化個案管理，資料整理從一個月縮短至半天</a:t>
            </a:r>
          </a:p>
        </p:txBody>
      </p:sp>
      <p:sp>
        <p:nvSpPr>
          <p:cNvPr id="5" name="矩形 4">
            <a:hlinkClick r:id="rId3"/>
            <a:extLst>
              <a:ext uri="{FF2B5EF4-FFF2-40B4-BE49-F238E27FC236}">
                <a16:creationId xmlns:a16="http://schemas.microsoft.com/office/drawing/2014/main" id="{C5F37CC4-14D6-314B-0C6C-D0277160FCB6}"/>
              </a:ext>
            </a:extLst>
          </p:cNvPr>
          <p:cNvSpPr>
            <a:spLocks/>
          </p:cNvSpPr>
          <p:nvPr/>
        </p:nvSpPr>
        <p:spPr>
          <a:xfrm>
            <a:off x="845347" y="3741145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594C33D-55D1-BB73-D5AD-219A881D51EC}"/>
              </a:ext>
            </a:extLst>
          </p:cNvPr>
          <p:cNvSpPr txBox="1"/>
          <p:nvPr/>
        </p:nvSpPr>
        <p:spPr>
          <a:xfrm>
            <a:off x="845347" y="573011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用 </a:t>
            </a:r>
            <a:r>
              <a:rPr kumimoji="0" lang="en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節省六千萬 </a:t>
            </a:r>
            <a:r>
              <a:rPr kumimoji="0" lang="en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e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化預算</a:t>
            </a:r>
          </a:p>
        </p:txBody>
      </p:sp>
      <p:pic>
        <p:nvPicPr>
          <p:cNvPr id="31" name="圖片 30" descr="一張含有 建築, 天空, 戶外, 摩天大樓 的圖片&#10;&#10;AI 產生的內容可能不正確。">
            <a:hlinkClick r:id="rId4"/>
            <a:extLst>
              <a:ext uri="{FF2B5EF4-FFF2-40B4-BE49-F238E27FC236}">
                <a16:creationId xmlns:a16="http://schemas.microsoft.com/office/drawing/2014/main" id="{BE7B874F-4B63-A20C-B71C-DA13D4BF37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5347" y="3741145"/>
            <a:ext cx="3516790" cy="1910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>
            <a:hlinkClick r:id="rId6"/>
            <a:extLst>
              <a:ext uri="{FF2B5EF4-FFF2-40B4-BE49-F238E27FC236}">
                <a16:creationId xmlns:a16="http://schemas.microsoft.com/office/drawing/2014/main" id="{1578D5C9-4306-1FD7-1F6A-6A53BA6FB0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4006" y="3741145"/>
            <a:ext cx="3516790" cy="191075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>
            <a:hlinkClick r:id="rId3"/>
            <a:extLst>
              <a:ext uri="{FF2B5EF4-FFF2-40B4-BE49-F238E27FC236}">
                <a16:creationId xmlns:a16="http://schemas.microsoft.com/office/drawing/2014/main" id="{8B9B2628-7026-5206-5C44-C1D096F954FE}"/>
              </a:ext>
            </a:extLst>
          </p:cNvPr>
          <p:cNvSpPr>
            <a:spLocks/>
          </p:cNvSpPr>
          <p:nvPr/>
        </p:nvSpPr>
        <p:spPr>
          <a:xfrm>
            <a:off x="8642661" y="3741145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E2105FC-F8F2-E6D2-B0D3-1806B30DCF02}"/>
              </a:ext>
            </a:extLst>
          </p:cNvPr>
          <p:cNvSpPr txBox="1"/>
          <p:nvPr/>
        </p:nvSpPr>
        <p:spPr>
          <a:xfrm>
            <a:off x="8641847" y="5514671"/>
            <a:ext cx="351720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用 </a:t>
            </a:r>
            <a:r>
              <a:rPr kumimoji="0" lang="en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提升房源管理效率，收支報表製作從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5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天縮短至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2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小時</a:t>
            </a:r>
          </a:p>
        </p:txBody>
      </p:sp>
      <p:pic>
        <p:nvPicPr>
          <p:cNvPr id="33" name="圖片 32">
            <a:hlinkClick r:id="rId8"/>
            <a:extLst>
              <a:ext uri="{FF2B5EF4-FFF2-40B4-BE49-F238E27FC236}">
                <a16:creationId xmlns:a16="http://schemas.microsoft.com/office/drawing/2014/main" id="{F62BA0D2-188F-6AB2-7D4F-28A7D5CFE6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662" y="3741145"/>
            <a:ext cx="3516790" cy="1700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>
            <a:hlinkClick r:id="rId10"/>
            <a:extLst>
              <a:ext uri="{FF2B5EF4-FFF2-40B4-BE49-F238E27FC236}">
                <a16:creationId xmlns:a16="http://schemas.microsoft.com/office/drawing/2014/main" id="{D253999F-D209-A489-A00C-12B4711B36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5346" y="6799293"/>
            <a:ext cx="3516790" cy="1910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>
            <a:hlinkClick r:id="rId12"/>
            <a:extLst>
              <a:ext uri="{FF2B5EF4-FFF2-40B4-BE49-F238E27FC236}">
                <a16:creationId xmlns:a16="http://schemas.microsoft.com/office/drawing/2014/main" id="{CCF35AB7-FEA7-CD28-4F4E-FAA70C11DD6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660" y="6799293"/>
            <a:ext cx="3516790" cy="170029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矩形 38">
            <a:hlinkClick r:id="rId14"/>
            <a:extLst>
              <a:ext uri="{FF2B5EF4-FFF2-40B4-BE49-F238E27FC236}">
                <a16:creationId xmlns:a16="http://schemas.microsoft.com/office/drawing/2014/main" id="{3941AEFC-7B72-14BB-470A-28BCC8830E7C}"/>
              </a:ext>
            </a:extLst>
          </p:cNvPr>
          <p:cNvSpPr>
            <a:spLocks/>
          </p:cNvSpPr>
          <p:nvPr/>
        </p:nvSpPr>
        <p:spPr>
          <a:xfrm>
            <a:off x="4743594" y="6799293"/>
            <a:ext cx="3517197" cy="1700292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8" name="圖片 37" descr="一張含有 象徵物, 符號, 標誌, 商標 的圖片&#10;&#10;AI 產生的內容可能不正確。">
            <a:extLst>
              <a:ext uri="{FF2B5EF4-FFF2-40B4-BE49-F238E27FC236}">
                <a16:creationId xmlns:a16="http://schemas.microsoft.com/office/drawing/2014/main" id="{9637163D-4A17-EF7C-D72D-3A55A836AA1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436" y="6844263"/>
            <a:ext cx="2773928" cy="156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42259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2D9E9C-9F24-3169-8523-A75D4CDDF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68956477-9890-C2DA-272C-9DD4BF3EEF4D}"/>
              </a:ext>
            </a:extLst>
          </p:cNvPr>
          <p:cNvSpPr>
            <a:spLocks/>
          </p:cNvSpPr>
          <p:nvPr/>
        </p:nvSpPr>
        <p:spPr>
          <a:xfrm>
            <a:off x="-386523" y="-168035"/>
            <a:ext cx="13777846" cy="29388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充分整合">
            <a:extLst>
              <a:ext uri="{FF2B5EF4-FFF2-40B4-BE49-F238E27FC236}">
                <a16:creationId xmlns:a16="http://schemas.microsoft.com/office/drawing/2014/main" id="{3F414C1E-2D71-348B-3646-BF8B34E8E5F0}"/>
              </a:ext>
            </a:extLst>
          </p:cNvPr>
          <p:cNvSpPr txBox="1"/>
          <p:nvPr/>
        </p:nvSpPr>
        <p:spPr>
          <a:xfrm>
            <a:off x="4699989" y="781124"/>
            <a:ext cx="3604833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國外客戶案例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7" name="員工有高達 90% 的時間在和 Excel 搏鬥">
            <a:extLst>
              <a:ext uri="{FF2B5EF4-FFF2-40B4-BE49-F238E27FC236}">
                <a16:creationId xmlns:a16="http://schemas.microsoft.com/office/drawing/2014/main" id="{E133F7C4-48E2-859A-182F-E6F52453A550}"/>
              </a:ext>
            </a:extLst>
          </p:cNvPr>
          <p:cNvSpPr txBox="1"/>
          <p:nvPr/>
        </p:nvSpPr>
        <p:spPr>
          <a:xfrm>
            <a:off x="845347" y="3252468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阿布洛霍斯群島管理委員會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8" name="矩形 7">
            <a:hlinkClick r:id="rId3"/>
            <a:extLst>
              <a:ext uri="{FF2B5EF4-FFF2-40B4-BE49-F238E27FC236}">
                <a16:creationId xmlns:a16="http://schemas.microsoft.com/office/drawing/2014/main" id="{98EE8D3F-D360-CA0F-7BB0-1FA5BB7E90F0}"/>
              </a:ext>
            </a:extLst>
          </p:cNvPr>
          <p:cNvSpPr>
            <a:spLocks/>
          </p:cNvSpPr>
          <p:nvPr/>
        </p:nvSpPr>
        <p:spPr>
          <a:xfrm>
            <a:off x="4744005" y="3741145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員工有高達 90% 的時間在和 Excel 搏鬥">
            <a:extLst>
              <a:ext uri="{FF2B5EF4-FFF2-40B4-BE49-F238E27FC236}">
                <a16:creationId xmlns:a16="http://schemas.microsoft.com/office/drawing/2014/main" id="{9246348E-387D-CEBE-7C2B-A169BCD5A672}"/>
              </a:ext>
            </a:extLst>
          </p:cNvPr>
          <p:cNvSpPr txBox="1"/>
          <p:nvPr/>
        </p:nvSpPr>
        <p:spPr>
          <a:xfrm>
            <a:off x="4744005" y="3252468"/>
            <a:ext cx="3516790" cy="473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Cameron Racing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賽車車隊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1" name="員工有高達 90% 的時間在和 Excel 搏鬥">
            <a:extLst>
              <a:ext uri="{FF2B5EF4-FFF2-40B4-BE49-F238E27FC236}">
                <a16:creationId xmlns:a16="http://schemas.microsoft.com/office/drawing/2014/main" id="{B2AEE3A0-304F-E1B1-52AF-DBF95B9F0F59}"/>
              </a:ext>
            </a:extLst>
          </p:cNvPr>
          <p:cNvSpPr txBox="1"/>
          <p:nvPr/>
        </p:nvSpPr>
        <p:spPr>
          <a:xfrm>
            <a:off x="8642661" y="3252468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Beer Square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2" name="矩形 11">
            <a:hlinkClick r:id="rId3"/>
            <a:extLst>
              <a:ext uri="{FF2B5EF4-FFF2-40B4-BE49-F238E27FC236}">
                <a16:creationId xmlns:a16="http://schemas.microsoft.com/office/drawing/2014/main" id="{D7F5F491-9DF4-4499-E71F-94A4CCFA0F09}"/>
              </a:ext>
            </a:extLst>
          </p:cNvPr>
          <p:cNvSpPr>
            <a:spLocks/>
          </p:cNvSpPr>
          <p:nvPr/>
        </p:nvSpPr>
        <p:spPr>
          <a:xfrm>
            <a:off x="845346" y="6799293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員工有高達 90% 的時間在和 Excel 搏鬥">
            <a:extLst>
              <a:ext uri="{FF2B5EF4-FFF2-40B4-BE49-F238E27FC236}">
                <a16:creationId xmlns:a16="http://schemas.microsoft.com/office/drawing/2014/main" id="{3C0B091A-C280-7D74-32B9-C030A8CA6565}"/>
              </a:ext>
            </a:extLst>
          </p:cNvPr>
          <p:cNvSpPr txBox="1"/>
          <p:nvPr/>
        </p:nvSpPr>
        <p:spPr>
          <a:xfrm>
            <a:off x="845346" y="6285012"/>
            <a:ext cx="3516790" cy="478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Artistic Stone Design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石材裝潢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4" name="矩形 13">
            <a:hlinkClick r:id="rId3"/>
            <a:extLst>
              <a:ext uri="{FF2B5EF4-FFF2-40B4-BE49-F238E27FC236}">
                <a16:creationId xmlns:a16="http://schemas.microsoft.com/office/drawing/2014/main" id="{83CE065F-9A97-40ED-7653-A8ED05A68F21}"/>
              </a:ext>
            </a:extLst>
          </p:cNvPr>
          <p:cNvSpPr>
            <a:spLocks/>
          </p:cNvSpPr>
          <p:nvPr/>
        </p:nvSpPr>
        <p:spPr>
          <a:xfrm>
            <a:off x="4744004" y="6799293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員工有高達 90% 的時間在和 Excel 搏鬥">
            <a:extLst>
              <a:ext uri="{FF2B5EF4-FFF2-40B4-BE49-F238E27FC236}">
                <a16:creationId xmlns:a16="http://schemas.microsoft.com/office/drawing/2014/main" id="{31E7AE6C-1F69-563A-CEDF-2AD4AE4F60CB}"/>
              </a:ext>
            </a:extLst>
          </p:cNvPr>
          <p:cNvSpPr txBox="1"/>
          <p:nvPr/>
        </p:nvSpPr>
        <p:spPr>
          <a:xfrm>
            <a:off x="4744004" y="6285012"/>
            <a:ext cx="3516790" cy="472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Do It Best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美國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No.2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五金連鎖店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6" name="矩形 15">
            <a:hlinkClick r:id="rId3"/>
            <a:extLst>
              <a:ext uri="{FF2B5EF4-FFF2-40B4-BE49-F238E27FC236}">
                <a16:creationId xmlns:a16="http://schemas.microsoft.com/office/drawing/2014/main" id="{2D5336D6-245D-FC2D-E5D4-AB6F65DE80F7}"/>
              </a:ext>
            </a:extLst>
          </p:cNvPr>
          <p:cNvSpPr>
            <a:spLocks/>
          </p:cNvSpPr>
          <p:nvPr/>
        </p:nvSpPr>
        <p:spPr>
          <a:xfrm>
            <a:off x="8642660" y="6799293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員工有高達 90% 的時間在和 Excel 搏鬥">
            <a:extLst>
              <a:ext uri="{FF2B5EF4-FFF2-40B4-BE49-F238E27FC236}">
                <a16:creationId xmlns:a16="http://schemas.microsoft.com/office/drawing/2014/main" id="{551FC46D-24E5-C758-6955-DD8FB9FE7F39}"/>
              </a:ext>
            </a:extLst>
          </p:cNvPr>
          <p:cNvSpPr txBox="1"/>
          <p:nvPr/>
        </p:nvSpPr>
        <p:spPr>
          <a:xfrm>
            <a:off x="8642660" y="6285012"/>
            <a:ext cx="3516790" cy="474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Medium"/>
              </a:rPr>
              <a:t>哈利波特電影音樂會幕後團隊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Source Han Sans TW Medium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11A5F6E-6CFE-12D2-F5C0-2534C08AB3F8}"/>
              </a:ext>
            </a:extLst>
          </p:cNvPr>
          <p:cNvSpPr txBox="1"/>
          <p:nvPr/>
        </p:nvSpPr>
        <p:spPr>
          <a:xfrm>
            <a:off x="4743597" y="573011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遠端協作，提升車輛整備和零件管理效率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89F2919-0CF4-A577-F9BE-DE5CC55FDC5C}"/>
              </a:ext>
            </a:extLst>
          </p:cNvPr>
          <p:cNvSpPr txBox="1"/>
          <p:nvPr/>
        </p:nvSpPr>
        <p:spPr>
          <a:xfrm>
            <a:off x="845346" y="878179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用 </a:t>
            </a:r>
            <a:r>
              <a:rPr kumimoji="0" lang="en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自動化流程，大幅提高工作效率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2041638-237C-3911-525D-E990AC784086}"/>
              </a:ext>
            </a:extLst>
          </p:cNvPr>
          <p:cNvSpPr txBox="1"/>
          <p:nvPr/>
        </p:nvSpPr>
        <p:spPr>
          <a:xfrm>
            <a:off x="4743597" y="878179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不靠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IT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人力，自建客製化展店系統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EDCDD680-5310-BB54-5C29-284003EFBAAB}"/>
              </a:ext>
            </a:extLst>
          </p:cNvPr>
          <p:cNvSpPr txBox="1"/>
          <p:nvPr/>
        </p:nvSpPr>
        <p:spPr>
          <a:xfrm>
            <a:off x="8641847" y="878179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4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人團隊高效控管一年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300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多場演出細節</a:t>
            </a:r>
          </a:p>
        </p:txBody>
      </p:sp>
      <p:sp>
        <p:nvSpPr>
          <p:cNvPr id="5" name="矩形 4">
            <a:hlinkClick r:id="rId3"/>
            <a:extLst>
              <a:ext uri="{FF2B5EF4-FFF2-40B4-BE49-F238E27FC236}">
                <a16:creationId xmlns:a16="http://schemas.microsoft.com/office/drawing/2014/main" id="{B31D20AC-6F4B-8680-C134-6B8FD07E0FE5}"/>
              </a:ext>
            </a:extLst>
          </p:cNvPr>
          <p:cNvSpPr>
            <a:spLocks/>
          </p:cNvSpPr>
          <p:nvPr/>
        </p:nvSpPr>
        <p:spPr>
          <a:xfrm>
            <a:off x="845347" y="3741145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B28E0C5-2513-98CD-4EC8-679DB3E9254F}"/>
              </a:ext>
            </a:extLst>
          </p:cNvPr>
          <p:cNvSpPr txBox="1"/>
          <p:nvPr/>
        </p:nvSpPr>
        <p:spPr>
          <a:xfrm>
            <a:off x="845347" y="5730114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39687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不寫程式做出漁民上島通報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app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10" name="矩形 9">
            <a:hlinkClick r:id="rId3"/>
            <a:extLst>
              <a:ext uri="{FF2B5EF4-FFF2-40B4-BE49-F238E27FC236}">
                <a16:creationId xmlns:a16="http://schemas.microsoft.com/office/drawing/2014/main" id="{498E83B3-92F3-08F6-9057-B46F5D4448C7}"/>
              </a:ext>
            </a:extLst>
          </p:cNvPr>
          <p:cNvSpPr>
            <a:spLocks/>
          </p:cNvSpPr>
          <p:nvPr/>
        </p:nvSpPr>
        <p:spPr>
          <a:xfrm>
            <a:off x="8642661" y="3741145"/>
            <a:ext cx="3516791" cy="2340000"/>
          </a:xfrm>
          <a:prstGeom prst="rect">
            <a:avLst/>
          </a:prstGeom>
          <a:solidFill>
            <a:srgbClr val="F95D5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A61053-EA92-26CA-F216-95E78824BF0B}"/>
              </a:ext>
            </a:extLst>
          </p:cNvPr>
          <p:cNvSpPr txBox="1"/>
          <p:nvPr/>
        </p:nvSpPr>
        <p:spPr>
          <a:xfrm>
            <a:off x="8641847" y="5721413"/>
            <a:ext cx="351720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克服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Excel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表單太肥大的管理困境</a:t>
            </a:r>
          </a:p>
        </p:txBody>
      </p:sp>
      <p:pic>
        <p:nvPicPr>
          <p:cNvPr id="36" name="圖片 35">
            <a:hlinkClick r:id="rId4"/>
            <a:extLst>
              <a:ext uri="{FF2B5EF4-FFF2-40B4-BE49-F238E27FC236}">
                <a16:creationId xmlns:a16="http://schemas.microsoft.com/office/drawing/2014/main" id="{C1144572-AC7F-562D-B3FB-15616542E7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660" y="6799293"/>
            <a:ext cx="3516790" cy="1700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hlinkClick r:id="rId6"/>
            <a:extLst>
              <a:ext uri="{FF2B5EF4-FFF2-40B4-BE49-F238E27FC236}">
                <a16:creationId xmlns:a16="http://schemas.microsoft.com/office/drawing/2014/main" id="{75D7AB2B-7719-71F8-DDD9-0AAF8B0FD7A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7323"/>
          <a:stretch/>
        </p:blipFill>
        <p:spPr>
          <a:xfrm>
            <a:off x="845347" y="3741145"/>
            <a:ext cx="3516385" cy="1910752"/>
          </a:xfrm>
          <a:prstGeom prst="rect">
            <a:avLst/>
          </a:prstGeom>
        </p:spPr>
      </p:pic>
      <p:pic>
        <p:nvPicPr>
          <p:cNvPr id="6" name="圖片 5">
            <a:hlinkClick r:id="rId8"/>
            <a:extLst>
              <a:ext uri="{FF2B5EF4-FFF2-40B4-BE49-F238E27FC236}">
                <a16:creationId xmlns:a16="http://schemas.microsoft.com/office/drawing/2014/main" id="{F896CA15-9B1C-4253-5363-EA0C4510693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1471" r="11472" b="8107"/>
          <a:stretch/>
        </p:blipFill>
        <p:spPr>
          <a:xfrm>
            <a:off x="4744005" y="3741145"/>
            <a:ext cx="3526922" cy="1910752"/>
          </a:xfrm>
          <a:prstGeom prst="rect">
            <a:avLst/>
          </a:prstGeom>
        </p:spPr>
      </p:pic>
      <p:pic>
        <p:nvPicPr>
          <p:cNvPr id="18" name="圖片 17">
            <a:hlinkClick r:id="rId10"/>
            <a:extLst>
              <a:ext uri="{FF2B5EF4-FFF2-40B4-BE49-F238E27FC236}">
                <a16:creationId xmlns:a16="http://schemas.microsoft.com/office/drawing/2014/main" id="{3006677B-660A-A4DC-F1CB-74D965B769A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15601"/>
          <a:stretch/>
        </p:blipFill>
        <p:spPr>
          <a:xfrm>
            <a:off x="8642250" y="3741147"/>
            <a:ext cx="3517200" cy="1910750"/>
          </a:xfrm>
          <a:prstGeom prst="rect">
            <a:avLst/>
          </a:prstGeom>
        </p:spPr>
      </p:pic>
      <p:pic>
        <p:nvPicPr>
          <p:cNvPr id="20" name="圖片 19">
            <a:hlinkClick r:id="rId12"/>
            <a:extLst>
              <a:ext uri="{FF2B5EF4-FFF2-40B4-BE49-F238E27FC236}">
                <a16:creationId xmlns:a16="http://schemas.microsoft.com/office/drawing/2014/main" id="{DB65049E-6F3B-6854-098E-6B9A9CE5CD4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882" t="10063" r="1870" b="11515"/>
          <a:stretch/>
        </p:blipFill>
        <p:spPr>
          <a:xfrm>
            <a:off x="845346" y="6799294"/>
            <a:ext cx="3516383" cy="1911599"/>
          </a:xfrm>
          <a:prstGeom prst="rect">
            <a:avLst/>
          </a:prstGeom>
        </p:spPr>
      </p:pic>
      <p:pic>
        <p:nvPicPr>
          <p:cNvPr id="22" name="圖片 21">
            <a:hlinkClick r:id="rId14"/>
            <a:extLst>
              <a:ext uri="{FF2B5EF4-FFF2-40B4-BE49-F238E27FC236}">
                <a16:creationId xmlns:a16="http://schemas.microsoft.com/office/drawing/2014/main" id="{84F45E24-8715-2A8B-45D1-F0D0AB713C1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8682" b="9945"/>
          <a:stretch/>
        </p:blipFill>
        <p:spPr>
          <a:xfrm>
            <a:off x="4744004" y="6799293"/>
            <a:ext cx="3517200" cy="1910753"/>
          </a:xfrm>
          <a:prstGeom prst="rect">
            <a:avLst/>
          </a:prstGeom>
        </p:spPr>
      </p:pic>
      <p:pic>
        <p:nvPicPr>
          <p:cNvPr id="24" name="圖片 23">
            <a:hlinkClick r:id="rId16"/>
            <a:extLst>
              <a:ext uri="{FF2B5EF4-FFF2-40B4-BE49-F238E27FC236}">
                <a16:creationId xmlns:a16="http://schemas.microsoft.com/office/drawing/2014/main" id="{1F188D00-52A7-F6C5-B521-584BFB6CD7D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23216" b="8829"/>
          <a:stretch/>
        </p:blipFill>
        <p:spPr>
          <a:xfrm>
            <a:off x="8641847" y="6798345"/>
            <a:ext cx="3517200" cy="191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45494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54B885-6DF4-BFF7-F6B5-74B43EEF3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>
            <a:extLst>
              <a:ext uri="{FF2B5EF4-FFF2-40B4-BE49-F238E27FC236}">
                <a16:creationId xmlns:a16="http://schemas.microsoft.com/office/drawing/2014/main" id="{7D20E1F7-19E2-2B3C-ED12-E3E14A1A7B2F}"/>
              </a:ext>
            </a:extLst>
          </p:cNvPr>
          <p:cNvSpPr>
            <a:spLocks/>
          </p:cNvSpPr>
          <p:nvPr/>
        </p:nvSpPr>
        <p:spPr>
          <a:xfrm>
            <a:off x="-386523" y="-33866"/>
            <a:ext cx="13777846" cy="335210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B60CAF5-0A71-85D5-D96E-1352341A3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38" y="7741410"/>
            <a:ext cx="12446924" cy="1744696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F373842-B544-1CD2-BA2A-F5FD3ACA20F2}"/>
              </a:ext>
            </a:extLst>
          </p:cNvPr>
          <p:cNvGrpSpPr/>
          <p:nvPr/>
        </p:nvGrpSpPr>
        <p:grpSpPr>
          <a:xfrm>
            <a:off x="2276598" y="1209581"/>
            <a:ext cx="8046045" cy="1231789"/>
            <a:chOff x="1120101" y="1242239"/>
            <a:chExt cx="8046045" cy="1231789"/>
          </a:xfrm>
        </p:grpSpPr>
        <p:sp>
          <p:nvSpPr>
            <p:cNvPr id="5" name="簡潔介面">
              <a:extLst>
                <a:ext uri="{FF2B5EF4-FFF2-40B4-BE49-F238E27FC236}">
                  <a16:creationId xmlns:a16="http://schemas.microsoft.com/office/drawing/2014/main" id="{3CAE1EF5-A22E-057A-4471-D50D6E91BF08}"/>
                </a:ext>
              </a:extLst>
            </p:cNvPr>
            <p:cNvSpPr txBox="1"/>
            <p:nvPr/>
          </p:nvSpPr>
          <p:spPr>
            <a:xfrm>
              <a:off x="4897670" y="1285875"/>
              <a:ext cx="4268476" cy="10874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全球 </a:t>
              </a:r>
              <a:r>
                <a:rPr kumimoji="0" lang="en-US" altLang="zh-TW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3000+ </a:t>
              </a:r>
              <a:r>
                <a:rPr kumimoji="0" lang="zh-TW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企業採用</a:t>
              </a:r>
            </a:p>
            <a:p>
              <a:pPr marL="0" marR="0" lvl="0" indent="39687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包含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Fortune Global 500</a:t>
              </a:r>
              <a:endPara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719A3207-ED03-EE5C-F6B3-C78C66B3D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20101" y="1242239"/>
              <a:ext cx="3476682" cy="1231789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8D562749-1EDC-1CF4-09F9-A1B749401216}"/>
              </a:ext>
            </a:extLst>
          </p:cNvPr>
          <p:cNvGrpSpPr/>
          <p:nvPr/>
        </p:nvGrpSpPr>
        <p:grpSpPr>
          <a:xfrm>
            <a:off x="256500" y="6224529"/>
            <a:ext cx="2978965" cy="2442228"/>
            <a:chOff x="205701" y="5970528"/>
            <a:chExt cx="2978965" cy="2442228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8B3760BC-FD67-6294-0E56-A0D90C27EDCF}"/>
                </a:ext>
              </a:extLst>
            </p:cNvPr>
            <p:cNvSpPr/>
            <p:nvPr/>
          </p:nvSpPr>
          <p:spPr>
            <a:xfrm>
              <a:off x="592666" y="6237952"/>
              <a:ext cx="2592000" cy="931234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8BBEFF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" name="台北成立，代理 Interwoven Teamsite">
              <a:extLst>
                <a:ext uri="{FF2B5EF4-FFF2-40B4-BE49-F238E27FC236}">
                  <a16:creationId xmlns:a16="http://schemas.microsoft.com/office/drawing/2014/main" id="{82EE47BB-34E0-80BC-CD6F-D8E40B286DCD}"/>
                </a:ext>
              </a:extLst>
            </p:cNvPr>
            <p:cNvSpPr txBox="1"/>
            <p:nvPr/>
          </p:nvSpPr>
          <p:spPr>
            <a:xfrm>
              <a:off x="700078" y="6397213"/>
              <a:ext cx="2377177" cy="6255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indent="39687" algn="l" defTabSz="914400">
                <a:lnSpc>
                  <a:spcPct val="110000"/>
                </a:lnSpc>
                <a:defRPr sz="20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ctr" defTabSz="914400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台北成立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  <a:p>
              <a:pPr marL="0" marR="0" lvl="0" indent="39687" algn="ctr" defTabSz="914400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代理</a:t>
              </a:r>
              <a:r>
                <a:rPr kumimoji="0" lang="zh-TW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 </a:t>
              </a: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Interwoven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 </a:t>
              </a:r>
              <a:r>
                <a:rPr kumimoji="0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Teamsite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</p:txBody>
        </p: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FA0FF0C-606F-3BE8-E1E2-082A49D3285C}"/>
                </a:ext>
              </a:extLst>
            </p:cNvPr>
            <p:cNvGrpSpPr/>
            <p:nvPr/>
          </p:nvGrpSpPr>
          <p:grpSpPr>
            <a:xfrm>
              <a:off x="205701" y="5970528"/>
              <a:ext cx="1080000" cy="487426"/>
              <a:chOff x="1096227" y="5882391"/>
              <a:chExt cx="1080000" cy="487426"/>
            </a:xfrm>
          </p:grpSpPr>
          <p:sp>
            <p:nvSpPr>
              <p:cNvPr id="9" name="圓角矩形 8">
                <a:extLst>
                  <a:ext uri="{FF2B5EF4-FFF2-40B4-BE49-F238E27FC236}">
                    <a16:creationId xmlns:a16="http://schemas.microsoft.com/office/drawing/2014/main" id="{21D8B93C-9558-345C-B30F-B5B51A08B5D8}"/>
                  </a:ext>
                </a:extLst>
              </p:cNvPr>
              <p:cNvSpPr/>
              <p:nvPr/>
            </p:nvSpPr>
            <p:spPr>
              <a:xfrm>
                <a:off x="1096227" y="5882391"/>
                <a:ext cx="1080000" cy="473529"/>
              </a:xfrm>
              <a:prstGeom prst="roundRect">
                <a:avLst>
                  <a:gd name="adj" fmla="val 50000"/>
                </a:avLst>
              </a:prstGeom>
              <a:solidFill>
                <a:srgbClr val="8BBEFF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584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10" name="台北成立，代理 Interwoven Teamsite">
                <a:extLst>
                  <a:ext uri="{FF2B5EF4-FFF2-40B4-BE49-F238E27FC236}">
                    <a16:creationId xmlns:a16="http://schemas.microsoft.com/office/drawing/2014/main" id="{BDB5F9BA-CE85-BF79-067E-906AAD099AA2}"/>
                  </a:ext>
                </a:extLst>
              </p:cNvPr>
              <p:cNvSpPr txBox="1"/>
              <p:nvPr/>
            </p:nvSpPr>
            <p:spPr>
              <a:xfrm>
                <a:off x="1139039" y="5882696"/>
                <a:ext cx="994377" cy="487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indent="39687" algn="l" defTabSz="914400">
                  <a:lnSpc>
                    <a:spcPct val="110000"/>
                  </a:lnSpc>
                  <a:defRPr sz="2000">
                    <a:solidFill>
                      <a:srgbClr val="393939"/>
                    </a:solidFill>
                    <a:latin typeface="Source Han Sans TW Medium"/>
                    <a:ea typeface="Source Han Sans TW Medium"/>
                    <a:cs typeface="Source Han Sans TW Medium"/>
                    <a:sym typeface="Source Han Sans TW Medium"/>
                  </a:defRPr>
                </a:lvl1pPr>
              </a:lstStyle>
              <a:p>
                <a:pPr marL="0" marR="0" lvl="0" indent="39687" algn="ctr" defTabSz="914400" rtl="0" eaLnBrk="1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oto Sans CJK SC Black" panose="020B0500000000000000" pitchFamily="34" charset="-128"/>
                    <a:ea typeface="Noto Sans CJK SC Black" panose="020B0500000000000000" pitchFamily="34" charset="-128"/>
                    <a:sym typeface="Source Han Sans TW Medium"/>
                  </a:rPr>
                  <a:t>2008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to Sans CJK SC Black" panose="020B0500000000000000" pitchFamily="34" charset="-128"/>
                  <a:ea typeface="Noto Sans CJK SC Black" panose="020B0500000000000000" pitchFamily="34" charset="-128"/>
                  <a:sym typeface="Source Han Sans TW Medium"/>
                </a:endParaRPr>
              </a:p>
            </p:txBody>
          </p:sp>
        </p:grp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2695BF03-6128-4420-AAAB-2E27C5201328}"/>
                </a:ext>
              </a:extLst>
            </p:cNvPr>
            <p:cNvCxnSpPr>
              <a:cxnSpLocks/>
            </p:cNvCxnSpPr>
            <p:nvPr/>
          </p:nvCxnSpPr>
          <p:spPr>
            <a:xfrm>
              <a:off x="1888666" y="7169186"/>
              <a:ext cx="0" cy="1160360"/>
            </a:xfrm>
            <a:prstGeom prst="line">
              <a:avLst/>
            </a:prstGeom>
            <a:noFill/>
            <a:ln w="25400" cap="flat">
              <a:solidFill>
                <a:srgbClr val="8BBEFF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9FCD7242-79D3-EED6-AF24-3B72DD90C6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98666" y="8232756"/>
              <a:ext cx="180000" cy="180000"/>
            </a:xfrm>
            <a:prstGeom prst="ellipse">
              <a:avLst/>
            </a:prstGeom>
            <a:solidFill>
              <a:srgbClr val="8BBE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19C6752C-8AB6-110A-933C-56BE792A0AFB}"/>
              </a:ext>
            </a:extLst>
          </p:cNvPr>
          <p:cNvGrpSpPr/>
          <p:nvPr/>
        </p:nvGrpSpPr>
        <p:grpSpPr>
          <a:xfrm>
            <a:off x="1773310" y="3887846"/>
            <a:ext cx="3124384" cy="4519859"/>
            <a:chOff x="2158568" y="4629899"/>
            <a:chExt cx="3124384" cy="4519859"/>
          </a:xfrm>
        </p:grpSpPr>
        <p:sp>
          <p:nvSpPr>
            <p:cNvPr id="25" name="圓角矩形 24">
              <a:extLst>
                <a:ext uri="{FF2B5EF4-FFF2-40B4-BE49-F238E27FC236}">
                  <a16:creationId xmlns:a16="http://schemas.microsoft.com/office/drawing/2014/main" id="{A011A2F6-D220-BA5B-FAB2-2EF62382EE25}"/>
                </a:ext>
              </a:extLst>
            </p:cNvPr>
            <p:cNvSpPr/>
            <p:nvPr/>
          </p:nvSpPr>
          <p:spPr>
            <a:xfrm>
              <a:off x="2545533" y="4948122"/>
              <a:ext cx="2737419" cy="1332000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3366C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26" name="台北成立，代理 Interwoven Teamsite">
              <a:extLst>
                <a:ext uri="{FF2B5EF4-FFF2-40B4-BE49-F238E27FC236}">
                  <a16:creationId xmlns:a16="http://schemas.microsoft.com/office/drawing/2014/main" id="{8B25BDD4-CFDA-4400-469B-C723920ECDEC}"/>
                </a:ext>
              </a:extLst>
            </p:cNvPr>
            <p:cNvSpPr txBox="1"/>
            <p:nvPr/>
          </p:nvSpPr>
          <p:spPr>
            <a:xfrm>
              <a:off x="2635593" y="5124359"/>
              <a:ext cx="2557298" cy="10410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indent="39687" algn="l" defTabSz="914400">
                <a:lnSpc>
                  <a:spcPct val="110000"/>
                </a:lnSpc>
                <a:defRPr sz="20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ctr" defTabSz="914400" rtl="0" eaLnBrk="1" fontAlgn="auto" latinLnBrk="0" hangingPunct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推出</a:t>
              </a:r>
              <a:r>
                <a: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 Ragic Builder</a:t>
              </a:r>
            </a:p>
            <a:p>
              <a:pPr marL="0" marR="0" lvl="0" indent="39687" algn="ct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“Product to Watch</a:t>
              </a:r>
              <a:r>
                <a: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”</a:t>
              </a:r>
            </a:p>
            <a:p>
              <a:pPr marL="0" marR="0" lvl="0" indent="39687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eWeek</a:t>
              </a:r>
              <a:r>
                <a:rPr kumimoji="0" lang="zh-TW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雜誌</a:t>
              </a:r>
              <a:endPara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</p:txBody>
        </p: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E101CB3B-7988-F27C-1A50-E631FEF511E8}"/>
                </a:ext>
              </a:extLst>
            </p:cNvPr>
            <p:cNvGrpSpPr/>
            <p:nvPr/>
          </p:nvGrpSpPr>
          <p:grpSpPr>
            <a:xfrm>
              <a:off x="2158568" y="4629899"/>
              <a:ext cx="1080000" cy="487426"/>
              <a:chOff x="1096227" y="5882391"/>
              <a:chExt cx="1080000" cy="487426"/>
            </a:xfrm>
          </p:grpSpPr>
          <p:sp>
            <p:nvSpPr>
              <p:cNvPr id="32" name="圓角矩形 31">
                <a:extLst>
                  <a:ext uri="{FF2B5EF4-FFF2-40B4-BE49-F238E27FC236}">
                    <a16:creationId xmlns:a16="http://schemas.microsoft.com/office/drawing/2014/main" id="{B4664128-B6D0-4C86-410D-4784E8E37AFE}"/>
                  </a:ext>
                </a:extLst>
              </p:cNvPr>
              <p:cNvSpPr/>
              <p:nvPr/>
            </p:nvSpPr>
            <p:spPr>
              <a:xfrm>
                <a:off x="1096227" y="5882391"/>
                <a:ext cx="1080000" cy="473529"/>
              </a:xfrm>
              <a:prstGeom prst="roundRect">
                <a:avLst>
                  <a:gd name="adj" fmla="val 50000"/>
                </a:avLst>
              </a:prstGeom>
              <a:solidFill>
                <a:srgbClr val="3366CC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584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33" name="台北成立，代理 Interwoven Teamsite">
                <a:extLst>
                  <a:ext uri="{FF2B5EF4-FFF2-40B4-BE49-F238E27FC236}">
                    <a16:creationId xmlns:a16="http://schemas.microsoft.com/office/drawing/2014/main" id="{17EBCB23-F598-4474-1EBB-10C2E40CB4C2}"/>
                  </a:ext>
                </a:extLst>
              </p:cNvPr>
              <p:cNvSpPr txBox="1"/>
              <p:nvPr/>
            </p:nvSpPr>
            <p:spPr>
              <a:xfrm>
                <a:off x="1139039" y="5882696"/>
                <a:ext cx="994377" cy="487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indent="39687" algn="l" defTabSz="914400">
                  <a:lnSpc>
                    <a:spcPct val="110000"/>
                  </a:lnSpc>
                  <a:defRPr sz="2000">
                    <a:solidFill>
                      <a:srgbClr val="393939"/>
                    </a:solidFill>
                    <a:latin typeface="Source Han Sans TW Medium"/>
                    <a:ea typeface="Source Han Sans TW Medium"/>
                    <a:cs typeface="Source Han Sans TW Medium"/>
                    <a:sym typeface="Source Han Sans TW Medium"/>
                  </a:defRPr>
                </a:lvl1pPr>
              </a:lstStyle>
              <a:p>
                <a:pPr marL="0" marR="0" lvl="0" indent="39687" algn="ctr" defTabSz="914400" rtl="0" eaLnBrk="1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oto Sans CJK SC Black" panose="020B0500000000000000" pitchFamily="34" charset="-128"/>
                    <a:ea typeface="Noto Sans CJK SC Black" panose="020B0500000000000000" pitchFamily="34" charset="-128"/>
                    <a:sym typeface="Source Han Sans TW Medium"/>
                  </a:rPr>
                  <a:t>2010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to Sans CJK SC Black" panose="020B0500000000000000" pitchFamily="34" charset="-128"/>
                  <a:ea typeface="Noto Sans CJK SC Black" panose="020B0500000000000000" pitchFamily="34" charset="-128"/>
                  <a:sym typeface="Source Han Sans TW Medium"/>
                </a:endParaRPr>
              </a:p>
            </p:txBody>
          </p:sp>
        </p:grp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CD4F13A0-C7E7-639C-9D40-2D1771595D0B}"/>
                </a:ext>
              </a:extLst>
            </p:cNvPr>
            <p:cNvCxnSpPr>
              <a:cxnSpLocks/>
              <a:stCxn id="25" idx="2"/>
            </p:cNvCxnSpPr>
            <p:nvPr/>
          </p:nvCxnSpPr>
          <p:spPr>
            <a:xfrm flipH="1">
              <a:off x="3914242" y="6280122"/>
              <a:ext cx="1" cy="2730302"/>
            </a:xfrm>
            <a:prstGeom prst="line">
              <a:avLst/>
            </a:prstGeom>
            <a:noFill/>
            <a:ln w="25400" cap="flat">
              <a:solidFill>
                <a:srgbClr val="3366C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97E5E4AB-BA99-A323-727F-A2BFEEABD4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24242" y="8969758"/>
              <a:ext cx="180000" cy="180000"/>
            </a:xfrm>
            <a:prstGeom prst="ellipse">
              <a:avLst/>
            </a:prstGeom>
            <a:solidFill>
              <a:srgbClr val="3366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F8441F2A-78F1-2866-E5B6-59C86B8B6566}"/>
              </a:ext>
            </a:extLst>
          </p:cNvPr>
          <p:cNvGrpSpPr/>
          <p:nvPr/>
        </p:nvGrpSpPr>
        <p:grpSpPr>
          <a:xfrm>
            <a:off x="3877873" y="5836945"/>
            <a:ext cx="3124384" cy="2394967"/>
            <a:chOff x="2158568" y="4629899"/>
            <a:chExt cx="3124384" cy="2394967"/>
          </a:xfrm>
        </p:grpSpPr>
        <p:sp>
          <p:nvSpPr>
            <p:cNvPr id="37" name="圓角矩形 36">
              <a:extLst>
                <a:ext uri="{FF2B5EF4-FFF2-40B4-BE49-F238E27FC236}">
                  <a16:creationId xmlns:a16="http://schemas.microsoft.com/office/drawing/2014/main" id="{43C7B219-854E-CDB6-D237-5B41105F37DC}"/>
                </a:ext>
              </a:extLst>
            </p:cNvPr>
            <p:cNvSpPr/>
            <p:nvPr/>
          </p:nvSpPr>
          <p:spPr>
            <a:xfrm>
              <a:off x="2545533" y="4948122"/>
              <a:ext cx="2737419" cy="1080000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7028CE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38" name="台北成立，代理 Interwoven Teamsite">
              <a:extLst>
                <a:ext uri="{FF2B5EF4-FFF2-40B4-BE49-F238E27FC236}">
                  <a16:creationId xmlns:a16="http://schemas.microsoft.com/office/drawing/2014/main" id="{2D8FC204-7E6A-3E2F-8981-EF9188550AC6}"/>
                </a:ext>
              </a:extLst>
            </p:cNvPr>
            <p:cNvSpPr txBox="1"/>
            <p:nvPr/>
          </p:nvSpPr>
          <p:spPr>
            <a:xfrm>
              <a:off x="2635593" y="5124359"/>
              <a:ext cx="2557298" cy="7335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indent="39687" algn="l" defTabSz="914400">
                <a:lnSpc>
                  <a:spcPct val="110000"/>
                </a:lnSpc>
                <a:defRPr sz="20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ct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“</a:t>
              </a: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台灣新創公司十強</a:t>
              </a:r>
              <a:r>
                <a: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”</a:t>
              </a:r>
            </a:p>
            <a:p>
              <a:pPr marL="0" marR="0" lvl="0" indent="39687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數位時代 </a:t>
              </a:r>
              <a:r>
                <a:rPr kumimoji="0" lang="en-US" altLang="zh-TW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2011</a:t>
              </a:r>
              <a:r>
                <a:rPr kumimoji="0" lang="zh-TW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 創業之星</a:t>
              </a:r>
              <a:endPara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</p:txBody>
        </p: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AEC55D67-82BB-BC10-C209-DE03E5DFA6A8}"/>
                </a:ext>
              </a:extLst>
            </p:cNvPr>
            <p:cNvGrpSpPr/>
            <p:nvPr/>
          </p:nvGrpSpPr>
          <p:grpSpPr>
            <a:xfrm>
              <a:off x="2158568" y="4629899"/>
              <a:ext cx="1080000" cy="487426"/>
              <a:chOff x="1096227" y="5882391"/>
              <a:chExt cx="1080000" cy="487426"/>
            </a:xfrm>
          </p:grpSpPr>
          <p:sp>
            <p:nvSpPr>
              <p:cNvPr id="42" name="圓角矩形 41">
                <a:extLst>
                  <a:ext uri="{FF2B5EF4-FFF2-40B4-BE49-F238E27FC236}">
                    <a16:creationId xmlns:a16="http://schemas.microsoft.com/office/drawing/2014/main" id="{A65FC060-F09E-2874-3C20-806485EA0E02}"/>
                  </a:ext>
                </a:extLst>
              </p:cNvPr>
              <p:cNvSpPr/>
              <p:nvPr/>
            </p:nvSpPr>
            <p:spPr>
              <a:xfrm>
                <a:off x="1096227" y="5882391"/>
                <a:ext cx="1080000" cy="473529"/>
              </a:xfrm>
              <a:prstGeom prst="roundRect">
                <a:avLst>
                  <a:gd name="adj" fmla="val 50000"/>
                </a:avLst>
              </a:prstGeom>
              <a:solidFill>
                <a:srgbClr val="7028CE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584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44" name="台北成立，代理 Interwoven Teamsite">
                <a:extLst>
                  <a:ext uri="{FF2B5EF4-FFF2-40B4-BE49-F238E27FC236}">
                    <a16:creationId xmlns:a16="http://schemas.microsoft.com/office/drawing/2014/main" id="{87F976A8-C2FD-A6DE-161D-1EAB629EB86F}"/>
                  </a:ext>
                </a:extLst>
              </p:cNvPr>
              <p:cNvSpPr txBox="1"/>
              <p:nvPr/>
            </p:nvSpPr>
            <p:spPr>
              <a:xfrm>
                <a:off x="1139039" y="5882696"/>
                <a:ext cx="994377" cy="487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indent="39687" algn="l" defTabSz="914400">
                  <a:lnSpc>
                    <a:spcPct val="110000"/>
                  </a:lnSpc>
                  <a:defRPr sz="2000">
                    <a:solidFill>
                      <a:srgbClr val="393939"/>
                    </a:solidFill>
                    <a:latin typeface="Source Han Sans TW Medium"/>
                    <a:ea typeface="Source Han Sans TW Medium"/>
                    <a:cs typeface="Source Han Sans TW Medium"/>
                    <a:sym typeface="Source Han Sans TW Medium"/>
                  </a:defRPr>
                </a:lvl1pPr>
              </a:lstStyle>
              <a:p>
                <a:pPr marL="0" marR="0" lvl="0" indent="39687" algn="ctr" defTabSz="914400" rtl="0" eaLnBrk="1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oto Sans CJK SC Black" panose="020B0500000000000000" pitchFamily="34" charset="-128"/>
                    <a:ea typeface="Noto Sans CJK SC Black" panose="020B0500000000000000" pitchFamily="34" charset="-128"/>
                    <a:sym typeface="Source Han Sans TW Medium"/>
                  </a:rPr>
                  <a:t>2011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to Sans CJK SC Black" panose="020B0500000000000000" pitchFamily="34" charset="-128"/>
                  <a:ea typeface="Noto Sans CJK SC Black" panose="020B0500000000000000" pitchFamily="34" charset="-128"/>
                  <a:sym typeface="Source Han Sans TW Medium"/>
                </a:endParaRPr>
              </a:p>
            </p:txBody>
          </p:sp>
        </p:grp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342F17B3-EE26-797C-946F-04E961DD6EA5}"/>
                </a:ext>
              </a:extLst>
            </p:cNvPr>
            <p:cNvCxnSpPr>
              <a:cxnSpLocks/>
            </p:cNvCxnSpPr>
            <p:nvPr/>
          </p:nvCxnSpPr>
          <p:spPr>
            <a:xfrm>
              <a:off x="3914242" y="6033523"/>
              <a:ext cx="0" cy="900000"/>
            </a:xfrm>
            <a:prstGeom prst="line">
              <a:avLst/>
            </a:prstGeom>
            <a:noFill/>
            <a:ln w="25400" cap="flat">
              <a:solidFill>
                <a:srgbClr val="7028CE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CDA7D3D4-8AB3-4212-8979-E417BC14F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24242" y="6844866"/>
              <a:ext cx="180000" cy="180000"/>
            </a:xfrm>
            <a:prstGeom prst="ellipse">
              <a:avLst/>
            </a:prstGeom>
            <a:solidFill>
              <a:srgbClr val="7028C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CBA21323-C2FA-5A95-193A-96C60824C1D8}"/>
              </a:ext>
            </a:extLst>
          </p:cNvPr>
          <p:cNvGrpSpPr/>
          <p:nvPr/>
        </p:nvGrpSpPr>
        <p:grpSpPr>
          <a:xfrm>
            <a:off x="5665471" y="3887846"/>
            <a:ext cx="3024644" cy="4354871"/>
            <a:chOff x="2158568" y="4629899"/>
            <a:chExt cx="3024644" cy="4354871"/>
          </a:xfrm>
        </p:grpSpPr>
        <p:sp>
          <p:nvSpPr>
            <p:cNvPr id="47" name="圓角矩形 46">
              <a:extLst>
                <a:ext uri="{FF2B5EF4-FFF2-40B4-BE49-F238E27FC236}">
                  <a16:creationId xmlns:a16="http://schemas.microsoft.com/office/drawing/2014/main" id="{CA65634B-E7B7-3C76-EF0A-D1398A669FFA}"/>
                </a:ext>
              </a:extLst>
            </p:cNvPr>
            <p:cNvSpPr/>
            <p:nvPr/>
          </p:nvSpPr>
          <p:spPr>
            <a:xfrm>
              <a:off x="2555212" y="4948122"/>
              <a:ext cx="2628000" cy="1368000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D50E0E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0" name="台北成立，代理 Interwoven Teamsite">
              <a:extLst>
                <a:ext uri="{FF2B5EF4-FFF2-40B4-BE49-F238E27FC236}">
                  <a16:creationId xmlns:a16="http://schemas.microsoft.com/office/drawing/2014/main" id="{C3E68EBE-31D0-C2CE-972E-DD605A5EB5BD}"/>
                </a:ext>
              </a:extLst>
            </p:cNvPr>
            <p:cNvSpPr txBox="1"/>
            <p:nvPr/>
          </p:nvSpPr>
          <p:spPr>
            <a:xfrm>
              <a:off x="2590563" y="4991452"/>
              <a:ext cx="2557298" cy="12681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indent="39687" algn="l" defTabSz="914400">
                <a:lnSpc>
                  <a:spcPct val="110000"/>
                </a:lnSpc>
                <a:defRPr sz="20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“Echelon Taiwan   </a:t>
              </a:r>
            </a:p>
            <a:p>
              <a:pPr marL="0" marR="0" lvl="0" indent="39687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satellite </a:t>
              </a: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首獎</a:t>
              </a:r>
              <a:r>
                <a: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”</a:t>
              </a:r>
            </a:p>
            <a:p>
              <a:pPr marL="0" marR="0" lvl="0" indent="39687" algn="ct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Red Herring </a:t>
              </a:r>
              <a:r>
                <a:rPr kumimoji="0" lang="zh-TW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全球百大</a:t>
              </a:r>
              <a:endPara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  <a:p>
              <a:pPr marL="0" marR="0" lvl="0" indent="39687" algn="ct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新創科技公司決選</a:t>
              </a:r>
              <a:endPara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1258CB98-0081-E294-A065-A02A4690CEA2}"/>
                </a:ext>
              </a:extLst>
            </p:cNvPr>
            <p:cNvGrpSpPr/>
            <p:nvPr/>
          </p:nvGrpSpPr>
          <p:grpSpPr>
            <a:xfrm>
              <a:off x="2158568" y="4629899"/>
              <a:ext cx="1080000" cy="487426"/>
              <a:chOff x="1096227" y="5882391"/>
              <a:chExt cx="1080000" cy="487426"/>
            </a:xfrm>
          </p:grpSpPr>
          <p:sp>
            <p:nvSpPr>
              <p:cNvPr id="55" name="圓角矩形 54">
                <a:extLst>
                  <a:ext uri="{FF2B5EF4-FFF2-40B4-BE49-F238E27FC236}">
                    <a16:creationId xmlns:a16="http://schemas.microsoft.com/office/drawing/2014/main" id="{EF918419-6BE2-8EA1-41E8-8BFF987EE7AB}"/>
                  </a:ext>
                </a:extLst>
              </p:cNvPr>
              <p:cNvSpPr/>
              <p:nvPr/>
            </p:nvSpPr>
            <p:spPr>
              <a:xfrm>
                <a:off x="1096227" y="5882391"/>
                <a:ext cx="1080000" cy="473529"/>
              </a:xfrm>
              <a:prstGeom prst="roundRect">
                <a:avLst>
                  <a:gd name="adj" fmla="val 50000"/>
                </a:avLst>
              </a:prstGeom>
              <a:solidFill>
                <a:srgbClr val="D50E0E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584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56" name="台北成立，代理 Interwoven Teamsite">
                <a:extLst>
                  <a:ext uri="{FF2B5EF4-FFF2-40B4-BE49-F238E27FC236}">
                    <a16:creationId xmlns:a16="http://schemas.microsoft.com/office/drawing/2014/main" id="{66A64AA3-70B2-C4C6-8293-EFD913195ABD}"/>
                  </a:ext>
                </a:extLst>
              </p:cNvPr>
              <p:cNvSpPr txBox="1"/>
              <p:nvPr/>
            </p:nvSpPr>
            <p:spPr>
              <a:xfrm>
                <a:off x="1139039" y="5882696"/>
                <a:ext cx="994377" cy="487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indent="39687" algn="l" defTabSz="914400">
                  <a:lnSpc>
                    <a:spcPct val="110000"/>
                  </a:lnSpc>
                  <a:defRPr sz="2000">
                    <a:solidFill>
                      <a:srgbClr val="393939"/>
                    </a:solidFill>
                    <a:latin typeface="Source Han Sans TW Medium"/>
                    <a:ea typeface="Source Han Sans TW Medium"/>
                    <a:cs typeface="Source Han Sans TW Medium"/>
                    <a:sym typeface="Source Han Sans TW Medium"/>
                  </a:defRPr>
                </a:lvl1pPr>
              </a:lstStyle>
              <a:p>
                <a:pPr marL="0" marR="0" lvl="0" indent="39687" algn="ctr" defTabSz="914400" rtl="0" eaLnBrk="1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oto Sans CJK SC Black" panose="020B0500000000000000" pitchFamily="34" charset="-128"/>
                    <a:ea typeface="Noto Sans CJK SC Black" panose="020B0500000000000000" pitchFamily="34" charset="-128"/>
                    <a:sym typeface="Source Han Sans TW Medium"/>
                  </a:rPr>
                  <a:t>2012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to Sans CJK SC Black" panose="020B0500000000000000" pitchFamily="34" charset="-128"/>
                  <a:ea typeface="Noto Sans CJK SC Black" panose="020B0500000000000000" pitchFamily="34" charset="-128"/>
                  <a:sym typeface="Source Han Sans TW Medium"/>
                </a:endParaRPr>
              </a:p>
            </p:txBody>
          </p:sp>
        </p:grp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C0FC7355-1A3A-CD3E-8EEE-3FBB70A0F446}"/>
                </a:ext>
              </a:extLst>
            </p:cNvPr>
            <p:cNvCxnSpPr>
              <a:cxnSpLocks/>
            </p:cNvCxnSpPr>
            <p:nvPr/>
          </p:nvCxnSpPr>
          <p:spPr>
            <a:xfrm>
              <a:off x="3914242" y="6316122"/>
              <a:ext cx="0" cy="2577133"/>
            </a:xfrm>
            <a:prstGeom prst="line">
              <a:avLst/>
            </a:prstGeom>
            <a:noFill/>
            <a:ln w="25400" cap="flat">
              <a:solidFill>
                <a:srgbClr val="D50E0E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6D65C807-8116-FBF8-4375-18163D071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24242" y="8804770"/>
              <a:ext cx="180000" cy="180000"/>
            </a:xfrm>
            <a:prstGeom prst="ellipse">
              <a:avLst/>
            </a:prstGeom>
            <a:solidFill>
              <a:srgbClr val="D50E0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6A10BB04-32D0-54D5-8D31-0F8BC2AA1973}"/>
              </a:ext>
            </a:extLst>
          </p:cNvPr>
          <p:cNvGrpSpPr/>
          <p:nvPr/>
        </p:nvGrpSpPr>
        <p:grpSpPr>
          <a:xfrm>
            <a:off x="8015400" y="5836945"/>
            <a:ext cx="2454696" cy="2556789"/>
            <a:chOff x="2158568" y="4629899"/>
            <a:chExt cx="2454696" cy="2556789"/>
          </a:xfrm>
        </p:grpSpPr>
        <p:sp>
          <p:nvSpPr>
            <p:cNvPr id="58" name="圓角矩形 57">
              <a:extLst>
                <a:ext uri="{FF2B5EF4-FFF2-40B4-BE49-F238E27FC236}">
                  <a16:creationId xmlns:a16="http://schemas.microsoft.com/office/drawing/2014/main" id="{C6A3638D-F708-1DFE-E3E2-8E5692E55B6F}"/>
                </a:ext>
              </a:extLst>
            </p:cNvPr>
            <p:cNvSpPr/>
            <p:nvPr/>
          </p:nvSpPr>
          <p:spPr>
            <a:xfrm>
              <a:off x="2545534" y="4948122"/>
              <a:ext cx="2067730" cy="1080000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F95D5D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9" name="台北成立，代理 Interwoven Teamsite">
              <a:extLst>
                <a:ext uri="{FF2B5EF4-FFF2-40B4-BE49-F238E27FC236}">
                  <a16:creationId xmlns:a16="http://schemas.microsoft.com/office/drawing/2014/main" id="{A387B345-E1F1-DE31-FEA3-729C1E9CB39D}"/>
                </a:ext>
              </a:extLst>
            </p:cNvPr>
            <p:cNvSpPr txBox="1"/>
            <p:nvPr/>
          </p:nvSpPr>
          <p:spPr>
            <a:xfrm>
              <a:off x="2407195" y="5176076"/>
              <a:ext cx="2124766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indent="39687" algn="l" defTabSz="914400">
                <a:lnSpc>
                  <a:spcPct val="110000"/>
                </a:lnSpc>
                <a:defRPr sz="20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“AMMA</a:t>
              </a: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 </a:t>
              </a:r>
              <a:endPara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Source Han Sans TW Medium"/>
                <a:sym typeface="Source Han Sans TW Medium"/>
              </a:endParaRPr>
            </a:p>
            <a:p>
              <a:pPr marL="0" marR="0" lvl="0" indent="39687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      台北搖籃計劃</a:t>
              </a:r>
              <a:r>
                <a: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”</a:t>
              </a:r>
            </a:p>
          </p:txBody>
        </p:sp>
        <p:grpSp>
          <p:nvGrpSpPr>
            <p:cNvPr id="60" name="群組 59">
              <a:extLst>
                <a:ext uri="{FF2B5EF4-FFF2-40B4-BE49-F238E27FC236}">
                  <a16:creationId xmlns:a16="http://schemas.microsoft.com/office/drawing/2014/main" id="{5CDFDD4F-D1DD-5F14-1570-BDE240CC3525}"/>
                </a:ext>
              </a:extLst>
            </p:cNvPr>
            <p:cNvGrpSpPr/>
            <p:nvPr/>
          </p:nvGrpSpPr>
          <p:grpSpPr>
            <a:xfrm>
              <a:off x="2158568" y="4629899"/>
              <a:ext cx="1080000" cy="487426"/>
              <a:chOff x="1096227" y="5882391"/>
              <a:chExt cx="1080000" cy="487426"/>
            </a:xfrm>
          </p:grpSpPr>
          <p:sp>
            <p:nvSpPr>
              <p:cNvPr id="63" name="圓角矩形 62">
                <a:extLst>
                  <a:ext uri="{FF2B5EF4-FFF2-40B4-BE49-F238E27FC236}">
                    <a16:creationId xmlns:a16="http://schemas.microsoft.com/office/drawing/2014/main" id="{FA394E42-A6E0-0E60-CC72-9B2591BE06B1}"/>
                  </a:ext>
                </a:extLst>
              </p:cNvPr>
              <p:cNvSpPr/>
              <p:nvPr/>
            </p:nvSpPr>
            <p:spPr>
              <a:xfrm>
                <a:off x="1096227" y="5882391"/>
                <a:ext cx="1080000" cy="473529"/>
              </a:xfrm>
              <a:prstGeom prst="roundRect">
                <a:avLst>
                  <a:gd name="adj" fmla="val 50000"/>
                </a:avLst>
              </a:prstGeom>
              <a:solidFill>
                <a:srgbClr val="F95D5D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584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64" name="台北成立，代理 Interwoven Teamsite">
                <a:extLst>
                  <a:ext uri="{FF2B5EF4-FFF2-40B4-BE49-F238E27FC236}">
                    <a16:creationId xmlns:a16="http://schemas.microsoft.com/office/drawing/2014/main" id="{32BCB4CF-8CEC-7DF8-9030-02B2D323F20B}"/>
                  </a:ext>
                </a:extLst>
              </p:cNvPr>
              <p:cNvSpPr txBox="1"/>
              <p:nvPr/>
            </p:nvSpPr>
            <p:spPr>
              <a:xfrm>
                <a:off x="1139039" y="5882696"/>
                <a:ext cx="994377" cy="487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indent="39687" algn="l" defTabSz="914400">
                  <a:lnSpc>
                    <a:spcPct val="110000"/>
                  </a:lnSpc>
                  <a:defRPr sz="2000">
                    <a:solidFill>
                      <a:srgbClr val="393939"/>
                    </a:solidFill>
                    <a:latin typeface="Source Han Sans TW Medium"/>
                    <a:ea typeface="Source Han Sans TW Medium"/>
                    <a:cs typeface="Source Han Sans TW Medium"/>
                    <a:sym typeface="Source Han Sans TW Medium"/>
                  </a:defRPr>
                </a:lvl1pPr>
              </a:lstStyle>
              <a:p>
                <a:pPr marL="0" marR="0" lvl="0" indent="39687" algn="ctr" defTabSz="914400" rtl="0" eaLnBrk="1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oto Sans CJK SC Black" panose="020B0500000000000000" pitchFamily="34" charset="-128"/>
                    <a:ea typeface="Noto Sans CJK SC Black" panose="020B0500000000000000" pitchFamily="34" charset="-128"/>
                    <a:sym typeface="Source Han Sans TW Medium"/>
                  </a:rPr>
                  <a:t>2013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to Sans CJK SC Black" panose="020B0500000000000000" pitchFamily="34" charset="-128"/>
                  <a:ea typeface="Noto Sans CJK SC Black" panose="020B0500000000000000" pitchFamily="34" charset="-128"/>
                  <a:sym typeface="Source Han Sans TW Medium"/>
                </a:endParaRPr>
              </a:p>
            </p:txBody>
          </p:sp>
        </p:grp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82B43885-DFB3-EF99-D47D-DAA82986A8BB}"/>
                </a:ext>
              </a:extLst>
            </p:cNvPr>
            <p:cNvCxnSpPr>
              <a:cxnSpLocks/>
              <a:stCxn id="58" idx="2"/>
            </p:cNvCxnSpPr>
            <p:nvPr/>
          </p:nvCxnSpPr>
          <p:spPr>
            <a:xfrm>
              <a:off x="3579399" y="6028122"/>
              <a:ext cx="0" cy="1014058"/>
            </a:xfrm>
            <a:prstGeom prst="line">
              <a:avLst/>
            </a:prstGeom>
            <a:noFill/>
            <a:ln w="25400" cap="flat">
              <a:solidFill>
                <a:srgbClr val="F95D5D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9074095D-FE6E-DCBA-8007-F9FF2D0A55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89399" y="7006688"/>
              <a:ext cx="180000" cy="180000"/>
            </a:xfrm>
            <a:prstGeom prst="ellipse">
              <a:avLst/>
            </a:prstGeom>
            <a:solidFill>
              <a:srgbClr val="F95D5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99396B45-AD85-5FAC-7C2C-FB0266E8BB15}"/>
              </a:ext>
            </a:extLst>
          </p:cNvPr>
          <p:cNvGrpSpPr/>
          <p:nvPr/>
        </p:nvGrpSpPr>
        <p:grpSpPr>
          <a:xfrm>
            <a:off x="9408586" y="3837047"/>
            <a:ext cx="2978966" cy="4867573"/>
            <a:chOff x="2158568" y="4629899"/>
            <a:chExt cx="2978966" cy="4867573"/>
          </a:xfrm>
        </p:grpSpPr>
        <p:sp>
          <p:nvSpPr>
            <p:cNvPr id="66" name="圓角矩形 65">
              <a:extLst>
                <a:ext uri="{FF2B5EF4-FFF2-40B4-BE49-F238E27FC236}">
                  <a16:creationId xmlns:a16="http://schemas.microsoft.com/office/drawing/2014/main" id="{9BAB972C-741C-8751-E1E8-2D0B6AF12250}"/>
                </a:ext>
              </a:extLst>
            </p:cNvPr>
            <p:cNvSpPr/>
            <p:nvPr/>
          </p:nvSpPr>
          <p:spPr>
            <a:xfrm>
              <a:off x="2545534" y="4948122"/>
              <a:ext cx="2592000" cy="1512000"/>
            </a:xfrm>
            <a:prstGeom prst="roundRect">
              <a:avLst/>
            </a:prstGeom>
            <a:solidFill>
              <a:srgbClr val="FFFFFF"/>
            </a:solidFill>
            <a:ln w="25400" cap="flat">
              <a:solidFill>
                <a:srgbClr val="FFA92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67" name="台北成立，代理 Interwoven Teamsite">
              <a:extLst>
                <a:ext uri="{FF2B5EF4-FFF2-40B4-BE49-F238E27FC236}">
                  <a16:creationId xmlns:a16="http://schemas.microsoft.com/office/drawing/2014/main" id="{60A452B0-232A-1676-B5D6-C63BF1BC0194}"/>
                </a:ext>
              </a:extLst>
            </p:cNvPr>
            <p:cNvSpPr txBox="1"/>
            <p:nvPr/>
          </p:nvSpPr>
          <p:spPr>
            <a:xfrm>
              <a:off x="2545533" y="5126338"/>
              <a:ext cx="2592000" cy="11708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indent="39687" algn="l" defTabSz="914400">
                <a:lnSpc>
                  <a:spcPct val="110000"/>
                </a:lnSpc>
                <a:defRPr sz="20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indent="0" algn="ctr">
                <a:lnSpc>
                  <a:spcPct val="150000"/>
                </a:lnSpc>
              </a:pPr>
              <a:r>
                <a:rPr lang="zh-TW" altLang="en-US" sz="1600" dirty="0"/>
                <a:t>生成式 </a:t>
              </a:r>
              <a:r>
                <a:rPr lang="en" altLang="zh-TW" sz="1600" dirty="0"/>
                <a:t>AI </a:t>
              </a:r>
              <a:r>
                <a:rPr lang="zh-TW" altLang="en-US" sz="1600" dirty="0"/>
                <a:t>與教學</a:t>
              </a:r>
            </a:p>
            <a:p>
              <a:pPr indent="0" algn="ctr">
                <a:lnSpc>
                  <a:spcPct val="150000"/>
                </a:lnSpc>
              </a:pPr>
              <a:r>
                <a:rPr lang="zh-TW" altLang="en-US" sz="1600" dirty="0"/>
                <a:t>跨工具＆跨應用整合功能</a:t>
              </a:r>
              <a:endParaRPr lang="en-US" altLang="zh-TW" sz="1600" dirty="0"/>
            </a:p>
            <a:p>
              <a:pPr indent="0" algn="ctr">
                <a:lnSpc>
                  <a:spcPct val="150000"/>
                </a:lnSpc>
              </a:pPr>
              <a:r>
                <a:rPr lang="zh-TW" altLang="en-US" sz="1600" dirty="0"/>
                <a:t>報表、提升 </a:t>
              </a:r>
              <a:r>
                <a:rPr lang="en" altLang="zh-TW" sz="1600" dirty="0"/>
                <a:t>UI </a:t>
              </a:r>
              <a:r>
                <a:rPr lang="zh-TW" altLang="en-US" sz="1600" dirty="0"/>
                <a:t>體驗</a:t>
              </a:r>
            </a:p>
          </p:txBody>
        </p:sp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B88ECBC3-08C7-60C4-7726-065C208C8032}"/>
                </a:ext>
              </a:extLst>
            </p:cNvPr>
            <p:cNvGrpSpPr/>
            <p:nvPr/>
          </p:nvGrpSpPr>
          <p:grpSpPr>
            <a:xfrm>
              <a:off x="2158568" y="4629899"/>
              <a:ext cx="1260000" cy="487426"/>
              <a:chOff x="1096227" y="5882391"/>
              <a:chExt cx="1260000" cy="487426"/>
            </a:xfrm>
          </p:grpSpPr>
          <p:sp>
            <p:nvSpPr>
              <p:cNvPr id="71" name="圓角矩形 70">
                <a:extLst>
                  <a:ext uri="{FF2B5EF4-FFF2-40B4-BE49-F238E27FC236}">
                    <a16:creationId xmlns:a16="http://schemas.microsoft.com/office/drawing/2014/main" id="{88135CF3-7D49-CF9F-A94B-8ACB050C8F81}"/>
                  </a:ext>
                </a:extLst>
              </p:cNvPr>
              <p:cNvSpPr/>
              <p:nvPr/>
            </p:nvSpPr>
            <p:spPr>
              <a:xfrm>
                <a:off x="1096227" y="5882391"/>
                <a:ext cx="1260000" cy="473529"/>
              </a:xfrm>
              <a:prstGeom prst="roundRect">
                <a:avLst>
                  <a:gd name="adj" fmla="val 50000"/>
                </a:avLst>
              </a:prstGeom>
              <a:solidFill>
                <a:srgbClr val="FFA92C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lvl="0" indent="0" algn="ctr" defTabSz="5842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72" name="台北成立，代理 Interwoven Teamsite">
                <a:extLst>
                  <a:ext uri="{FF2B5EF4-FFF2-40B4-BE49-F238E27FC236}">
                    <a16:creationId xmlns:a16="http://schemas.microsoft.com/office/drawing/2014/main" id="{021080E6-527D-B6D0-C35E-72AF32B8AEF4}"/>
                  </a:ext>
                </a:extLst>
              </p:cNvPr>
              <p:cNvSpPr txBox="1"/>
              <p:nvPr/>
            </p:nvSpPr>
            <p:spPr>
              <a:xfrm>
                <a:off x="1117633" y="5882696"/>
                <a:ext cx="1238594" cy="487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indent="39687" algn="l" defTabSz="914400">
                  <a:lnSpc>
                    <a:spcPct val="110000"/>
                  </a:lnSpc>
                  <a:defRPr sz="2000">
                    <a:solidFill>
                      <a:srgbClr val="393939"/>
                    </a:solidFill>
                    <a:latin typeface="Source Han Sans TW Medium"/>
                    <a:ea typeface="Source Han Sans TW Medium"/>
                    <a:cs typeface="Source Han Sans TW Medium"/>
                    <a:sym typeface="Source Han Sans TW Medium"/>
                  </a:defRPr>
                </a:lvl1pPr>
              </a:lstStyle>
              <a:p>
                <a:pPr marL="0" marR="0" lvl="0" indent="39687" algn="ctr" defTabSz="914400" rtl="0" eaLnBrk="1" fontAlgn="auto" latinLnBrk="0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oto Sans CJK SC Bold" panose="020B0500000000000000" pitchFamily="34" charset="-128"/>
                    <a:ea typeface="Noto Sans CJK SC Bold" panose="020B0500000000000000" pitchFamily="34" charset="-128"/>
                    <a:sym typeface="Source Han Sans TW Medium"/>
                  </a:rPr>
                  <a:t>現今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to Sans CJK SC Bold" panose="020B0500000000000000" pitchFamily="34" charset="-128"/>
                  <a:ea typeface="Noto Sans CJK SC Bold" panose="020B0500000000000000" pitchFamily="34" charset="-128"/>
                  <a:sym typeface="Source Han Sans TW Medium"/>
                </a:endParaRPr>
              </a:p>
            </p:txBody>
          </p:sp>
        </p:grp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4A7DB23B-251E-05FB-6B55-995D51B22955}"/>
                </a:ext>
              </a:extLst>
            </p:cNvPr>
            <p:cNvCxnSpPr>
              <a:cxnSpLocks/>
            </p:cNvCxnSpPr>
            <p:nvPr/>
          </p:nvCxnSpPr>
          <p:spPr>
            <a:xfrm>
              <a:off x="3914242" y="6460122"/>
              <a:ext cx="0" cy="2892842"/>
            </a:xfrm>
            <a:prstGeom prst="line">
              <a:avLst/>
            </a:prstGeom>
            <a:noFill/>
            <a:ln w="25400" cap="flat">
              <a:solidFill>
                <a:srgbClr val="FFA92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0" name="橢圓 69">
              <a:extLst>
                <a:ext uri="{FF2B5EF4-FFF2-40B4-BE49-F238E27FC236}">
                  <a16:creationId xmlns:a16="http://schemas.microsoft.com/office/drawing/2014/main" id="{755E9DD2-EB65-154C-E5B1-23102F323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24242" y="9317472"/>
              <a:ext cx="180000" cy="180000"/>
            </a:xfrm>
            <a:prstGeom prst="ellipse">
              <a:avLst/>
            </a:prstGeom>
            <a:solidFill>
              <a:srgbClr val="FFA92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3673147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CFF49A-860C-A221-F6FE-25361354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矩形">
            <a:extLst>
              <a:ext uri="{FF2B5EF4-FFF2-40B4-BE49-F238E27FC236}">
                <a16:creationId xmlns:a16="http://schemas.microsoft.com/office/drawing/2014/main" id="{DAC226CA-BF82-7599-D125-842D350DE392}"/>
              </a:ext>
            </a:extLst>
          </p:cNvPr>
          <p:cNvSpPr/>
          <p:nvPr/>
        </p:nvSpPr>
        <p:spPr>
          <a:xfrm>
            <a:off x="-386523" y="-168035"/>
            <a:ext cx="13777846" cy="348666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69" name="簡潔介面">
            <a:extLst>
              <a:ext uri="{FF2B5EF4-FFF2-40B4-BE49-F238E27FC236}">
                <a16:creationId xmlns:a16="http://schemas.microsoft.com/office/drawing/2014/main" id="{788AF9B6-9FA1-D59F-7C5D-F44441563FAF}"/>
              </a:ext>
            </a:extLst>
          </p:cNvPr>
          <p:cNvSpPr txBox="1"/>
          <p:nvPr/>
        </p:nvSpPr>
        <p:spPr>
          <a:xfrm>
            <a:off x="2808451" y="856074"/>
            <a:ext cx="7387920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為什麼           </a:t>
            </a:r>
            <a:r>
              <a:rPr kumimoji="0" lang="en-US" altLang="zh-TW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 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       最適合企業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6" name="影像" descr="影像" hidden="1">
            <a:extLst>
              <a:ext uri="{FF2B5EF4-FFF2-40B4-BE49-F238E27FC236}">
                <a16:creationId xmlns:a16="http://schemas.microsoft.com/office/drawing/2014/main" id="{4068B68C-00A6-99C6-20C3-4131030D42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973"/>
          <a:stretch>
            <a:fillRect/>
          </a:stretch>
        </p:blipFill>
        <p:spPr>
          <a:xfrm>
            <a:off x="626340" y="4250185"/>
            <a:ext cx="7003823" cy="3170189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7" name="影像" descr="影像" hidden="1">
            <a:extLst>
              <a:ext uri="{FF2B5EF4-FFF2-40B4-BE49-F238E27FC236}">
                <a16:creationId xmlns:a16="http://schemas.microsoft.com/office/drawing/2014/main" id="{72E96A11-2A5F-BE25-A975-116EE37A6D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5200"/>
          <a:stretch>
            <a:fillRect/>
          </a:stretch>
        </p:blipFill>
        <p:spPr>
          <a:xfrm>
            <a:off x="5518717" y="5835280"/>
            <a:ext cx="6927483" cy="2832040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29" name="矩形 28">
            <a:hlinkClick r:id="rId5"/>
            <a:extLst>
              <a:ext uri="{FF2B5EF4-FFF2-40B4-BE49-F238E27FC236}">
                <a16:creationId xmlns:a16="http://schemas.microsoft.com/office/drawing/2014/main" id="{BC0DA02E-56AF-C2B4-C828-0CCFE2F34770}"/>
              </a:ext>
            </a:extLst>
          </p:cNvPr>
          <p:cNvSpPr>
            <a:spLocks/>
          </p:cNvSpPr>
          <p:nvPr/>
        </p:nvSpPr>
        <p:spPr>
          <a:xfrm>
            <a:off x="845348" y="3872752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2982082-A236-CF3D-8348-58970A77D4C5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584328" y="4380140"/>
            <a:ext cx="1042039" cy="1022191"/>
          </a:xfrm>
          <a:prstGeom prst="rect">
            <a:avLst/>
          </a:prstGeom>
        </p:spPr>
      </p:pic>
      <p:sp>
        <p:nvSpPr>
          <p:cNvPr id="28" name="員工有高達 90% 的時間在和 Excel 搏鬥">
            <a:extLst>
              <a:ext uri="{FF2B5EF4-FFF2-40B4-BE49-F238E27FC236}">
                <a16:creationId xmlns:a16="http://schemas.microsoft.com/office/drawing/2014/main" id="{C27CBF58-AED3-EB5F-DC07-AE5947FDDEF2}"/>
              </a:ext>
            </a:extLst>
          </p:cNvPr>
          <p:cNvSpPr txBox="1"/>
          <p:nvPr/>
        </p:nvSpPr>
        <p:spPr>
          <a:xfrm>
            <a:off x="972998" y="5730262"/>
            <a:ext cx="22647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比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Access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好懂好操作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sp>
        <p:nvSpPr>
          <p:cNvPr id="30" name="矩形 29">
            <a:hlinkClick r:id="rId7"/>
            <a:extLst>
              <a:ext uri="{FF2B5EF4-FFF2-40B4-BE49-F238E27FC236}">
                <a16:creationId xmlns:a16="http://schemas.microsoft.com/office/drawing/2014/main" id="{D58849D1-0A9D-4DE7-0F65-1868FA573C3F}"/>
              </a:ext>
            </a:extLst>
          </p:cNvPr>
          <p:cNvSpPr/>
          <p:nvPr/>
        </p:nvSpPr>
        <p:spPr>
          <a:xfrm>
            <a:off x="3777184" y="3872752"/>
            <a:ext cx="2518597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1" name="員工有高達 90% 的時間在和 Excel 搏鬥">
            <a:extLst>
              <a:ext uri="{FF2B5EF4-FFF2-40B4-BE49-F238E27FC236}">
                <a16:creationId xmlns:a16="http://schemas.microsoft.com/office/drawing/2014/main" id="{CC6511E2-B806-14D2-90CD-E0A9E6436195}"/>
              </a:ext>
            </a:extLst>
          </p:cNvPr>
          <p:cNvSpPr txBox="1"/>
          <p:nvPr/>
        </p:nvSpPr>
        <p:spPr>
          <a:xfrm>
            <a:off x="3904763" y="5730262"/>
            <a:ext cx="2263439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為什麼企業選擇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Ragic?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17" name="圖片 16" descr="一張含有 圖形, 平面設計, 鮮豔, 字型 的圖片&#10;&#10;AI 產生的內容可能不正確。">
            <a:extLst>
              <a:ext uri="{FF2B5EF4-FFF2-40B4-BE49-F238E27FC236}">
                <a16:creationId xmlns:a16="http://schemas.microsoft.com/office/drawing/2014/main" id="{40A25296-E50F-0443-BDBB-A1ADF690C8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305" y="4784874"/>
            <a:ext cx="1946355" cy="424109"/>
          </a:xfrm>
          <a:prstGeom prst="rect">
            <a:avLst/>
          </a:prstGeom>
        </p:spPr>
      </p:pic>
      <p:sp>
        <p:nvSpPr>
          <p:cNvPr id="32" name="矩形 31">
            <a:hlinkClick r:id="rId9"/>
            <a:extLst>
              <a:ext uri="{FF2B5EF4-FFF2-40B4-BE49-F238E27FC236}">
                <a16:creationId xmlns:a16="http://schemas.microsoft.com/office/drawing/2014/main" id="{1D756E0D-91DF-5600-0D3B-881D0E14D7DA}"/>
              </a:ext>
            </a:extLst>
          </p:cNvPr>
          <p:cNvSpPr/>
          <p:nvPr/>
        </p:nvSpPr>
        <p:spPr>
          <a:xfrm>
            <a:off x="6707617" y="3872753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3" name="員工有高達 90% 的時間在和 Excel 搏鬥">
            <a:extLst>
              <a:ext uri="{FF2B5EF4-FFF2-40B4-BE49-F238E27FC236}">
                <a16:creationId xmlns:a16="http://schemas.microsoft.com/office/drawing/2014/main" id="{977D559D-0D85-E876-59EB-1167B4C7A3F9}"/>
              </a:ext>
            </a:extLst>
          </p:cNvPr>
          <p:cNvSpPr txBox="1"/>
          <p:nvPr/>
        </p:nvSpPr>
        <p:spPr>
          <a:xfrm>
            <a:off x="6835267" y="5730263"/>
            <a:ext cx="22647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能補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ERP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的不足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BB69EE5C-5048-5415-F652-55E0084CE7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56521" y="4380141"/>
            <a:ext cx="1022191" cy="1022191"/>
          </a:xfrm>
          <a:prstGeom prst="rect">
            <a:avLst/>
          </a:prstGeom>
        </p:spPr>
      </p:pic>
      <p:sp>
        <p:nvSpPr>
          <p:cNvPr id="34" name="矩形 33">
            <a:hlinkClick r:id="rId12"/>
            <a:extLst>
              <a:ext uri="{FF2B5EF4-FFF2-40B4-BE49-F238E27FC236}">
                <a16:creationId xmlns:a16="http://schemas.microsoft.com/office/drawing/2014/main" id="{71F5D1C8-ED86-44E9-EDA0-25098704C58B}"/>
              </a:ext>
            </a:extLst>
          </p:cNvPr>
          <p:cNvSpPr/>
          <p:nvPr/>
        </p:nvSpPr>
        <p:spPr>
          <a:xfrm>
            <a:off x="9639452" y="3872753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5" name="員工有高達 90% 的時間在和 Excel 搏鬥">
            <a:extLst>
              <a:ext uri="{FF2B5EF4-FFF2-40B4-BE49-F238E27FC236}">
                <a16:creationId xmlns:a16="http://schemas.microsoft.com/office/drawing/2014/main" id="{439D138C-28D6-0421-A28A-D5BC5F369D4E}"/>
              </a:ext>
            </a:extLst>
          </p:cNvPr>
          <p:cNvSpPr txBox="1">
            <a:spLocks noChangeAspect="1"/>
          </p:cNvSpPr>
          <p:nvPr/>
        </p:nvSpPr>
        <p:spPr>
          <a:xfrm>
            <a:off x="9639452" y="5730263"/>
            <a:ext cx="25200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為什麼專案管理選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Ragic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？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AFE1E2FB-D5E6-7316-4CE2-BDB9D5F878D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59907" y="4449111"/>
            <a:ext cx="879091" cy="936000"/>
          </a:xfrm>
          <a:prstGeom prst="rect">
            <a:avLst/>
          </a:prstGeom>
        </p:spPr>
      </p:pic>
      <p:sp>
        <p:nvSpPr>
          <p:cNvPr id="36" name="矩形 35">
            <a:hlinkClick r:id="rId15"/>
            <a:extLst>
              <a:ext uri="{FF2B5EF4-FFF2-40B4-BE49-F238E27FC236}">
                <a16:creationId xmlns:a16="http://schemas.microsoft.com/office/drawing/2014/main" id="{2E775EC9-7BA8-98D9-AB2E-1C848B29A1CF}"/>
              </a:ext>
            </a:extLst>
          </p:cNvPr>
          <p:cNvSpPr/>
          <p:nvPr/>
        </p:nvSpPr>
        <p:spPr>
          <a:xfrm>
            <a:off x="9639452" y="6681130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7" name="員工有高達 90% 的時間在和 Excel 搏鬥">
            <a:extLst>
              <a:ext uri="{FF2B5EF4-FFF2-40B4-BE49-F238E27FC236}">
                <a16:creationId xmlns:a16="http://schemas.microsoft.com/office/drawing/2014/main" id="{7F2605B3-8C9F-FE50-FD42-8ECD93C7D064}"/>
              </a:ext>
            </a:extLst>
          </p:cNvPr>
          <p:cNvSpPr txBox="1"/>
          <p:nvPr/>
        </p:nvSpPr>
        <p:spPr>
          <a:xfrm>
            <a:off x="9639452" y="8538640"/>
            <a:ext cx="25200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比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Google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表單功能更強大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19" name="圖片 18" descr="一張含有 螢幕擷取畫面, 紫色, 圖形, 鮮豔 的圖片&#10;&#10;AI 產生的內容可能不正確。">
            <a:extLst>
              <a:ext uri="{FF2B5EF4-FFF2-40B4-BE49-F238E27FC236}">
                <a16:creationId xmlns:a16="http://schemas.microsoft.com/office/drawing/2014/main" id="{57EADD5D-D8D2-CDD6-4F61-B3D43FF3B18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56" y="7180245"/>
            <a:ext cx="1008000" cy="1008000"/>
          </a:xfrm>
          <a:prstGeom prst="rect">
            <a:avLst/>
          </a:prstGeom>
        </p:spPr>
      </p:pic>
      <p:sp>
        <p:nvSpPr>
          <p:cNvPr id="38" name="矩形 37">
            <a:hlinkClick r:id="rId17"/>
            <a:extLst>
              <a:ext uri="{FF2B5EF4-FFF2-40B4-BE49-F238E27FC236}">
                <a16:creationId xmlns:a16="http://schemas.microsoft.com/office/drawing/2014/main" id="{179F9E75-5EBA-E3B6-343E-CE7B05FA5E73}"/>
              </a:ext>
            </a:extLst>
          </p:cNvPr>
          <p:cNvSpPr/>
          <p:nvPr/>
        </p:nvSpPr>
        <p:spPr>
          <a:xfrm>
            <a:off x="3775781" y="6673890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9" name="員工有高達 90% 的時間在和 Excel 搏鬥">
            <a:extLst>
              <a:ext uri="{FF2B5EF4-FFF2-40B4-BE49-F238E27FC236}">
                <a16:creationId xmlns:a16="http://schemas.microsoft.com/office/drawing/2014/main" id="{9F064CE5-11A5-9467-05AC-644735A1D374}"/>
              </a:ext>
            </a:extLst>
          </p:cNvPr>
          <p:cNvSpPr txBox="1"/>
          <p:nvPr/>
        </p:nvSpPr>
        <p:spPr>
          <a:xfrm>
            <a:off x="3775781" y="8531400"/>
            <a:ext cx="25200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比 </a:t>
            </a:r>
            <a:r>
              <a:rPr kumimoji="0" lang="en-US" altLang="zh-TW" sz="14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Tracko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更彈性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B03D296A-CE83-AB4F-9F4F-15A4C19735B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147261" y="7338633"/>
            <a:ext cx="1777039" cy="817753"/>
          </a:xfrm>
          <a:prstGeom prst="rect">
            <a:avLst/>
          </a:prstGeom>
        </p:spPr>
      </p:pic>
      <p:sp>
        <p:nvSpPr>
          <p:cNvPr id="40" name="矩形 39">
            <a:hlinkClick r:id="rId20"/>
            <a:extLst>
              <a:ext uri="{FF2B5EF4-FFF2-40B4-BE49-F238E27FC236}">
                <a16:creationId xmlns:a16="http://schemas.microsoft.com/office/drawing/2014/main" id="{DC7CD80F-654A-EDB2-9ADE-C2C5884ED1EC}"/>
              </a:ext>
            </a:extLst>
          </p:cNvPr>
          <p:cNvSpPr/>
          <p:nvPr/>
        </p:nvSpPr>
        <p:spPr>
          <a:xfrm>
            <a:off x="845348" y="6681130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1" name="員工有高達 90% 的時間在和 Excel 搏鬥">
            <a:extLst>
              <a:ext uri="{FF2B5EF4-FFF2-40B4-BE49-F238E27FC236}">
                <a16:creationId xmlns:a16="http://schemas.microsoft.com/office/drawing/2014/main" id="{CAC2355C-638A-7B33-F1C9-8028B287778F}"/>
              </a:ext>
            </a:extLst>
          </p:cNvPr>
          <p:cNvSpPr txBox="1"/>
          <p:nvPr/>
        </p:nvSpPr>
        <p:spPr>
          <a:xfrm>
            <a:off x="845348" y="8538640"/>
            <a:ext cx="25200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為什麼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更適合企業？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15" name="圖片 14" descr="一張含有 圖形, 字型, 平面設計, 螢幕擷取畫面 的圖片&#10;&#10;AI 產生的內容可能不正確。">
            <a:extLst>
              <a:ext uri="{FF2B5EF4-FFF2-40B4-BE49-F238E27FC236}">
                <a16:creationId xmlns:a16="http://schemas.microsoft.com/office/drawing/2014/main" id="{E05778CA-572F-8CF1-8232-97D41E2EBDA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50" y="7627077"/>
            <a:ext cx="2027397" cy="374803"/>
          </a:xfrm>
          <a:prstGeom prst="rect">
            <a:avLst/>
          </a:prstGeom>
        </p:spPr>
      </p:pic>
      <p:sp>
        <p:nvSpPr>
          <p:cNvPr id="42" name="矩形 41">
            <a:hlinkClick r:id="rId22"/>
            <a:extLst>
              <a:ext uri="{FF2B5EF4-FFF2-40B4-BE49-F238E27FC236}">
                <a16:creationId xmlns:a16="http://schemas.microsoft.com/office/drawing/2014/main" id="{499DF843-9248-3D97-058F-732237C7F1E3}"/>
              </a:ext>
            </a:extLst>
          </p:cNvPr>
          <p:cNvSpPr/>
          <p:nvPr/>
        </p:nvSpPr>
        <p:spPr>
          <a:xfrm>
            <a:off x="6707617" y="6681130"/>
            <a:ext cx="2520000" cy="25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8BBEF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3" name="員工有高達 90% 的時間在和 Excel 搏鬥">
            <a:extLst>
              <a:ext uri="{FF2B5EF4-FFF2-40B4-BE49-F238E27FC236}">
                <a16:creationId xmlns:a16="http://schemas.microsoft.com/office/drawing/2014/main" id="{A7DC7937-C17D-EA63-7996-53CDECDC0248}"/>
              </a:ext>
            </a:extLst>
          </p:cNvPr>
          <p:cNvSpPr txBox="1"/>
          <p:nvPr/>
        </p:nvSpPr>
        <p:spPr>
          <a:xfrm>
            <a:off x="6707617" y="8538640"/>
            <a:ext cx="2520000" cy="391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為什麼 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Ragic 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DemiLight" panose="020B0400000000000000" pitchFamily="34" charset="-128"/>
                <a:ea typeface="Noto Sans CJK SC DemiLight" panose="020B0400000000000000" pitchFamily="34" charset="-128"/>
                <a:sym typeface="Source Han Sans TW Medium"/>
              </a:rPr>
              <a:t>更適合企業？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DemiLight" panose="020B0400000000000000" pitchFamily="34" charset="-128"/>
              <a:ea typeface="Noto Sans CJK SC DemiLight" panose="020B0400000000000000" pitchFamily="34" charset="-128"/>
              <a:sym typeface="Source Han Sans TW Medium"/>
            </a:endParaRPr>
          </a:p>
        </p:txBody>
      </p:sp>
      <p:pic>
        <p:nvPicPr>
          <p:cNvPr id="25" name="圖形 24">
            <a:extLst>
              <a:ext uri="{FF2B5EF4-FFF2-40B4-BE49-F238E27FC236}">
                <a16:creationId xmlns:a16="http://schemas.microsoft.com/office/drawing/2014/main" id="{C3C52358-A5FF-297B-E778-E4EA72A6F24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853036" y="7416608"/>
            <a:ext cx="2229162" cy="715533"/>
          </a:xfrm>
          <a:prstGeom prst="rect">
            <a:avLst/>
          </a:prstGeom>
        </p:spPr>
      </p:pic>
      <p:pic>
        <p:nvPicPr>
          <p:cNvPr id="2" name="ragic logo.png" descr="ragic logo.png">
            <a:extLst>
              <a:ext uri="{FF2B5EF4-FFF2-40B4-BE49-F238E27FC236}">
                <a16:creationId xmlns:a16="http://schemas.microsoft.com/office/drawing/2014/main" id="{A6CFE382-C762-3CA5-5F08-C0D6237766F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85391" y="688850"/>
            <a:ext cx="2677817" cy="150627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01398551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D61D40-AA58-CBA6-7ACD-74E19FE4C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矩形">
            <a:extLst>
              <a:ext uri="{FF2B5EF4-FFF2-40B4-BE49-F238E27FC236}">
                <a16:creationId xmlns:a16="http://schemas.microsoft.com/office/drawing/2014/main" id="{E4048906-E322-067C-D9BF-435CE016B017}"/>
              </a:ext>
            </a:extLst>
          </p:cNvPr>
          <p:cNvSpPr/>
          <p:nvPr/>
        </p:nvSpPr>
        <p:spPr>
          <a:xfrm>
            <a:off x="1470817" y="3615649"/>
            <a:ext cx="10063165" cy="2522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0D0C76D5-BE63-05F8-3062-0BD67BA7A84A}"/>
              </a:ext>
            </a:extLst>
          </p:cNvPr>
          <p:cNvGrpSpPr/>
          <p:nvPr/>
        </p:nvGrpSpPr>
        <p:grpSpPr>
          <a:xfrm>
            <a:off x="2455532" y="3628349"/>
            <a:ext cx="7501268" cy="2522303"/>
            <a:chOff x="1859732" y="3628349"/>
            <a:chExt cx="7501268" cy="2522303"/>
          </a:xfrm>
        </p:grpSpPr>
        <p:sp>
          <p:nvSpPr>
            <p:cNvPr id="232" name="哪裡不一樣？">
              <a:extLst>
                <a:ext uri="{FF2B5EF4-FFF2-40B4-BE49-F238E27FC236}">
                  <a16:creationId xmlns:a16="http://schemas.microsoft.com/office/drawing/2014/main" id="{F33B7D32-5417-4748-51F1-66D8DC21EDF6}"/>
                </a:ext>
              </a:extLst>
            </p:cNvPr>
            <p:cNvSpPr txBox="1"/>
            <p:nvPr/>
          </p:nvSpPr>
          <p:spPr>
            <a:xfrm>
              <a:off x="6731549" y="4047256"/>
              <a:ext cx="2629451" cy="13387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indent="39687" algn="l" defTabSz="914400">
                <a:lnSpc>
                  <a:spcPct val="150000"/>
                </a:lnSpc>
                <a:defRPr sz="60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價目表</a:t>
              </a:r>
              <a:endPara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pic>
          <p:nvPicPr>
            <p:cNvPr id="233" name="ragic logo.png" descr="ragic logo.png">
              <a:extLst>
                <a:ext uri="{FF2B5EF4-FFF2-40B4-BE49-F238E27FC236}">
                  <a16:creationId xmlns:a16="http://schemas.microsoft.com/office/drawing/2014/main" id="{F02A7FFF-2414-AB1F-D093-7716824B9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9732" y="3628349"/>
              <a:ext cx="4484094" cy="2522303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2961498154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62599-2D19-DC3E-3471-FF659966C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矩形">
            <a:extLst>
              <a:ext uri="{FF2B5EF4-FFF2-40B4-BE49-F238E27FC236}">
                <a16:creationId xmlns:a16="http://schemas.microsoft.com/office/drawing/2014/main" id="{0F9AC828-B2D5-8AB0-2874-7A8BDD140580}"/>
              </a:ext>
            </a:extLst>
          </p:cNvPr>
          <p:cNvSpPr>
            <a:spLocks/>
          </p:cNvSpPr>
          <p:nvPr/>
        </p:nvSpPr>
        <p:spPr>
          <a:xfrm>
            <a:off x="-386523" y="0"/>
            <a:ext cx="13777846" cy="254149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69" name="簡潔介面">
            <a:extLst>
              <a:ext uri="{FF2B5EF4-FFF2-40B4-BE49-F238E27FC236}">
                <a16:creationId xmlns:a16="http://schemas.microsoft.com/office/drawing/2014/main" id="{A68CE178-4894-5CD5-7F01-CF61689D098F}"/>
              </a:ext>
            </a:extLst>
          </p:cNvPr>
          <p:cNvSpPr txBox="1"/>
          <p:nvPr/>
        </p:nvSpPr>
        <p:spPr>
          <a:xfrm>
            <a:off x="650858" y="744356"/>
            <a:ext cx="302775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費用與方案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8B1149FE-78E8-CE44-AAC1-94BC9C26B4F3}"/>
              </a:ext>
            </a:extLst>
          </p:cNvPr>
          <p:cNvGrpSpPr/>
          <p:nvPr/>
        </p:nvGrpSpPr>
        <p:grpSpPr>
          <a:xfrm>
            <a:off x="8578353" y="1015893"/>
            <a:ext cx="3775588" cy="516341"/>
            <a:chOff x="2595716" y="2090191"/>
            <a:chExt cx="3775588" cy="516341"/>
          </a:xfrm>
        </p:grpSpPr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1924D727-7AB7-CFDA-6348-4F76C2EE4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95716" y="2101433"/>
              <a:ext cx="505099" cy="505099"/>
            </a:xfrm>
            <a:prstGeom prst="rect">
              <a:avLst/>
            </a:prstGeom>
          </p:spPr>
        </p:pic>
        <p:sp>
          <p:nvSpPr>
            <p:cNvPr id="12" name="像 Excel簡潔易懂的介面，一個畫面就能看到所有資訊">
              <a:extLst>
                <a:ext uri="{FF2B5EF4-FFF2-40B4-BE49-F238E27FC236}">
                  <a16:creationId xmlns:a16="http://schemas.microsoft.com/office/drawing/2014/main" id="{2C67453D-FC01-3EDC-9E52-4B5BFB21D58F}"/>
                </a:ext>
              </a:extLst>
            </p:cNvPr>
            <p:cNvSpPr txBox="1"/>
            <p:nvPr/>
          </p:nvSpPr>
          <p:spPr>
            <a:xfrm>
              <a:off x="3100816" y="2090191"/>
              <a:ext cx="3270488" cy="468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anchor="t">
              <a:spAutoFit/>
            </a:bodyPr>
            <a:lstStyle>
              <a:lvl1pPr indent="39687" defTabSz="914400">
                <a:lnSpc>
                  <a:spcPct val="150000"/>
                </a:lnSpc>
                <a:defRPr sz="23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3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「</a:t>
              </a:r>
              <a:r>
                <a:rPr kumimoji="0" lang="zh-TW" altLang="en-US" sz="2300" b="0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客製化表單</a:t>
              </a:r>
              <a:r>
                <a:rPr kumimoji="0" lang="zh-TW" altLang="en-US" sz="23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」是什麼？</a:t>
              </a: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404D867-6AB0-C1CB-822B-E4A11781CABC}"/>
              </a:ext>
            </a:extLst>
          </p:cNvPr>
          <p:cNvGrpSpPr/>
          <p:nvPr/>
        </p:nvGrpSpPr>
        <p:grpSpPr>
          <a:xfrm>
            <a:off x="8593017" y="1741406"/>
            <a:ext cx="3760924" cy="516341"/>
            <a:chOff x="7079142" y="2093697"/>
            <a:chExt cx="3760924" cy="516341"/>
          </a:xfrm>
        </p:grpSpPr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8B614545-0A5A-98C0-147F-9C26A1CFD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79142" y="2104939"/>
              <a:ext cx="505099" cy="505099"/>
            </a:xfrm>
            <a:prstGeom prst="rect">
              <a:avLst/>
            </a:prstGeom>
          </p:spPr>
        </p:pic>
        <p:sp>
          <p:nvSpPr>
            <p:cNvPr id="14" name="像 Excel簡潔易懂的介面，一個畫面就能看到所有資訊">
              <a:extLst>
                <a:ext uri="{FF2B5EF4-FFF2-40B4-BE49-F238E27FC236}">
                  <a16:creationId xmlns:a16="http://schemas.microsoft.com/office/drawing/2014/main" id="{FD78B296-4E65-02D0-41AD-A263E940661B}"/>
                </a:ext>
              </a:extLst>
            </p:cNvPr>
            <p:cNvSpPr txBox="1"/>
            <p:nvPr/>
          </p:nvSpPr>
          <p:spPr>
            <a:xfrm>
              <a:off x="7584242" y="2093697"/>
              <a:ext cx="3255824" cy="468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anchor="t">
              <a:spAutoFit/>
            </a:bodyPr>
            <a:lstStyle>
              <a:lvl1pPr indent="39687" defTabSz="914400">
                <a:lnSpc>
                  <a:spcPct val="150000"/>
                </a:lnSpc>
                <a:defRPr sz="2300">
                  <a:solidFill>
                    <a:srgbClr val="393939"/>
                  </a:solidFill>
                  <a:latin typeface="Source Han Sans TW Medium"/>
                  <a:ea typeface="Source Han Sans TW Medium"/>
                  <a:cs typeface="Source Han Sans TW Medium"/>
                  <a:sym typeface="Source Han Sans TW Medium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3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「</a:t>
              </a:r>
              <a:r>
                <a:rPr kumimoji="0" lang="zh-TW" altLang="en-US" sz="2300" b="0" i="0" u="none" strike="noStrike" kern="0" cap="none" spc="0" normalizeH="0" baseline="0" noProof="0" dirty="0">
                  <a:ln>
                    <a:noFill/>
                  </a:ln>
                  <a:solidFill>
                    <a:srgbClr val="F95D5D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使用者</a:t>
              </a:r>
              <a:r>
                <a:rPr kumimoji="0" lang="zh-TW" altLang="en-US" sz="23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Medium"/>
                  <a:sym typeface="Source Han Sans TW Medium"/>
                </a:rPr>
                <a:t>」是什麼意思？</a:t>
              </a:r>
            </a:p>
          </p:txBody>
        </p:sp>
      </p:grpSp>
      <p:sp>
        <p:nvSpPr>
          <p:cNvPr id="21" name="像 Excel簡潔易懂的介面，一個畫面就能看到所有資訊">
            <a:extLst>
              <a:ext uri="{FF2B5EF4-FFF2-40B4-BE49-F238E27FC236}">
                <a16:creationId xmlns:a16="http://schemas.microsoft.com/office/drawing/2014/main" id="{64C8766E-72EC-2B98-43CE-272A5D0573C3}"/>
              </a:ext>
            </a:extLst>
          </p:cNvPr>
          <p:cNvSpPr txBox="1"/>
          <p:nvPr/>
        </p:nvSpPr>
        <p:spPr>
          <a:xfrm>
            <a:off x="650858" y="1756293"/>
            <a:ext cx="7283773" cy="510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-apple-system-font"/>
                <a:sym typeface="Source Han Sans TW Medium"/>
              </a:rPr>
              <a:t>所有版本皆有免費範本可供下載、範本的資料比數不受限制。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" name="像 Excel簡潔易懂的介面，一個畫面就能看到所有資訊">
            <a:extLst>
              <a:ext uri="{FF2B5EF4-FFF2-40B4-BE49-F238E27FC236}">
                <a16:creationId xmlns:a16="http://schemas.microsoft.com/office/drawing/2014/main" id="{08215BF8-E179-A0B1-7730-ABD2E7FECCC7}"/>
              </a:ext>
            </a:extLst>
          </p:cNvPr>
          <p:cNvSpPr txBox="1"/>
          <p:nvPr/>
        </p:nvSpPr>
        <p:spPr>
          <a:xfrm>
            <a:off x="6150270" y="2603052"/>
            <a:ext cx="2029521" cy="329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  </a:t>
            </a:r>
            <a:r>
              <a:rPr kumimoji="0" lang="zh-TW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Medium"/>
              </a:rPr>
              <a:t>最多企業使用！</a:t>
            </a:r>
            <a:endParaRPr kumimoji="0" sz="1100" b="1" i="0" u="none" strike="noStrike" kern="0" cap="none" spc="0" normalizeH="0" baseline="0" noProof="0" dirty="0">
              <a:ln>
                <a:noFill/>
              </a:ln>
              <a:solidFill>
                <a:srgbClr val="F95D5D"/>
              </a:solidFill>
              <a:effectLst/>
              <a:uLnTx/>
              <a:uFillTx/>
              <a:latin typeface="Noto Sans CJK SC Bold" panose="020B0500000000000000" pitchFamily="34" charset="-128"/>
              <a:ea typeface="Noto Sans CJK SC Bold" panose="020B0500000000000000" pitchFamily="34" charset="-128"/>
              <a:sym typeface="Source Han Sans TW Medium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AA87B57-1468-E376-10B9-C97473BC22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3320" y="3045052"/>
            <a:ext cx="10739120" cy="624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34247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">
            <a:extLst>
              <a:ext uri="{FF2B5EF4-FFF2-40B4-BE49-F238E27FC236}">
                <a16:creationId xmlns:a16="http://schemas.microsoft.com/office/drawing/2014/main" id="{E79B623F-EAEB-87B0-D099-E25B79C7F31C}"/>
              </a:ext>
            </a:extLst>
          </p:cNvPr>
          <p:cNvSpPr/>
          <p:nvPr/>
        </p:nvSpPr>
        <p:spPr>
          <a:xfrm>
            <a:off x="-1" y="24153"/>
            <a:ext cx="13004801" cy="455779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" name="簡潔介面">
            <a:extLst>
              <a:ext uri="{FF2B5EF4-FFF2-40B4-BE49-F238E27FC236}">
                <a16:creationId xmlns:a16="http://schemas.microsoft.com/office/drawing/2014/main" id="{9D5B8AC7-6247-89FB-E9E0-EC3751044205}"/>
              </a:ext>
            </a:extLst>
          </p:cNvPr>
          <p:cNvSpPr txBox="1"/>
          <p:nvPr/>
        </p:nvSpPr>
        <p:spPr>
          <a:xfrm>
            <a:off x="1263623" y="863464"/>
            <a:ext cx="3652622" cy="597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信用卡付款 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(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美金計價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)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3" name="像 Excel簡潔易懂的介面，一個畫面就能看到所有資訊">
            <a:extLst>
              <a:ext uri="{FF2B5EF4-FFF2-40B4-BE49-F238E27FC236}">
                <a16:creationId xmlns:a16="http://schemas.microsoft.com/office/drawing/2014/main" id="{EF7F8CA8-90AE-8634-8BDD-1A9CF893453F}"/>
              </a:ext>
            </a:extLst>
          </p:cNvPr>
          <p:cNvSpPr txBox="1"/>
          <p:nvPr/>
        </p:nvSpPr>
        <p:spPr>
          <a:xfrm>
            <a:off x="1263624" y="1460551"/>
            <a:ext cx="4925482" cy="3836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隨時增減授權人數</a:t>
            </a: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開立收據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(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金流服務商 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Stripe &amp; Ragic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收據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)  </a:t>
            </a:r>
          </a:p>
          <a:p>
            <a:pPr marL="0" marR="0" lvl="0" indent="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      &gt;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可以報帳給公司扣抵「營利事業所得稅」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     </a:t>
            </a:r>
          </a:p>
          <a:p>
            <a:pPr marL="0" marR="0" lvl="0" indent="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     但不能扣抵「營業稅」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285750" indent="-285750" algn="l" fontAlgn="base">
              <a:buSzPct val="100000"/>
              <a:buFont typeface="Arial" panose="020B0604020202020204" pitchFamily="34" charset="0"/>
              <a:buChar char="•"/>
              <a:defRPr/>
            </a:pPr>
            <a:r>
              <a:rPr lang="zh-TW" altLang="en-US" sz="1800" dirty="0">
                <a:solidFill>
                  <a:srgbClr val="000000"/>
                </a:solidFill>
                <a:latin typeface="Helvetica Neue" panose="02000503000000020004" pitchFamily="2" charset="0"/>
              </a:rPr>
              <a:t>可選擇</a:t>
            </a:r>
            <a:r>
              <a:rPr lang="zh-TW" altLang="en-US" sz="1800" dirty="0">
                <a:solidFill>
                  <a:srgbClr val="FF0000"/>
                </a:solidFill>
                <a:latin typeface="Helvetica Neue" panose="02000503000000020004" pitchFamily="2" charset="0"/>
              </a:rPr>
              <a:t>月付</a:t>
            </a:r>
            <a:r>
              <a:rPr lang="zh-TW" altLang="en-US" sz="1800" dirty="0">
                <a:solidFill>
                  <a:srgbClr val="000000"/>
                </a:solidFill>
                <a:latin typeface="Helvetica Neue" panose="02000503000000020004" pitchFamily="2" charset="0"/>
              </a:rPr>
              <a:t>或</a:t>
            </a:r>
            <a:r>
              <a:rPr lang="zh-TW" altLang="en-US" sz="1800" dirty="0">
                <a:solidFill>
                  <a:srgbClr val="FF0000"/>
                </a:solidFill>
                <a:latin typeface="Helvetica Neue" panose="02000503000000020004" pitchFamily="2" charset="0"/>
              </a:rPr>
              <a:t>年付</a:t>
            </a:r>
            <a:r>
              <a:rPr lang="zh-TW" altLang="en-US" sz="1800" dirty="0">
                <a:solidFill>
                  <a:srgbClr val="000000"/>
                </a:solidFill>
                <a:latin typeface="Helvetica Neue" panose="02000503000000020004" pitchFamily="2" charset="0"/>
              </a:rPr>
              <a:t>。                                    </a:t>
            </a:r>
            <a:r>
              <a:rPr lang="zh-TW" altLang="en-US" sz="1900" dirty="0">
                <a:solidFill>
                  <a:srgbClr val="FF0000"/>
                </a:solidFill>
                <a:latin typeface="Helvetica Neue" panose="02000503000000020004" pitchFamily="2" charset="0"/>
              </a:rPr>
              <a:t>選擇年付，</a:t>
            </a:r>
            <a:r>
              <a:rPr lang="zh-TW" altLang="en-US" sz="1900" dirty="0">
                <a:solidFill>
                  <a:srgbClr val="F95D5D"/>
                </a:solidFill>
                <a:latin typeface="Helvetica Neue" panose="02000503000000020004" pitchFamily="2" charset="0"/>
              </a:rPr>
              <a:t>免費贈送一個月授權！</a:t>
            </a:r>
            <a:endParaRPr lang="zh-TW" altLang="en-US" sz="1900" dirty="0">
              <a:solidFill>
                <a:srgbClr val="000000"/>
              </a:solidFill>
              <a:latin typeface="Helvetica Neue" panose="02000503000000020004" pitchFamily="2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0" marR="0" lvl="0" indent="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0" marR="0" lvl="0" indent="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</p:txBody>
      </p:sp>
      <p:sp>
        <p:nvSpPr>
          <p:cNvPr id="4" name="簡潔介面">
            <a:extLst>
              <a:ext uri="{FF2B5EF4-FFF2-40B4-BE49-F238E27FC236}">
                <a16:creationId xmlns:a16="http://schemas.microsoft.com/office/drawing/2014/main" id="{2B445721-93FC-9100-F96E-FFF928B1FF85}"/>
              </a:ext>
            </a:extLst>
          </p:cNvPr>
          <p:cNvSpPr txBox="1"/>
          <p:nvPr/>
        </p:nvSpPr>
        <p:spPr>
          <a:xfrm>
            <a:off x="7085517" y="863464"/>
            <a:ext cx="5178201" cy="597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 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台幣手動匯款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5" name="像 Excel簡潔易懂的介面，一個畫面就能看到所有資訊">
            <a:extLst>
              <a:ext uri="{FF2B5EF4-FFF2-40B4-BE49-F238E27FC236}">
                <a16:creationId xmlns:a16="http://schemas.microsoft.com/office/drawing/2014/main" id="{E6BDC90C-7945-50DA-2CD7-A460C1154E38}"/>
              </a:ext>
            </a:extLst>
          </p:cNvPr>
          <p:cNvSpPr txBox="1"/>
          <p:nvPr/>
        </p:nvSpPr>
        <p:spPr>
          <a:xfrm>
            <a:off x="7085517" y="1460551"/>
            <a:ext cx="5285777" cy="2129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需以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一年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為單位購買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中途減少人數、降轉方案或終止授權，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0" marR="0" lvl="0" indent="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    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將無法退費。</a:t>
            </a: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開立報價單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&amp;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 台灣統一發票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sym typeface="Source Han Sans TW Medium"/>
            </a:endParaRPr>
          </a:p>
          <a:p>
            <a:pPr marL="285750" marR="0" lvl="0" indent="-285750" algn="l" defTabSz="914400" rtl="0" eaLnBrk="1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當天的匯率換算成台幣後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+ 5%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sym typeface="Source Han Sans TW Medium"/>
              </a:rPr>
              <a:t>的營業稅來報價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A130593-68A8-317C-2562-6CA868DDD96A}"/>
              </a:ext>
            </a:extLst>
          </p:cNvPr>
          <p:cNvSpPr txBox="1"/>
          <p:nvPr/>
        </p:nvSpPr>
        <p:spPr>
          <a:xfrm>
            <a:off x="7085517" y="6246043"/>
            <a:ext cx="4948840" cy="22692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2. 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使用台幣匯款</a:t>
            </a:r>
            <a:endParaRPr kumimoji="0" lang="en-US" altLang="zh-TW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Bold" panose="020B0500000000000000" pitchFamily="34" charset="-128"/>
              <a:ea typeface="Noto Sans CJK SC Bold" panose="020B0500000000000000" pitchFamily="34" charset="-128"/>
              <a:sym typeface="Helvetica Neue Medium"/>
            </a:endParaRP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$19 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USD 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╳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5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名使用者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╳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12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個月</a:t>
            </a: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=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$1,140 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USD </a:t>
            </a: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24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= </a:t>
            </a:r>
            <a:r>
              <a:rPr kumimoji="0" lang="en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$33,773 NTD</a:t>
            </a:r>
            <a:r>
              <a:rPr kumimoji="0" lang="en" altLang="zh-TW" sz="24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 + </a:t>
            </a:r>
            <a:r>
              <a:rPr kumimoji="0" lang="en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5%</a:t>
            </a:r>
            <a:r>
              <a:rPr kumimoji="0" lang="en" altLang="zh-TW" sz="24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 </a:t>
            </a:r>
            <a:r>
              <a:rPr kumimoji="0" lang="zh-TW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營業稅</a:t>
            </a:r>
            <a:endParaRPr kumimoji="0" lang="en-US" altLang="zh-TW" sz="2400" b="0" i="0" u="none" strike="noStrike" kern="0" cap="none" spc="0" normalizeH="0" baseline="0" noProof="0" dirty="0">
              <a:ln>
                <a:noFill/>
              </a:ln>
              <a:solidFill>
                <a:srgbClr val="F95D5D"/>
              </a:solidFill>
              <a:effectLst/>
              <a:uLnTx/>
              <a:uFillTx/>
              <a:latin typeface="Noto Sans CJK SC Medium" panose="020B0500000000000000" pitchFamily="34" charset="-128"/>
              <a:ea typeface="Noto Sans CJK SC Medium" panose="020B0500000000000000" pitchFamily="34" charset="-128"/>
              <a:sym typeface="Helvetica Neue Medium"/>
            </a:endParaRP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(2025/06/19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匯率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)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Helvetica Neue Medium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E811193-98C1-2F31-2DCD-A63568DC8CC6}"/>
              </a:ext>
            </a:extLst>
          </p:cNvPr>
          <p:cNvSpPr txBox="1"/>
          <p:nvPr/>
        </p:nvSpPr>
        <p:spPr>
          <a:xfrm>
            <a:off x="1263623" y="6246043"/>
            <a:ext cx="4089818" cy="27354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1. 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使用信用卡付款</a:t>
            </a:r>
            <a:endParaRPr kumimoji="0" lang="en-US" altLang="zh-TW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Bold" panose="020B0500000000000000" pitchFamily="34" charset="-128"/>
              <a:ea typeface="Noto Sans CJK SC Bold" panose="020B0500000000000000" pitchFamily="34" charset="-128"/>
              <a:sym typeface="Helvetica Neue Medium"/>
            </a:endParaRP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$19 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USD 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╳</a:t>
            </a:r>
            <a:r>
              <a:rPr kumimoji="0" lang="en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5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名使用者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╳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</a:t>
            </a: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12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個月</a:t>
            </a: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−</a:t>
            </a:r>
            <a:r>
              <a:rPr kumimoji="0" lang="zh-TW" alt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年付方案優惠一個月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Helvetica Neue Medium"/>
            </a:endParaRP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= </a:t>
            </a:r>
            <a:r>
              <a: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$1</a:t>
            </a:r>
            <a:r>
              <a:rPr lang="en-US" altLang="zh-TW" sz="2000" b="1" dirty="0">
                <a:solidFill>
                  <a:schemeClr val="tx1"/>
                </a:solidFill>
                <a:latin typeface="Noto Sans CJK SC Bold" panose="020B0500000000000000" pitchFamily="34" charset="-128"/>
                <a:ea typeface="Noto Sans CJK SC Bold" panose="020B0500000000000000" pitchFamily="34" charset="-128"/>
              </a:rPr>
              <a:t>,</a:t>
            </a:r>
            <a:r>
              <a: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045 </a:t>
            </a:r>
            <a:r>
              <a:rPr kumimoji="0" lang="en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USD</a:t>
            </a:r>
            <a:r>
              <a:rPr kumimoji="0" lang="en" altLang="zh-TW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 (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少 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$95 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美金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Helvetica Neue Medium"/>
              </a:rPr>
              <a:t>)</a:t>
            </a: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>
                <a:solidFill>
                  <a:srgbClr val="F95D5D"/>
                </a:solidFill>
                <a:latin typeface="Noto Sans CJK SC Medium" panose="020B0500000000000000" pitchFamily="34" charset="-128"/>
                <a:ea typeface="Noto Sans CJK SC Medium" panose="020B0500000000000000" pitchFamily="34" charset="-128"/>
              </a:rPr>
              <a:t>= $30,959 NTD</a:t>
            </a:r>
          </a:p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(2025/06/19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匯率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)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Helvetica Neue Medium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AC4B9A6-6830-9EC1-1DA6-776D08155352}"/>
              </a:ext>
            </a:extLst>
          </p:cNvPr>
          <p:cNvSpPr/>
          <p:nvPr/>
        </p:nvSpPr>
        <p:spPr>
          <a:xfrm>
            <a:off x="1263623" y="5306517"/>
            <a:ext cx="9569327" cy="4680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170C024-2FAB-A2C1-1906-ECE2EC1DF722}"/>
              </a:ext>
            </a:extLst>
          </p:cNvPr>
          <p:cNvSpPr txBox="1"/>
          <p:nvPr/>
        </p:nvSpPr>
        <p:spPr>
          <a:xfrm>
            <a:off x="1323585" y="5258251"/>
            <a:ext cx="9348001" cy="5106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Helvetica Neue Medium"/>
              </a:rPr>
              <a:t>費用試算：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2025/06/19~2026/06/19 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專業版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+ 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5 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名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內部使用者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 + 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95D5D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Helvetica Neue Medium"/>
              </a:rPr>
              <a:t>一年的授權</a:t>
            </a:r>
          </a:p>
        </p:txBody>
      </p:sp>
    </p:spTree>
    <p:extLst>
      <p:ext uri="{BB962C8B-B14F-4D97-AF65-F5344CB8AC3E}">
        <p14:creationId xmlns:p14="http://schemas.microsoft.com/office/powerpoint/2010/main" val="1165227423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EBC558-1805-F7B2-79E0-E32796598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矩形">
            <a:extLst>
              <a:ext uri="{FF2B5EF4-FFF2-40B4-BE49-F238E27FC236}">
                <a16:creationId xmlns:a16="http://schemas.microsoft.com/office/drawing/2014/main" id="{0EF4A5BE-60E4-E118-008D-9BB5E37D3335}"/>
              </a:ext>
            </a:extLst>
          </p:cNvPr>
          <p:cNvSpPr/>
          <p:nvPr/>
        </p:nvSpPr>
        <p:spPr>
          <a:xfrm>
            <a:off x="1470817" y="3615649"/>
            <a:ext cx="10063165" cy="2522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3BA33321-18E3-AF93-728E-A2FD8357B044}"/>
              </a:ext>
            </a:extLst>
          </p:cNvPr>
          <p:cNvGrpSpPr/>
          <p:nvPr/>
        </p:nvGrpSpPr>
        <p:grpSpPr>
          <a:xfrm>
            <a:off x="2455532" y="3628349"/>
            <a:ext cx="8093737" cy="2522303"/>
            <a:chOff x="1859732" y="3628349"/>
            <a:chExt cx="8093737" cy="2522303"/>
          </a:xfrm>
        </p:grpSpPr>
        <p:sp>
          <p:nvSpPr>
            <p:cNvPr id="232" name="哪裡不一樣？">
              <a:extLst>
                <a:ext uri="{FF2B5EF4-FFF2-40B4-BE49-F238E27FC236}">
                  <a16:creationId xmlns:a16="http://schemas.microsoft.com/office/drawing/2014/main" id="{B673BF8B-30FC-DFCC-AD93-577F93E27793}"/>
                </a:ext>
              </a:extLst>
            </p:cNvPr>
            <p:cNvSpPr txBox="1"/>
            <p:nvPr/>
          </p:nvSpPr>
          <p:spPr>
            <a:xfrm>
              <a:off x="6287049" y="4084652"/>
              <a:ext cx="3666420" cy="13387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indent="39687" algn="l" defTabSz="914400">
                <a:lnSpc>
                  <a:spcPct val="150000"/>
                </a:lnSpc>
                <a:defRPr sz="60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Source Han Sans TW Bold"/>
                  <a:sym typeface="Source Han Sans TW Bold"/>
                </a:rPr>
                <a:t>資安措施</a:t>
              </a:r>
              <a:endPara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endParaRPr>
            </a:p>
          </p:txBody>
        </p:sp>
        <p:pic>
          <p:nvPicPr>
            <p:cNvPr id="233" name="ragic logo.png" descr="ragic logo.png">
              <a:extLst>
                <a:ext uri="{FF2B5EF4-FFF2-40B4-BE49-F238E27FC236}">
                  <a16:creationId xmlns:a16="http://schemas.microsoft.com/office/drawing/2014/main" id="{C1AB0169-3F63-CE39-43E6-B4840174E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9732" y="3628349"/>
              <a:ext cx="4484094" cy="2522303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2109818144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A5B11-9EC8-BD67-4E8F-69919992C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B7E0E61E-14C3-3196-8EC8-1DB4EF46AEF3}"/>
              </a:ext>
            </a:extLst>
          </p:cNvPr>
          <p:cNvSpPr/>
          <p:nvPr/>
        </p:nvSpPr>
        <p:spPr>
          <a:xfrm>
            <a:off x="-386523" y="-168035"/>
            <a:ext cx="13777846" cy="348666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充分整合">
            <a:extLst>
              <a:ext uri="{FF2B5EF4-FFF2-40B4-BE49-F238E27FC236}">
                <a16:creationId xmlns:a16="http://schemas.microsoft.com/office/drawing/2014/main" id="{B0CDDAA2-6ECA-90E8-F8DE-A5C833BBFEF7}"/>
              </a:ext>
            </a:extLst>
          </p:cNvPr>
          <p:cNvSpPr txBox="1"/>
          <p:nvPr/>
        </p:nvSpPr>
        <p:spPr>
          <a:xfrm>
            <a:off x="4122909" y="856074"/>
            <a:ext cx="4758995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資訊安全措施概要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1B50274-6D8D-777B-4DEE-ED207A4940FE}"/>
              </a:ext>
            </a:extLst>
          </p:cNvPr>
          <p:cNvGrpSpPr/>
          <p:nvPr/>
        </p:nvGrpSpPr>
        <p:grpSpPr>
          <a:xfrm>
            <a:off x="1849846" y="4439395"/>
            <a:ext cx="3967917" cy="618751"/>
            <a:chOff x="1533473" y="3889842"/>
            <a:chExt cx="3967917" cy="618751"/>
          </a:xfrm>
        </p:grpSpPr>
        <p:pic>
          <p:nvPicPr>
            <p:cNvPr id="6" name="Picture 2" descr="影像">
              <a:extLst>
                <a:ext uri="{FF2B5EF4-FFF2-40B4-BE49-F238E27FC236}">
                  <a16:creationId xmlns:a16="http://schemas.microsoft.com/office/drawing/2014/main" id="{D2FBC691-1888-048A-631A-41F5BBD99E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簡潔介面">
              <a:extLst>
                <a:ext uri="{FF2B5EF4-FFF2-40B4-BE49-F238E27FC236}">
                  <a16:creationId xmlns:a16="http://schemas.microsoft.com/office/drawing/2014/main" id="{F825EE6E-A6DB-8AE2-BA0D-FEFC3217CAF7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altLang="zh-TW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ISO 27001 </a:t>
              </a: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與合規資訊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118BFC78-A13B-A06F-C910-090B8473103C}"/>
              </a:ext>
            </a:extLst>
          </p:cNvPr>
          <p:cNvGrpSpPr/>
          <p:nvPr/>
        </p:nvGrpSpPr>
        <p:grpSpPr>
          <a:xfrm>
            <a:off x="1849846" y="5605119"/>
            <a:ext cx="3967917" cy="618751"/>
            <a:chOff x="1533473" y="3889842"/>
            <a:chExt cx="3967917" cy="618751"/>
          </a:xfrm>
        </p:grpSpPr>
        <p:pic>
          <p:nvPicPr>
            <p:cNvPr id="9" name="Picture 2" descr="影像">
              <a:extLst>
                <a:ext uri="{FF2B5EF4-FFF2-40B4-BE49-F238E27FC236}">
                  <a16:creationId xmlns:a16="http://schemas.microsoft.com/office/drawing/2014/main" id="{1A3EF6CD-0992-8BA4-5B51-297F891A93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簡潔介面">
              <a:extLst>
                <a:ext uri="{FF2B5EF4-FFF2-40B4-BE49-F238E27FC236}">
                  <a16:creationId xmlns:a16="http://schemas.microsoft.com/office/drawing/2014/main" id="{FBC14C1A-70B0-99AD-2FF1-89D871628CB7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主機實體安全性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508026E-54E0-71EF-E874-E88C8F925D55}"/>
              </a:ext>
            </a:extLst>
          </p:cNvPr>
          <p:cNvGrpSpPr/>
          <p:nvPr/>
        </p:nvGrpSpPr>
        <p:grpSpPr>
          <a:xfrm>
            <a:off x="1849846" y="6770843"/>
            <a:ext cx="3967917" cy="618751"/>
            <a:chOff x="1533473" y="3889842"/>
            <a:chExt cx="3967917" cy="618751"/>
          </a:xfrm>
        </p:grpSpPr>
        <p:pic>
          <p:nvPicPr>
            <p:cNvPr id="12" name="Picture 2" descr="影像">
              <a:extLst>
                <a:ext uri="{FF2B5EF4-FFF2-40B4-BE49-F238E27FC236}">
                  <a16:creationId xmlns:a16="http://schemas.microsoft.com/office/drawing/2014/main" id="{7BA312B7-3F69-C4EA-7D1B-05AFCFBB6D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簡潔介面">
              <a:extLst>
                <a:ext uri="{FF2B5EF4-FFF2-40B4-BE49-F238E27FC236}">
                  <a16:creationId xmlns:a16="http://schemas.microsoft.com/office/drawing/2014/main" id="{03CFA303-0E88-4745-257D-9F02807D5EE4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資料儲存安全性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1B49DE4-5470-A2A7-890C-6A6047FC8624}"/>
              </a:ext>
            </a:extLst>
          </p:cNvPr>
          <p:cNvGrpSpPr/>
          <p:nvPr/>
        </p:nvGrpSpPr>
        <p:grpSpPr>
          <a:xfrm>
            <a:off x="1849846" y="7936567"/>
            <a:ext cx="3967917" cy="618751"/>
            <a:chOff x="1533473" y="3889842"/>
            <a:chExt cx="3967917" cy="618751"/>
          </a:xfrm>
        </p:grpSpPr>
        <p:pic>
          <p:nvPicPr>
            <p:cNvPr id="15" name="Picture 2" descr="影像">
              <a:extLst>
                <a:ext uri="{FF2B5EF4-FFF2-40B4-BE49-F238E27FC236}">
                  <a16:creationId xmlns:a16="http://schemas.microsoft.com/office/drawing/2014/main" id="{BF0B13B4-83C7-4629-C42A-B0B4FA597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簡潔介面">
              <a:extLst>
                <a:ext uri="{FF2B5EF4-FFF2-40B4-BE49-F238E27FC236}">
                  <a16:creationId xmlns:a16="http://schemas.microsoft.com/office/drawing/2014/main" id="{D678C5EC-E42D-6F8C-0D30-6C8F17AA2CC8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網路與系統安全性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9099A10-E181-1318-B6E0-9B58CE8C116D}"/>
              </a:ext>
            </a:extLst>
          </p:cNvPr>
          <p:cNvGrpSpPr/>
          <p:nvPr/>
        </p:nvGrpSpPr>
        <p:grpSpPr>
          <a:xfrm>
            <a:off x="7187037" y="4439395"/>
            <a:ext cx="3967917" cy="618751"/>
            <a:chOff x="1533473" y="3889842"/>
            <a:chExt cx="3967917" cy="618751"/>
          </a:xfrm>
        </p:grpSpPr>
        <p:pic>
          <p:nvPicPr>
            <p:cNvPr id="18" name="Picture 2" descr="影像">
              <a:extLst>
                <a:ext uri="{FF2B5EF4-FFF2-40B4-BE49-F238E27FC236}">
                  <a16:creationId xmlns:a16="http://schemas.microsoft.com/office/drawing/2014/main" id="{38F01035-D1AE-EE95-8B3A-7DFDAD271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簡潔介面">
              <a:extLst>
                <a:ext uri="{FF2B5EF4-FFF2-40B4-BE49-F238E27FC236}">
                  <a16:creationId xmlns:a16="http://schemas.microsoft.com/office/drawing/2014/main" id="{1409F733-814A-C535-A58C-34F7F1768533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程式架構安全性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C2387342-EC86-91CF-677B-7BEC11CCB3C0}"/>
              </a:ext>
            </a:extLst>
          </p:cNvPr>
          <p:cNvGrpSpPr/>
          <p:nvPr/>
        </p:nvGrpSpPr>
        <p:grpSpPr>
          <a:xfrm>
            <a:off x="7187037" y="5605119"/>
            <a:ext cx="3967917" cy="618751"/>
            <a:chOff x="1533473" y="3889842"/>
            <a:chExt cx="3967917" cy="618751"/>
          </a:xfrm>
        </p:grpSpPr>
        <p:pic>
          <p:nvPicPr>
            <p:cNvPr id="21" name="Picture 2" descr="影像">
              <a:extLst>
                <a:ext uri="{FF2B5EF4-FFF2-40B4-BE49-F238E27FC236}">
                  <a16:creationId xmlns:a16="http://schemas.microsoft.com/office/drawing/2014/main" id="{DF489F21-D550-6E9C-9FAD-1D532730E8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簡潔介面">
              <a:extLst>
                <a:ext uri="{FF2B5EF4-FFF2-40B4-BE49-F238E27FC236}">
                  <a16:creationId xmlns:a16="http://schemas.microsoft.com/office/drawing/2014/main" id="{CE3C5363-C863-2090-D075-F2C8E3C4A10C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人員安全性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C418F677-F447-622B-2F8E-3449047BF4BC}"/>
              </a:ext>
            </a:extLst>
          </p:cNvPr>
          <p:cNvGrpSpPr/>
          <p:nvPr/>
        </p:nvGrpSpPr>
        <p:grpSpPr>
          <a:xfrm>
            <a:off x="7187037" y="6770843"/>
            <a:ext cx="3967917" cy="618751"/>
            <a:chOff x="1533473" y="3889842"/>
            <a:chExt cx="3967917" cy="618751"/>
          </a:xfrm>
        </p:grpSpPr>
        <p:pic>
          <p:nvPicPr>
            <p:cNvPr id="24" name="Picture 2" descr="影像">
              <a:extLst>
                <a:ext uri="{FF2B5EF4-FFF2-40B4-BE49-F238E27FC236}">
                  <a16:creationId xmlns:a16="http://schemas.microsoft.com/office/drawing/2014/main" id="{9398BEFE-D368-E23B-BBDA-6EE7A09C43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簡潔介面">
              <a:extLst>
                <a:ext uri="{FF2B5EF4-FFF2-40B4-BE49-F238E27FC236}">
                  <a16:creationId xmlns:a16="http://schemas.microsoft.com/office/drawing/2014/main" id="{EF5E35CA-87AB-1D29-7758-137374E8ABC2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備份與防災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46B3D76-D24B-E20C-7C12-B21B93ECDE6B}"/>
              </a:ext>
            </a:extLst>
          </p:cNvPr>
          <p:cNvGrpSpPr/>
          <p:nvPr/>
        </p:nvGrpSpPr>
        <p:grpSpPr>
          <a:xfrm>
            <a:off x="7187037" y="7936567"/>
            <a:ext cx="3967917" cy="618751"/>
            <a:chOff x="1533473" y="3889842"/>
            <a:chExt cx="3967917" cy="618751"/>
          </a:xfrm>
        </p:grpSpPr>
        <p:pic>
          <p:nvPicPr>
            <p:cNvPr id="27" name="Picture 2" descr="影像">
              <a:extLst>
                <a:ext uri="{FF2B5EF4-FFF2-40B4-BE49-F238E27FC236}">
                  <a16:creationId xmlns:a16="http://schemas.microsoft.com/office/drawing/2014/main" id="{DD44E739-8320-0248-FE92-178E81B706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簡潔介面">
              <a:extLst>
                <a:ext uri="{FF2B5EF4-FFF2-40B4-BE49-F238E27FC236}">
                  <a16:creationId xmlns:a16="http://schemas.microsoft.com/office/drawing/2014/main" id="{3E2C4E2C-ADE0-95D0-2B48-019A579E68B1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私有主機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169169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3A21B-8476-17A3-C535-8BE3409F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>
            <a:extLst>
              <a:ext uri="{FF2B5EF4-FFF2-40B4-BE49-F238E27FC236}">
                <a16:creationId xmlns:a16="http://schemas.microsoft.com/office/drawing/2014/main" id="{3F1AF817-039B-9E50-E493-ACE32D08D3C9}"/>
              </a:ext>
            </a:extLst>
          </p:cNvPr>
          <p:cNvSpPr/>
          <p:nvPr/>
        </p:nvSpPr>
        <p:spPr>
          <a:xfrm>
            <a:off x="-386523" y="-168035"/>
            <a:ext cx="13777846" cy="3368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4" name="充分整合">
            <a:extLst>
              <a:ext uri="{FF2B5EF4-FFF2-40B4-BE49-F238E27FC236}">
                <a16:creationId xmlns:a16="http://schemas.microsoft.com/office/drawing/2014/main" id="{84F80CBF-15F9-091E-B3D6-B197369AB536}"/>
              </a:ext>
            </a:extLst>
          </p:cNvPr>
          <p:cNvSpPr txBox="1"/>
          <p:nvPr/>
        </p:nvSpPr>
        <p:spPr>
          <a:xfrm>
            <a:off x="4988531" y="856074"/>
            <a:ext cx="3027752" cy="101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備份與防災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B837A98-AC03-803B-5675-C138E484E6C4}"/>
              </a:ext>
            </a:extLst>
          </p:cNvPr>
          <p:cNvGrpSpPr/>
          <p:nvPr/>
        </p:nvGrpSpPr>
        <p:grpSpPr>
          <a:xfrm>
            <a:off x="1849846" y="3524998"/>
            <a:ext cx="3967917" cy="618751"/>
            <a:chOff x="1533473" y="3889842"/>
            <a:chExt cx="3967917" cy="618751"/>
          </a:xfrm>
        </p:grpSpPr>
        <p:pic>
          <p:nvPicPr>
            <p:cNvPr id="6" name="Picture 2" descr="影像">
              <a:extLst>
                <a:ext uri="{FF2B5EF4-FFF2-40B4-BE49-F238E27FC236}">
                  <a16:creationId xmlns:a16="http://schemas.microsoft.com/office/drawing/2014/main" id="{59D41B0F-D530-49C1-392A-7E52AAA669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簡潔介面">
              <a:extLst>
                <a:ext uri="{FF2B5EF4-FFF2-40B4-BE49-F238E27FC236}">
                  <a16:creationId xmlns:a16="http://schemas.microsoft.com/office/drawing/2014/main" id="{6EFA9855-ED06-5884-B602-D12AD5E5DBD1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系統整體定期備份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sp>
        <p:nvSpPr>
          <p:cNvPr id="3" name="Ragic 一 個  系 統 便 能 管 理 您  所 有 的 作 業 流  程">
            <a:extLst>
              <a:ext uri="{FF2B5EF4-FFF2-40B4-BE49-F238E27FC236}">
                <a16:creationId xmlns:a16="http://schemas.microsoft.com/office/drawing/2014/main" id="{AE2BC884-9C48-82A3-D557-689F13B3ABDD}"/>
              </a:ext>
            </a:extLst>
          </p:cNvPr>
          <p:cNvSpPr txBox="1"/>
          <p:nvPr/>
        </p:nvSpPr>
        <p:spPr>
          <a:xfrm>
            <a:off x="558599" y="1850409"/>
            <a:ext cx="11887601" cy="57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pPr>
            <a:r>
              <a:rPr kumimoji="0" lang="zh-TW" alt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Arial" panose="020B0604020202020204" pitchFamily="34" charset="0"/>
                <a:sym typeface="Source Han Sans TW"/>
              </a:rPr>
              <a:t>多種備份方式，確保資料的永續保存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"/>
              <a:sym typeface="Source Han Sans TW"/>
            </a:endParaRPr>
          </a:p>
        </p:txBody>
      </p:sp>
      <p:sp>
        <p:nvSpPr>
          <p:cNvPr id="29" name="像 Excel簡潔易懂的介面，一個畫面就能看到所有資訊">
            <a:extLst>
              <a:ext uri="{FF2B5EF4-FFF2-40B4-BE49-F238E27FC236}">
                <a16:creationId xmlns:a16="http://schemas.microsoft.com/office/drawing/2014/main" id="{750D7E66-B5DB-931E-CF49-8712C6BB769F}"/>
              </a:ext>
            </a:extLst>
          </p:cNvPr>
          <p:cNvSpPr txBox="1"/>
          <p:nvPr/>
        </p:nvSpPr>
        <p:spPr>
          <a:xfrm>
            <a:off x="2513191" y="4143749"/>
            <a:ext cx="9106312" cy="478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285750" marR="0" lvl="0" indent="-28575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每台伺服器都有完整的每天以及每週整體備份，確保任何災難下資料都能夠還原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30293E4D-EF8B-5E79-7FB5-B644743B8106}"/>
              </a:ext>
            </a:extLst>
          </p:cNvPr>
          <p:cNvGrpSpPr/>
          <p:nvPr/>
        </p:nvGrpSpPr>
        <p:grpSpPr>
          <a:xfrm>
            <a:off x="1849846" y="4886066"/>
            <a:ext cx="3967917" cy="618751"/>
            <a:chOff x="1533473" y="3889842"/>
            <a:chExt cx="3967917" cy="618751"/>
          </a:xfrm>
        </p:grpSpPr>
        <p:pic>
          <p:nvPicPr>
            <p:cNvPr id="31" name="Picture 2" descr="影像">
              <a:extLst>
                <a:ext uri="{FF2B5EF4-FFF2-40B4-BE49-F238E27FC236}">
                  <a16:creationId xmlns:a16="http://schemas.microsoft.com/office/drawing/2014/main" id="{4800C8C8-06BC-1D37-A5C0-D62762D53A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簡潔介面">
              <a:extLst>
                <a:ext uri="{FF2B5EF4-FFF2-40B4-BE49-F238E27FC236}">
                  <a16:creationId xmlns:a16="http://schemas.microsoft.com/office/drawing/2014/main" id="{423A4918-FD70-D64D-143E-102A278CA9DA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帳號資料庫定期備份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sp>
        <p:nvSpPr>
          <p:cNvPr id="33" name="像 Excel簡潔易懂的介面，一個畫面就能看到所有資訊">
            <a:extLst>
              <a:ext uri="{FF2B5EF4-FFF2-40B4-BE49-F238E27FC236}">
                <a16:creationId xmlns:a16="http://schemas.microsoft.com/office/drawing/2014/main" id="{F539D44F-664A-FE59-4163-3DDA38F245C2}"/>
              </a:ext>
            </a:extLst>
          </p:cNvPr>
          <p:cNvSpPr txBox="1"/>
          <p:nvPr/>
        </p:nvSpPr>
        <p:spPr>
          <a:xfrm>
            <a:off x="2513191" y="5504817"/>
            <a:ext cx="9106312" cy="130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285750" marR="0" lvl="0" indent="-28575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專業版以上的用戶，另外還有自己帳號資料庫的「每日」「</a:t>
            </a:r>
            <a:r>
              <a:rPr lang="zh-TW" altLang="en-US" sz="1800" dirty="0">
                <a:solidFill>
                  <a:srgbClr val="000000"/>
                </a:solidFill>
                <a:latin typeface="Noto Sans CJK SC Regular" panose="020B0500000000000000" pitchFamily="34" charset="-128"/>
                <a:ea typeface="Noto Sans CJK SC Regular" panose="020B0500000000000000" pitchFamily="34" charset="-128"/>
              </a:rPr>
              <a:t>每周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」「每雙週」的自動異地、 異廠商備份，確保任何情況都能夠找回自己的資料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285750" marR="0" lvl="0" indent="-28575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帳號資料庫的自動備份也提供您隨時手動下載或是進行還原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79FB6B5C-7516-0539-6628-42698338C370}"/>
              </a:ext>
            </a:extLst>
          </p:cNvPr>
          <p:cNvGrpSpPr/>
          <p:nvPr/>
        </p:nvGrpSpPr>
        <p:grpSpPr>
          <a:xfrm>
            <a:off x="1849846" y="7000078"/>
            <a:ext cx="3967917" cy="618751"/>
            <a:chOff x="1533473" y="3889842"/>
            <a:chExt cx="3967917" cy="618751"/>
          </a:xfrm>
        </p:grpSpPr>
        <p:pic>
          <p:nvPicPr>
            <p:cNvPr id="39" name="Picture 2" descr="影像">
              <a:extLst>
                <a:ext uri="{FF2B5EF4-FFF2-40B4-BE49-F238E27FC236}">
                  <a16:creationId xmlns:a16="http://schemas.microsoft.com/office/drawing/2014/main" id="{71810EFF-50F7-C68E-C0FD-F9B2B41159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3473" y="396859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簡潔介面">
              <a:extLst>
                <a:ext uri="{FF2B5EF4-FFF2-40B4-BE49-F238E27FC236}">
                  <a16:creationId xmlns:a16="http://schemas.microsoft.com/office/drawing/2014/main" id="{1C1E8358-B640-9479-5599-5E5CADFBAB46}"/>
                </a:ext>
              </a:extLst>
            </p:cNvPr>
            <p:cNvSpPr txBox="1"/>
            <p:nvPr/>
          </p:nvSpPr>
          <p:spPr>
            <a:xfrm>
              <a:off x="2196818" y="3889842"/>
              <a:ext cx="3304572" cy="59792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 indent="39687" defTabSz="914400">
                <a:lnSpc>
                  <a:spcPct val="150000"/>
                </a:lnSpc>
                <a:defRPr sz="4500">
                  <a:solidFill>
                    <a:srgbClr val="393939"/>
                  </a:solidFill>
                  <a:latin typeface="Source Han Sans TW Bold"/>
                  <a:ea typeface="Source Han Sans TW Bold"/>
                  <a:cs typeface="Source Han Sans TW Bold"/>
                  <a:sym typeface="Source Han Sans TW Bold"/>
                </a:defRPr>
              </a:lvl1pPr>
            </a:lstStyle>
            <a:p>
              <a:pPr marL="0" marR="0" lvl="0" indent="39687" algn="l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93939"/>
                  </a:solidFill>
                  <a:effectLst/>
                  <a:uLnTx/>
                  <a:uFillTx/>
                  <a:latin typeface="Noto Sans CJK SC Medium" panose="020B0500000000000000" pitchFamily="34" charset="-128"/>
                  <a:ea typeface="Noto Sans CJK SC Medium" panose="020B0500000000000000" pitchFamily="34" charset="-128"/>
                  <a:sym typeface="Source Han Sans TW Bold"/>
                </a:rPr>
                <a:t>手動備份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Medium" panose="020B0500000000000000" pitchFamily="34" charset="-128"/>
                <a:ea typeface="Noto Sans CJK SC Medium" panose="020B0500000000000000" pitchFamily="34" charset="-128"/>
                <a:sym typeface="Source Han Sans TW Bold"/>
              </a:endParaRPr>
            </a:p>
          </p:txBody>
        </p:sp>
      </p:grpSp>
      <p:sp>
        <p:nvSpPr>
          <p:cNvPr id="41" name="像 Excel簡潔易懂的介面，一個畫面就能看到所有資訊">
            <a:extLst>
              <a:ext uri="{FF2B5EF4-FFF2-40B4-BE49-F238E27FC236}">
                <a16:creationId xmlns:a16="http://schemas.microsoft.com/office/drawing/2014/main" id="{1032A47F-B144-EB62-6554-B2826C626D30}"/>
              </a:ext>
            </a:extLst>
          </p:cNvPr>
          <p:cNvSpPr txBox="1"/>
          <p:nvPr/>
        </p:nvSpPr>
        <p:spPr>
          <a:xfrm>
            <a:off x="2513191" y="7618829"/>
            <a:ext cx="9106312" cy="1720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285750" marR="0" lvl="0" indent="-28575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也提供專業版以上用戶手動資料庫備份的功能，讓您可以隨時下載您的資料庫完整備份</a:t>
            </a: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285750" marR="0" lvl="0" indent="-285750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也提供專業版以上用戶手動異地備份功能，讓您隨時可以把整個資料庫，備份到另一個不同地點的不同雲端廠商的備份系統上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4030919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B5CBF4-86CD-1045-11C7-0120FE562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耗時">
            <a:extLst>
              <a:ext uri="{FF2B5EF4-FFF2-40B4-BE49-F238E27FC236}">
                <a16:creationId xmlns:a16="http://schemas.microsoft.com/office/drawing/2014/main" id="{ED6C0AD4-FDBE-6E99-A736-B886EBBA0274}"/>
              </a:ext>
            </a:extLst>
          </p:cNvPr>
          <p:cNvSpPr txBox="1"/>
          <p:nvPr/>
        </p:nvSpPr>
        <p:spPr>
          <a:xfrm>
            <a:off x="3997551" y="1424854"/>
            <a:ext cx="5009699" cy="1019382"/>
          </a:xfrm>
          <a:prstGeom prst="rect">
            <a:avLst/>
          </a:prstGeom>
          <a:noFill/>
          <a:ln w="12700">
            <a:noFill/>
            <a:miter lim="400000"/>
          </a:ln>
          <a:effectLst>
            <a:reflection endPos="0" dir="5400000" sy="-100000" algn="bl" rotWithShape="0"/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indent="39687" algn="l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algn="ctr"/>
            <a:r>
              <a:rPr lang="zh-TW" altLang="en-US" dirty="0">
                <a:solidFill>
                  <a:srgbClr val="F95D5D"/>
                </a:solidFill>
              </a:rPr>
              <a:t>直接買套裝？</a:t>
            </a:r>
            <a:endParaRPr dirty="0">
              <a:solidFill>
                <a:srgbClr val="F95D5D"/>
              </a:solidFill>
            </a:endParaRPr>
          </a:p>
        </p:txBody>
      </p:sp>
      <p:sp>
        <p:nvSpPr>
          <p:cNvPr id="2" name="員工有高達 90% 的時間在和 Excel 搏鬥">
            <a:extLst>
              <a:ext uri="{FF2B5EF4-FFF2-40B4-BE49-F238E27FC236}">
                <a16:creationId xmlns:a16="http://schemas.microsoft.com/office/drawing/2014/main" id="{31C8A496-6FC8-36C3-F398-2349234C7D7E}"/>
              </a:ext>
            </a:extLst>
          </p:cNvPr>
          <p:cNvSpPr txBox="1"/>
          <p:nvPr/>
        </p:nvSpPr>
        <p:spPr>
          <a:xfrm>
            <a:off x="1675805" y="3468711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太龐大</a:t>
            </a:r>
            <a:endParaRPr dirty="0"/>
          </a:p>
        </p:txBody>
      </p:sp>
      <p:sp>
        <p:nvSpPr>
          <p:cNvPr id="4" name="員工有高達 90% 的時間在和 Excel 搏鬥">
            <a:extLst>
              <a:ext uri="{FF2B5EF4-FFF2-40B4-BE49-F238E27FC236}">
                <a16:creationId xmlns:a16="http://schemas.microsoft.com/office/drawing/2014/main" id="{38BD8D52-39BA-1386-E550-2B53715A9B8A}"/>
              </a:ext>
            </a:extLst>
          </p:cNvPr>
          <p:cNvSpPr txBox="1"/>
          <p:nvPr/>
        </p:nvSpPr>
        <p:spPr>
          <a:xfrm>
            <a:off x="7534370" y="3468711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高昂隱藏成本</a:t>
            </a:r>
            <a:endParaRPr dirty="0"/>
          </a:p>
        </p:txBody>
      </p:sp>
      <p:sp>
        <p:nvSpPr>
          <p:cNvPr id="13" name="員工有高達 90% 的時間在和 Excel 搏鬥">
            <a:extLst>
              <a:ext uri="{FF2B5EF4-FFF2-40B4-BE49-F238E27FC236}">
                <a16:creationId xmlns:a16="http://schemas.microsoft.com/office/drawing/2014/main" id="{86030E8F-356A-188E-9838-0EB137D27A5C}"/>
              </a:ext>
            </a:extLst>
          </p:cNvPr>
          <p:cNvSpPr txBox="1"/>
          <p:nvPr/>
        </p:nvSpPr>
        <p:spPr>
          <a:xfrm>
            <a:off x="1675805" y="4140055"/>
            <a:ext cx="3815945" cy="1149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套裝軟體往往包山包海，你其實只用</a:t>
            </a:r>
            <a:endParaRPr lang="en-US" altLang="zh-TW" sz="1800" b="0" i="0" u="none" strike="noStrike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得到一點點功能。</a:t>
            </a:r>
            <a:endParaRPr lang="zh-TW" altLang="en-US" sz="1400" b="0" dirty="0">
              <a:effectLst/>
            </a:endParaRPr>
          </a:p>
          <a:p>
            <a:pPr algn="l">
              <a:buNone/>
            </a:pPr>
            <a:br>
              <a:rPr lang="zh-TW" altLang="en-US" sz="1400" dirty="0"/>
            </a:br>
            <a:endParaRPr sz="1800" dirty="0">
              <a:latin typeface="Noto Sans CJK SC DemiLight" panose="020B0400000000000000" pitchFamily="34" charset="-128"/>
              <a:ea typeface="Noto Sans CJK SC DemiLight" panose="020B0400000000000000" pitchFamily="34" charset="-128"/>
            </a:endParaRPr>
          </a:p>
        </p:txBody>
      </p:sp>
      <p:sp>
        <p:nvSpPr>
          <p:cNvPr id="14" name="員工有高達 90% 的時間在和 Excel 搏鬥">
            <a:extLst>
              <a:ext uri="{FF2B5EF4-FFF2-40B4-BE49-F238E27FC236}">
                <a16:creationId xmlns:a16="http://schemas.microsoft.com/office/drawing/2014/main" id="{54ABCDC8-4B1F-5502-DA96-8CC7BE663F0B}"/>
              </a:ext>
            </a:extLst>
          </p:cNvPr>
          <p:cNvSpPr txBox="1"/>
          <p:nvPr/>
        </p:nvSpPr>
        <p:spPr>
          <a:xfrm>
            <a:off x="7534370" y="4140055"/>
            <a:ext cx="3815945" cy="1149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為符合需求勢必得追加客製化，實際</a:t>
            </a:r>
            <a:endParaRPr lang="en-US" altLang="zh-TW" sz="1800" b="0" i="0" u="none" strike="noStrike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indent="39675" algn="l" rtl="0">
              <a:buNone/>
            </a:pPr>
            <a:r>
              <a:rPr lang="zh-TW" altLang="en-US" sz="1800" b="0" i="0" u="none" strike="noStrike" dirty="0">
                <a:solidFill>
                  <a:srgbClr val="393939"/>
                </a:solidFill>
                <a:effectLst/>
                <a:latin typeface="Arial" panose="020B0604020202020204" pitchFamily="34" charset="0"/>
              </a:rPr>
              <a:t>費用比想像更高。</a:t>
            </a:r>
            <a:endParaRPr lang="zh-TW" altLang="en-US" sz="1400" b="0" dirty="0">
              <a:effectLst/>
            </a:endParaRPr>
          </a:p>
          <a:p>
            <a:pPr algn="l">
              <a:buNone/>
            </a:pPr>
            <a:br>
              <a:rPr lang="zh-TW" altLang="en-US" sz="1400" dirty="0"/>
            </a:br>
            <a:endParaRPr lang="zh-TW" altLang="en-US" sz="1800" dirty="0">
              <a:latin typeface="Noto Sans CJK SC DemiLight" panose="020B0400000000000000" pitchFamily="34" charset="-128"/>
              <a:ea typeface="Noto Sans CJK SC DemiLight" panose="020B0400000000000000" pitchFamily="34" charset="-128"/>
            </a:endParaRPr>
          </a:p>
        </p:txBody>
      </p:sp>
      <p:pic>
        <p:nvPicPr>
          <p:cNvPr id="6" name="圖片 5" descr="一張含有 文字, 螢幕擷取畫面, 計算機 的圖片&#10;&#10;AI 產生的內容可能不正確。">
            <a:extLst>
              <a:ext uri="{FF2B5EF4-FFF2-40B4-BE49-F238E27FC236}">
                <a16:creationId xmlns:a16="http://schemas.microsoft.com/office/drawing/2014/main" id="{3C2E8C01-CEB4-5495-9E69-E124C0EC7E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083" y="5118416"/>
            <a:ext cx="4211060" cy="3224826"/>
          </a:xfrm>
          <a:prstGeom prst="rect">
            <a:avLst/>
          </a:prstGeom>
        </p:spPr>
      </p:pic>
      <p:pic>
        <p:nvPicPr>
          <p:cNvPr id="9" name="圖片 8" descr="一張含有 文字, 服裝, 螢幕擷取畫面, 電腦 的圖片&#10;&#10;AI 產生的內容可能不正確。">
            <a:extLst>
              <a:ext uri="{FF2B5EF4-FFF2-40B4-BE49-F238E27FC236}">
                <a16:creationId xmlns:a16="http://schemas.microsoft.com/office/drawing/2014/main" id="{8E556566-7CCD-29D0-1934-3F28585961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43" y="5118416"/>
            <a:ext cx="4211060" cy="2937612"/>
          </a:xfrm>
          <a:prstGeom prst="rect">
            <a:avLst/>
          </a:prstGeom>
        </p:spPr>
      </p:pic>
      <p:pic>
        <p:nvPicPr>
          <p:cNvPr id="5" name="ragic logo.png" descr="ragic logo.png">
            <a:hlinkClick r:id="rId5" action="ppaction://hlinksldjump"/>
            <a:extLst>
              <a:ext uri="{FF2B5EF4-FFF2-40B4-BE49-F238E27FC236}">
                <a16:creationId xmlns:a16="http://schemas.microsoft.com/office/drawing/2014/main" id="{CEF39978-67DC-443E-C053-C707ACC010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0581" y="8752944"/>
            <a:ext cx="1778944" cy="100065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90838011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980CCF-2910-86BB-7F13-42F226CC9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簡潔介面">
            <a:extLst>
              <a:ext uri="{FF2B5EF4-FFF2-40B4-BE49-F238E27FC236}">
                <a16:creationId xmlns:a16="http://schemas.microsoft.com/office/drawing/2014/main" id="{CBE3E729-2660-6179-075E-190494748F98}"/>
              </a:ext>
            </a:extLst>
          </p:cNvPr>
          <p:cNvSpPr txBox="1"/>
          <p:nvPr/>
        </p:nvSpPr>
        <p:spPr>
          <a:xfrm>
            <a:off x="1094317" y="5470755"/>
            <a:ext cx="4925482" cy="597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ea typeface="Noto Sans CJK SC Bold" panose="020B0500000000000000" pitchFamily="34" charset="-128"/>
                <a:sym typeface="Source Han Sans TW Bold"/>
              </a:rPr>
              <a:t>ISO 27001 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認證</a:t>
            </a:r>
          </a:p>
        </p:txBody>
      </p:sp>
      <p:sp>
        <p:nvSpPr>
          <p:cNvPr id="3" name="像 Excel簡潔易懂的介面，一個畫面就能看到所有資訊">
            <a:extLst>
              <a:ext uri="{FF2B5EF4-FFF2-40B4-BE49-F238E27FC236}">
                <a16:creationId xmlns:a16="http://schemas.microsoft.com/office/drawing/2014/main" id="{0C9A46CA-A741-2F38-CE8E-64462F3928C9}"/>
              </a:ext>
            </a:extLst>
          </p:cNvPr>
          <p:cNvSpPr txBox="1"/>
          <p:nvPr/>
        </p:nvSpPr>
        <p:spPr>
          <a:xfrm>
            <a:off x="1094318" y="6067842"/>
            <a:ext cx="4925482" cy="3018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ISO/IEC 27001《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資訊科技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—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安全技術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—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資訊安全管理系統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—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要求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》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是國際上最廣泛使用的資安標準，其列出有關資訊安全管理系統架構、實施、維護以及持續改善上的要求，目的是幫助組織可以使其保管的資訊資產更加安全。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</a:b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已取得 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ISO/IEC 27001</a:t>
            </a:r>
            <a:r>
              <a:rPr kumimoji="0" lang="zh-TW" alt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：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2022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認證，並依循相關治理方法施行資訊安全保護防治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4" name="矩形">
            <a:extLst>
              <a:ext uri="{FF2B5EF4-FFF2-40B4-BE49-F238E27FC236}">
                <a16:creationId xmlns:a16="http://schemas.microsoft.com/office/drawing/2014/main" id="{6F728B96-046B-38C1-FD28-40C45BDD5110}"/>
              </a:ext>
            </a:extLst>
          </p:cNvPr>
          <p:cNvSpPr/>
          <p:nvPr/>
        </p:nvSpPr>
        <p:spPr>
          <a:xfrm>
            <a:off x="-386523" y="-168035"/>
            <a:ext cx="13777846" cy="2860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充分整合">
            <a:extLst>
              <a:ext uri="{FF2B5EF4-FFF2-40B4-BE49-F238E27FC236}">
                <a16:creationId xmlns:a16="http://schemas.microsoft.com/office/drawing/2014/main" id="{183AAF3D-C8B6-511E-3F6A-2FE5B4D72D23}"/>
              </a:ext>
            </a:extLst>
          </p:cNvPr>
          <p:cNvSpPr txBox="1"/>
          <p:nvPr/>
        </p:nvSpPr>
        <p:spPr>
          <a:xfrm>
            <a:off x="3733384" y="732350"/>
            <a:ext cx="5538056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ISO 27001</a:t>
            </a:r>
            <a:r>
              <a:rPr kumimoji="0" lang="zh-TW" altLang="en-US" sz="45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 與合規資訊</a:t>
            </a:r>
          </a:p>
        </p:txBody>
      </p:sp>
      <p:sp>
        <p:nvSpPr>
          <p:cNvPr id="9" name="簡潔介面">
            <a:extLst>
              <a:ext uri="{FF2B5EF4-FFF2-40B4-BE49-F238E27FC236}">
                <a16:creationId xmlns:a16="http://schemas.microsoft.com/office/drawing/2014/main" id="{C543FE41-0B97-594E-2DF8-353BD6415478}"/>
              </a:ext>
            </a:extLst>
          </p:cNvPr>
          <p:cNvSpPr txBox="1"/>
          <p:nvPr/>
        </p:nvSpPr>
        <p:spPr>
          <a:xfrm>
            <a:off x="6985002" y="5470755"/>
            <a:ext cx="4925482" cy="597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Bold"/>
              </a:rPr>
              <a:t>Privacy Shield 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Bold" panose="020B0500000000000000" pitchFamily="34" charset="-128"/>
                <a:ea typeface="Noto Sans CJK SC Bold" panose="020B0500000000000000" pitchFamily="34" charset="-128"/>
                <a:sym typeface="Source Han Sans TW Bold"/>
              </a:rPr>
              <a:t>美國歐盟隱私盾</a:t>
            </a: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Bold" panose="020B0500000000000000" pitchFamily="34" charset="-128"/>
              <a:ea typeface="Noto Sans CJK SC Bold" panose="020B0500000000000000" pitchFamily="34" charset="-128"/>
              <a:sym typeface="Source Han Sans TW Bold"/>
            </a:endParaRPr>
          </a:p>
        </p:txBody>
      </p:sp>
      <p:sp>
        <p:nvSpPr>
          <p:cNvPr id="10" name="像 Excel簡潔易懂的介面，一個畫面就能看到所有資訊">
            <a:extLst>
              <a:ext uri="{FF2B5EF4-FFF2-40B4-BE49-F238E27FC236}">
                <a16:creationId xmlns:a16="http://schemas.microsoft.com/office/drawing/2014/main" id="{17DA05DD-4611-FE1A-BF1F-C8534F504D24}"/>
              </a:ext>
            </a:extLst>
          </p:cNvPr>
          <p:cNvSpPr txBox="1"/>
          <p:nvPr/>
        </p:nvSpPr>
        <p:spPr>
          <a:xfrm>
            <a:off x="6985002" y="6067842"/>
            <a:ext cx="4925482" cy="3018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Data Privacy Framework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美國歐盟隱私盾認證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《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美國歐盟隱私盾框架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》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與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《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美國瑞士隱私盾框架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》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簡稱隱私盾（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Data Privacy Framework</a:t>
            </a:r>
            <a:r>
              <a:rPr kumimoji="0" lang="zh-TW" alt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），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提供符合歐洲資料保護要求的資訊傳輸處理方式。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</a:b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已取得上述隱私盾認證，從歐洲經濟區、英國、瑞士轉移到美國的個人數據的收集、使用和保存均遵循相關框架。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B05AE4A-3731-9ECD-9FCC-5D98C631EB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5124"/>
          <a:stretch/>
        </p:blipFill>
        <p:spPr>
          <a:xfrm>
            <a:off x="3230036" y="3322862"/>
            <a:ext cx="2984500" cy="183293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F673549-864A-5049-130C-0892CB206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068" y="3555735"/>
            <a:ext cx="4620584" cy="148567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A052C1C-AE27-9732-2E24-938D277FF8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78" t="59932" r="14924"/>
          <a:stretch/>
        </p:blipFill>
        <p:spPr>
          <a:xfrm>
            <a:off x="762002" y="3555735"/>
            <a:ext cx="2336800" cy="13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03197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AAE9D-F49E-9ABE-99A0-D951E3B00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簡潔介面">
            <a:extLst>
              <a:ext uri="{FF2B5EF4-FFF2-40B4-BE49-F238E27FC236}">
                <a16:creationId xmlns:a16="http://schemas.microsoft.com/office/drawing/2014/main" id="{F2EBE779-E06C-07EC-7E93-0EBA7A0C09DB}"/>
              </a:ext>
            </a:extLst>
          </p:cNvPr>
          <p:cNvSpPr txBox="1"/>
          <p:nvPr/>
        </p:nvSpPr>
        <p:spPr>
          <a:xfrm>
            <a:off x="1094317" y="4522477"/>
            <a:ext cx="4925482" cy="1068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ea typeface="Noto Sans CJK SC Bold" panose="020B0500000000000000" pitchFamily="34" charset="-128"/>
                <a:sym typeface="Source Han Sans TW Bold"/>
              </a:rPr>
              <a:t>GDPR 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合規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ea typeface="Noto Sans CJK SC Bold" panose="020B0500000000000000" pitchFamily="34" charset="-128"/>
                <a:sym typeface="Source Han Sans TW Bold"/>
              </a:rPr>
              <a:t>《</a:t>
            </a: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一般資料保護規則</a:t>
            </a: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ea typeface="Noto Sans CJK SC Bold" panose="020B0500000000000000" pitchFamily="34" charset="-128"/>
                <a:sym typeface="Source Han Sans TW Bold"/>
              </a:rPr>
              <a:t>》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（</a:t>
            </a:r>
            <a:r>
              <a:rPr kumimoji="0" lang="en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ea typeface="Noto Sans CJK SC Bold" panose="020B0500000000000000" pitchFamily="34" charset="-128"/>
                <a:sym typeface="Source Han Sans TW Bold"/>
              </a:rPr>
              <a:t>General Data Protection Regulation</a:t>
            </a:r>
            <a:r>
              <a:rPr kumimoji="0" lang="zh-TW" altLang="e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）</a:t>
            </a:r>
            <a:endParaRPr kumimoji="0" lang="zh-TW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3" name="像 Excel簡潔易懂的介面，一個畫面就能看到所有資訊">
            <a:extLst>
              <a:ext uri="{FF2B5EF4-FFF2-40B4-BE49-F238E27FC236}">
                <a16:creationId xmlns:a16="http://schemas.microsoft.com/office/drawing/2014/main" id="{51DA9551-2F66-1C71-686E-00D87703693D}"/>
              </a:ext>
            </a:extLst>
          </p:cNvPr>
          <p:cNvSpPr txBox="1"/>
          <p:nvPr/>
        </p:nvSpPr>
        <p:spPr>
          <a:xfrm>
            <a:off x="1094318" y="5733065"/>
            <a:ext cx="4925482" cy="3387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歐盟法律中針對歐盟個人資料保護和隱私的規範。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</a:b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符合 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GDPR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規範，實施資料刪除請求處理程序、軟體個人身份資訊保護審查程序、用戶資料庫資料傳輸程序，保障刪除、拒絕追蹤、資料可攜權。同時，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定期評估風險、具有完整資安措施，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的隱私政策頁面亦詳述個人資料處理原則。 另外，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歐洲用戶資料庫位於歐洲伺服器，其他區域用戶若有特殊需求亦可洽詢將資料庫移至歐洲伺服器。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sp>
        <p:nvSpPr>
          <p:cNvPr id="9" name="簡潔介面">
            <a:extLst>
              <a:ext uri="{FF2B5EF4-FFF2-40B4-BE49-F238E27FC236}">
                <a16:creationId xmlns:a16="http://schemas.microsoft.com/office/drawing/2014/main" id="{4646E196-F85C-44D6-1A4E-F31A018F4286}"/>
              </a:ext>
            </a:extLst>
          </p:cNvPr>
          <p:cNvSpPr txBox="1"/>
          <p:nvPr/>
        </p:nvSpPr>
        <p:spPr>
          <a:xfrm>
            <a:off x="6985002" y="4420879"/>
            <a:ext cx="4925482" cy="679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ea typeface="Noto Sans CJK SC Bold" panose="020B0500000000000000" pitchFamily="34" charset="-128"/>
                <a:sym typeface="Source Han Sans TW Bold"/>
              </a:rPr>
              <a:t>HIPAA 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合規</a:t>
            </a:r>
          </a:p>
        </p:txBody>
      </p:sp>
      <p:sp>
        <p:nvSpPr>
          <p:cNvPr id="10" name="像 Excel簡潔易懂的介面，一個畫面就能看到所有資訊">
            <a:extLst>
              <a:ext uri="{FF2B5EF4-FFF2-40B4-BE49-F238E27FC236}">
                <a16:creationId xmlns:a16="http://schemas.microsoft.com/office/drawing/2014/main" id="{F36D5856-1C81-E293-9C3A-ECA13500E737}"/>
              </a:ext>
            </a:extLst>
          </p:cNvPr>
          <p:cNvSpPr txBox="1"/>
          <p:nvPr/>
        </p:nvSpPr>
        <p:spPr>
          <a:xfrm>
            <a:off x="6985002" y="5232193"/>
            <a:ext cx="4925482" cy="2648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資安規範亦遵循美國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《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健康保險便利及責任法案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》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（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Health Insurance Portability and Accountability Act</a:t>
            </a:r>
            <a:r>
              <a:rPr kumimoji="0" lang="zh-TW" alt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，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簡稱 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HIPAA</a:t>
            </a:r>
            <a:r>
              <a:rPr kumimoji="0" lang="zh-TW" alt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），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保障處理、存放和傳輸受保護醫療資訊 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(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PHI)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流程。</a:t>
            </a: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</a:b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Ragic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的主機服務提供商 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AWS</a:t>
            </a:r>
            <a:r>
              <a:rPr kumimoji="0" lang="zh-TW" alt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、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GCP 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資安流程亦遵循相關規範，有需要時可簽署業務合作協議（</a:t>
            </a:r>
            <a:r>
              <a:rPr kumimoji="0" lang="en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BAA</a:t>
            </a:r>
            <a:r>
              <a:rPr kumimoji="0" lang="zh-TW" altLang="e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SC Regular" panose="020B0500000000000000" pitchFamily="34" charset="-128"/>
                <a:ea typeface="Noto Sans CJK SC Regular" panose="020B0500000000000000" pitchFamily="34" charset="-128"/>
                <a:sym typeface="Source Han Sans TW Medium"/>
              </a:rPr>
              <a:t>）</a:t>
            </a:r>
            <a:endParaRPr kumimoji="0" lang="en" altLang="zh-TW" sz="16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Noto Sans CJK SC Regular" panose="020B0500000000000000" pitchFamily="34" charset="-128"/>
              <a:ea typeface="Noto Sans CJK SC Regular" panose="020B0500000000000000" pitchFamily="34" charset="-128"/>
              <a:sym typeface="Source Han Sans TW Medium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A7E655D-66BB-B479-3DC5-BC1D69556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837" y="905776"/>
            <a:ext cx="3074496" cy="308920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BFFE330-8D16-2C70-D9F5-5A1AC79967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13" b="13077"/>
          <a:stretch>
            <a:fillRect/>
          </a:stretch>
        </p:blipFill>
        <p:spPr>
          <a:xfrm>
            <a:off x="7345695" y="1937440"/>
            <a:ext cx="4064850" cy="148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08154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6DEA9-5554-1D86-D4B2-C603C92B8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>
            <a:extLst>
              <a:ext uri="{FF2B5EF4-FFF2-40B4-BE49-F238E27FC236}">
                <a16:creationId xmlns:a16="http://schemas.microsoft.com/office/drawing/2014/main" id="{544868EA-4AC2-D47C-94BE-001E00F81146}"/>
              </a:ext>
            </a:extLst>
          </p:cNvPr>
          <p:cNvSpPr/>
          <p:nvPr/>
        </p:nvSpPr>
        <p:spPr>
          <a:xfrm>
            <a:off x="-386523" y="-168035"/>
            <a:ext cx="13777846" cy="2860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充分整合">
            <a:extLst>
              <a:ext uri="{FF2B5EF4-FFF2-40B4-BE49-F238E27FC236}">
                <a16:creationId xmlns:a16="http://schemas.microsoft.com/office/drawing/2014/main" id="{28ED4193-5383-2B19-93CE-AEE8A1F44937}"/>
              </a:ext>
            </a:extLst>
          </p:cNvPr>
          <p:cNvSpPr txBox="1"/>
          <p:nvPr/>
        </p:nvSpPr>
        <p:spPr>
          <a:xfrm>
            <a:off x="4411455" y="732350"/>
            <a:ext cx="4181914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lvl="0"/>
            <a:r>
              <a:rPr lang="zh-TW" altLang="en-US" dirty="0"/>
              <a:t>資料儲存安全性</a:t>
            </a:r>
            <a:endParaRPr kumimoji="0" lang="zh-TW" altLang="en-US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B89F7F84-4CC8-F556-F889-4B3597B5BAB0}"/>
              </a:ext>
            </a:extLst>
          </p:cNvPr>
          <p:cNvSpPr txBox="1"/>
          <p:nvPr/>
        </p:nvSpPr>
        <p:spPr>
          <a:xfrm>
            <a:off x="3557058" y="1736210"/>
            <a:ext cx="6262513" cy="530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rIns="65023">
            <a:spAutoFit/>
          </a:bodyPr>
          <a:lstStyle>
            <a:lvl1pPr>
              <a:defRPr sz="2000">
                <a:solidFill>
                  <a:srgbClr val="7F7F7F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lvl1pPr>
          </a:lstStyle>
          <a:p>
            <a:pPr algn="l" defTabSz="1300460"/>
            <a:r>
              <a:rPr sz="2844" dirty="0" err="1"/>
              <a:t>資料儲存加密、RAID</a:t>
            </a:r>
            <a:r>
              <a:rPr sz="2844" dirty="0"/>
              <a:t> </a:t>
            </a:r>
            <a:r>
              <a:rPr sz="2844" dirty="0" err="1"/>
              <a:t>硬碟、備份機制</a:t>
            </a:r>
            <a:endParaRPr sz="2844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98A5571-6AF7-9C6D-D028-109DFAF884E9}"/>
              </a:ext>
            </a:extLst>
          </p:cNvPr>
          <p:cNvSpPr txBox="1">
            <a:spLocks/>
          </p:cNvSpPr>
          <p:nvPr/>
        </p:nvSpPr>
        <p:spPr>
          <a:xfrm>
            <a:off x="744004" y="3270087"/>
            <a:ext cx="11198578" cy="5510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>
            <a:normAutofit fontScale="62500" lnSpcReduction="20000"/>
          </a:bodyPr>
          <a:lstStyle>
            <a:lvl1pPr marL="487672" marR="0" indent="-487672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1pPr>
            <a:lvl2pPr marL="1114679" marR="0" indent="-464449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2pPr>
            <a:lvl3pPr marL="1733946" marR="0" indent="-433487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3pPr>
            <a:lvl4pPr marL="247087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4pPr>
            <a:lvl5pPr marL="312110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5pPr>
            <a:lvl6pPr marL="3755530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05759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5598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0621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資料儲存加密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所有寫入硬碟的資料，都經過加密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符合 </a:t>
            </a:r>
            <a:r>
              <a:rPr kumimoji="0" lang="en-US" altLang="zh-TW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ISO 27001, SOC 1, SOC 2, </a:t>
            </a: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和 </a:t>
            </a:r>
            <a:r>
              <a:rPr kumimoji="0" lang="en-US" altLang="zh-TW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SOC 3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altLang="zh-TW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RAID </a:t>
            </a: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硬碟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所有資料即時存到多顆 </a:t>
            </a:r>
            <a:r>
              <a:rPr kumimoji="0" lang="en-US" altLang="zh-TW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RAID </a:t>
            </a: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硬碟上，不會因為硬碟損毀造成任何資料的消失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伺服器備份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每一台伺服器每天都會固定自動做完整備份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資料庫備份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427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455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每位客戶的資料庫，每天另外會自動單獨異地備份到不同區域的儲存空間，確保資料安全</a:t>
            </a:r>
            <a:endParaRPr kumimoji="0" lang="zh-TW" altLang="en-US" sz="4551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T Std"/>
              <a:sym typeface="Helvetica LT Std"/>
            </a:endParaRPr>
          </a:p>
        </p:txBody>
      </p:sp>
    </p:spTree>
    <p:extLst>
      <p:ext uri="{BB962C8B-B14F-4D97-AF65-F5344CB8AC3E}">
        <p14:creationId xmlns:p14="http://schemas.microsoft.com/office/powerpoint/2010/main" val="2108969728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01D1CC-0DD9-5C77-70A2-5C1C7F8FE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>
            <a:extLst>
              <a:ext uri="{FF2B5EF4-FFF2-40B4-BE49-F238E27FC236}">
                <a16:creationId xmlns:a16="http://schemas.microsoft.com/office/drawing/2014/main" id="{2EB45563-B015-1D8D-5059-A905CB296287}"/>
              </a:ext>
            </a:extLst>
          </p:cNvPr>
          <p:cNvSpPr/>
          <p:nvPr/>
        </p:nvSpPr>
        <p:spPr>
          <a:xfrm>
            <a:off x="-386523" y="-168035"/>
            <a:ext cx="13777846" cy="2860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充分整合">
            <a:extLst>
              <a:ext uri="{FF2B5EF4-FFF2-40B4-BE49-F238E27FC236}">
                <a16:creationId xmlns:a16="http://schemas.microsoft.com/office/drawing/2014/main" id="{42FE2F71-731C-9A96-085E-B08572E7FEA0}"/>
              </a:ext>
            </a:extLst>
          </p:cNvPr>
          <p:cNvSpPr txBox="1"/>
          <p:nvPr/>
        </p:nvSpPr>
        <p:spPr>
          <a:xfrm>
            <a:off x="4122914" y="732350"/>
            <a:ext cx="4758996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lvl="0">
              <a:defRPr/>
            </a:pPr>
            <a:r>
              <a:rPr lang="zh-TW" altLang="en-US" dirty="0"/>
              <a:t>網路與系統安全性</a:t>
            </a:r>
            <a:endParaRPr kumimoji="0" lang="zh-TW" altLang="en-US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8A6D711C-F7F3-CEF0-C80F-B141467CA110}"/>
              </a:ext>
            </a:extLst>
          </p:cNvPr>
          <p:cNvSpPr txBox="1"/>
          <p:nvPr/>
        </p:nvSpPr>
        <p:spPr>
          <a:xfrm>
            <a:off x="3589332" y="1762119"/>
            <a:ext cx="6006490" cy="530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rIns="65023">
            <a:spAutoFit/>
          </a:bodyPr>
          <a:lstStyle>
            <a:lvl1pPr>
              <a:defRPr sz="2000">
                <a:solidFill>
                  <a:srgbClr val="7F7F7F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lvl1pPr>
          </a:lstStyle>
          <a:p>
            <a:pPr algn="l" defTabSz="1300460"/>
            <a:r>
              <a:rPr lang="zh-TW" altLang="en-US" sz="2844" dirty="0"/>
              <a:t>傳輸加密，入侵偵測，完整內控紀錄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8B89-986D-FA1E-EFAB-AB340FCBC159}"/>
              </a:ext>
            </a:extLst>
          </p:cNvPr>
          <p:cNvSpPr txBox="1">
            <a:spLocks/>
          </p:cNvSpPr>
          <p:nvPr/>
        </p:nvSpPr>
        <p:spPr>
          <a:xfrm>
            <a:off x="722489" y="3000144"/>
            <a:ext cx="11198578" cy="5662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>
            <a:noAutofit/>
          </a:bodyPr>
          <a:lstStyle>
            <a:lvl1pPr marL="487672" marR="0" indent="-487672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1pPr>
            <a:lvl2pPr marL="1114679" marR="0" indent="-464449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2pPr>
            <a:lvl3pPr marL="1733946" marR="0" indent="-433487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3pPr>
            <a:lvl4pPr marL="247087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4pPr>
            <a:lvl5pPr marL="312110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5pPr>
            <a:lvl6pPr marL="3755530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05759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5598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0621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傳輸 </a:t>
            </a:r>
            <a:r>
              <a:rPr kumimoji="0" lang="en-US" altLang="zh-TW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SSL </a:t>
            </a: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加密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所有傳輸都支援 </a:t>
            </a:r>
            <a:r>
              <a:rPr kumimoji="0" lang="en-US" altLang="zh-TW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HTTPS/SSL </a:t>
            </a: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加密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敏感資料傳輸時自動強迫使用加密傳輸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sym typeface="Helvetica LT Std"/>
              </a:rPr>
              <a:t>支援 </a:t>
            </a:r>
            <a:r>
              <a:rPr kumimoji="0" lang="en-US" altLang="zh-TW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sym typeface="Helvetica LT Std"/>
              </a:rPr>
              <a:t>TLS 1.2 </a:t>
            </a: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sym typeface="Helvetica LT Std"/>
              </a:rPr>
              <a:t>及 </a:t>
            </a:r>
            <a:r>
              <a:rPr kumimoji="0" lang="en-US" altLang="zh-TW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sym typeface="Helvetica LT Std"/>
              </a:rPr>
              <a:t>TLS 1.3</a:t>
            </a: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sym typeface="Helvetica LT Std"/>
              </a:rPr>
              <a:t>，詳細報告請參閱</a:t>
            </a: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sym typeface="Helvetica LT Std"/>
                <a:hlinkClick r:id="rId3"/>
              </a:rPr>
              <a:t>此網址</a:t>
            </a:r>
            <a:endParaRPr kumimoji="0" lang="zh-TW" alt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T Std"/>
              <a:sym typeface="Helvetica LT Std"/>
            </a:endParaRP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應用層入侵偵測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進入主機的封包，都會經過嚴格的防火牆設定，以及特殊的入侵偵測程式，即時阻擋惡意的連線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完整內控紀錄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所有連線都有完整的內控紀錄，隨時供資訊安全人員查閱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853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定期分析可能的惡意行為，調整防止入侵策略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T Std"/>
              <a:sym typeface="Helvetica LT Std"/>
            </a:endParaRPr>
          </a:p>
        </p:txBody>
      </p:sp>
    </p:spTree>
    <p:extLst>
      <p:ext uri="{BB962C8B-B14F-4D97-AF65-F5344CB8AC3E}">
        <p14:creationId xmlns:p14="http://schemas.microsoft.com/office/powerpoint/2010/main" val="2292197702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61EE32-8E4D-1DD1-B5B7-1BF517BC2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>
            <a:extLst>
              <a:ext uri="{FF2B5EF4-FFF2-40B4-BE49-F238E27FC236}">
                <a16:creationId xmlns:a16="http://schemas.microsoft.com/office/drawing/2014/main" id="{30BEEF52-FD13-B948-5C10-D7B09FBCB968}"/>
              </a:ext>
            </a:extLst>
          </p:cNvPr>
          <p:cNvSpPr/>
          <p:nvPr/>
        </p:nvSpPr>
        <p:spPr>
          <a:xfrm>
            <a:off x="-386523" y="-168035"/>
            <a:ext cx="13777846" cy="2860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充分整合">
            <a:extLst>
              <a:ext uri="{FF2B5EF4-FFF2-40B4-BE49-F238E27FC236}">
                <a16:creationId xmlns:a16="http://schemas.microsoft.com/office/drawing/2014/main" id="{82F090EC-D59C-D290-4F44-DB3805E8AA35}"/>
              </a:ext>
            </a:extLst>
          </p:cNvPr>
          <p:cNvSpPr txBox="1"/>
          <p:nvPr/>
        </p:nvSpPr>
        <p:spPr>
          <a:xfrm>
            <a:off x="4411455" y="732350"/>
            <a:ext cx="4181914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lvl="0"/>
            <a:r>
              <a:rPr lang="zh-TW" altLang="en-US" dirty="0"/>
              <a:t>程式架構安全性</a:t>
            </a:r>
            <a:endParaRPr kumimoji="0" lang="zh-TW" altLang="en-US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606C8390-0F2D-5109-3F82-C1B0104A7B59}"/>
              </a:ext>
            </a:extLst>
          </p:cNvPr>
          <p:cNvSpPr txBox="1"/>
          <p:nvPr/>
        </p:nvSpPr>
        <p:spPr>
          <a:xfrm>
            <a:off x="3058091" y="1762119"/>
            <a:ext cx="6888617" cy="530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rIns="65023">
            <a:spAutoFit/>
          </a:bodyPr>
          <a:lstStyle>
            <a:lvl1pPr>
              <a:defRPr sz="2000">
                <a:solidFill>
                  <a:srgbClr val="7F7F7F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lvl1pPr>
          </a:lstStyle>
          <a:p>
            <a:pPr algn="l" defTabSz="1300460"/>
            <a:r>
              <a:rPr lang="zh-TW" altLang="en-US" sz="2844" dirty="0"/>
              <a:t>良好的程式架構，是最大的資訊安全保障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AC7C-D15F-CB9D-6983-E3EBED9FAB90}"/>
              </a:ext>
            </a:extLst>
          </p:cNvPr>
          <p:cNvSpPr txBox="1">
            <a:spLocks/>
          </p:cNvSpPr>
          <p:nvPr/>
        </p:nvSpPr>
        <p:spPr>
          <a:xfrm>
            <a:off x="722489" y="2938398"/>
            <a:ext cx="11198578" cy="5916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>
            <a:normAutofit/>
          </a:bodyPr>
          <a:lstStyle>
            <a:lvl1pPr marL="487672" marR="0" indent="-487672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1pPr>
            <a:lvl2pPr marL="1114679" marR="0" indent="-464449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2pPr>
            <a:lvl3pPr marL="1733946" marR="0" indent="-433487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3pPr>
            <a:lvl4pPr marL="247087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4pPr>
            <a:lvl5pPr marL="312110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5pPr>
            <a:lvl6pPr marL="3755530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05759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5598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0621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資料庫安全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Ragic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資料庫特殊的設計，完全不支援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SQL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。因此絕對沒有任何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SQL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相關的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injection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 安全性問題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Ragic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不同客戶的資料庫，都存在於完全分離的資料庫檔案上，確保沒有任何資料庫應用面上的資料漏洞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定期弱點掃描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Ragic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與配合廠商，會針對主機進行整體的定期安全性妨駭弱點偵測掃描，確保系統防護狀態良好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定期安全更新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Ragic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系統管理員隨時會根據最新的資訊安全通報，進行系統安全更新，確保您的主機不受最新發現的漏洞影響安全性</a:t>
            </a:r>
          </a:p>
        </p:txBody>
      </p:sp>
    </p:spTree>
    <p:extLst>
      <p:ext uri="{BB962C8B-B14F-4D97-AF65-F5344CB8AC3E}">
        <p14:creationId xmlns:p14="http://schemas.microsoft.com/office/powerpoint/2010/main" val="1620021919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1A2A9-2853-86A8-24F6-78B75A634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>
            <a:extLst>
              <a:ext uri="{FF2B5EF4-FFF2-40B4-BE49-F238E27FC236}">
                <a16:creationId xmlns:a16="http://schemas.microsoft.com/office/drawing/2014/main" id="{7460359F-7BD3-F948-0EF5-BEF04AD9ACDA}"/>
              </a:ext>
            </a:extLst>
          </p:cNvPr>
          <p:cNvSpPr/>
          <p:nvPr/>
        </p:nvSpPr>
        <p:spPr>
          <a:xfrm>
            <a:off x="-386523" y="-168035"/>
            <a:ext cx="13777846" cy="2860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充分整合">
            <a:extLst>
              <a:ext uri="{FF2B5EF4-FFF2-40B4-BE49-F238E27FC236}">
                <a16:creationId xmlns:a16="http://schemas.microsoft.com/office/drawing/2014/main" id="{5E5306CE-DD7D-CD84-D063-7D43DBF85316}"/>
              </a:ext>
            </a:extLst>
          </p:cNvPr>
          <p:cNvSpPr txBox="1"/>
          <p:nvPr/>
        </p:nvSpPr>
        <p:spPr>
          <a:xfrm>
            <a:off x="4988536" y="732350"/>
            <a:ext cx="3027752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lvl="0"/>
            <a:r>
              <a:rPr lang="zh-TW" altLang="en-US" dirty="0"/>
              <a:t>人員安全性</a:t>
            </a:r>
            <a:endParaRPr kumimoji="0" lang="zh-TW" altLang="en-US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8054CBE4-E890-C37E-00F3-3B6A75450775}"/>
              </a:ext>
            </a:extLst>
          </p:cNvPr>
          <p:cNvSpPr txBox="1"/>
          <p:nvPr/>
        </p:nvSpPr>
        <p:spPr>
          <a:xfrm>
            <a:off x="3420933" y="1762119"/>
            <a:ext cx="6484700" cy="530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rIns="65023">
            <a:spAutoFit/>
          </a:bodyPr>
          <a:lstStyle>
            <a:lvl1pPr>
              <a:defRPr sz="2000">
                <a:solidFill>
                  <a:srgbClr val="7F7F7F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lvl1pPr>
          </a:lstStyle>
          <a:p>
            <a:pPr algn="l" defTabSz="1300460"/>
            <a:r>
              <a:rPr lang="zh-TW" altLang="en-US" sz="2844" dirty="0"/>
              <a:t>未經授權，任何人都不能存取您的資料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C6358-B7A6-1478-7198-02AF3CAB5EF6}"/>
              </a:ext>
            </a:extLst>
          </p:cNvPr>
          <p:cNvSpPr txBox="1">
            <a:spLocks/>
          </p:cNvSpPr>
          <p:nvPr/>
        </p:nvSpPr>
        <p:spPr>
          <a:xfrm>
            <a:off x="722489" y="3251201"/>
            <a:ext cx="11198578" cy="5458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>
            <a:normAutofit lnSpcReduction="10000"/>
          </a:bodyPr>
          <a:lstStyle>
            <a:lvl1pPr marL="487672" marR="0" indent="-487672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1pPr>
            <a:lvl2pPr marL="1114679" marR="0" indent="-464449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2pPr>
            <a:lvl3pPr marL="1733946" marR="0" indent="-433487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3pPr>
            <a:lvl4pPr marL="247087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4pPr>
            <a:lvl5pPr marL="312110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5pPr>
            <a:lvl6pPr marL="3755530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05759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5598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0621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資料授權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若沒有經過您的授權，任何人包括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Ragic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的技術人員都不能存取您資料庫中的資料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在提供技術支援的時候，預設我們只能看到您資料庫的設計，而沒有裡面的資料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無資料庫介面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Ragic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使用的資料庫型態特殊，完全沒有任何一般資料庫的查詢維護介面。因此沒有任何透過資料庫後端，在您不知道的形況下存取資料庫的可能性</a:t>
            </a: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完整內控紀錄</a:t>
            </a:r>
          </a:p>
          <a:p>
            <a:pPr marL="1114679" marR="0" lvl="1" indent="-464449" algn="l" defTabSz="1300460" rtl="0" eaLnBrk="1" fontAlgn="auto" latinLnBrk="0" hangingPunct="1">
              <a:lnSpc>
                <a:spcPct val="100000"/>
              </a:lnSpc>
              <a:spcBef>
                <a:spcPts val="996"/>
              </a:spcBef>
              <a:spcAft>
                <a:spcPts val="284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所有資料存取都有完整的內控紀錄，隨時供資訊安全人員查閱</a:t>
            </a:r>
          </a:p>
        </p:txBody>
      </p:sp>
    </p:spTree>
    <p:extLst>
      <p:ext uri="{BB962C8B-B14F-4D97-AF65-F5344CB8AC3E}">
        <p14:creationId xmlns:p14="http://schemas.microsoft.com/office/powerpoint/2010/main" val="372509052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5E002-8119-B395-0B9A-97A41F5ED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>
            <a:extLst>
              <a:ext uri="{FF2B5EF4-FFF2-40B4-BE49-F238E27FC236}">
                <a16:creationId xmlns:a16="http://schemas.microsoft.com/office/drawing/2014/main" id="{5344ECF9-F5D7-DB45-A6A8-C835A6CF4529}"/>
              </a:ext>
            </a:extLst>
          </p:cNvPr>
          <p:cNvSpPr/>
          <p:nvPr/>
        </p:nvSpPr>
        <p:spPr>
          <a:xfrm>
            <a:off x="-386523" y="-168035"/>
            <a:ext cx="13777846" cy="2860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5" name="充分整合">
            <a:extLst>
              <a:ext uri="{FF2B5EF4-FFF2-40B4-BE49-F238E27FC236}">
                <a16:creationId xmlns:a16="http://schemas.microsoft.com/office/drawing/2014/main" id="{B86529DA-5B21-49CC-C7AA-84BBE0D7F9F4}"/>
              </a:ext>
            </a:extLst>
          </p:cNvPr>
          <p:cNvSpPr txBox="1"/>
          <p:nvPr/>
        </p:nvSpPr>
        <p:spPr>
          <a:xfrm>
            <a:off x="4411455" y="732350"/>
            <a:ext cx="4181914" cy="1029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lvl="0"/>
            <a:r>
              <a:rPr lang="zh-TW" altLang="en-US" dirty="0"/>
              <a:t>主機實體安全性</a:t>
            </a:r>
            <a:endParaRPr kumimoji="0" lang="zh-TW" altLang="en-US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58A312CF-CFA1-7FCE-2E43-ED19F99CFD0D}"/>
              </a:ext>
            </a:extLst>
          </p:cNvPr>
          <p:cNvSpPr txBox="1"/>
          <p:nvPr/>
        </p:nvSpPr>
        <p:spPr>
          <a:xfrm>
            <a:off x="2490878" y="1792257"/>
            <a:ext cx="8023044" cy="530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rIns="65023">
            <a:spAutoFit/>
          </a:bodyPr>
          <a:lstStyle>
            <a:lvl1pPr>
              <a:defRPr sz="2000">
                <a:solidFill>
                  <a:srgbClr val="7F7F7F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lvl1pPr>
          </a:lstStyle>
          <a:p>
            <a:pPr algn="l" defTabSz="1300460">
              <a:defRPr sz="2000">
                <a:solidFill>
                  <a:srgbClr val="7F7F7F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pPr>
            <a:r>
              <a:rPr lang="zh-TW" altLang="en-US" sz="2844" dirty="0"/>
              <a:t>世界級雲端平台服務供應商，確保主機實體安全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F7DAE9B-347C-5070-264C-F2946F2F445F}"/>
              </a:ext>
            </a:extLst>
          </p:cNvPr>
          <p:cNvSpPr txBox="1">
            <a:spLocks/>
          </p:cNvSpPr>
          <p:nvPr/>
        </p:nvSpPr>
        <p:spPr>
          <a:xfrm>
            <a:off x="722489" y="4282566"/>
            <a:ext cx="10562283" cy="35150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2722" y="0"/>
                </a:lnTo>
                <a:lnTo>
                  <a:pt x="12744" y="5296"/>
                </a:lnTo>
                <a:lnTo>
                  <a:pt x="21600" y="5306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>
            <a:normAutofit fontScale="62500" lnSpcReduction="20000"/>
          </a:bodyPr>
          <a:lstStyle>
            <a:lvl1pPr marL="487672" marR="0" indent="-487672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1pPr>
            <a:lvl2pPr marL="1114679" marR="0" indent="-464449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2pPr>
            <a:lvl3pPr marL="1733946" marR="0" indent="-433487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3pPr>
            <a:lvl4pPr marL="247087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4pPr>
            <a:lvl5pPr marL="3121103" marR="0" indent="-520184" algn="l" defTabSz="1300460" rtl="0" latinLnBrk="0">
              <a:lnSpc>
                <a:spcPct val="10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4551" b="0" i="0" u="none" strike="noStrike" cap="none" spc="0" baseline="0">
                <a:solidFill>
                  <a:srgbClr val="000000"/>
                </a:solidFill>
                <a:uFillTx/>
                <a:latin typeface="Helvetica LT Std"/>
                <a:ea typeface="Helvetica LT Std"/>
                <a:cs typeface="Helvetica LT Std"/>
                <a:sym typeface="Helvetica LT Std"/>
              </a:defRPr>
            </a:lvl5pPr>
            <a:lvl6pPr marL="3755530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05759" marR="0" indent="-520184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5598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06218" marR="0" indent="-520182" algn="l" defTabSz="1300460" rtl="0" latinLnBrk="0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4551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487672" marR="0" lvl="0" indent="-487672" algn="l" defTabSz="1300460" rtl="0" eaLnBrk="1" fontAlgn="auto" latinLnBrk="0" hangingPunct="1">
              <a:lnSpc>
                <a:spcPct val="15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通過 </a:t>
            </a:r>
            <a:r>
              <a:rPr kumimoji="0" lang="en-US" altLang="zh-TW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ISO 27001, SOC1, SOC 2, SOC 3, PCI DSS v3.0 </a:t>
            </a:r>
            <a:r>
              <a:rPr kumimoji="0" lang="zh-TW" altLang="en-US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等認證</a:t>
            </a:r>
          </a:p>
          <a:p>
            <a:pPr marL="487672" marR="0" lvl="0" indent="-487672" algn="l" defTabSz="1300460" rtl="0" eaLnBrk="1" fontAlgn="auto" latinLnBrk="0" hangingPunct="1">
              <a:lnSpc>
                <a:spcPct val="15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超過五百人的專業資安團隊</a:t>
            </a:r>
          </a:p>
          <a:p>
            <a:pPr marL="487672" marR="0" lvl="0" indent="-487672" algn="l" defTabSz="1300460" rtl="0" eaLnBrk="1" fontAlgn="auto" latinLnBrk="0" hangingPunct="1">
              <a:lnSpc>
                <a:spcPct val="15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altLang="zh-TW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24/7 </a:t>
            </a:r>
            <a:r>
              <a:rPr kumimoji="0" lang="zh-TW" altLang="en-US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全年無休實體主機影像監控、電子化門禁、生化認證、實體柵欄、金屬偵測器偵測</a:t>
            </a:r>
          </a:p>
          <a:p>
            <a:pPr marL="487672" marR="0" lvl="0" indent="-487672" algn="l" defTabSz="1300460" rtl="0" eaLnBrk="1" fontAlgn="auto" latinLnBrk="0" hangingPunct="1">
              <a:lnSpc>
                <a:spcPct val="150000"/>
              </a:lnSpc>
              <a:spcBef>
                <a:spcPts val="996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zh-TW" altLang="en-US" sz="4551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T Std"/>
                <a:sym typeface="Helvetica LT Std"/>
              </a:rPr>
              <a:t>定期雲端軟體弱點掃描服務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5B3B55E-21C6-1E47-8226-D5293914A194}"/>
              </a:ext>
            </a:extLst>
          </p:cNvPr>
          <p:cNvSpPr txBox="1">
            <a:spLocks/>
          </p:cNvSpPr>
          <p:nvPr/>
        </p:nvSpPr>
        <p:spPr>
          <a:xfrm>
            <a:off x="722489" y="3225715"/>
            <a:ext cx="10798951" cy="717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2722" y="0"/>
                </a:lnTo>
                <a:lnTo>
                  <a:pt x="12744" y="5296"/>
                </a:lnTo>
                <a:lnTo>
                  <a:pt x="21600" y="5306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tIns="65023" rIns="65023" bIns="65023">
            <a:sp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400" b="0" i="0" u="none" strike="noStrike" cap="none" spc="0" baseline="0">
                <a:solidFill>
                  <a:srgbClr val="000000"/>
                </a:solidFill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000" b="0" i="0" u="none" strike="noStrike" cap="none" spc="0" baseline="0">
                <a:solidFill>
                  <a:srgbClr val="000000"/>
                </a:solidFill>
                <a:uFillTx/>
                <a:latin typeface="Source Han Sans TW Normal"/>
                <a:ea typeface="Source Han Sans TW Normal"/>
                <a:cs typeface="Source Han Sans TW Normal"/>
                <a:sym typeface="Source Han Sans TW Normal"/>
              </a:defRPr>
            </a:lvl5pPr>
            <a:lvl6pPr marL="2640648" marR="0" indent="-36576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097848" marR="0" indent="-36576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5047" marR="0" indent="-365759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12247" marR="0" indent="-365759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Helvetica Neue"/>
              <a:buChar char="»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l" defTabSz="1300460" rtl="0" eaLnBrk="1" fontAlgn="auto" latinLnBrk="0" hangingPunct="1">
              <a:lnSpc>
                <a:spcPct val="150000"/>
              </a:lnSpc>
              <a:spcBef>
                <a:spcPts val="996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pPr>
            <a:r>
              <a:rPr kumimoji="0" lang="zh-TW" altLang="en-US" sz="2844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我們的主機是由知名公有雲（</a:t>
            </a:r>
            <a:r>
              <a:rPr kumimoji="0" lang="en" sz="2844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Google、AWS）</a:t>
            </a:r>
            <a:r>
              <a:rPr kumimoji="0" lang="zh-TW" altLang="en-US" sz="2844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提供，特色包括：</a:t>
            </a:r>
          </a:p>
        </p:txBody>
      </p:sp>
      <p:pic>
        <p:nvPicPr>
          <p:cNvPr id="9" name="AICPC-SOC-051216-a.png" descr="AICPC-SOC-051216-a.png">
            <a:extLst>
              <a:ext uri="{FF2B5EF4-FFF2-40B4-BE49-F238E27FC236}">
                <a16:creationId xmlns:a16="http://schemas.microsoft.com/office/drawing/2014/main" id="{E9F81278-F474-12D9-78A0-D613A57E9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221" y="7721847"/>
            <a:ext cx="1440555" cy="14333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SO-logo.png" descr="ISO-logo.png">
            <a:extLst>
              <a:ext uri="{FF2B5EF4-FFF2-40B4-BE49-F238E27FC236}">
                <a16:creationId xmlns:a16="http://schemas.microsoft.com/office/drawing/2014/main" id="{A3EF25CE-2009-DA32-508A-6B5F9B279F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13" t="3643" r="21113" b="1860"/>
          <a:stretch>
            <a:fillRect/>
          </a:stretch>
        </p:blipFill>
        <p:spPr>
          <a:xfrm>
            <a:off x="11003569" y="7674935"/>
            <a:ext cx="1459908" cy="14694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SOC-3-Graphic.jpeg" descr="SOC-3-Graphic.jpeg">
            <a:extLst>
              <a:ext uri="{FF2B5EF4-FFF2-40B4-BE49-F238E27FC236}">
                <a16:creationId xmlns:a16="http://schemas.microsoft.com/office/drawing/2014/main" id="{242336A2-2E22-5455-2935-7D026752F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6669" y="7732651"/>
            <a:ext cx="1405910" cy="141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ci-dss-1.png" descr="pci-dss-1.png">
            <a:extLst>
              <a:ext uri="{FF2B5EF4-FFF2-40B4-BE49-F238E27FC236}">
                <a16:creationId xmlns:a16="http://schemas.microsoft.com/office/drawing/2014/main" id="{FF0EDBF1-5FD3-8062-831D-3C73065F74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3407" y="7732651"/>
            <a:ext cx="1549334" cy="12310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9628007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9059AB-86C2-805C-B7D8-9E6EFA06E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員工有高達 90% 的時間在和 Excel 搏鬥">
            <a:extLst>
              <a:ext uri="{FF2B5EF4-FFF2-40B4-BE49-F238E27FC236}">
                <a16:creationId xmlns:a16="http://schemas.microsoft.com/office/drawing/2014/main" id="{4DC77FC9-A6CC-A8E9-230E-F3659642E224}"/>
              </a:ext>
            </a:extLst>
          </p:cNvPr>
          <p:cNvSpPr txBox="1"/>
          <p:nvPr/>
        </p:nvSpPr>
        <p:spPr>
          <a:xfrm>
            <a:off x="1543073" y="3468711"/>
            <a:ext cx="381594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傳統的資料庫開發：</a:t>
            </a:r>
            <a:endParaRPr dirty="0"/>
          </a:p>
        </p:txBody>
      </p:sp>
      <p:sp>
        <p:nvSpPr>
          <p:cNvPr id="3" name="耗時">
            <a:extLst>
              <a:ext uri="{FF2B5EF4-FFF2-40B4-BE49-F238E27FC236}">
                <a16:creationId xmlns:a16="http://schemas.microsoft.com/office/drawing/2014/main" id="{282F4907-464D-9885-9A2E-C97490710F72}"/>
              </a:ext>
            </a:extLst>
          </p:cNvPr>
          <p:cNvSpPr txBox="1"/>
          <p:nvPr/>
        </p:nvSpPr>
        <p:spPr>
          <a:xfrm>
            <a:off x="5211992" y="1424854"/>
            <a:ext cx="4742876" cy="1019382"/>
          </a:xfrm>
          <a:prstGeom prst="rect">
            <a:avLst/>
          </a:prstGeom>
          <a:noFill/>
          <a:ln w="12700">
            <a:noFill/>
            <a:miter lim="400000"/>
          </a:ln>
          <a:effectLst>
            <a:reflection endPos="0" dir="5400000" sy="-100000" algn="bl" rotWithShape="0"/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indent="39687" algn="l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r>
              <a:rPr lang="zh-TW" altLang="en-US" dirty="0">
                <a:solidFill>
                  <a:schemeClr val="tx1"/>
                </a:solidFill>
              </a:rPr>
              <a:t>可以改變這個現象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員工有高達 90% 的時間在和 Excel 搏鬥">
            <a:extLst>
              <a:ext uri="{FF2B5EF4-FFF2-40B4-BE49-F238E27FC236}">
                <a16:creationId xmlns:a16="http://schemas.microsoft.com/office/drawing/2014/main" id="{A17C81B1-E005-D8C0-D324-B1BB3889B308}"/>
              </a:ext>
            </a:extLst>
          </p:cNvPr>
          <p:cNvSpPr txBox="1"/>
          <p:nvPr/>
        </p:nvSpPr>
        <p:spPr>
          <a:xfrm>
            <a:off x="9303789" y="3453963"/>
            <a:ext cx="1908415" cy="5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indent="39687" algn="l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lang="zh-TW" altLang="en-US" dirty="0"/>
              <a:t>雲端資料庫：</a:t>
            </a:r>
            <a:endParaRPr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814CAA3-18F6-AD3F-1762-AFBF6E41B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63" y="4572081"/>
            <a:ext cx="3467100" cy="34544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B4206430-A8DC-8435-D42E-5E0A7ECF6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61971" y="6320237"/>
            <a:ext cx="2196784" cy="219678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FA6A1FBD-CCF8-1468-CE94-9CA8DD669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4385" y="4415477"/>
            <a:ext cx="5355862" cy="3045683"/>
          </a:xfrm>
          <a:prstGeom prst="rect">
            <a:avLst/>
          </a:prstGeom>
        </p:spPr>
      </p:pic>
      <p:pic>
        <p:nvPicPr>
          <p:cNvPr id="25" name="圖片 24" descr="一張含有 筆記型電腦, 電腦, 卡通, 圖解 的圖片&#10;&#10;AI 產生的內容可能不正確。">
            <a:extLst>
              <a:ext uri="{FF2B5EF4-FFF2-40B4-BE49-F238E27FC236}">
                <a16:creationId xmlns:a16="http://schemas.microsoft.com/office/drawing/2014/main" id="{8FABBB1F-7E91-D7C5-0F9A-A14BF082C0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309" y="6017342"/>
            <a:ext cx="3983938" cy="2484931"/>
          </a:xfrm>
          <a:prstGeom prst="rect">
            <a:avLst/>
          </a:prstGeom>
        </p:spPr>
      </p:pic>
      <p:pic>
        <p:nvPicPr>
          <p:cNvPr id="6" name="ragic logo.png" descr="ragic logo.png">
            <a:extLst>
              <a:ext uri="{FF2B5EF4-FFF2-40B4-BE49-F238E27FC236}">
                <a16:creationId xmlns:a16="http://schemas.microsoft.com/office/drawing/2014/main" id="{A985D9FA-3941-FD5C-A163-646DDB06E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0739" y="1363725"/>
            <a:ext cx="2438279" cy="1371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ragic logo.png" descr="ragic logo.png">
            <a:extLst>
              <a:ext uri="{FF2B5EF4-FFF2-40B4-BE49-F238E27FC236}">
                <a16:creationId xmlns:a16="http://schemas.microsoft.com/office/drawing/2014/main" id="{D31FC138-95C3-FBC6-40A2-36F1ED3F1D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4301" y="3432191"/>
            <a:ext cx="1303918" cy="7334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8615302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矩形"/>
          <p:cNvSpPr/>
          <p:nvPr/>
        </p:nvSpPr>
        <p:spPr>
          <a:xfrm>
            <a:off x="1470817" y="3615649"/>
            <a:ext cx="10063165" cy="2522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32" name="哪裡不一樣？"/>
          <p:cNvSpPr txBox="1"/>
          <p:nvPr/>
        </p:nvSpPr>
        <p:spPr>
          <a:xfrm>
            <a:off x="6287049" y="4169833"/>
            <a:ext cx="485801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algn="l" defTabSz="914400">
              <a:lnSpc>
                <a:spcPct val="150000"/>
              </a:lnSpc>
              <a:defRPr sz="60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哪裡不一樣</a:t>
            </a:r>
            <a:r>
              <a:rPr kumimoji="0" sz="60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？</a:t>
            </a:r>
          </a:p>
        </p:txBody>
      </p:sp>
      <p:pic>
        <p:nvPicPr>
          <p:cNvPr id="233" name="ragic logo.png" descr="ragic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732" y="3628349"/>
            <a:ext cx="4484094" cy="25223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36" name="即時調整、不用寫任何程式"/>
          <p:cNvSpPr txBox="1"/>
          <p:nvPr/>
        </p:nvSpPr>
        <p:spPr>
          <a:xfrm>
            <a:off x="3942955" y="1881680"/>
            <a:ext cx="511888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即時調整、不用寫任何程式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37" name="客製化"/>
          <p:cNvSpPr txBox="1"/>
          <p:nvPr/>
        </p:nvSpPr>
        <p:spPr>
          <a:xfrm>
            <a:off x="5568156" y="914914"/>
            <a:ext cx="18684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客製化</a:t>
            </a:r>
          </a:p>
        </p:txBody>
      </p:sp>
      <p:sp>
        <p:nvSpPr>
          <p:cNvPr id="240" name="新增、調整資料庫功能"/>
          <p:cNvSpPr txBox="1"/>
          <p:nvPr/>
        </p:nvSpPr>
        <p:spPr>
          <a:xfrm>
            <a:off x="8876786" y="6912460"/>
            <a:ext cx="30749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algn="l" defTabSz="914400">
              <a:lnSpc>
                <a:spcPct val="8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新增、調整資料庫功能</a:t>
            </a:r>
          </a:p>
        </p:txBody>
      </p:sp>
      <p:sp>
        <p:nvSpPr>
          <p:cNvPr id="243" name="修改資料庫樣式"/>
          <p:cNvSpPr txBox="1"/>
          <p:nvPr/>
        </p:nvSpPr>
        <p:spPr>
          <a:xfrm>
            <a:off x="8871657" y="5955785"/>
            <a:ext cx="21986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algn="l" defTabSz="914400">
              <a:lnSpc>
                <a:spcPct val="8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修改資料庫樣式</a:t>
            </a:r>
          </a:p>
        </p:txBody>
      </p:sp>
      <p:sp>
        <p:nvSpPr>
          <p:cNvPr id="246" name="建立表單間的關聯性"/>
          <p:cNvSpPr txBox="1"/>
          <p:nvPr/>
        </p:nvSpPr>
        <p:spPr>
          <a:xfrm>
            <a:off x="8856571" y="4999109"/>
            <a:ext cx="27828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algn="l" defTabSz="914400">
              <a:lnSpc>
                <a:spcPct val="80000"/>
              </a:lnSpc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lvl1pPr>
          </a:lstStyle>
          <a:p>
            <a:pPr marL="0" marR="0" lvl="0" indent="39687" algn="l" defTabSz="9144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建立表單間的關聯性</a:t>
            </a: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grpSp>
        <p:nvGrpSpPr>
          <p:cNvPr id="250" name="群組"/>
          <p:cNvGrpSpPr/>
          <p:nvPr/>
        </p:nvGrpSpPr>
        <p:grpSpPr>
          <a:xfrm>
            <a:off x="926233" y="4102321"/>
            <a:ext cx="6901734" cy="4384453"/>
            <a:chOff x="0" y="0"/>
            <a:chExt cx="6901732" cy="4173143"/>
          </a:xfrm>
        </p:grpSpPr>
        <p:pic>
          <p:nvPicPr>
            <p:cNvPr id="247" name="影像" descr="影像"/>
            <p:cNvPicPr>
              <a:picLocks noChangeAspect="1"/>
            </p:cNvPicPr>
            <p:nvPr/>
          </p:nvPicPr>
          <p:blipFill>
            <a:blip r:embed="rId5"/>
            <a:srcRect t="90574"/>
            <a:stretch>
              <a:fillRect/>
            </a:stretch>
          </p:blipFill>
          <p:spPr>
            <a:xfrm>
              <a:off x="0" y="3766471"/>
              <a:ext cx="6901734" cy="4066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8" name="影像" descr="影像"/>
            <p:cNvPicPr>
              <a:picLocks noChangeAspect="1"/>
            </p:cNvPicPr>
            <p:nvPr/>
          </p:nvPicPr>
          <p:blipFill>
            <a:blip r:embed="rId5"/>
            <a:srcRect b="8448"/>
            <a:stretch>
              <a:fillRect/>
            </a:stretch>
          </p:blipFill>
          <p:spPr>
            <a:xfrm>
              <a:off x="0" y="0"/>
              <a:ext cx="6901734" cy="39501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9" name="影像" descr="影像"/>
            <p:cNvPicPr>
              <a:picLocks noChangeAspect="1"/>
            </p:cNvPicPr>
            <p:nvPr/>
          </p:nvPicPr>
          <p:blipFill>
            <a:blip r:embed="rId6"/>
            <a:srcRect l="20358" t="6646" r="28934" b="86317"/>
            <a:stretch>
              <a:fillRect/>
            </a:stretch>
          </p:blipFill>
          <p:spPr>
            <a:xfrm>
              <a:off x="38364" y="419421"/>
              <a:ext cx="6825082" cy="5433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51" name="影像" descr="影像"/>
          <p:cNvPicPr>
            <a:picLocks noChangeAspect="1"/>
          </p:cNvPicPr>
          <p:nvPr/>
        </p:nvPicPr>
        <p:blipFill>
          <a:blip r:embed="rId7"/>
          <a:srcRect t="5186" b="20464"/>
          <a:stretch>
            <a:fillRect/>
          </a:stretch>
        </p:blipFill>
        <p:spPr>
          <a:xfrm>
            <a:off x="963973" y="5029016"/>
            <a:ext cx="6826302" cy="316515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4EB00B31-D464-0699-4B71-ECCA0618961F}"/>
              </a:ext>
            </a:extLst>
          </p:cNvPr>
          <p:cNvGrpSpPr/>
          <p:nvPr/>
        </p:nvGrpSpPr>
        <p:grpSpPr>
          <a:xfrm>
            <a:off x="8351073" y="4965385"/>
            <a:ext cx="464683" cy="464682"/>
            <a:chOff x="6730589" y="-1103051"/>
            <a:chExt cx="464683" cy="464682"/>
          </a:xfrm>
        </p:grpSpPr>
        <p:sp>
          <p:nvSpPr>
            <p:cNvPr id="4" name="圓角矩形">
              <a:extLst>
                <a:ext uri="{FF2B5EF4-FFF2-40B4-BE49-F238E27FC236}">
                  <a16:creationId xmlns:a16="http://schemas.microsoft.com/office/drawing/2014/main" id="{66FE7242-EAD9-53B7-A41F-E9FAD74469E4}"/>
                </a:ext>
              </a:extLst>
            </p:cNvPr>
            <p:cNvSpPr/>
            <p:nvPr/>
          </p:nvSpPr>
          <p:spPr>
            <a:xfrm>
              <a:off x="6730589" y="-1103051"/>
              <a:ext cx="464683" cy="464682"/>
            </a:xfrm>
            <a:prstGeom prst="roundRect">
              <a:avLst>
                <a:gd name="adj" fmla="val 15000"/>
              </a:avLst>
            </a:prstGeom>
            <a:solidFill>
              <a:srgbClr val="8BBE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200">
                  <a:solidFill>
                    <a:srgbClr val="FFFFFF"/>
                  </a:solidFill>
                </a:defRPr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5" name="✓">
              <a:extLst>
                <a:ext uri="{FF2B5EF4-FFF2-40B4-BE49-F238E27FC236}">
                  <a16:creationId xmlns:a16="http://schemas.microsoft.com/office/drawing/2014/main" id="{6DA18C5A-C663-D56A-A40E-663F56AFACA0}"/>
                </a:ext>
              </a:extLst>
            </p:cNvPr>
            <p:cNvSpPr txBox="1"/>
            <p:nvPr/>
          </p:nvSpPr>
          <p:spPr>
            <a:xfrm>
              <a:off x="6776622" y="-1099312"/>
              <a:ext cx="347217" cy="4572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✓</a:t>
              </a: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2F897D99-8172-ABD8-051E-32158927BEFF}"/>
              </a:ext>
            </a:extLst>
          </p:cNvPr>
          <p:cNvGrpSpPr/>
          <p:nvPr/>
        </p:nvGrpSpPr>
        <p:grpSpPr>
          <a:xfrm>
            <a:off x="8351073" y="5943851"/>
            <a:ext cx="464683" cy="464682"/>
            <a:chOff x="6730589" y="-1103051"/>
            <a:chExt cx="464683" cy="464682"/>
          </a:xfrm>
        </p:grpSpPr>
        <p:sp>
          <p:nvSpPr>
            <p:cNvPr id="7" name="圓角矩形">
              <a:extLst>
                <a:ext uri="{FF2B5EF4-FFF2-40B4-BE49-F238E27FC236}">
                  <a16:creationId xmlns:a16="http://schemas.microsoft.com/office/drawing/2014/main" id="{75187183-9F0A-1FB6-B32D-B9318F77490B}"/>
                </a:ext>
              </a:extLst>
            </p:cNvPr>
            <p:cNvSpPr/>
            <p:nvPr/>
          </p:nvSpPr>
          <p:spPr>
            <a:xfrm>
              <a:off x="6730589" y="-1103051"/>
              <a:ext cx="464683" cy="464682"/>
            </a:xfrm>
            <a:prstGeom prst="roundRect">
              <a:avLst>
                <a:gd name="adj" fmla="val 15000"/>
              </a:avLst>
            </a:prstGeom>
            <a:solidFill>
              <a:srgbClr val="8BBE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200">
                  <a:solidFill>
                    <a:srgbClr val="FFFFFF"/>
                  </a:solidFill>
                </a:defRPr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8" name="✓">
              <a:extLst>
                <a:ext uri="{FF2B5EF4-FFF2-40B4-BE49-F238E27FC236}">
                  <a16:creationId xmlns:a16="http://schemas.microsoft.com/office/drawing/2014/main" id="{7F6DEC51-CC0D-6767-189D-9177D9D0AAAD}"/>
                </a:ext>
              </a:extLst>
            </p:cNvPr>
            <p:cNvSpPr txBox="1"/>
            <p:nvPr/>
          </p:nvSpPr>
          <p:spPr>
            <a:xfrm>
              <a:off x="6776622" y="-1099312"/>
              <a:ext cx="347217" cy="4572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✓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C22F0A9-ADE3-20EF-859E-BA7F5AF6D876}"/>
              </a:ext>
            </a:extLst>
          </p:cNvPr>
          <p:cNvGrpSpPr/>
          <p:nvPr/>
        </p:nvGrpSpPr>
        <p:grpSpPr>
          <a:xfrm>
            <a:off x="8356493" y="6896783"/>
            <a:ext cx="464683" cy="464682"/>
            <a:chOff x="6730589" y="-1103051"/>
            <a:chExt cx="464683" cy="464682"/>
          </a:xfrm>
        </p:grpSpPr>
        <p:sp>
          <p:nvSpPr>
            <p:cNvPr id="10" name="圓角矩形">
              <a:extLst>
                <a:ext uri="{FF2B5EF4-FFF2-40B4-BE49-F238E27FC236}">
                  <a16:creationId xmlns:a16="http://schemas.microsoft.com/office/drawing/2014/main" id="{4923572A-7F78-6EB5-EE02-6FAB3CCBC1A7}"/>
                </a:ext>
              </a:extLst>
            </p:cNvPr>
            <p:cNvSpPr/>
            <p:nvPr/>
          </p:nvSpPr>
          <p:spPr>
            <a:xfrm>
              <a:off x="6730589" y="-1103051"/>
              <a:ext cx="464683" cy="464682"/>
            </a:xfrm>
            <a:prstGeom prst="roundRect">
              <a:avLst>
                <a:gd name="adj" fmla="val 15000"/>
              </a:avLst>
            </a:prstGeom>
            <a:solidFill>
              <a:srgbClr val="8BBE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200">
                  <a:solidFill>
                    <a:srgbClr val="FFFFFF"/>
                  </a:solidFill>
                </a:defRPr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 Medium"/>
                <a:sym typeface="Helvetica Neue Medium"/>
              </a:endParaRPr>
            </a:p>
          </p:txBody>
        </p:sp>
        <p:sp>
          <p:nvSpPr>
            <p:cNvPr id="11" name="✓">
              <a:extLst>
                <a:ext uri="{FF2B5EF4-FFF2-40B4-BE49-F238E27FC236}">
                  <a16:creationId xmlns:a16="http://schemas.microsoft.com/office/drawing/2014/main" id="{86DDE6B7-083E-A1B2-550D-186E71733411}"/>
                </a:ext>
              </a:extLst>
            </p:cNvPr>
            <p:cNvSpPr txBox="1"/>
            <p:nvPr/>
          </p:nvSpPr>
          <p:spPr>
            <a:xfrm>
              <a:off x="6776622" y="-1099312"/>
              <a:ext cx="347217" cy="45720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✓</a:t>
              </a:r>
            </a:p>
          </p:txBody>
        </p:sp>
      </p:grpSp>
      <p:pic>
        <p:nvPicPr>
          <p:cNvPr id="12" name="0527 不用寫程式（業務簡報）">
            <a:hlinkClick r:id="" action="ppaction://media"/>
            <a:extLst>
              <a:ext uri="{FF2B5EF4-FFF2-40B4-BE49-F238E27FC236}">
                <a16:creationId xmlns:a16="http://schemas.microsoft.com/office/drawing/2014/main" id="{DDBEFFCE-238B-DF4F-8666-8076A29E68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8261" y="4542138"/>
            <a:ext cx="6825084" cy="383911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6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矩形"/>
          <p:cNvSpPr/>
          <p:nvPr/>
        </p:nvSpPr>
        <p:spPr>
          <a:xfrm>
            <a:off x="-386523" y="-97372"/>
            <a:ext cx="13777846" cy="3416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>
                <a:solidFill>
                  <a:srgbClr val="FFFFFF"/>
                </a:solidFill>
              </a:defRPr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 Medium"/>
            </a:endParaRPr>
          </a:p>
        </p:txBody>
      </p:sp>
      <p:sp>
        <p:nvSpPr>
          <p:cNvPr id="254" name="Ragic 一 個  系 統 便 能 管 理 您  所 有 的 作 業 流  程"/>
          <p:cNvSpPr txBox="1"/>
          <p:nvPr/>
        </p:nvSpPr>
        <p:spPr>
          <a:xfrm>
            <a:off x="558599" y="1847460"/>
            <a:ext cx="11887601" cy="57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"/>
                <a:ea typeface="Source Han Sans TW"/>
                <a:cs typeface="Source Han Sans TW"/>
                <a:sym typeface="Source Han Sans TW"/>
              </a:defRPr>
            </a:pPr>
            <a:r>
              <a:rPr sz="2300" dirty="0">
                <a:solidFill>
                  <a:srgbClr val="393939"/>
                </a:solidFill>
                <a:latin typeface="Source Han Sans TW Medium"/>
                <a:sym typeface="Source Han Sans TW"/>
              </a:rPr>
              <a:t>Ragic </a:t>
            </a:r>
            <a:r>
              <a:rPr sz="2300" dirty="0" err="1">
                <a:solidFill>
                  <a:srgbClr val="393939"/>
                </a:solidFill>
                <a:latin typeface="Source Han Sans TW Medium"/>
                <a:sym typeface="Source Han Sans TW Bold"/>
              </a:rPr>
              <a:t>一個</a:t>
            </a:r>
            <a:r>
              <a:rPr sz="2300" dirty="0" err="1">
                <a:solidFill>
                  <a:srgbClr val="393939"/>
                </a:solidFill>
                <a:latin typeface="Source Han Sans TW Medium"/>
                <a:sym typeface="Source Han Sans TW"/>
              </a:rPr>
              <a:t>系統便能管理您</a:t>
            </a:r>
            <a:r>
              <a:rPr sz="2300" dirty="0" err="1">
                <a:solidFill>
                  <a:srgbClr val="393939"/>
                </a:solidFill>
                <a:latin typeface="Source Han Sans TW Medium"/>
                <a:sym typeface="Source Han Sans TW Bold"/>
              </a:rPr>
              <a:t>所</a:t>
            </a:r>
            <a:r>
              <a:rPr lang="zh-TW" altLang="en-US" sz="2300" dirty="0">
                <a:solidFill>
                  <a:srgbClr val="393939"/>
                </a:solidFill>
                <a:latin typeface="Source Han Sans TW Medium"/>
                <a:sym typeface="Source Han Sans TW Bold"/>
              </a:rPr>
              <a:t>有</a:t>
            </a:r>
            <a:r>
              <a:rPr sz="2300" dirty="0" err="1">
                <a:solidFill>
                  <a:srgbClr val="393939"/>
                </a:solidFill>
                <a:latin typeface="Source Han Sans TW Medium"/>
                <a:sym typeface="Source Han Sans TW"/>
              </a:rPr>
              <a:t>的作業流程</a:t>
            </a:r>
            <a:endParaRPr sz="2300" dirty="0">
              <a:solidFill>
                <a:srgbClr val="393939"/>
              </a:solidFill>
              <a:latin typeface="Source Han Sans TW Medium"/>
              <a:sym typeface="Source Han Sans TW"/>
            </a:endParaRPr>
          </a:p>
        </p:txBody>
      </p:sp>
      <p:sp>
        <p:nvSpPr>
          <p:cNvPr id="255" name="充分整合"/>
          <p:cNvSpPr txBox="1"/>
          <p:nvPr/>
        </p:nvSpPr>
        <p:spPr>
          <a:xfrm>
            <a:off x="5282406" y="914914"/>
            <a:ext cx="2439988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39687" defTabSz="914400">
              <a:lnSpc>
                <a:spcPct val="150000"/>
              </a:lnSpc>
              <a:defRPr sz="4500">
                <a:solidFill>
                  <a:srgbClr val="393939"/>
                </a:solidFill>
                <a:latin typeface="Source Han Sans TW Bold"/>
                <a:ea typeface="Source Han Sans TW Bold"/>
                <a:cs typeface="Source Han Sans TW Bold"/>
                <a:sym typeface="Source Han Sans TW Bold"/>
              </a:defRPr>
            </a:lvl1pPr>
          </a:lstStyle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500" b="0" i="0" u="none" strike="noStrike" kern="0" cap="none" spc="0" normalizeH="0" baseline="0" noProof="0" dirty="0" err="1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Bold"/>
                <a:sym typeface="Source Han Sans TW Bold"/>
              </a:rPr>
              <a:t>充分整合</a:t>
            </a:r>
            <a:endParaRPr kumimoji="0" sz="45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Bold"/>
              <a:sym typeface="Source Han Sans TW Bold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3358161-8E33-9E90-03E5-04865B7FA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43" y="4252043"/>
            <a:ext cx="1719254" cy="165017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7FCB427-C85A-3DF0-F0DD-A26915601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308" y="4252043"/>
            <a:ext cx="1719254" cy="165017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6C4419F-AF7F-4F2E-D94C-36C9E785A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2773" y="4252043"/>
            <a:ext cx="1719254" cy="165017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F3AB89-F469-6F36-66AA-735CB8BE16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8238" y="4252043"/>
            <a:ext cx="1719254" cy="165017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B7C66B9-CA16-D083-69EB-B6F3EA520C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3704" y="4252043"/>
            <a:ext cx="1719254" cy="165017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E5BEFEA-D11A-BC98-8636-E1EC47B5AF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843" y="6771148"/>
            <a:ext cx="1719254" cy="165017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AFAEBA0-F181-7197-17B5-59CDE2FCCB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7308" y="6771148"/>
            <a:ext cx="1719254" cy="165017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21420C1-4685-BDF9-6253-2DA0B6EC6F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42773" y="6771148"/>
            <a:ext cx="1719254" cy="165017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7CD5F4D-3D9D-0591-1B00-AAD17428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8238" y="6771148"/>
            <a:ext cx="1719254" cy="165017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41A6FF6-2158-CFF2-2002-F1DEAC8374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3704" y="6771148"/>
            <a:ext cx="1719254" cy="1650177"/>
          </a:xfrm>
          <a:prstGeom prst="rect">
            <a:avLst/>
          </a:prstGeom>
        </p:spPr>
      </p:pic>
      <p:sp>
        <p:nvSpPr>
          <p:cNvPr id="14" name="員工有高達 90% 的時間在和 Excel 搏鬥">
            <a:extLst>
              <a:ext uri="{FF2B5EF4-FFF2-40B4-BE49-F238E27FC236}">
                <a16:creationId xmlns:a16="http://schemas.microsoft.com/office/drawing/2014/main" id="{0B509498-48C9-59C7-FD98-A886DDDA9101}"/>
              </a:ext>
            </a:extLst>
          </p:cNvPr>
          <p:cNvSpPr txBox="1"/>
          <p:nvPr/>
        </p:nvSpPr>
        <p:spPr>
          <a:xfrm>
            <a:off x="851844" y="5902220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訂單系統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16" name="員工有高達 90% 的時間在和 Excel 搏鬥">
            <a:extLst>
              <a:ext uri="{FF2B5EF4-FFF2-40B4-BE49-F238E27FC236}">
                <a16:creationId xmlns:a16="http://schemas.microsoft.com/office/drawing/2014/main" id="{217FE1AA-4255-D2FD-69D6-2995C2038776}"/>
              </a:ext>
            </a:extLst>
          </p:cNvPr>
          <p:cNvSpPr txBox="1"/>
          <p:nvPr/>
        </p:nvSpPr>
        <p:spPr>
          <a:xfrm>
            <a:off x="3247307" y="5902220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庫存盤點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17" name="員工有高達 90% 的時間在和 Excel 搏鬥">
            <a:extLst>
              <a:ext uri="{FF2B5EF4-FFF2-40B4-BE49-F238E27FC236}">
                <a16:creationId xmlns:a16="http://schemas.microsoft.com/office/drawing/2014/main" id="{C2F26040-A5B2-C72D-1309-1C6AC4FE97AD}"/>
              </a:ext>
            </a:extLst>
          </p:cNvPr>
          <p:cNvSpPr txBox="1"/>
          <p:nvPr/>
        </p:nvSpPr>
        <p:spPr>
          <a:xfrm>
            <a:off x="8038238" y="5902220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行銷管理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18" name="員工有高達 90% 的時間在和 Excel 搏鬥">
            <a:extLst>
              <a:ext uri="{FF2B5EF4-FFF2-40B4-BE49-F238E27FC236}">
                <a16:creationId xmlns:a16="http://schemas.microsoft.com/office/drawing/2014/main" id="{5CC03E21-1BDF-D8ED-75CA-2C654D6DE0AF}"/>
              </a:ext>
            </a:extLst>
          </p:cNvPr>
          <p:cNvSpPr txBox="1"/>
          <p:nvPr/>
        </p:nvSpPr>
        <p:spPr>
          <a:xfrm>
            <a:off x="5642770" y="5902220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CRM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19" name="員工有高達 90% 的時間在和 Excel 搏鬥">
            <a:extLst>
              <a:ext uri="{FF2B5EF4-FFF2-40B4-BE49-F238E27FC236}">
                <a16:creationId xmlns:a16="http://schemas.microsoft.com/office/drawing/2014/main" id="{885A2E53-75AF-AD29-B615-F6942528AE94}"/>
              </a:ext>
            </a:extLst>
          </p:cNvPr>
          <p:cNvSpPr txBox="1"/>
          <p:nvPr/>
        </p:nvSpPr>
        <p:spPr>
          <a:xfrm>
            <a:off x="10433704" y="5902220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報表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0" name="員工有高達 90% 的時間在和 Excel 搏鬥">
            <a:extLst>
              <a:ext uri="{FF2B5EF4-FFF2-40B4-BE49-F238E27FC236}">
                <a16:creationId xmlns:a16="http://schemas.microsoft.com/office/drawing/2014/main" id="{93B8F43D-FB4E-9B7A-F8BD-4D1AE4CE6455}"/>
              </a:ext>
            </a:extLst>
          </p:cNvPr>
          <p:cNvSpPr txBox="1"/>
          <p:nvPr/>
        </p:nvSpPr>
        <p:spPr>
          <a:xfrm>
            <a:off x="851844" y="8421325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人資管理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1" name="員工有高達 90% 的時間在和 Excel 搏鬥">
            <a:extLst>
              <a:ext uri="{FF2B5EF4-FFF2-40B4-BE49-F238E27FC236}">
                <a16:creationId xmlns:a16="http://schemas.microsoft.com/office/drawing/2014/main" id="{47382960-D035-1FD5-A9FC-977E643BDE7C}"/>
              </a:ext>
            </a:extLst>
          </p:cNvPr>
          <p:cNvSpPr txBox="1"/>
          <p:nvPr/>
        </p:nvSpPr>
        <p:spPr>
          <a:xfrm>
            <a:off x="3247307" y="8421325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簽核系統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2" name="員工有高達 90% 的時間在和 Excel 搏鬥">
            <a:extLst>
              <a:ext uri="{FF2B5EF4-FFF2-40B4-BE49-F238E27FC236}">
                <a16:creationId xmlns:a16="http://schemas.microsoft.com/office/drawing/2014/main" id="{D7A43F61-8830-D230-432B-670ECA50B9EC}"/>
              </a:ext>
            </a:extLst>
          </p:cNvPr>
          <p:cNvSpPr txBox="1"/>
          <p:nvPr/>
        </p:nvSpPr>
        <p:spPr>
          <a:xfrm>
            <a:off x="8038238" y="8421325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專案管理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3" name="員工有高達 90% 的時間在和 Excel 搏鬥">
            <a:extLst>
              <a:ext uri="{FF2B5EF4-FFF2-40B4-BE49-F238E27FC236}">
                <a16:creationId xmlns:a16="http://schemas.microsoft.com/office/drawing/2014/main" id="{4D9B3A1E-B94B-B8CC-2F09-B8B1FBD095CC}"/>
              </a:ext>
            </a:extLst>
          </p:cNvPr>
          <p:cNvSpPr txBox="1"/>
          <p:nvPr/>
        </p:nvSpPr>
        <p:spPr>
          <a:xfrm>
            <a:off x="5642770" y="8421325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客服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  <p:sp>
        <p:nvSpPr>
          <p:cNvPr id="24" name="員工有高達 90% 的時間在和 Excel 搏鬥">
            <a:extLst>
              <a:ext uri="{FF2B5EF4-FFF2-40B4-BE49-F238E27FC236}">
                <a16:creationId xmlns:a16="http://schemas.microsoft.com/office/drawing/2014/main" id="{D227E69E-399C-88A9-ED22-DF2CE1023546}"/>
              </a:ext>
            </a:extLst>
          </p:cNvPr>
          <p:cNvSpPr txBox="1"/>
          <p:nvPr/>
        </p:nvSpPr>
        <p:spPr>
          <a:xfrm>
            <a:off x="10433704" y="8421325"/>
            <a:ext cx="1719254" cy="46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0" marR="0" lvl="0" indent="39687" algn="ct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>
                <a:solidFill>
                  <a:srgbClr val="393939"/>
                </a:solidFill>
                <a:latin typeface="Source Han Sans TW Medium"/>
                <a:ea typeface="Source Han Sans TW Medium"/>
                <a:cs typeface="Source Han Sans TW Medium"/>
                <a:sym typeface="Source Han Sans TW Medium"/>
              </a:defRPr>
            </a:pPr>
            <a:r>
              <a: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93939"/>
                </a:solidFill>
                <a:effectLst/>
                <a:uLnTx/>
                <a:uFillTx/>
                <a:latin typeface="Source Han Sans TW Medium"/>
                <a:sym typeface="Source Han Sans TW Medium"/>
              </a:rPr>
              <a:t>檔案管理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93939"/>
              </a:solidFill>
              <a:effectLst/>
              <a:uLnTx/>
              <a:uFillTx/>
              <a:latin typeface="Source Han Sans TW Medium"/>
              <a:sym typeface="Source Han Sans TW Medium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2318</Words>
  <Application>Microsoft Office PowerPoint</Application>
  <PresentationFormat>自訂</PresentationFormat>
  <Paragraphs>313</Paragraphs>
  <Slides>56</Slides>
  <Notes>55</Notes>
  <HiddenSlides>0</HiddenSlides>
  <MMClips>8</MMClips>
  <ScaleCrop>false</ScaleCrop>
  <HeadingPairs>
    <vt:vector size="6" baseType="variant">
      <vt:variant>
        <vt:lpstr>使用字型</vt:lpstr>
      </vt:variant>
      <vt:variant>
        <vt:i4>18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75" baseType="lpstr">
      <vt:lpstr>-apple-system-font</vt:lpstr>
      <vt:lpstr>Helvetica Light</vt:lpstr>
      <vt:lpstr>Helvetica LT Std</vt:lpstr>
      <vt:lpstr>Helvetica Neue</vt:lpstr>
      <vt:lpstr>Helvetica Neue Light</vt:lpstr>
      <vt:lpstr>Helvetica Neue Medium</vt:lpstr>
      <vt:lpstr>Noto Sans CJK SC Black</vt:lpstr>
      <vt:lpstr>Noto Sans CJK SC Bold</vt:lpstr>
      <vt:lpstr>Noto Sans CJK SC DemiLight</vt:lpstr>
      <vt:lpstr>Noto Sans CJK SC Medium</vt:lpstr>
      <vt:lpstr>Noto Sans CJK SC Regular</vt:lpstr>
      <vt:lpstr>Source Han Sans TW</vt:lpstr>
      <vt:lpstr>Source Han Sans TW Bold</vt:lpstr>
      <vt:lpstr>Source Han Sans TW Medium</vt:lpstr>
      <vt:lpstr>Source Han Sans TW Normal</vt:lpstr>
      <vt:lpstr>Arial</vt:lpstr>
      <vt:lpstr>Calibri</vt:lpstr>
      <vt:lpstr>Open Sans Semibold</vt:lpstr>
      <vt:lpstr>White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2025-07-17T03:24:40Z</dcterms:modified>
</cp:coreProperties>
</file>