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9"/>
  </p:notesMasterIdLst>
  <p:sldIdLst>
    <p:sldId id="256" r:id="rId2"/>
    <p:sldId id="372" r:id="rId3"/>
    <p:sldId id="373" r:id="rId4"/>
    <p:sldId id="375" r:id="rId5"/>
    <p:sldId id="377" r:id="rId6"/>
    <p:sldId id="378" r:id="rId7"/>
    <p:sldId id="379" r:id="rId8"/>
    <p:sldId id="380" r:id="rId9"/>
    <p:sldId id="381" r:id="rId10"/>
    <p:sldId id="382" r:id="rId11"/>
    <p:sldId id="383" r:id="rId12"/>
    <p:sldId id="384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95" r:id="rId30"/>
    <p:sldId id="402" r:id="rId31"/>
    <p:sldId id="403" r:id="rId32"/>
    <p:sldId id="404" r:id="rId33"/>
    <p:sldId id="405" r:id="rId34"/>
    <p:sldId id="406" r:id="rId35"/>
    <p:sldId id="407" r:id="rId36"/>
    <p:sldId id="408" r:id="rId37"/>
    <p:sldId id="409" r:id="rId38"/>
    <p:sldId id="410" r:id="rId39"/>
    <p:sldId id="411" r:id="rId40"/>
    <p:sldId id="496" r:id="rId41"/>
    <p:sldId id="412" r:id="rId42"/>
    <p:sldId id="413" r:id="rId43"/>
    <p:sldId id="414" r:id="rId44"/>
    <p:sldId id="415" r:id="rId45"/>
    <p:sldId id="416" r:id="rId46"/>
    <p:sldId id="417" r:id="rId47"/>
    <p:sldId id="418" r:id="rId48"/>
    <p:sldId id="419" r:id="rId49"/>
    <p:sldId id="497" r:id="rId50"/>
    <p:sldId id="420" r:id="rId51"/>
    <p:sldId id="421" r:id="rId52"/>
    <p:sldId id="422" r:id="rId53"/>
    <p:sldId id="423" r:id="rId54"/>
    <p:sldId id="424" r:id="rId55"/>
    <p:sldId id="425" r:id="rId56"/>
    <p:sldId id="426" r:id="rId57"/>
    <p:sldId id="427" r:id="rId58"/>
    <p:sldId id="498" r:id="rId59"/>
    <p:sldId id="428" r:id="rId60"/>
    <p:sldId id="429" r:id="rId61"/>
    <p:sldId id="430" r:id="rId62"/>
    <p:sldId id="431" r:id="rId63"/>
    <p:sldId id="432" r:id="rId64"/>
    <p:sldId id="433" r:id="rId65"/>
    <p:sldId id="434" r:id="rId66"/>
    <p:sldId id="435" r:id="rId67"/>
    <p:sldId id="436" r:id="rId68"/>
    <p:sldId id="437" r:id="rId69"/>
    <p:sldId id="438" r:id="rId70"/>
    <p:sldId id="439" r:id="rId71"/>
    <p:sldId id="440" r:id="rId72"/>
    <p:sldId id="441" r:id="rId73"/>
    <p:sldId id="442" r:id="rId74"/>
    <p:sldId id="443" r:id="rId75"/>
    <p:sldId id="444" r:id="rId76"/>
    <p:sldId id="445" r:id="rId77"/>
    <p:sldId id="446" r:id="rId78"/>
    <p:sldId id="499" r:id="rId79"/>
    <p:sldId id="447" r:id="rId80"/>
    <p:sldId id="448" r:id="rId81"/>
    <p:sldId id="449" r:id="rId82"/>
    <p:sldId id="450" r:id="rId83"/>
    <p:sldId id="452" r:id="rId84"/>
    <p:sldId id="453" r:id="rId85"/>
    <p:sldId id="454" r:id="rId86"/>
    <p:sldId id="455" r:id="rId87"/>
    <p:sldId id="456" r:id="rId88"/>
    <p:sldId id="457" r:id="rId89"/>
    <p:sldId id="458" r:id="rId90"/>
    <p:sldId id="459" r:id="rId91"/>
    <p:sldId id="460" r:id="rId92"/>
    <p:sldId id="461" r:id="rId93"/>
    <p:sldId id="463" r:id="rId94"/>
    <p:sldId id="464" r:id="rId95"/>
    <p:sldId id="465" r:id="rId96"/>
    <p:sldId id="466" r:id="rId97"/>
    <p:sldId id="500" r:id="rId98"/>
    <p:sldId id="467" r:id="rId99"/>
    <p:sldId id="468" r:id="rId100"/>
    <p:sldId id="469" r:id="rId101"/>
    <p:sldId id="470" r:id="rId102"/>
    <p:sldId id="471" r:id="rId103"/>
    <p:sldId id="472" r:id="rId104"/>
    <p:sldId id="473" r:id="rId105"/>
    <p:sldId id="474" r:id="rId106"/>
    <p:sldId id="475" r:id="rId107"/>
    <p:sldId id="476" r:id="rId108"/>
    <p:sldId id="477" r:id="rId109"/>
    <p:sldId id="478" r:id="rId110"/>
    <p:sldId id="479" r:id="rId111"/>
    <p:sldId id="480" r:id="rId112"/>
    <p:sldId id="501" r:id="rId113"/>
    <p:sldId id="481" r:id="rId114"/>
    <p:sldId id="482" r:id="rId115"/>
    <p:sldId id="483" r:id="rId116"/>
    <p:sldId id="484" r:id="rId117"/>
    <p:sldId id="486" r:id="rId118"/>
    <p:sldId id="487" r:id="rId119"/>
    <p:sldId id="488" r:id="rId120"/>
    <p:sldId id="489" r:id="rId121"/>
    <p:sldId id="490" r:id="rId122"/>
    <p:sldId id="502" r:id="rId123"/>
    <p:sldId id="491" r:id="rId124"/>
    <p:sldId id="492" r:id="rId125"/>
    <p:sldId id="493" r:id="rId126"/>
    <p:sldId id="494" r:id="rId127"/>
    <p:sldId id="286" r:id="rId128"/>
  </p:sldIdLst>
  <p:sldSz cx="12192000" cy="6858000"/>
  <p:notesSz cx="6858000" cy="9144000"/>
  <p:embeddedFontLst>
    <p:embeddedFont>
      <p:font typeface="Calibri" panose="020F0502020204030204" pitchFamily="34" charset="0"/>
      <p:regular r:id="rId130"/>
      <p:bold r:id="rId131"/>
      <p:italic r:id="rId132"/>
      <p:boldItalic r:id="rId133"/>
    </p:embeddedFont>
    <p:embeddedFont>
      <p:font typeface="Calibri Light" panose="020F0302020204030204" pitchFamily="34" charset="0"/>
      <p:regular r:id="rId134"/>
      <p:italic r:id="rId135"/>
    </p:embeddedFont>
    <p:embeddedFont>
      <p:font typeface="Helvetica Neue" panose="020B0600070205080204"/>
      <p:regular r:id="rId136"/>
      <p:bold r:id="rId137"/>
      <p:italic r:id="rId138"/>
      <p:boldItalic r:id="rId139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FF5F5"/>
    <a:srgbClr val="9D6262"/>
    <a:srgbClr val="445252"/>
    <a:srgbClr val="FFF8F8"/>
    <a:srgbClr val="FFFAFA"/>
    <a:srgbClr val="FFF1EB"/>
    <a:srgbClr val="FCEEE3"/>
    <a:srgbClr val="F4D0D0"/>
    <a:srgbClr val="FC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8" autoAdjust="0"/>
    <p:restoredTop sz="95232" autoAdjust="0"/>
  </p:normalViewPr>
  <p:slideViewPr>
    <p:cSldViewPr snapToGrid="0">
      <p:cViewPr varScale="1">
        <p:scale>
          <a:sx n="59" d="100"/>
          <a:sy n="59" d="100"/>
        </p:scale>
        <p:origin x="72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font" Target="fonts/font9.fntdata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font" Target="fonts/font5.fntdata"/><Relationship Id="rId139" Type="http://schemas.openxmlformats.org/officeDocument/2006/relationships/font" Target="fonts/font10.fntdata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font" Target="fonts/font1.fntdata"/><Relationship Id="rId135" Type="http://schemas.openxmlformats.org/officeDocument/2006/relationships/font" Target="fonts/font6.fntdata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font" Target="fonts/font2.fntdata"/><Relationship Id="rId136" Type="http://schemas.openxmlformats.org/officeDocument/2006/relationships/font" Target="fonts/font7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font" Target="fonts/font3.fntdata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font" Target="fonts/font4.fntdata"/><Relationship Id="rId16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B7EA6-DD99-4658-A99E-97553DABDDE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AB7B8-0B51-4E46-93B5-64865AC5EE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3263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AB7B8-0B51-4E46-93B5-64865AC5EE0F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6692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9AB7B8-0B51-4E46-93B5-64865AC5EE0F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340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338B0F-85DC-4E38-9BF3-FC45689E02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F0DCFA3-2260-4834-8F68-CA15DD9E27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B7162B0-4F2A-4344-A8C3-A4BB634AF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A597CB1-F59F-418B-B980-E12CF46AD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27E5713-2C89-4735-B6BD-5DC8AD322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084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9C9097-EF09-4C0C-9DC9-20C335E8A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ECF780-3325-4B1D-8A71-40CA499E99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9C03E1-16D4-4B3B-9617-74A759B33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305149A-553C-498D-9389-0BD9C073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81A4E5F-4E14-42E2-B33F-119F5486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20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531A0BFB-C631-44BF-9ED5-6C36BEF83D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17C8354-C9DF-427C-A205-DB9F24A23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B9060D4-BCF4-476B-B57D-16356AAE0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78AF856-219A-48F5-890A-094B19C28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4D54869-5C71-466A-BDD7-4F1E56551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069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E0896D-F311-488D-91A0-C39C4BBB5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92AF249-3D86-4C21-89E5-F5B07DD2E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95C6663-A543-4A10-B0BF-AD0A3924D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FF1E2AB-ED07-4A6F-A2EC-136695EFE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9CD7934-575F-4CE6-8EFC-90CDA1A3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6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3A7D08-4809-431D-8072-F01455ACA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A00205-DD2A-4D50-BF76-B8313E097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AFF051E-17D6-469E-B1B0-39C3464AA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5D13769-045C-48C1-B095-3BB02F8C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34F342C-A561-4747-B3D2-9EE10B8B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932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40ED87-017D-41E7-BCBC-E170F05A3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F02AE94-9291-4BB2-B2AE-15F59EDAC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792083-7951-423A-962E-F03BDC07C9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8C22934-324A-4F40-B820-19131FD57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5CE4914-D7E9-40C3-ACA5-A5A507B0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ECD824A-8711-4C29-8D91-BA2D1D7F2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043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FA0235-FFC8-4313-BBF6-FD763262D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189DAFC-FAB8-4723-BA8D-5479A2DE8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47DAD7C-87A6-4EEE-846B-5B50BE4D2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B6352E5-F0C8-48E9-8C04-646BD7910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0B95D6C-01B2-435A-B911-C4BF11A355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DEC67476-DE15-4D34-9235-E8D521B56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12B72F39-D8DF-48BC-A61E-E45206F0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58C238C-9041-4599-A998-9658B9F72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929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59B396-9C1C-4309-BB2B-89541FE91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C58EF9D-4101-46FE-AC14-A98ABCEB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A1DB887-AA33-4179-B298-CDC74A2E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29F4F95-31E4-410B-BC9C-EF9AE7293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260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6D127DC-0E86-43E6-92B2-71650E79C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081FD8FF-F8CF-43B0-A87F-EA7A0B5A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97FE72-2CC1-419C-8E8C-0497256DE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079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44E8F1-368B-4AF0-ACC9-4D9F8043B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D98A07-F792-4C69-AC2D-DC1794D15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A584901-5463-4122-9614-654EDF67FF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242BF32-E801-4333-AB6F-8E62FED4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3B0438E-7F49-4D9C-8103-AFBAFE3BE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825C1F3-A08B-4C1D-9069-93AE795D3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409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F1F3EFC-DBAC-4719-9E84-D7B9DBF5B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14394E47-79ED-45C6-A856-2187C38490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6459F15-66C4-4C5C-BA91-681216EFF6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929F90E0-31E1-40AA-A632-DA2D558A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A42AEBC-F33B-4A2A-B31D-4D7405FC0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D317A620-D9D2-4321-92C3-E25C302ED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986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34F4CDE-1F6D-4474-82C2-A6F9E2A3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1A5432D-CC90-4A2B-8862-F3E469D50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9FC40AC-63C9-450C-929A-95158371A5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AFAB1-422F-4C54-BF23-73010D5EFF5C}" type="datetimeFigureOut">
              <a:rPr lang="zh-TW" altLang="en-US" smtClean="0"/>
              <a:t>2025/1/7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D9D5A1F-3B45-4899-9736-1CDACD2210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0783339-5B4E-497F-9953-624369E7F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40EBE-A4CE-4B54-98B9-A42DE26E85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927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3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6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0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13" Type="http://schemas.openxmlformats.org/officeDocument/2006/relationships/slide" Target="slide123.xml"/><Relationship Id="rId3" Type="http://schemas.openxmlformats.org/officeDocument/2006/relationships/slide" Target="slide3.xml"/><Relationship Id="rId7" Type="http://schemas.openxmlformats.org/officeDocument/2006/relationships/slide" Target="slide50.xml"/><Relationship Id="rId12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41.xml"/><Relationship Id="rId11" Type="http://schemas.openxmlformats.org/officeDocument/2006/relationships/slide" Target="slide113.xml"/><Relationship Id="rId5" Type="http://schemas.openxmlformats.org/officeDocument/2006/relationships/slide" Target="slide30.xml"/><Relationship Id="rId10" Type="http://schemas.openxmlformats.org/officeDocument/2006/relationships/slide" Target="slide98.xml"/><Relationship Id="rId4" Type="http://schemas.openxmlformats.org/officeDocument/2006/relationships/slide" Target="slide9.xml"/><Relationship Id="rId9" Type="http://schemas.openxmlformats.org/officeDocument/2006/relationships/slide" Target="slide7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B4AFFE1A-5F0F-4093-BD2B-F7B1B3D99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023" y="5405895"/>
            <a:ext cx="2248689" cy="798351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658287" y="658948"/>
            <a:ext cx="11370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b="1" spc="-150" dirty="0">
                <a:solidFill>
                  <a:srgbClr val="445252"/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Ragic </a:t>
            </a:r>
            <a:r>
              <a:rPr lang="ja-JP" altLang="en-US" sz="5400" b="1" spc="-150" dirty="0">
                <a:solidFill>
                  <a:srgbClr val="445252"/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データベース設計入門</a:t>
            </a:r>
          </a:p>
        </p:txBody>
      </p:sp>
      <p:sp>
        <p:nvSpPr>
          <p:cNvPr id="7" name="矩形: 圓角 6">
            <a:extLst>
              <a:ext uri="{FF2B5EF4-FFF2-40B4-BE49-F238E27FC236}">
                <a16:creationId xmlns:a16="http://schemas.microsoft.com/office/drawing/2014/main" id="{B8133FA6-3B04-41AC-8B66-5789E305F27D}"/>
              </a:ext>
            </a:extLst>
          </p:cNvPr>
          <p:cNvSpPr/>
          <p:nvPr/>
        </p:nvSpPr>
        <p:spPr>
          <a:xfrm>
            <a:off x="4276488" y="3429000"/>
            <a:ext cx="3742139" cy="1000125"/>
          </a:xfrm>
          <a:prstGeom prst="roundRect">
            <a:avLst>
              <a:gd name="adj" fmla="val 20476"/>
            </a:avLst>
          </a:prstGeom>
          <a:solidFill>
            <a:srgbClr val="D50E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latin typeface="Noto Sans CJK TC Bold" panose="020B0800000000000000" pitchFamily="34" charset="-120"/>
                <a:ea typeface="Noto Sans CJK TC Bold" panose="020B0800000000000000" pitchFamily="34" charset="-120"/>
                <a:cs typeface="Microsoft Sans Serif" panose="020B0604020202020204" pitchFamily="34" charset="0"/>
              </a:rPr>
              <a:t>授業を始める</a:t>
            </a: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16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フォーム作成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75733" y="2074334"/>
            <a:ext cx="7645400" cy="334432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8E8DBFD9-0A2C-4180-BB99-1E2AE683FC88}"/>
              </a:ext>
            </a:extLst>
          </p:cNvPr>
          <p:cNvSpPr/>
          <p:nvPr/>
        </p:nvSpPr>
        <p:spPr>
          <a:xfrm>
            <a:off x="8043332" y="584399"/>
            <a:ext cx="3751503" cy="643267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フォームをデザインする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9011407" y="2539573"/>
            <a:ext cx="2718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フォームとタブを作成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1AEF2887-30F0-48F6-BE0F-51D7E9D451AC}"/>
              </a:ext>
            </a:extLst>
          </p:cNvPr>
          <p:cNvSpPr/>
          <p:nvPr/>
        </p:nvSpPr>
        <p:spPr>
          <a:xfrm>
            <a:off x="8568267" y="258867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35186C63-F4C2-4FAC-9DE4-42992D488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02" y="2178717"/>
            <a:ext cx="7379230" cy="313555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F6340C11-2C4D-44BE-A72C-581466EE15F5}"/>
              </a:ext>
            </a:extLst>
          </p:cNvPr>
          <p:cNvCxnSpPr>
            <a:cxnSpLocks/>
          </p:cNvCxnSpPr>
          <p:nvPr/>
        </p:nvCxnSpPr>
        <p:spPr>
          <a:xfrm>
            <a:off x="3731491" y="2771871"/>
            <a:ext cx="48367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id="{97282A41-1D4E-4EC9-B610-F495F7AE2495}"/>
              </a:ext>
            </a:extLst>
          </p:cNvPr>
          <p:cNvSpPr/>
          <p:nvPr/>
        </p:nvSpPr>
        <p:spPr>
          <a:xfrm>
            <a:off x="3509819" y="4766682"/>
            <a:ext cx="1609816" cy="4261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909A5C0F-6782-43E8-AE97-9E8D6568A06E}"/>
              </a:ext>
            </a:extLst>
          </p:cNvPr>
          <p:cNvCxnSpPr>
            <a:cxnSpLocks/>
          </p:cNvCxnSpPr>
          <p:nvPr/>
        </p:nvCxnSpPr>
        <p:spPr>
          <a:xfrm>
            <a:off x="5116945" y="4886421"/>
            <a:ext cx="168082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A880030A-A3F1-4889-BE0B-F53B2EB5617A}"/>
              </a:ext>
            </a:extLst>
          </p:cNvPr>
          <p:cNvCxnSpPr>
            <a:cxnSpLocks/>
          </p:cNvCxnSpPr>
          <p:nvPr/>
        </p:nvCxnSpPr>
        <p:spPr>
          <a:xfrm flipV="1">
            <a:off x="6769285" y="2771871"/>
            <a:ext cx="0" cy="21145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63DD607B-9E65-4379-AB61-54B8F8404BED}"/>
              </a:ext>
            </a:extLst>
          </p:cNvPr>
          <p:cNvSpPr/>
          <p:nvPr/>
        </p:nvSpPr>
        <p:spPr>
          <a:xfrm>
            <a:off x="3509819" y="2687783"/>
            <a:ext cx="226693" cy="2451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496570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100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491532" y="2128249"/>
            <a:ext cx="7206140" cy="265234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D5D6CAB-5CB8-409B-B57C-B286DAE659D2}"/>
              </a:ext>
            </a:extLst>
          </p:cNvPr>
          <p:cNvSpPr txBox="1"/>
          <p:nvPr/>
        </p:nvSpPr>
        <p:spPr>
          <a:xfrm>
            <a:off x="7587912" y="5247491"/>
            <a:ext cx="4371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方法</a:t>
            </a:r>
            <a:r>
              <a:rPr lang="en-US" altLang="ja-JP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1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：レポートタブから新しいレポートを作成する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4" name="箭號: 五邊形 13">
            <a:extLst>
              <a:ext uri="{FF2B5EF4-FFF2-40B4-BE49-F238E27FC236}">
                <a16:creationId xmlns:a16="http://schemas.microsoft.com/office/drawing/2014/main" id="{5465F016-E4BA-4D45-A1BC-FC135C369C0C}"/>
              </a:ext>
            </a:extLst>
          </p:cNvPr>
          <p:cNvSpPr/>
          <p:nvPr/>
        </p:nvSpPr>
        <p:spPr>
          <a:xfrm>
            <a:off x="7121186" y="529658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5879F467-4060-4555-A42B-D059483462A4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id="{0DBEC599-9395-402E-928C-8B06D17F9604}"/>
              </a:ext>
            </a:extLst>
          </p:cNvPr>
          <p:cNvSpPr/>
          <p:nvPr/>
        </p:nvSpPr>
        <p:spPr>
          <a:xfrm>
            <a:off x="6391921" y="464190"/>
            <a:ext cx="5321108" cy="933791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シートにあるデータからレポートを作成することができる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FD14FA7-EEBE-479A-9D78-B04DEAA1E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704" y="2209630"/>
            <a:ext cx="6906589" cy="243874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D542BE9E-ACF4-4B3D-98C1-94295EEBCA02}"/>
              </a:ext>
            </a:extLst>
          </p:cNvPr>
          <p:cNvCxnSpPr>
            <a:cxnSpLocks/>
          </p:cNvCxnSpPr>
          <p:nvPr/>
        </p:nvCxnSpPr>
        <p:spPr>
          <a:xfrm>
            <a:off x="7446890" y="3429000"/>
            <a:ext cx="0" cy="17346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8841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101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323751" y="1404554"/>
            <a:ext cx="8103766" cy="409666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D5D6CAB-5CB8-409B-B57C-B286DAE659D2}"/>
              </a:ext>
            </a:extLst>
          </p:cNvPr>
          <p:cNvSpPr txBox="1"/>
          <p:nvPr/>
        </p:nvSpPr>
        <p:spPr>
          <a:xfrm>
            <a:off x="6589468" y="5501221"/>
            <a:ext cx="5362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方法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2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：フォームのレポートボタンをクリックする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099068EC-76F8-48BC-8010-5F01EFC267A0}"/>
              </a:ext>
            </a:extLst>
          </p:cNvPr>
          <p:cNvSpPr/>
          <p:nvPr/>
        </p:nvSpPr>
        <p:spPr>
          <a:xfrm>
            <a:off x="6122742" y="553419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228F7D-F27E-4DD0-B3CE-62F8E80112C9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id="{5A66DE53-718C-4B4B-A925-6CA41F5C1E6B}"/>
              </a:ext>
            </a:extLst>
          </p:cNvPr>
          <p:cNvSpPr/>
          <p:nvPr/>
        </p:nvSpPr>
        <p:spPr>
          <a:xfrm>
            <a:off x="6391921" y="346311"/>
            <a:ext cx="5321108" cy="933791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シートにあるデータからレポートを作成することができる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C51BFC3-1593-4820-BAAC-0A3D83E0A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73" y="1579012"/>
            <a:ext cx="7588295" cy="374774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D542BE9E-ACF4-4B3D-98C1-94295EEBCA02}"/>
              </a:ext>
            </a:extLst>
          </p:cNvPr>
          <p:cNvCxnSpPr>
            <a:cxnSpLocks/>
          </p:cNvCxnSpPr>
          <p:nvPr/>
        </p:nvCxnSpPr>
        <p:spPr>
          <a:xfrm>
            <a:off x="8524875" y="4991450"/>
            <a:ext cx="0" cy="514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43182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102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724150" y="1182256"/>
            <a:ext cx="6191250" cy="503755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085277" y="435428"/>
            <a:ext cx="2389627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ダッシュボード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23383CB3-2269-4189-87F1-FB68A6E9B295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E7E5D4D0-40AD-4415-B2E2-E0C23E041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530" y="1345134"/>
            <a:ext cx="5806490" cy="475250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73322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103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939636" y="2247908"/>
            <a:ext cx="8497455" cy="296993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556772" y="589723"/>
            <a:ext cx="3080058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ランキングレポート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8BA01D6-213F-4D62-A3D8-3CD0CBBBBF76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5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204CFE46-760A-46E7-87EA-97A08F117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549" y="2387795"/>
            <a:ext cx="7879628" cy="269016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488065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104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976582" y="1890825"/>
            <a:ext cx="8340436" cy="386226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934449" y="589723"/>
            <a:ext cx="2702380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ピボットテーブル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4DC9EE7-42B2-44AA-A956-167C952D9B53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6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A27D5F8-5B0D-4A0F-BBC8-EB170F532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268" y="2069113"/>
            <a:ext cx="7983064" cy="350568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740405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105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496787" y="1724028"/>
            <a:ext cx="11352313" cy="422909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857064" y="589723"/>
            <a:ext cx="1779766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カレンダー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8FE17CC-592A-4C63-85FC-595726290910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7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C5475B4-63BD-4881-8BBB-95E79E673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84" y="1933453"/>
            <a:ext cx="10867245" cy="381024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457129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106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108958" y="2085976"/>
            <a:ext cx="8077200" cy="378141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546673" y="589723"/>
            <a:ext cx="2090158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タスクリスト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B758B188-7152-411E-8E9D-BDE8C077D576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8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D0818DB-9019-4EF5-A53E-CC078BCFA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869" y="2485813"/>
            <a:ext cx="6649378" cy="298174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913713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107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800100" y="2686050"/>
            <a:ext cx="10715625" cy="270807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420837" y="589723"/>
            <a:ext cx="2215993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ラベル生成器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DC79816-CFA7-4213-8A2D-63CD8BEAF3BE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9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FDC668D-63E4-49EE-A4C4-BDC712386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262" y="2854057"/>
            <a:ext cx="9078592" cy="237205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999416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108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133600" y="1020204"/>
            <a:ext cx="7486650" cy="531324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10083567" y="435428"/>
            <a:ext cx="1629462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地図表示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C486DB5-5F76-489E-BE4E-D69B036D23D6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10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846D311-0FD8-4E9B-8781-76153C14E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291" y="1182723"/>
            <a:ext cx="6745267" cy="498820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715262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109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1476375"/>
            <a:ext cx="10978541" cy="454608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529895" y="589723"/>
            <a:ext cx="2106936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折れ線グラフ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764D71F-D82C-41BD-90AD-83EF326BF1F1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11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9C973B1-8290-4DBB-B8EB-7C5F738CC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788" y="2053850"/>
            <a:ext cx="10346422" cy="339113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2647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6" y="1532470"/>
            <a:ext cx="6428313" cy="418798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7892762" y="2341479"/>
            <a:ext cx="2835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タブを</a:t>
            </a:r>
            <a:r>
              <a:rPr lang="zh-TW" altLang="en-US" sz="28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命名</a:t>
            </a:r>
            <a:endParaRPr kumimoji="0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C9F6A4A3-AAFB-4742-9AE1-9B62C88EE566}"/>
              </a:ext>
            </a:extLst>
          </p:cNvPr>
          <p:cNvSpPr/>
          <p:nvPr/>
        </p:nvSpPr>
        <p:spPr>
          <a:xfrm>
            <a:off x="7426036" y="243408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44851F51-E9C0-4BF5-ABFA-E6FE86DEF0FC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フォーム作成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EA7433BC-97E5-4A76-9CAB-647F60C49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48" y="1616408"/>
            <a:ext cx="5820587" cy="402011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CD1F41C8-65AF-49EB-BD14-51F58C1AD54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2780145" y="2603089"/>
            <a:ext cx="4645891" cy="1419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15326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2009777"/>
            <a:ext cx="10978541" cy="375284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227890" y="801925"/>
            <a:ext cx="2408939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ガントチャート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DDA88A2-926C-41A3-94D5-7F82DF3A9E21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7822EBB-939D-4179-A53B-39B935E3C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23" y="2267216"/>
            <a:ext cx="10665204" cy="323796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919850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800225" y="1171548"/>
            <a:ext cx="8048625" cy="510244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494983" y="494893"/>
            <a:ext cx="2141848" cy="584773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グループ分析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750A0D0-2AE5-47E3-BBFC-85DC5C5C4C99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256674E4-C742-4518-A889-6A2913665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595" y="1293149"/>
            <a:ext cx="6773884" cy="485923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525052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10876" y="6422571"/>
            <a:ext cx="902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112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全ての注文金額を計算するダッシュボードを 「受注書」で作成する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2665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090289F8-9DC3-49DC-B836-E68841675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853" y="469602"/>
            <a:ext cx="3448911" cy="3448911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7552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44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データベースの設定と</a:t>
            </a:r>
            <a:endParaRPr lang="en-US" altLang="ja-JP" sz="4400" dirty="0">
              <a:solidFill>
                <a:srgbClr val="9D626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  <a:p>
            <a:pPr lvl="0">
              <a:defRPr/>
            </a:pPr>
            <a:r>
              <a:rPr lang="ja-JP" altLang="en-US" sz="44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メンテナンス</a:t>
            </a:r>
            <a:endParaRPr lang="en-US" altLang="zh-TW" sz="4400" dirty="0">
              <a:solidFill>
                <a:srgbClr val="9D626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48975" y="6422571"/>
            <a:ext cx="873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113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8972021" y="5891498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達人</a:t>
            </a: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への</a:t>
            </a: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道</a:t>
            </a:r>
            <a:endParaRPr lang="en-US" altLang="zh-TW" sz="2000" dirty="0">
              <a:solidFill>
                <a:srgbClr val="445252"/>
              </a:solidFill>
              <a:latin typeface="Noto Sans CJK TC Regular" panose="020B0500000000000000" pitchFamily="34" charset="-120"/>
              <a:ea typeface="Noto Sans CJK TC Regular" panose="020B0500000000000000" pitchFamily="34" charset="-120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9710AEEE-9CD8-4B3C-A831-A81C30007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592" y="5592983"/>
            <a:ext cx="686429" cy="68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1172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114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1727053"/>
            <a:ext cx="10978541" cy="441657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7210427" y="663140"/>
            <a:ext cx="4426402" cy="784967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自分のデータベースページをカスタマイズする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4" name="箭號: 向下 13">
            <a:extLst>
              <a:ext uri="{FF2B5EF4-FFF2-40B4-BE49-F238E27FC236}">
                <a16:creationId xmlns:a16="http://schemas.microsoft.com/office/drawing/2014/main" id="{A1DA939D-2258-4929-A19B-60D6431C7DB8}"/>
              </a:ext>
            </a:extLst>
          </p:cNvPr>
          <p:cNvSpPr/>
          <p:nvPr/>
        </p:nvSpPr>
        <p:spPr>
          <a:xfrm rot="16200000">
            <a:off x="5215282" y="3724309"/>
            <a:ext cx="318749" cy="422057"/>
          </a:xfrm>
          <a:prstGeom prst="downArrow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FA3418AD-2BE6-4734-BC53-D5CD8F3AE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988" y="2876854"/>
            <a:ext cx="2227633" cy="298564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3E5677E3-D525-4FC8-9D5C-1D1409FBF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88" y="2020249"/>
            <a:ext cx="2048161" cy="121937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216DB023-21A1-493A-9F63-BFE322ECE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2754" y="2273596"/>
            <a:ext cx="5791601" cy="326260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9" name="箭號: 彎曲 18">
            <a:extLst>
              <a:ext uri="{FF2B5EF4-FFF2-40B4-BE49-F238E27FC236}">
                <a16:creationId xmlns:a16="http://schemas.microsoft.com/office/drawing/2014/main" id="{E95D38D6-C6EB-483B-B20A-D786291D7719}"/>
              </a:ext>
            </a:extLst>
          </p:cNvPr>
          <p:cNvSpPr/>
          <p:nvPr/>
        </p:nvSpPr>
        <p:spPr>
          <a:xfrm flipV="1">
            <a:off x="1461039" y="3935338"/>
            <a:ext cx="813816" cy="868680"/>
          </a:xfrm>
          <a:prstGeom prst="ben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6185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247775" y="1447800"/>
            <a:ext cx="9753600" cy="442912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467850" y="589723"/>
            <a:ext cx="2168980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カスタム ロゴ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0823983-85BD-4721-B023-879F810F8310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F9BAD27-B6DE-467C-8F91-4B29C028C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886" y="1602096"/>
            <a:ext cx="6759378" cy="221766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3A63ED92-F005-4C13-9A03-AF5567EA8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039" y="4384657"/>
            <a:ext cx="2737366" cy="108550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04D8E48B-79AB-493A-BD53-996C66DBD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668" y="4410128"/>
            <a:ext cx="2521538" cy="108550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5" name="箭號: 向下 14">
            <a:extLst>
              <a:ext uri="{FF2B5EF4-FFF2-40B4-BE49-F238E27FC236}">
                <a16:creationId xmlns:a16="http://schemas.microsoft.com/office/drawing/2014/main" id="{E188479A-C9D2-4409-8936-671885B84BBD}"/>
              </a:ext>
            </a:extLst>
          </p:cNvPr>
          <p:cNvSpPr/>
          <p:nvPr/>
        </p:nvSpPr>
        <p:spPr>
          <a:xfrm rot="16200000">
            <a:off x="5965200" y="4741852"/>
            <a:ext cx="318749" cy="422057"/>
          </a:xfrm>
          <a:prstGeom prst="downArrow">
            <a:avLst/>
          </a:prstGeom>
          <a:solidFill>
            <a:schemeClr val="accent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3363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42950" y="1647924"/>
            <a:ext cx="10563225" cy="414327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FB841BD-0A71-44A8-B2C4-BAB080591989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4098DED8-90EE-491B-814A-2E03E9EDBF6C}"/>
              </a:ext>
            </a:extLst>
          </p:cNvPr>
          <p:cNvSpPr/>
          <p:nvPr/>
        </p:nvSpPr>
        <p:spPr>
          <a:xfrm>
            <a:off x="9105900" y="589723"/>
            <a:ext cx="2530930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カスタム バナー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9EE31C6-3C7A-4CE6-AA5C-DC82CE031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477" y="1719188"/>
            <a:ext cx="6078162" cy="246590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7079CC0-6819-44EC-8E4E-A0CC214C6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793" y="4795680"/>
            <a:ext cx="7249537" cy="82879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468484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A63C2D8F-78A3-42DD-8EF6-F1F547389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06" y="1963099"/>
            <a:ext cx="6012057" cy="393636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1438182"/>
            <a:ext cx="10978540" cy="472291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598716" y="494893"/>
            <a:ext cx="3038113" cy="67960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専用ログインページ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7F09C8F3-D857-46B4-8237-FD9D18916377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FAA91DB1-7D5D-4946-8413-2DF5383A2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757" y="1868461"/>
            <a:ext cx="6012057" cy="312107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286747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085975" y="1627560"/>
            <a:ext cx="8010525" cy="439490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10096499" y="589723"/>
            <a:ext cx="1540329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お</a:t>
            </a:r>
            <a:r>
              <a:rPr lang="zh-TW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支払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い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F831BC48-4FEF-488E-86C0-7B44089CCC74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5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6BD78F7-765E-4269-8063-4CF096DB3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123" y="1874611"/>
            <a:ext cx="7495753" cy="391199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230291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119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924049" y="1247781"/>
            <a:ext cx="8124223" cy="502049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420100" y="435428"/>
            <a:ext cx="3216729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バックアップと復元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3B82D1E-CF7E-4D14-962D-81F6776D4EF8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6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CF27065-CC59-4B0F-9256-AE5DA88F5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082" y="1590737"/>
            <a:ext cx="7212155" cy="433457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6324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1466850"/>
            <a:ext cx="7173379" cy="4620673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8893179" y="3348368"/>
            <a:ext cx="3284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シートを命名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E87E193B-FCE4-4147-829B-9A747EE7EC0F}"/>
              </a:ext>
            </a:extLst>
          </p:cNvPr>
          <p:cNvSpPr/>
          <p:nvPr/>
        </p:nvSpPr>
        <p:spPr>
          <a:xfrm>
            <a:off x="8441267" y="339600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94C0E22-8D35-40EB-99ED-C139818D02E8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フォーム作成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3BD09E2-6BC8-4D62-BDD5-034501CCE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81" y="1538094"/>
            <a:ext cx="6503454" cy="444861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F6340C11-2C4D-44BE-A72C-581466EE15F5}"/>
              </a:ext>
            </a:extLst>
          </p:cNvPr>
          <p:cNvCxnSpPr>
            <a:cxnSpLocks/>
          </p:cNvCxnSpPr>
          <p:nvPr/>
        </p:nvCxnSpPr>
        <p:spPr>
          <a:xfrm>
            <a:off x="6031345" y="3562099"/>
            <a:ext cx="240992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04416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120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303113" y="1591531"/>
            <a:ext cx="7585773" cy="441400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9479560" y="589723"/>
            <a:ext cx="2157269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バックアップ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42C78FB-2016-47B9-9065-4820BA21996D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7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C59CDBC-2829-4927-9324-4B39C9CED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624" y="1826884"/>
            <a:ext cx="6418752" cy="394584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971202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121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81924" y="2114783"/>
            <a:ext cx="7585773" cy="277154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CE57074F-22E9-4E38-845B-0E0D5116BDA6}"/>
              </a:ext>
            </a:extLst>
          </p:cNvPr>
          <p:cNvSpPr txBox="1"/>
          <p:nvPr/>
        </p:nvSpPr>
        <p:spPr>
          <a:xfrm>
            <a:off x="8957732" y="2136683"/>
            <a:ext cx="3148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バックアップファイルを選択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BBF1C548-69A1-4C68-8EFD-604BA9C73327}"/>
              </a:ext>
            </a:extLst>
          </p:cNvPr>
          <p:cNvSpPr txBox="1"/>
          <p:nvPr/>
        </p:nvSpPr>
        <p:spPr>
          <a:xfrm>
            <a:off x="8957731" y="3615486"/>
            <a:ext cx="2208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アップロード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ECE95591-D59B-4653-9B73-832A4B7E547A}"/>
              </a:ext>
            </a:extLst>
          </p:cNvPr>
          <p:cNvSpPr/>
          <p:nvPr/>
        </p:nvSpPr>
        <p:spPr>
          <a:xfrm>
            <a:off x="8422214" y="218431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箭號: 五邊形 13">
            <a:extLst>
              <a:ext uri="{FF2B5EF4-FFF2-40B4-BE49-F238E27FC236}">
                <a16:creationId xmlns:a16="http://schemas.microsoft.com/office/drawing/2014/main" id="{EB8AE66B-B50B-4C97-80D5-25F67D6E562A}"/>
              </a:ext>
            </a:extLst>
          </p:cNvPr>
          <p:cNvSpPr/>
          <p:nvPr/>
        </p:nvSpPr>
        <p:spPr>
          <a:xfrm>
            <a:off x="8422663" y="366311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3979A63-3AEA-4268-810C-4542EA34FB86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8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7CA837AA-BB8D-4412-AA23-9B383EF3DE0D}"/>
              </a:ext>
            </a:extLst>
          </p:cNvPr>
          <p:cNvSpPr/>
          <p:nvPr/>
        </p:nvSpPr>
        <p:spPr>
          <a:xfrm>
            <a:off x="10760529" y="589723"/>
            <a:ext cx="876300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復元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8E732F3-597C-4940-987A-ABB07D70D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93" y="2184315"/>
            <a:ext cx="6897833" cy="261171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194264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122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データベース設定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カスタムロゴとバナーをアップロード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7" name="箭號: 五邊形 6">
            <a:extLst>
              <a:ext uri="{FF2B5EF4-FFF2-40B4-BE49-F238E27FC236}">
                <a16:creationId xmlns:a16="http://schemas.microsoft.com/office/drawing/2014/main" id="{552EAC31-5239-4BA7-8607-35C20747C304}"/>
              </a:ext>
            </a:extLst>
          </p:cNvPr>
          <p:cNvSpPr/>
          <p:nvPr/>
        </p:nvSpPr>
        <p:spPr>
          <a:xfrm>
            <a:off x="995960" y="324579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>
                <a:solidFill>
                  <a:prstClr val="white"/>
                </a:solidFill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094F2539-7599-4823-AFE3-FB4457FA5A2E}"/>
              </a:ext>
            </a:extLst>
          </p:cNvPr>
          <p:cNvSpPr txBox="1"/>
          <p:nvPr/>
        </p:nvSpPr>
        <p:spPr>
          <a:xfrm>
            <a:off x="1621424" y="3198167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データベースのバックアップを手動ダウンロード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037498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7259BB18-4072-4ADC-96BD-007F7EE2E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500" y="435428"/>
            <a:ext cx="3347514" cy="3347514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57908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オンライン・リソースとカスタマーサポート</a:t>
            </a:r>
            <a:endParaRPr kumimoji="0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123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00B6117-0154-4A69-B6AC-620D8AC008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52" y="5647183"/>
            <a:ext cx="650296" cy="650296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34BE2EAF-C735-4F89-B6CD-B732CA25DA5C}"/>
              </a:ext>
            </a:extLst>
          </p:cNvPr>
          <p:cNvSpPr txBox="1"/>
          <p:nvPr/>
        </p:nvSpPr>
        <p:spPr>
          <a:xfrm>
            <a:off x="6715382" y="5897369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天は自ら助くる者を助く</a:t>
            </a:r>
            <a:endParaRPr lang="en-US" altLang="zh-TW" sz="2000" dirty="0">
              <a:solidFill>
                <a:srgbClr val="445252"/>
              </a:solidFill>
              <a:latin typeface="Noto Sans CJK TC Regular" panose="020B0500000000000000" pitchFamily="34" charset="-120"/>
              <a:ea typeface="Noto Sans CJK TC Regular" panose="020B05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683341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124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2076449"/>
            <a:ext cx="8600011" cy="380047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E4BF5296-B815-4676-88DA-E5C33097077C}"/>
              </a:ext>
            </a:extLst>
          </p:cNvPr>
          <p:cNvSpPr txBox="1"/>
          <p:nvPr/>
        </p:nvSpPr>
        <p:spPr>
          <a:xfrm>
            <a:off x="10105649" y="2535616"/>
            <a:ext cx="1731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設計と使用文書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109EDC4-8482-4D15-AC95-8BDDDCC89DE3}"/>
              </a:ext>
            </a:extLst>
          </p:cNvPr>
          <p:cNvSpPr txBox="1"/>
          <p:nvPr/>
        </p:nvSpPr>
        <p:spPr>
          <a:xfrm>
            <a:off x="9897860" y="3679963"/>
            <a:ext cx="2398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ブログとファンページ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4" name="箭號: 五邊形 13">
            <a:extLst>
              <a:ext uri="{FF2B5EF4-FFF2-40B4-BE49-F238E27FC236}">
                <a16:creationId xmlns:a16="http://schemas.microsoft.com/office/drawing/2014/main" id="{181BBE12-1F40-4BEE-86A1-37A58FA9F9B3}"/>
              </a:ext>
            </a:extLst>
          </p:cNvPr>
          <p:cNvSpPr/>
          <p:nvPr/>
        </p:nvSpPr>
        <p:spPr>
          <a:xfrm>
            <a:off x="9503847" y="276791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6DD506A2-7FD1-413C-8383-A125A3EAE6DB}"/>
              </a:ext>
            </a:extLst>
          </p:cNvPr>
          <p:cNvSpPr/>
          <p:nvPr/>
        </p:nvSpPr>
        <p:spPr>
          <a:xfrm>
            <a:off x="9448611" y="390594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B31AE54D-D13B-4A3C-92FD-BD303F3DF86B}"/>
              </a:ext>
            </a:extLst>
          </p:cNvPr>
          <p:cNvSpPr txBox="1"/>
          <p:nvPr/>
        </p:nvSpPr>
        <p:spPr>
          <a:xfrm>
            <a:off x="381000" y="435428"/>
            <a:ext cx="460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オンライン・リソース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E67E76E-6674-4A33-8AA2-891524929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45" y="2518979"/>
            <a:ext cx="8305328" cy="291541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50CB8491-86BA-4671-9A80-3AB085BBC2A5}"/>
              </a:ext>
            </a:extLst>
          </p:cNvPr>
          <p:cNvCxnSpPr>
            <a:cxnSpLocks/>
          </p:cNvCxnSpPr>
          <p:nvPr/>
        </p:nvCxnSpPr>
        <p:spPr>
          <a:xfrm>
            <a:off x="7885652" y="4007535"/>
            <a:ext cx="156295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8D647FDE-74E8-416D-BE4D-E3A128994DE4}"/>
              </a:ext>
            </a:extLst>
          </p:cNvPr>
          <p:cNvCxnSpPr>
            <a:cxnSpLocks/>
          </p:cNvCxnSpPr>
          <p:nvPr/>
        </p:nvCxnSpPr>
        <p:spPr>
          <a:xfrm>
            <a:off x="2681287" y="2850465"/>
            <a:ext cx="682256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875FC74D-288F-4078-9136-CFC9332BF1AD}"/>
              </a:ext>
            </a:extLst>
          </p:cNvPr>
          <p:cNvCxnSpPr>
            <a:cxnSpLocks/>
          </p:cNvCxnSpPr>
          <p:nvPr/>
        </p:nvCxnSpPr>
        <p:spPr>
          <a:xfrm flipV="1">
            <a:off x="2663885" y="2850465"/>
            <a:ext cx="0" cy="57853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65972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125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428626" y="435428"/>
            <a:ext cx="487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カスタマーサポート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2154267"/>
            <a:ext cx="10978541" cy="412432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E4BF5296-B815-4676-88DA-E5C33097077C}"/>
              </a:ext>
            </a:extLst>
          </p:cNvPr>
          <p:cNvSpPr txBox="1"/>
          <p:nvPr/>
        </p:nvSpPr>
        <p:spPr>
          <a:xfrm>
            <a:off x="5127769" y="1548619"/>
            <a:ext cx="1907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画面右下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109EDC4-8482-4D15-AC95-8BDDDCC89DE3}"/>
              </a:ext>
            </a:extLst>
          </p:cNvPr>
          <p:cNvSpPr txBox="1"/>
          <p:nvPr/>
        </p:nvSpPr>
        <p:spPr>
          <a:xfrm>
            <a:off x="8070208" y="1548619"/>
            <a:ext cx="3937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キーワードで問い合わせる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矩形: 圓角 22">
            <a:extLst>
              <a:ext uri="{FF2B5EF4-FFF2-40B4-BE49-F238E27FC236}">
                <a16:creationId xmlns:a16="http://schemas.microsoft.com/office/drawing/2014/main" id="{2AD4C1A8-9604-43E3-85C4-73DCD1244CF3}"/>
              </a:ext>
            </a:extLst>
          </p:cNvPr>
          <p:cNvSpPr/>
          <p:nvPr/>
        </p:nvSpPr>
        <p:spPr>
          <a:xfrm>
            <a:off x="8649049" y="589723"/>
            <a:ext cx="2895251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AI 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サポートボット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4" name="箭號: 向下 23">
            <a:extLst>
              <a:ext uri="{FF2B5EF4-FFF2-40B4-BE49-F238E27FC236}">
                <a16:creationId xmlns:a16="http://schemas.microsoft.com/office/drawing/2014/main" id="{791FA3BE-BB16-4FC8-9EA4-98314395E2D7}"/>
              </a:ext>
            </a:extLst>
          </p:cNvPr>
          <p:cNvSpPr/>
          <p:nvPr/>
        </p:nvSpPr>
        <p:spPr>
          <a:xfrm rot="16200000">
            <a:off x="8043754" y="4014689"/>
            <a:ext cx="318749" cy="422057"/>
          </a:xfrm>
          <a:prstGeom prst="downArrow">
            <a:avLst/>
          </a:prstGeom>
          <a:solidFill>
            <a:srgbClr val="F893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箭號: 五邊形 13">
            <a:extLst>
              <a:ext uri="{FF2B5EF4-FFF2-40B4-BE49-F238E27FC236}">
                <a16:creationId xmlns:a16="http://schemas.microsoft.com/office/drawing/2014/main" id="{AC3501C1-32A9-4D2B-B876-0858762ED218}"/>
              </a:ext>
            </a:extLst>
          </p:cNvPr>
          <p:cNvSpPr/>
          <p:nvPr/>
        </p:nvSpPr>
        <p:spPr>
          <a:xfrm>
            <a:off x="793451" y="159036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415450CB-4EDD-4423-AB6B-555EB8BE5A3A}"/>
              </a:ext>
            </a:extLst>
          </p:cNvPr>
          <p:cNvSpPr/>
          <p:nvPr/>
        </p:nvSpPr>
        <p:spPr>
          <a:xfrm>
            <a:off x="4661043" y="159036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1300F2EB-201E-4E87-A4C8-52D2E0E2F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948" y="2384404"/>
            <a:ext cx="3195398" cy="376964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8945AEC1-5D6B-434C-BBF6-D6A2FA895ECD}"/>
              </a:ext>
            </a:extLst>
          </p:cNvPr>
          <p:cNvSpPr/>
          <p:nvPr/>
        </p:nvSpPr>
        <p:spPr>
          <a:xfrm>
            <a:off x="6936434" y="5410381"/>
            <a:ext cx="585400" cy="53729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5585ED58-E236-465B-9F9D-B9479E013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9049" y="2183164"/>
            <a:ext cx="2817026" cy="408511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EF20E4CE-D752-4D14-A613-9869E29AE722}"/>
              </a:ext>
            </a:extLst>
          </p:cNvPr>
          <p:cNvSpPr/>
          <p:nvPr/>
        </p:nvSpPr>
        <p:spPr>
          <a:xfrm>
            <a:off x="7674390" y="159036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CED2F39-4FA2-4D2E-B084-338AF728B12A}"/>
              </a:ext>
            </a:extLst>
          </p:cNvPr>
          <p:cNvSpPr txBox="1"/>
          <p:nvPr/>
        </p:nvSpPr>
        <p:spPr>
          <a:xfrm>
            <a:off x="1341473" y="1548619"/>
            <a:ext cx="2559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右上</a:t>
            </a:r>
            <a:r>
              <a:rPr lang="en-US" altLang="zh-TW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AI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アイコン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E3B20131-841A-4372-885F-3F779DBAA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241" y="3566209"/>
            <a:ext cx="1924319" cy="100026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25" name="箭號: 向下 24">
            <a:extLst>
              <a:ext uri="{FF2B5EF4-FFF2-40B4-BE49-F238E27FC236}">
                <a16:creationId xmlns:a16="http://schemas.microsoft.com/office/drawing/2014/main" id="{A75E2188-62D1-4A42-8CAB-F03BFD126A24}"/>
              </a:ext>
            </a:extLst>
          </p:cNvPr>
          <p:cNvSpPr/>
          <p:nvPr/>
        </p:nvSpPr>
        <p:spPr>
          <a:xfrm rot="16200000">
            <a:off x="3741505" y="4058196"/>
            <a:ext cx="318749" cy="422057"/>
          </a:xfrm>
          <a:prstGeom prst="downArrow">
            <a:avLst/>
          </a:prstGeom>
          <a:solidFill>
            <a:srgbClr val="F893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797791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0896600" y="6422571"/>
            <a:ext cx="816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126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6" y="2437068"/>
            <a:ext cx="10978541" cy="381801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E4BF5296-B815-4676-88DA-E5C33097077C}"/>
              </a:ext>
            </a:extLst>
          </p:cNvPr>
          <p:cNvSpPr txBox="1"/>
          <p:nvPr/>
        </p:nvSpPr>
        <p:spPr>
          <a:xfrm>
            <a:off x="1517472" y="1523325"/>
            <a:ext cx="3642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画面右上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109EDC4-8482-4D15-AC95-8BDDDCC89DE3}"/>
              </a:ext>
            </a:extLst>
          </p:cNvPr>
          <p:cNvSpPr txBox="1"/>
          <p:nvPr/>
        </p:nvSpPr>
        <p:spPr>
          <a:xfrm>
            <a:off x="6825312" y="1514459"/>
            <a:ext cx="3535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シート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リンクを提供し、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問題を説明する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矩形: 圓角 22">
            <a:extLst>
              <a:ext uri="{FF2B5EF4-FFF2-40B4-BE49-F238E27FC236}">
                <a16:creationId xmlns:a16="http://schemas.microsoft.com/office/drawing/2014/main" id="{2AD4C1A8-9604-43E3-85C4-73DCD1244CF3}"/>
              </a:ext>
            </a:extLst>
          </p:cNvPr>
          <p:cNvSpPr/>
          <p:nvPr/>
        </p:nvSpPr>
        <p:spPr>
          <a:xfrm>
            <a:off x="8848725" y="589723"/>
            <a:ext cx="2695576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お問い合わせ窓口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4" name="箭號: 向下 23">
            <a:extLst>
              <a:ext uri="{FF2B5EF4-FFF2-40B4-BE49-F238E27FC236}">
                <a16:creationId xmlns:a16="http://schemas.microsoft.com/office/drawing/2014/main" id="{791FA3BE-BB16-4FC8-9EA4-98314395E2D7}"/>
              </a:ext>
            </a:extLst>
          </p:cNvPr>
          <p:cNvSpPr/>
          <p:nvPr/>
        </p:nvSpPr>
        <p:spPr>
          <a:xfrm rot="16200000">
            <a:off x="5936625" y="4294419"/>
            <a:ext cx="318749" cy="422057"/>
          </a:xfrm>
          <a:prstGeom prst="downArrow">
            <a:avLst/>
          </a:prstGeom>
          <a:solidFill>
            <a:srgbClr val="F893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4C6EB169-3B87-4B48-A878-2CF9421A62AF}"/>
              </a:ext>
            </a:extLst>
          </p:cNvPr>
          <p:cNvSpPr/>
          <p:nvPr/>
        </p:nvSpPr>
        <p:spPr>
          <a:xfrm>
            <a:off x="967770" y="157206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9EE9BDDA-96E3-4D6C-B960-2DF9647646C6}"/>
              </a:ext>
            </a:extLst>
          </p:cNvPr>
          <p:cNvSpPr/>
          <p:nvPr/>
        </p:nvSpPr>
        <p:spPr>
          <a:xfrm>
            <a:off x="6246776" y="155651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71DF51AC-77D4-46CE-A397-5EEE2FE4E625}"/>
              </a:ext>
            </a:extLst>
          </p:cNvPr>
          <p:cNvSpPr txBox="1"/>
          <p:nvPr/>
        </p:nvSpPr>
        <p:spPr>
          <a:xfrm>
            <a:off x="428626" y="435428"/>
            <a:ext cx="487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カスタマーサポート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E16C6B9-033B-4961-BBCB-24AB56FFE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702" y="3689536"/>
            <a:ext cx="4410723" cy="132072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44B28F39-9168-4044-9B0C-07EE0E423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502" y="2592173"/>
            <a:ext cx="4677068" cy="350780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4765847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EC72DCFF-3C27-443E-9B1A-8B4A348B1B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412" y="2571750"/>
            <a:ext cx="48291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49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486934" y="1466848"/>
            <a:ext cx="7298049" cy="426283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9503382" y="3479370"/>
            <a:ext cx="2663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作成したいのフィールド名</a:t>
            </a:r>
            <a:endParaRPr lang="en-US" altLang="ja-JP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を直接入力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838B9317-6700-4000-98B3-D058E5901C2B}"/>
              </a:ext>
            </a:extLst>
          </p:cNvPr>
          <p:cNvSpPr/>
          <p:nvPr/>
        </p:nvSpPr>
        <p:spPr>
          <a:xfrm>
            <a:off x="9036656" y="389633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5B465CE-A486-4E46-B383-20E84C5CFCDF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フィールド作成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D57EEA8-F369-49B5-A05A-A629720A1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88" y="1566581"/>
            <a:ext cx="6820852" cy="398200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BD66B14B-83E0-4851-825E-08EB7795ED2F}"/>
              </a:ext>
            </a:extLst>
          </p:cNvPr>
          <p:cNvSpPr/>
          <p:nvPr/>
        </p:nvSpPr>
        <p:spPr>
          <a:xfrm>
            <a:off x="4525948" y="3947797"/>
            <a:ext cx="1288988" cy="263476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F6340C11-2C4D-44BE-A72C-581466EE15F5}"/>
              </a:ext>
            </a:extLst>
          </p:cNvPr>
          <p:cNvCxnSpPr>
            <a:cxnSpLocks/>
          </p:cNvCxnSpPr>
          <p:nvPr/>
        </p:nvCxnSpPr>
        <p:spPr>
          <a:xfrm>
            <a:off x="5814936" y="4106085"/>
            <a:ext cx="32217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791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12275" y="1323974"/>
            <a:ext cx="7303000" cy="485774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9040385" y="1733717"/>
            <a:ext cx="313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フィールドタイプ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694F54C7-77D5-4846-B19D-523C4D49A4F8}"/>
              </a:ext>
            </a:extLst>
          </p:cNvPr>
          <p:cNvSpPr txBox="1"/>
          <p:nvPr/>
        </p:nvSpPr>
        <p:spPr>
          <a:xfrm>
            <a:off x="9045123" y="2433145"/>
            <a:ext cx="2331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フィールド名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BE34793-C3E1-4106-867E-465D36C4DE7D}"/>
              </a:ext>
            </a:extLst>
          </p:cNvPr>
          <p:cNvSpPr txBox="1"/>
          <p:nvPr/>
        </p:nvSpPr>
        <p:spPr>
          <a:xfrm>
            <a:off x="9040385" y="3855067"/>
            <a:ext cx="2331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フィールド値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38" name="矩形: 圓角 37">
            <a:extLst>
              <a:ext uri="{FF2B5EF4-FFF2-40B4-BE49-F238E27FC236}">
                <a16:creationId xmlns:a16="http://schemas.microsoft.com/office/drawing/2014/main" id="{D8BCE3E7-DE00-45DA-B6BF-1AF1445C89E0}"/>
              </a:ext>
            </a:extLst>
          </p:cNvPr>
          <p:cNvSpPr/>
          <p:nvPr/>
        </p:nvSpPr>
        <p:spPr>
          <a:xfrm>
            <a:off x="9040385" y="366744"/>
            <a:ext cx="2596444" cy="70788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フィールド設定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5" name="箭號: 五邊形 24">
            <a:extLst>
              <a:ext uri="{FF2B5EF4-FFF2-40B4-BE49-F238E27FC236}">
                <a16:creationId xmlns:a16="http://schemas.microsoft.com/office/drawing/2014/main" id="{E6FED69A-121D-4618-9DFD-B05ACE66EBC6}"/>
              </a:ext>
            </a:extLst>
          </p:cNvPr>
          <p:cNvSpPr/>
          <p:nvPr/>
        </p:nvSpPr>
        <p:spPr>
          <a:xfrm>
            <a:off x="8501683" y="173371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6" name="箭號: 五邊形 25">
            <a:extLst>
              <a:ext uri="{FF2B5EF4-FFF2-40B4-BE49-F238E27FC236}">
                <a16:creationId xmlns:a16="http://schemas.microsoft.com/office/drawing/2014/main" id="{EAF3027E-4728-49A0-BA92-B57DBDE12522}"/>
              </a:ext>
            </a:extLst>
          </p:cNvPr>
          <p:cNvSpPr/>
          <p:nvPr/>
        </p:nvSpPr>
        <p:spPr>
          <a:xfrm>
            <a:off x="8501683" y="244210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36" name="箭號: 五邊形 35">
            <a:extLst>
              <a:ext uri="{FF2B5EF4-FFF2-40B4-BE49-F238E27FC236}">
                <a16:creationId xmlns:a16="http://schemas.microsoft.com/office/drawing/2014/main" id="{0BDB9BD9-51E0-434B-B386-DFB35E94BB9B}"/>
              </a:ext>
            </a:extLst>
          </p:cNvPr>
          <p:cNvSpPr/>
          <p:nvPr/>
        </p:nvSpPr>
        <p:spPr>
          <a:xfrm>
            <a:off x="8501683" y="384808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381BC3A-E51D-444A-B2BC-A82F2774FCD8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5 -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フィールド作成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B7B58A9-6516-415F-B23C-0DD8FBBB3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73" y="1510306"/>
            <a:ext cx="6830378" cy="433448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56D8C04-3F74-4DDE-A030-81EFB2068403}"/>
              </a:ext>
            </a:extLst>
          </p:cNvPr>
          <p:cNvSpPr/>
          <p:nvPr/>
        </p:nvSpPr>
        <p:spPr>
          <a:xfrm>
            <a:off x="1132531" y="3498209"/>
            <a:ext cx="1677775" cy="286159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E667371D-6EC2-45EB-BAAB-BCABBDD4BCBD}"/>
              </a:ext>
            </a:extLst>
          </p:cNvPr>
          <p:cNvCxnSpPr>
            <a:cxnSpLocks/>
          </p:cNvCxnSpPr>
          <p:nvPr/>
        </p:nvCxnSpPr>
        <p:spPr>
          <a:xfrm flipV="1">
            <a:off x="2226753" y="1910968"/>
            <a:ext cx="0" cy="15872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F6340C11-2C4D-44BE-A72C-581466EE15F5}"/>
              </a:ext>
            </a:extLst>
          </p:cNvPr>
          <p:cNvCxnSpPr>
            <a:cxnSpLocks/>
          </p:cNvCxnSpPr>
          <p:nvPr/>
        </p:nvCxnSpPr>
        <p:spPr>
          <a:xfrm flipV="1">
            <a:off x="2226753" y="1892909"/>
            <a:ext cx="6274930" cy="205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BD66B14B-83E0-4851-825E-08EB7795ED2F}"/>
              </a:ext>
            </a:extLst>
          </p:cNvPr>
          <p:cNvSpPr/>
          <p:nvPr/>
        </p:nvSpPr>
        <p:spPr>
          <a:xfrm>
            <a:off x="4676246" y="3020289"/>
            <a:ext cx="1288323" cy="268278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394F42D-D471-41FA-907E-BA5660F4355C}"/>
              </a:ext>
            </a:extLst>
          </p:cNvPr>
          <p:cNvSpPr/>
          <p:nvPr/>
        </p:nvSpPr>
        <p:spPr>
          <a:xfrm>
            <a:off x="5964570" y="3018148"/>
            <a:ext cx="1216406" cy="268276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A23CA8BE-F213-42D5-B6A1-9055F1D0F0E1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5181599" y="2599578"/>
            <a:ext cx="3320084" cy="257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447C58CD-82C9-4015-B90A-4CE215FEC898}"/>
              </a:ext>
            </a:extLst>
          </p:cNvPr>
          <p:cNvCxnSpPr>
            <a:cxnSpLocks/>
          </p:cNvCxnSpPr>
          <p:nvPr/>
        </p:nvCxnSpPr>
        <p:spPr>
          <a:xfrm>
            <a:off x="5181599" y="2607625"/>
            <a:ext cx="0" cy="4857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2C43916A-0529-40C9-8748-9A4D86D7CA7B}"/>
              </a:ext>
            </a:extLst>
          </p:cNvPr>
          <p:cNvCxnSpPr>
            <a:cxnSpLocks/>
          </p:cNvCxnSpPr>
          <p:nvPr/>
        </p:nvCxnSpPr>
        <p:spPr>
          <a:xfrm>
            <a:off x="6570157" y="4040823"/>
            <a:ext cx="19315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74C80CAE-31A3-4DB6-AE65-BDF51473D21C}"/>
              </a:ext>
            </a:extLst>
          </p:cNvPr>
          <p:cNvCxnSpPr>
            <a:cxnSpLocks/>
          </p:cNvCxnSpPr>
          <p:nvPr/>
        </p:nvCxnSpPr>
        <p:spPr>
          <a:xfrm>
            <a:off x="6594883" y="3286424"/>
            <a:ext cx="0" cy="7543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057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12274" y="1733550"/>
            <a:ext cx="10484809" cy="373379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8958842" y="976667"/>
            <a:ext cx="296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テキストフィールド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694F54C7-77D5-4846-B19D-523C4D49A4F8}"/>
              </a:ext>
            </a:extLst>
          </p:cNvPr>
          <p:cNvSpPr txBox="1"/>
          <p:nvPr/>
        </p:nvSpPr>
        <p:spPr>
          <a:xfrm>
            <a:off x="8841591" y="5693062"/>
            <a:ext cx="2331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一般フィールド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1D59BAF5-2C48-44D1-8C7F-203D502CC009}"/>
              </a:ext>
            </a:extLst>
          </p:cNvPr>
          <p:cNvCxnSpPr>
            <a:cxnSpLocks/>
          </p:cNvCxnSpPr>
          <p:nvPr/>
        </p:nvCxnSpPr>
        <p:spPr>
          <a:xfrm flipH="1">
            <a:off x="6777037" y="1181100"/>
            <a:ext cx="1604963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50D98247-4FAE-4E43-8FA9-6B2034BD2F3E}"/>
              </a:ext>
            </a:extLst>
          </p:cNvPr>
          <p:cNvCxnSpPr>
            <a:cxnSpLocks/>
          </p:cNvCxnSpPr>
          <p:nvPr/>
        </p:nvCxnSpPr>
        <p:spPr>
          <a:xfrm flipH="1">
            <a:off x="6777037" y="5924550"/>
            <a:ext cx="15001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2AF5F811-DD9F-4A39-B8BB-C0EDC0DA9A91}"/>
              </a:ext>
            </a:extLst>
          </p:cNvPr>
          <p:cNvSpPr/>
          <p:nvPr/>
        </p:nvSpPr>
        <p:spPr>
          <a:xfrm>
            <a:off x="8374865" y="99789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70FC3DB4-F178-47B3-B072-D76355E31276}"/>
              </a:ext>
            </a:extLst>
          </p:cNvPr>
          <p:cNvSpPr/>
          <p:nvPr/>
        </p:nvSpPr>
        <p:spPr>
          <a:xfrm>
            <a:off x="8277225" y="574134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E7AEE9A-6A21-4F9C-B10B-357AB4703D0E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6 -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フィールド作成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E24A228A-5F30-4666-82EE-2CDB6308E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944" y="1794217"/>
            <a:ext cx="10111467" cy="354296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A23CA8BE-F213-42D5-B6A1-9055F1D0F0E1}"/>
              </a:ext>
            </a:extLst>
          </p:cNvPr>
          <p:cNvCxnSpPr>
            <a:cxnSpLocks/>
          </p:cNvCxnSpPr>
          <p:nvPr/>
        </p:nvCxnSpPr>
        <p:spPr>
          <a:xfrm flipV="1">
            <a:off x="6777037" y="1181101"/>
            <a:ext cx="0" cy="19899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E3484098-3B5E-46C1-95F1-6839BB4B0703}"/>
              </a:ext>
            </a:extLst>
          </p:cNvPr>
          <p:cNvCxnSpPr>
            <a:cxnSpLocks/>
          </p:cNvCxnSpPr>
          <p:nvPr/>
        </p:nvCxnSpPr>
        <p:spPr>
          <a:xfrm flipV="1">
            <a:off x="6777037" y="5113538"/>
            <a:ext cx="0" cy="81101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776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44211" y="1567836"/>
            <a:ext cx="3455960" cy="467743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5055087" y="3956262"/>
            <a:ext cx="3736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デフォルト値設定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694F54C7-77D5-4846-B19D-523C4D49A4F8}"/>
              </a:ext>
            </a:extLst>
          </p:cNvPr>
          <p:cNvSpPr txBox="1"/>
          <p:nvPr/>
        </p:nvSpPr>
        <p:spPr>
          <a:xfrm>
            <a:off x="5055087" y="5167042"/>
            <a:ext cx="3309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デフォルト値形式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8" name="矩形: 圓角 17">
            <a:extLst>
              <a:ext uri="{FF2B5EF4-FFF2-40B4-BE49-F238E27FC236}">
                <a16:creationId xmlns:a16="http://schemas.microsoft.com/office/drawing/2014/main" id="{063C52E9-403A-4985-9D25-88DBE4E3DC33}"/>
              </a:ext>
            </a:extLst>
          </p:cNvPr>
          <p:cNvSpPr/>
          <p:nvPr/>
        </p:nvSpPr>
        <p:spPr>
          <a:xfrm>
            <a:off x="4456590" y="1567835"/>
            <a:ext cx="7256439" cy="223834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D5DEBB9F-101D-44E7-A57D-7FA64CA0C73C}"/>
              </a:ext>
            </a:extLst>
          </p:cNvPr>
          <p:cNvCxnSpPr>
            <a:cxnSpLocks/>
          </p:cNvCxnSpPr>
          <p:nvPr/>
        </p:nvCxnSpPr>
        <p:spPr>
          <a:xfrm flipH="1">
            <a:off x="8751346" y="5495925"/>
            <a:ext cx="4974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1A778D4-911C-4F15-B2A7-6FB7F2B7C9B3}"/>
              </a:ext>
            </a:extLst>
          </p:cNvPr>
          <p:cNvSpPr txBox="1"/>
          <p:nvPr/>
        </p:nvSpPr>
        <p:spPr>
          <a:xfrm>
            <a:off x="9746205" y="5253565"/>
            <a:ext cx="2415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デフォルト値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自動入力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37" name="矩形: 圓角 36">
            <a:extLst>
              <a:ext uri="{FF2B5EF4-FFF2-40B4-BE49-F238E27FC236}">
                <a16:creationId xmlns:a16="http://schemas.microsoft.com/office/drawing/2014/main" id="{F24C5633-5E84-43D5-80EE-374444CFC402}"/>
              </a:ext>
            </a:extLst>
          </p:cNvPr>
          <p:cNvSpPr/>
          <p:nvPr/>
        </p:nvSpPr>
        <p:spPr>
          <a:xfrm>
            <a:off x="9419208" y="706512"/>
            <a:ext cx="2217621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デフォルト値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27B87E14-A88E-4336-ADC8-C8B88FB36E31}"/>
              </a:ext>
            </a:extLst>
          </p:cNvPr>
          <p:cNvSpPr/>
          <p:nvPr/>
        </p:nvSpPr>
        <p:spPr>
          <a:xfrm>
            <a:off x="4548418" y="400677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5" name="箭號: 五邊形 24">
            <a:extLst>
              <a:ext uri="{FF2B5EF4-FFF2-40B4-BE49-F238E27FC236}">
                <a16:creationId xmlns:a16="http://schemas.microsoft.com/office/drawing/2014/main" id="{E7F1CE21-D2E5-480A-82C4-695F8923FCAA}"/>
              </a:ext>
            </a:extLst>
          </p:cNvPr>
          <p:cNvSpPr/>
          <p:nvPr/>
        </p:nvSpPr>
        <p:spPr>
          <a:xfrm>
            <a:off x="4537414" y="519918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8" name="箭號: 五邊形 27">
            <a:extLst>
              <a:ext uri="{FF2B5EF4-FFF2-40B4-BE49-F238E27FC236}">
                <a16:creationId xmlns:a16="http://schemas.microsoft.com/office/drawing/2014/main" id="{234AB76C-88C8-4BD3-9B8F-F10F4AB4D18A}"/>
              </a:ext>
            </a:extLst>
          </p:cNvPr>
          <p:cNvSpPr/>
          <p:nvPr/>
        </p:nvSpPr>
        <p:spPr>
          <a:xfrm>
            <a:off x="9248775" y="529950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DA40AEBA-013A-49D6-8382-545258980ED8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7 -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フィールド作成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EE771B4-CBA6-4B6D-B208-D562B1E96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828" y="1649084"/>
            <a:ext cx="6843008" cy="2043655"/>
          </a:xfrm>
          <a:prstGeom prst="rect">
            <a:avLst/>
          </a:prstGeom>
          <a:effectLst>
            <a:outerShdw blurRad="165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AA0BE7AB-FEDF-4F47-B7DD-07F5186A8EB2}"/>
              </a:ext>
            </a:extLst>
          </p:cNvPr>
          <p:cNvCxnSpPr>
            <a:cxnSpLocks/>
          </p:cNvCxnSpPr>
          <p:nvPr/>
        </p:nvCxnSpPr>
        <p:spPr>
          <a:xfrm>
            <a:off x="8751346" y="2449585"/>
            <a:ext cx="0" cy="30463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圖片 10">
            <a:extLst>
              <a:ext uri="{FF2B5EF4-FFF2-40B4-BE49-F238E27FC236}">
                <a16:creationId xmlns:a16="http://schemas.microsoft.com/office/drawing/2014/main" id="{92306507-612E-4666-8650-72D1BA84E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188" y="1692924"/>
            <a:ext cx="3258005" cy="439163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50D98247-4FAE-4E43-8FA9-6B2034BD2F3E}"/>
              </a:ext>
            </a:extLst>
          </p:cNvPr>
          <p:cNvCxnSpPr>
            <a:cxnSpLocks/>
          </p:cNvCxnSpPr>
          <p:nvPr/>
        </p:nvCxnSpPr>
        <p:spPr>
          <a:xfrm>
            <a:off x="2676088" y="4110202"/>
            <a:ext cx="0" cy="768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1D59BAF5-2C48-44D1-8C7F-203D502CC009}"/>
              </a:ext>
            </a:extLst>
          </p:cNvPr>
          <p:cNvCxnSpPr>
            <a:cxnSpLocks/>
          </p:cNvCxnSpPr>
          <p:nvPr/>
        </p:nvCxnSpPr>
        <p:spPr>
          <a:xfrm flipH="1">
            <a:off x="2676088" y="4187095"/>
            <a:ext cx="187233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31659290-2815-49C0-BA64-DB7E0DB80CEA}"/>
              </a:ext>
            </a:extLst>
          </p:cNvPr>
          <p:cNvCxnSpPr>
            <a:cxnSpLocks/>
          </p:cNvCxnSpPr>
          <p:nvPr/>
        </p:nvCxnSpPr>
        <p:spPr>
          <a:xfrm flipH="1">
            <a:off x="3514987" y="5365632"/>
            <a:ext cx="10224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083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63480" y="2183910"/>
            <a:ext cx="7137646" cy="402394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9094258" y="5061655"/>
            <a:ext cx="2170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子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テーブル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31659290-2815-49C0-BA64-DB7E0DB80CEA}"/>
              </a:ext>
            </a:extLst>
          </p:cNvPr>
          <p:cNvCxnSpPr>
            <a:cxnSpLocks/>
          </p:cNvCxnSpPr>
          <p:nvPr/>
        </p:nvCxnSpPr>
        <p:spPr>
          <a:xfrm flipH="1">
            <a:off x="7608163" y="5292488"/>
            <a:ext cx="99821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: 圓角 36">
            <a:extLst>
              <a:ext uri="{FF2B5EF4-FFF2-40B4-BE49-F238E27FC236}">
                <a16:creationId xmlns:a16="http://schemas.microsoft.com/office/drawing/2014/main" id="{F24C5633-5E84-43D5-80EE-374444CFC402}"/>
              </a:ext>
            </a:extLst>
          </p:cNvPr>
          <p:cNvSpPr/>
          <p:nvPr/>
        </p:nvSpPr>
        <p:spPr>
          <a:xfrm>
            <a:off x="8592987" y="970989"/>
            <a:ext cx="3120042" cy="944499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一対多の関係を扱う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F38F0B10-E71E-4CF3-A9CE-FFA4D39A38F5}"/>
              </a:ext>
            </a:extLst>
          </p:cNvPr>
          <p:cNvSpPr/>
          <p:nvPr/>
        </p:nvSpPr>
        <p:spPr>
          <a:xfrm>
            <a:off x="8592987" y="510928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82F966C-BDD1-425F-BE8A-630F0BC9A37C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8 -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子テーブル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AACA592-7D4E-427E-871B-24B188810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01" y="2239692"/>
            <a:ext cx="6805766" cy="382123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6220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60317" y="2078512"/>
            <a:ext cx="10740947" cy="285438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A8C7831-5BB6-4FAC-BA9C-6393F6F57678}"/>
              </a:ext>
            </a:extLst>
          </p:cNvPr>
          <p:cNvSpPr txBox="1"/>
          <p:nvPr/>
        </p:nvSpPr>
        <p:spPr>
          <a:xfrm>
            <a:off x="1184212" y="5446899"/>
            <a:ext cx="2480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数式を直接入力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37" name="矩形: 圓角 36">
            <a:extLst>
              <a:ext uri="{FF2B5EF4-FFF2-40B4-BE49-F238E27FC236}">
                <a16:creationId xmlns:a16="http://schemas.microsoft.com/office/drawing/2014/main" id="{F24C5633-5E84-43D5-80EE-374444CFC402}"/>
              </a:ext>
            </a:extLst>
          </p:cNvPr>
          <p:cNvSpPr/>
          <p:nvPr/>
        </p:nvSpPr>
        <p:spPr>
          <a:xfrm>
            <a:off x="8194089" y="965202"/>
            <a:ext cx="3604334" cy="57584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TW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数式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の</a:t>
            </a:r>
            <a:r>
              <a:rPr lang="zh-TW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適用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18547C60-3830-4E3D-8A81-A274508DCB7A}"/>
              </a:ext>
            </a:extLst>
          </p:cNvPr>
          <p:cNvSpPr txBox="1"/>
          <p:nvPr/>
        </p:nvSpPr>
        <p:spPr>
          <a:xfrm>
            <a:off x="8541924" y="5484404"/>
            <a:ext cx="3518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フィールドヘッダに割り当てる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B3AE4BD7-C332-4FC7-A378-35101B9A665E}"/>
              </a:ext>
            </a:extLst>
          </p:cNvPr>
          <p:cNvSpPr/>
          <p:nvPr/>
        </p:nvSpPr>
        <p:spPr>
          <a:xfrm>
            <a:off x="717486" y="548981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箭號: 五邊形 18">
            <a:extLst>
              <a:ext uri="{FF2B5EF4-FFF2-40B4-BE49-F238E27FC236}">
                <a16:creationId xmlns:a16="http://schemas.microsoft.com/office/drawing/2014/main" id="{408BB403-6066-4D7A-916A-D1428485A57C}"/>
              </a:ext>
            </a:extLst>
          </p:cNvPr>
          <p:cNvSpPr/>
          <p:nvPr/>
        </p:nvSpPr>
        <p:spPr>
          <a:xfrm>
            <a:off x="8104342" y="572536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7B696EC0-1618-44C8-BB17-5020C48FEAD9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9 -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数式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3CF31BC-5D5A-43BB-93D4-1C48A58BF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86" y="2171480"/>
            <a:ext cx="10480753" cy="268806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31659290-2815-49C0-BA64-DB7E0DB80CEA}"/>
              </a:ext>
            </a:extLst>
          </p:cNvPr>
          <p:cNvCxnSpPr>
            <a:cxnSpLocks/>
          </p:cNvCxnSpPr>
          <p:nvPr/>
        </p:nvCxnSpPr>
        <p:spPr>
          <a:xfrm flipV="1">
            <a:off x="1616302" y="3364638"/>
            <a:ext cx="0" cy="19974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329EE35F-0C47-4AE8-8C3E-774C01A12803}"/>
              </a:ext>
            </a:extLst>
          </p:cNvPr>
          <p:cNvCxnSpPr>
            <a:cxnSpLocks/>
          </p:cNvCxnSpPr>
          <p:nvPr/>
        </p:nvCxnSpPr>
        <p:spPr>
          <a:xfrm flipV="1">
            <a:off x="10107130" y="2947363"/>
            <a:ext cx="0" cy="25099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271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19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68171" y="1811052"/>
            <a:ext cx="8060923" cy="426400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37" name="矩形: 圓角 36">
            <a:extLst>
              <a:ext uri="{FF2B5EF4-FFF2-40B4-BE49-F238E27FC236}">
                <a16:creationId xmlns:a16="http://schemas.microsoft.com/office/drawing/2014/main" id="{F24C5633-5E84-43D5-80EE-374444CFC402}"/>
              </a:ext>
            </a:extLst>
          </p:cNvPr>
          <p:cNvSpPr/>
          <p:nvPr/>
        </p:nvSpPr>
        <p:spPr>
          <a:xfrm>
            <a:off x="7429393" y="919736"/>
            <a:ext cx="4478522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電子承認の設定方法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8457D506-0C6A-465C-904F-E30EC2CA0C34}"/>
              </a:ext>
            </a:extLst>
          </p:cNvPr>
          <p:cNvSpPr txBox="1"/>
          <p:nvPr/>
        </p:nvSpPr>
        <p:spPr>
          <a:xfrm>
            <a:off x="9559278" y="5191466"/>
            <a:ext cx="2521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承認フロー設計はこちら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22F164B7-FCCA-4502-AD78-D00E17E17A9B}"/>
              </a:ext>
            </a:extLst>
          </p:cNvPr>
          <p:cNvSpPr/>
          <p:nvPr/>
        </p:nvSpPr>
        <p:spPr>
          <a:xfrm>
            <a:off x="9092552" y="5238682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3D484C6-54A1-457A-BB99-6D843AD64E99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10 -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承認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80BF623-CE03-4388-8A10-9B1BFCDCE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89" y="1904619"/>
            <a:ext cx="7718286" cy="403698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78E4C3EB-12B0-4EAD-9713-74BCC545E040}"/>
              </a:ext>
            </a:extLst>
          </p:cNvPr>
          <p:cNvCxnSpPr>
            <a:cxnSpLocks/>
          </p:cNvCxnSpPr>
          <p:nvPr/>
        </p:nvCxnSpPr>
        <p:spPr>
          <a:xfrm flipH="1">
            <a:off x="8397380" y="5421883"/>
            <a:ext cx="7520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03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圖片 39">
            <a:extLst>
              <a:ext uri="{FF2B5EF4-FFF2-40B4-BE49-F238E27FC236}">
                <a16:creationId xmlns:a16="http://schemas.microsoft.com/office/drawing/2014/main" id="{697326A4-4568-4AE5-A151-4A091019B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57" y="-31578"/>
            <a:ext cx="2512964" cy="2512964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495814" y="3075057"/>
            <a:ext cx="2808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40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学習目次</a:t>
            </a: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hlinkClick r:id="rId3" action="ppaction://hlinksldjump"/>
            <a:extLst>
              <a:ext uri="{FF2B5EF4-FFF2-40B4-BE49-F238E27FC236}">
                <a16:creationId xmlns:a16="http://schemas.microsoft.com/office/drawing/2014/main" id="{2F51F18E-CF67-4BD1-83CF-88CF0AC220F0}"/>
              </a:ext>
            </a:extLst>
          </p:cNvPr>
          <p:cNvSpPr txBox="1"/>
          <p:nvPr/>
        </p:nvSpPr>
        <p:spPr>
          <a:xfrm>
            <a:off x="6417124" y="406938"/>
            <a:ext cx="3045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データベースの基本概念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1053280-51FD-4D7B-9D53-E990E910D58C}"/>
              </a:ext>
            </a:extLst>
          </p:cNvPr>
          <p:cNvSpPr txBox="1"/>
          <p:nvPr/>
        </p:nvSpPr>
        <p:spPr>
          <a:xfrm>
            <a:off x="6417125" y="878374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solidFill>
                  <a:srgbClr val="E73A38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基礎編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403DCB3-A39A-41E0-8424-8CE1B6DFBDC2}"/>
              </a:ext>
            </a:extLst>
          </p:cNvPr>
          <p:cNvSpPr txBox="1"/>
          <p:nvPr/>
        </p:nvSpPr>
        <p:spPr>
          <a:xfrm>
            <a:off x="6417125" y="3225877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solidFill>
                  <a:srgbClr val="E73A38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上級編</a:t>
            </a:r>
          </a:p>
        </p:txBody>
      </p:sp>
      <p:sp>
        <p:nvSpPr>
          <p:cNvPr id="12" name="文字方塊 11">
            <a:hlinkClick r:id="rId4" action="ppaction://hlinksldjump"/>
            <a:extLst>
              <a:ext uri="{FF2B5EF4-FFF2-40B4-BE49-F238E27FC236}">
                <a16:creationId xmlns:a16="http://schemas.microsoft.com/office/drawing/2014/main" id="{D9D370AE-16F5-42B5-B036-00B138FF4B7B}"/>
              </a:ext>
            </a:extLst>
          </p:cNvPr>
          <p:cNvSpPr txBox="1"/>
          <p:nvPr/>
        </p:nvSpPr>
        <p:spPr>
          <a:xfrm>
            <a:off x="6417127" y="1348439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企業デジタル化プロセスの構築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3" name="文字方塊 12">
            <a:hlinkClick r:id="rId5" action="ppaction://hlinksldjump"/>
            <a:extLst>
              <a:ext uri="{FF2B5EF4-FFF2-40B4-BE49-F238E27FC236}">
                <a16:creationId xmlns:a16="http://schemas.microsoft.com/office/drawing/2014/main" id="{A1F48D50-7E93-439A-9211-6B8AB758655D}"/>
              </a:ext>
            </a:extLst>
          </p:cNvPr>
          <p:cNvSpPr txBox="1"/>
          <p:nvPr/>
        </p:nvSpPr>
        <p:spPr>
          <a:xfrm>
            <a:off x="6417125" y="1819359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協働作業と権限の分配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4" name="文字方塊 13">
            <a:hlinkClick r:id="rId6" action="ppaction://hlinksldjump"/>
            <a:extLst>
              <a:ext uri="{FF2B5EF4-FFF2-40B4-BE49-F238E27FC236}">
                <a16:creationId xmlns:a16="http://schemas.microsoft.com/office/drawing/2014/main" id="{0DE03EDD-4B2E-43EA-A36B-748FD583A743}"/>
              </a:ext>
            </a:extLst>
          </p:cNvPr>
          <p:cNvSpPr txBox="1"/>
          <p:nvPr/>
        </p:nvSpPr>
        <p:spPr>
          <a:xfrm>
            <a:off x="6417125" y="2289940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データの検索とフィルタ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5" name="文字方塊 14">
            <a:hlinkClick r:id="rId7" action="ppaction://hlinksldjump"/>
            <a:extLst>
              <a:ext uri="{FF2B5EF4-FFF2-40B4-BE49-F238E27FC236}">
                <a16:creationId xmlns:a16="http://schemas.microsoft.com/office/drawing/2014/main" id="{A3B087D7-47DE-43F1-B9D2-07A9305831FD}"/>
              </a:ext>
            </a:extLst>
          </p:cNvPr>
          <p:cNvSpPr txBox="1"/>
          <p:nvPr/>
        </p:nvSpPr>
        <p:spPr>
          <a:xfrm>
            <a:off x="6417127" y="2765902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エクセルと統合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6" name="文字方塊 15">
            <a:hlinkClick r:id="rId8" action="ppaction://hlinksldjump"/>
            <a:extLst>
              <a:ext uri="{FF2B5EF4-FFF2-40B4-BE49-F238E27FC236}">
                <a16:creationId xmlns:a16="http://schemas.microsoft.com/office/drawing/2014/main" id="{AA0F6A56-BD53-4A89-B0BB-9FA448945E64}"/>
              </a:ext>
            </a:extLst>
          </p:cNvPr>
          <p:cNvSpPr txBox="1"/>
          <p:nvPr/>
        </p:nvSpPr>
        <p:spPr>
          <a:xfrm>
            <a:off x="6417125" y="3709981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フォーム設計とデータの関連性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7" name="文字方塊 16">
            <a:hlinkClick r:id="rId9" action="ppaction://hlinksldjump"/>
            <a:extLst>
              <a:ext uri="{FF2B5EF4-FFF2-40B4-BE49-F238E27FC236}">
                <a16:creationId xmlns:a16="http://schemas.microsoft.com/office/drawing/2014/main" id="{6DB9BC43-F63C-40C9-AB83-B86941692DC0}"/>
              </a:ext>
            </a:extLst>
          </p:cNvPr>
          <p:cNvSpPr txBox="1"/>
          <p:nvPr/>
        </p:nvSpPr>
        <p:spPr>
          <a:xfrm>
            <a:off x="6417127" y="4162333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ボタン機能で業務効率を向上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8" name="文字方塊 17">
            <a:hlinkClick r:id="rId10" action="ppaction://hlinksldjump"/>
            <a:extLst>
              <a:ext uri="{FF2B5EF4-FFF2-40B4-BE49-F238E27FC236}">
                <a16:creationId xmlns:a16="http://schemas.microsoft.com/office/drawing/2014/main" id="{A8585B18-A1D3-405D-BDD5-317DE433D13F}"/>
              </a:ext>
            </a:extLst>
          </p:cNvPr>
          <p:cNvSpPr txBox="1"/>
          <p:nvPr/>
        </p:nvSpPr>
        <p:spPr>
          <a:xfrm>
            <a:off x="6417127" y="4619350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レポートでデータを可視化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9" name="文字方塊 18">
            <a:hlinkClick r:id="rId11" action="ppaction://hlinksldjump"/>
            <a:extLst>
              <a:ext uri="{FF2B5EF4-FFF2-40B4-BE49-F238E27FC236}">
                <a16:creationId xmlns:a16="http://schemas.microsoft.com/office/drawing/2014/main" id="{52314AB7-1A6C-44E4-8E8C-0E05DE585A5C}"/>
              </a:ext>
            </a:extLst>
          </p:cNvPr>
          <p:cNvSpPr txBox="1"/>
          <p:nvPr/>
        </p:nvSpPr>
        <p:spPr>
          <a:xfrm>
            <a:off x="6417125" y="5040337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データベースの設定とメンテナンス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24" name="文字方塊 23">
            <a:hlinkClick r:id="rId5" action="ppaction://hlinksldjump"/>
            <a:extLst>
              <a:ext uri="{FF2B5EF4-FFF2-40B4-BE49-F238E27FC236}">
                <a16:creationId xmlns:a16="http://schemas.microsoft.com/office/drawing/2014/main" id="{8F8D802C-7037-454A-A750-2EF1594C7C2E}"/>
              </a:ext>
            </a:extLst>
          </p:cNvPr>
          <p:cNvSpPr txBox="1"/>
          <p:nvPr/>
        </p:nvSpPr>
        <p:spPr>
          <a:xfrm>
            <a:off x="11088313" y="182565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29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6" name="文字方塊 25">
            <a:hlinkClick r:id="rId4" action="ppaction://hlinksldjump"/>
            <a:extLst>
              <a:ext uri="{FF2B5EF4-FFF2-40B4-BE49-F238E27FC236}">
                <a16:creationId xmlns:a16="http://schemas.microsoft.com/office/drawing/2014/main" id="{8D708B0B-AF9E-41AF-B5FC-B4AD8B845B5D}"/>
              </a:ext>
            </a:extLst>
          </p:cNvPr>
          <p:cNvSpPr txBox="1"/>
          <p:nvPr/>
        </p:nvSpPr>
        <p:spPr>
          <a:xfrm>
            <a:off x="11073333" y="1339279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7" name="文字方塊 26">
            <a:hlinkClick r:id="rId3" action="ppaction://hlinksldjump"/>
            <a:extLst>
              <a:ext uri="{FF2B5EF4-FFF2-40B4-BE49-F238E27FC236}">
                <a16:creationId xmlns:a16="http://schemas.microsoft.com/office/drawing/2014/main" id="{94D5A9E4-84A7-4C2D-8771-6914732150BD}"/>
              </a:ext>
            </a:extLst>
          </p:cNvPr>
          <p:cNvSpPr txBox="1"/>
          <p:nvPr/>
        </p:nvSpPr>
        <p:spPr>
          <a:xfrm>
            <a:off x="11088313" y="435428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  3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8" name="文字方塊 27">
            <a:hlinkClick r:id="rId6" action="ppaction://hlinksldjump"/>
            <a:extLst>
              <a:ext uri="{FF2B5EF4-FFF2-40B4-BE49-F238E27FC236}">
                <a16:creationId xmlns:a16="http://schemas.microsoft.com/office/drawing/2014/main" id="{774C86BF-401E-4F2E-8F7C-D8F51A5711BE}"/>
              </a:ext>
            </a:extLst>
          </p:cNvPr>
          <p:cNvSpPr txBox="1"/>
          <p:nvPr/>
        </p:nvSpPr>
        <p:spPr>
          <a:xfrm>
            <a:off x="11073333" y="2299016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39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9" name="文字方塊 28">
            <a:hlinkClick r:id="rId7" action="ppaction://hlinksldjump"/>
            <a:extLst>
              <a:ext uri="{FF2B5EF4-FFF2-40B4-BE49-F238E27FC236}">
                <a16:creationId xmlns:a16="http://schemas.microsoft.com/office/drawing/2014/main" id="{638E968E-6384-43BA-8059-4158E58ECED5}"/>
              </a:ext>
            </a:extLst>
          </p:cNvPr>
          <p:cNvSpPr txBox="1"/>
          <p:nvPr/>
        </p:nvSpPr>
        <p:spPr>
          <a:xfrm>
            <a:off x="11073333" y="2759610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47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30" name="文字方塊 29">
            <a:hlinkClick r:id="rId8" action="ppaction://hlinksldjump"/>
            <a:extLst>
              <a:ext uri="{FF2B5EF4-FFF2-40B4-BE49-F238E27FC236}">
                <a16:creationId xmlns:a16="http://schemas.microsoft.com/office/drawing/2014/main" id="{67D2DDFC-1D44-4737-ADD7-5C80E9307CC6}"/>
              </a:ext>
            </a:extLst>
          </p:cNvPr>
          <p:cNvSpPr txBox="1"/>
          <p:nvPr/>
        </p:nvSpPr>
        <p:spPr>
          <a:xfrm>
            <a:off x="11073336" y="3690480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55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31" name="文字方塊 30">
            <a:hlinkClick r:id="rId9" action="ppaction://hlinksldjump"/>
            <a:extLst>
              <a:ext uri="{FF2B5EF4-FFF2-40B4-BE49-F238E27FC236}">
                <a16:creationId xmlns:a16="http://schemas.microsoft.com/office/drawing/2014/main" id="{30C3BDAA-8209-4849-A63E-E4D9E884D306}"/>
              </a:ext>
            </a:extLst>
          </p:cNvPr>
          <p:cNvSpPr txBox="1"/>
          <p:nvPr/>
        </p:nvSpPr>
        <p:spPr>
          <a:xfrm>
            <a:off x="11073335" y="4162333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74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32" name="文字方塊 31">
            <a:hlinkClick r:id="rId10" action="ppaction://hlinksldjump"/>
            <a:extLst>
              <a:ext uri="{FF2B5EF4-FFF2-40B4-BE49-F238E27FC236}">
                <a16:creationId xmlns:a16="http://schemas.microsoft.com/office/drawing/2014/main" id="{1D290A44-B550-4062-A38B-0CFECBCEC67A}"/>
              </a:ext>
            </a:extLst>
          </p:cNvPr>
          <p:cNvSpPr txBox="1"/>
          <p:nvPr/>
        </p:nvSpPr>
        <p:spPr>
          <a:xfrm>
            <a:off x="11073334" y="4587985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92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33" name="文字方塊 32">
            <a:hlinkClick r:id="rId11" action="ppaction://hlinksldjump"/>
            <a:extLst>
              <a:ext uri="{FF2B5EF4-FFF2-40B4-BE49-F238E27FC236}">
                <a16:creationId xmlns:a16="http://schemas.microsoft.com/office/drawing/2014/main" id="{E83FCDEC-A7A5-45AA-BA74-D6DC735E985E}"/>
              </a:ext>
            </a:extLst>
          </p:cNvPr>
          <p:cNvSpPr txBox="1"/>
          <p:nvPr/>
        </p:nvSpPr>
        <p:spPr>
          <a:xfrm>
            <a:off x="10954290" y="5040337"/>
            <a:ext cx="639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106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AF79E76-DF97-431E-8F00-1374A542D11D}"/>
              </a:ext>
            </a:extLst>
          </p:cNvPr>
          <p:cNvSpPr txBox="1"/>
          <p:nvPr/>
        </p:nvSpPr>
        <p:spPr>
          <a:xfrm>
            <a:off x="1220262" y="5948870"/>
            <a:ext cx="4037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9D626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項目をクリックして該当章節にジャンプ</a:t>
            </a:r>
            <a:endParaRPr lang="zh-TW" altLang="en-US" sz="1600" dirty="0">
              <a:solidFill>
                <a:srgbClr val="9D6262"/>
              </a:solidFill>
              <a:latin typeface="Noto Sans CJK TC Regular" panose="020B0500000000000000" pitchFamily="34" charset="-120"/>
              <a:ea typeface="Noto Sans CJK TC Regular" panose="020B0500000000000000" pitchFamily="34" charset="-120"/>
            </a:endParaRPr>
          </a:p>
        </p:txBody>
      </p:sp>
      <p:pic>
        <p:nvPicPr>
          <p:cNvPr id="36" name="圖片 35">
            <a:extLst>
              <a:ext uri="{FF2B5EF4-FFF2-40B4-BE49-F238E27FC236}">
                <a16:creationId xmlns:a16="http://schemas.microsoft.com/office/drawing/2014/main" id="{4D97C24E-E729-430D-AD8C-BBB3E618FE1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20" y="5918092"/>
            <a:ext cx="325142" cy="325142"/>
          </a:xfrm>
          <a:prstGeom prst="rect">
            <a:avLst/>
          </a:prstGeom>
        </p:spPr>
      </p:pic>
      <p:sp>
        <p:nvSpPr>
          <p:cNvPr id="35" name="文字方塊 34">
            <a:extLst>
              <a:ext uri="{FF2B5EF4-FFF2-40B4-BE49-F238E27FC236}">
                <a16:creationId xmlns:a16="http://schemas.microsoft.com/office/drawing/2014/main" id="{21BF635C-098E-4BC7-B41D-E52A4107B933}"/>
              </a:ext>
            </a:extLst>
          </p:cNvPr>
          <p:cNvSpPr txBox="1"/>
          <p:nvPr/>
        </p:nvSpPr>
        <p:spPr>
          <a:xfrm>
            <a:off x="6417125" y="5461089"/>
            <a:ext cx="1838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solidFill>
                  <a:srgbClr val="E73A38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番外編</a:t>
            </a:r>
          </a:p>
        </p:txBody>
      </p:sp>
      <p:sp>
        <p:nvSpPr>
          <p:cNvPr id="37" name="文字方塊 36">
            <a:hlinkClick r:id="rId13" action="ppaction://hlinksldjump"/>
            <a:extLst>
              <a:ext uri="{FF2B5EF4-FFF2-40B4-BE49-F238E27FC236}">
                <a16:creationId xmlns:a16="http://schemas.microsoft.com/office/drawing/2014/main" id="{82FEBEF3-0381-4D4C-B25A-B63D24BA40A8}"/>
              </a:ext>
            </a:extLst>
          </p:cNvPr>
          <p:cNvSpPr txBox="1"/>
          <p:nvPr/>
        </p:nvSpPr>
        <p:spPr>
          <a:xfrm>
            <a:off x="6417125" y="5901041"/>
            <a:ext cx="521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オンラインサポート</a:t>
            </a:r>
            <a:endParaRPr lang="zh-TW" altLang="en-US" sz="20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38" name="文字方塊 37">
            <a:hlinkClick r:id="rId13" action="ppaction://hlinksldjump"/>
            <a:extLst>
              <a:ext uri="{FF2B5EF4-FFF2-40B4-BE49-F238E27FC236}">
                <a16:creationId xmlns:a16="http://schemas.microsoft.com/office/drawing/2014/main" id="{7AB5B2C1-65E0-41CD-872B-F24321345DD4}"/>
              </a:ext>
            </a:extLst>
          </p:cNvPr>
          <p:cNvSpPr txBox="1"/>
          <p:nvPr/>
        </p:nvSpPr>
        <p:spPr>
          <a:xfrm>
            <a:off x="10954290" y="5901041"/>
            <a:ext cx="639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115</a:t>
            </a:r>
            <a:endParaRPr lang="zh-TW" altLang="en-US" sz="2000" dirty="0">
              <a:solidFill>
                <a:srgbClr val="9D626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5704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41307" y="1355011"/>
            <a:ext cx="4504262" cy="90898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8457D506-0C6A-465C-904F-E30EC2CA0C34}"/>
              </a:ext>
            </a:extLst>
          </p:cNvPr>
          <p:cNvSpPr txBox="1"/>
          <p:nvPr/>
        </p:nvSpPr>
        <p:spPr>
          <a:xfrm>
            <a:off x="6630677" y="1545749"/>
            <a:ext cx="5104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アイコンをクリックする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4AF8C93B-1C7F-4C53-A8A0-D03851741A31}"/>
              </a:ext>
            </a:extLst>
          </p:cNvPr>
          <p:cNvSpPr/>
          <p:nvPr/>
        </p:nvSpPr>
        <p:spPr>
          <a:xfrm>
            <a:off x="641306" y="2515268"/>
            <a:ext cx="4504262" cy="128926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9" name="矩形: 圓角 18">
            <a:extLst>
              <a:ext uri="{FF2B5EF4-FFF2-40B4-BE49-F238E27FC236}">
                <a16:creationId xmlns:a16="http://schemas.microsoft.com/office/drawing/2014/main" id="{1D01B14D-7785-4DB3-B100-08B08DF189FB}"/>
              </a:ext>
            </a:extLst>
          </p:cNvPr>
          <p:cNvSpPr/>
          <p:nvPr/>
        </p:nvSpPr>
        <p:spPr>
          <a:xfrm>
            <a:off x="641305" y="4222274"/>
            <a:ext cx="4504262" cy="196725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44C441C5-8408-4B61-870F-678DCBF7772E}"/>
              </a:ext>
            </a:extLst>
          </p:cNvPr>
          <p:cNvCxnSpPr>
            <a:cxnSpLocks/>
          </p:cNvCxnSpPr>
          <p:nvPr/>
        </p:nvCxnSpPr>
        <p:spPr>
          <a:xfrm flipH="1">
            <a:off x="5145568" y="3168903"/>
            <a:ext cx="9504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7FF6DC9B-494F-4E7D-9858-FD55B245267D}"/>
              </a:ext>
            </a:extLst>
          </p:cNvPr>
          <p:cNvCxnSpPr>
            <a:cxnSpLocks/>
          </p:cNvCxnSpPr>
          <p:nvPr/>
        </p:nvCxnSpPr>
        <p:spPr>
          <a:xfrm flipH="1">
            <a:off x="5145569" y="5224631"/>
            <a:ext cx="1001989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B073F95-A40A-41CB-B6C1-8036DE60185E}"/>
              </a:ext>
            </a:extLst>
          </p:cNvPr>
          <p:cNvSpPr txBox="1"/>
          <p:nvPr/>
        </p:nvSpPr>
        <p:spPr>
          <a:xfrm>
            <a:off x="6630677" y="2940285"/>
            <a:ext cx="4647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新しい承認フローを追加する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175CE73-81F5-43A3-BD99-A2FDF73FA237}"/>
              </a:ext>
            </a:extLst>
          </p:cNvPr>
          <p:cNvSpPr txBox="1"/>
          <p:nvPr/>
        </p:nvSpPr>
        <p:spPr>
          <a:xfrm>
            <a:off x="6630677" y="4987608"/>
            <a:ext cx="4647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承認者を設定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7" name="箭號: 五邊形 26">
            <a:extLst>
              <a:ext uri="{FF2B5EF4-FFF2-40B4-BE49-F238E27FC236}">
                <a16:creationId xmlns:a16="http://schemas.microsoft.com/office/drawing/2014/main" id="{96FD20E3-9AB1-4A7A-9633-8C315CC86F84}"/>
              </a:ext>
            </a:extLst>
          </p:cNvPr>
          <p:cNvSpPr/>
          <p:nvPr/>
        </p:nvSpPr>
        <p:spPr>
          <a:xfrm>
            <a:off x="6096000" y="160456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8" name="箭號: 五邊形 27">
            <a:extLst>
              <a:ext uri="{FF2B5EF4-FFF2-40B4-BE49-F238E27FC236}">
                <a16:creationId xmlns:a16="http://schemas.microsoft.com/office/drawing/2014/main" id="{75C32830-719E-4FB2-A42F-476E43F8F3C5}"/>
              </a:ext>
            </a:extLst>
          </p:cNvPr>
          <p:cNvSpPr/>
          <p:nvPr/>
        </p:nvSpPr>
        <p:spPr>
          <a:xfrm>
            <a:off x="6104018" y="298570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9" name="箭號: 五邊形 28">
            <a:extLst>
              <a:ext uri="{FF2B5EF4-FFF2-40B4-BE49-F238E27FC236}">
                <a16:creationId xmlns:a16="http://schemas.microsoft.com/office/drawing/2014/main" id="{3443D16A-6E33-4C00-A118-E162F43092BB}"/>
              </a:ext>
            </a:extLst>
          </p:cNvPr>
          <p:cNvSpPr/>
          <p:nvPr/>
        </p:nvSpPr>
        <p:spPr>
          <a:xfrm>
            <a:off x="6085401" y="504143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2FBA4AF2-F1F4-47EF-A16E-71BE952EEA59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11 -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承認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715DC9C-23C6-455E-A564-0ED6B3964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94" y="1355011"/>
            <a:ext cx="4315575" cy="83814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78E4C3EB-12B0-4EAD-9713-74BCC545E040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5034469" y="1774086"/>
            <a:ext cx="1061532" cy="249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圖片 24">
            <a:extLst>
              <a:ext uri="{FF2B5EF4-FFF2-40B4-BE49-F238E27FC236}">
                <a16:creationId xmlns:a16="http://schemas.microsoft.com/office/drawing/2014/main" id="{86126147-E039-4B09-96B2-28E927998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88" y="2628650"/>
            <a:ext cx="4429743" cy="107647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31" name="圖片 30">
            <a:extLst>
              <a:ext uri="{FF2B5EF4-FFF2-40B4-BE49-F238E27FC236}">
                <a16:creationId xmlns:a16="http://schemas.microsoft.com/office/drawing/2014/main" id="{93466D5B-394B-4DD9-BD70-0877EC6492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867" y="4405366"/>
            <a:ext cx="4401164" cy="163852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65814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3592945" y="2225973"/>
            <a:ext cx="4978400" cy="356243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8457D506-0C6A-465C-904F-E30EC2CA0C34}"/>
              </a:ext>
            </a:extLst>
          </p:cNvPr>
          <p:cNvSpPr txBox="1"/>
          <p:nvPr/>
        </p:nvSpPr>
        <p:spPr>
          <a:xfrm>
            <a:off x="1006913" y="4466686"/>
            <a:ext cx="234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役職または名称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B073F95-A40A-41CB-B6C1-8036DE60185E}"/>
              </a:ext>
            </a:extLst>
          </p:cNvPr>
          <p:cNvSpPr txBox="1"/>
          <p:nvPr/>
        </p:nvSpPr>
        <p:spPr>
          <a:xfrm>
            <a:off x="9369259" y="2431574"/>
            <a:ext cx="2630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承認者を選択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B0E5FE35-1D6E-4EEC-B8C9-339AD271F164}"/>
              </a:ext>
            </a:extLst>
          </p:cNvPr>
          <p:cNvSpPr/>
          <p:nvPr/>
        </p:nvSpPr>
        <p:spPr>
          <a:xfrm>
            <a:off x="540187" y="452242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B4A743B5-035C-45C9-A27D-91B963B1EFE5}"/>
              </a:ext>
            </a:extLst>
          </p:cNvPr>
          <p:cNvSpPr/>
          <p:nvPr/>
        </p:nvSpPr>
        <p:spPr>
          <a:xfrm>
            <a:off x="8867775" y="247920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C08E22C-063F-41EC-B1BC-D081E2CA28E9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12 -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承認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36AC910-CB8D-4161-A8C3-80B4D0346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7783" y="2429937"/>
            <a:ext cx="4534533" cy="313416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78E4C3EB-12B0-4EAD-9713-74BCC545E040}"/>
              </a:ext>
            </a:extLst>
          </p:cNvPr>
          <p:cNvCxnSpPr>
            <a:cxnSpLocks/>
          </p:cNvCxnSpPr>
          <p:nvPr/>
        </p:nvCxnSpPr>
        <p:spPr>
          <a:xfrm flipH="1">
            <a:off x="3354600" y="4705625"/>
            <a:ext cx="120901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FA087BF8-0B4F-42A8-AC5F-3792C16BA5F6}"/>
              </a:ext>
            </a:extLst>
          </p:cNvPr>
          <p:cNvCxnSpPr>
            <a:cxnSpLocks/>
          </p:cNvCxnSpPr>
          <p:nvPr/>
        </p:nvCxnSpPr>
        <p:spPr>
          <a:xfrm flipH="1">
            <a:off x="7943850" y="2662407"/>
            <a:ext cx="9239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781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562226" y="2256646"/>
            <a:ext cx="6619874" cy="347303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93C322CD-3AA3-4942-8970-F8C769424AF7}"/>
              </a:ext>
            </a:extLst>
          </p:cNvPr>
          <p:cNvSpPr/>
          <p:nvPr/>
        </p:nvSpPr>
        <p:spPr>
          <a:xfrm>
            <a:off x="9596582" y="856869"/>
            <a:ext cx="2040247" cy="70788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32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設定完了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95DB811-72E3-4536-8A06-A878A91489FF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13 -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承認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C360072-2F52-46D5-803D-40CED3831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209" y="2521086"/>
            <a:ext cx="6469908" cy="284452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0491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777071" y="2115953"/>
            <a:ext cx="8652795" cy="378002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22E2E57C-2E3E-44A5-A778-3BB41A0E46A0}"/>
              </a:ext>
            </a:extLst>
          </p:cNvPr>
          <p:cNvCxnSpPr>
            <a:cxnSpLocks/>
          </p:cNvCxnSpPr>
          <p:nvPr/>
        </p:nvCxnSpPr>
        <p:spPr>
          <a:xfrm>
            <a:off x="3533776" y="1543050"/>
            <a:ext cx="33337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F3F183C-D72A-43A6-910A-FDED9BC3CC91}"/>
              </a:ext>
            </a:extLst>
          </p:cNvPr>
          <p:cNvSpPr txBox="1"/>
          <p:nvPr/>
        </p:nvSpPr>
        <p:spPr>
          <a:xfrm>
            <a:off x="4370185" y="1333646"/>
            <a:ext cx="7759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デザインモードを離れる前に保存を忘れずに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6CE8B5CC-E330-4EC2-961C-FFB22EF92080}"/>
              </a:ext>
            </a:extLst>
          </p:cNvPr>
          <p:cNvSpPr/>
          <p:nvPr/>
        </p:nvSpPr>
        <p:spPr>
          <a:xfrm>
            <a:off x="3867150" y="138127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48AD23B-47D5-4D9A-8734-DB8C1FDEB86E}"/>
              </a:ext>
            </a:extLst>
          </p:cNvPr>
          <p:cNvSpPr txBox="1"/>
          <p:nvPr/>
        </p:nvSpPr>
        <p:spPr>
          <a:xfrm>
            <a:off x="284085" y="383831"/>
            <a:ext cx="775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14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02E2E3C-F7A6-412B-B030-F6F35C814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513" y="2230689"/>
            <a:ext cx="8382717" cy="348221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DFA8BD66-0007-4FE3-9527-A9E2A15DBD98}"/>
              </a:ext>
            </a:extLst>
          </p:cNvPr>
          <p:cNvCxnSpPr>
            <a:cxnSpLocks/>
          </p:cNvCxnSpPr>
          <p:nvPr/>
        </p:nvCxnSpPr>
        <p:spPr>
          <a:xfrm>
            <a:off x="3533776" y="1543050"/>
            <a:ext cx="0" cy="8142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340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63050" y="1515349"/>
            <a:ext cx="8004699" cy="450711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F3F183C-D72A-43A6-910A-FDED9BC3CC91}"/>
              </a:ext>
            </a:extLst>
          </p:cNvPr>
          <p:cNvSpPr txBox="1"/>
          <p:nvPr/>
        </p:nvSpPr>
        <p:spPr>
          <a:xfrm>
            <a:off x="9462387" y="1685332"/>
            <a:ext cx="272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ここで</a:t>
            </a: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入力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03144AD6-9282-4CD0-8E8F-80E9052F06D0}"/>
              </a:ext>
            </a:extLst>
          </p:cNvPr>
          <p:cNvSpPr txBox="1"/>
          <p:nvPr/>
        </p:nvSpPr>
        <p:spPr>
          <a:xfrm>
            <a:off x="9462387" y="3418300"/>
            <a:ext cx="2729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デフォルト値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1A2A8C81-BD19-44D7-B2C9-340EC4BFC7C3}"/>
              </a:ext>
            </a:extLst>
          </p:cNvPr>
          <p:cNvSpPr/>
          <p:nvPr/>
        </p:nvSpPr>
        <p:spPr>
          <a:xfrm>
            <a:off x="8963025" y="173737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2" name="箭號: 五邊形 21">
            <a:extLst>
              <a:ext uri="{FF2B5EF4-FFF2-40B4-BE49-F238E27FC236}">
                <a16:creationId xmlns:a16="http://schemas.microsoft.com/office/drawing/2014/main" id="{53A05AFD-5ECB-4B43-B535-2ABF1600AD59}"/>
              </a:ext>
            </a:extLst>
          </p:cNvPr>
          <p:cNvSpPr/>
          <p:nvPr/>
        </p:nvSpPr>
        <p:spPr>
          <a:xfrm>
            <a:off x="8963025" y="345601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25FF417B-6EEF-40CD-84F8-9548AFCDE117}"/>
              </a:ext>
            </a:extLst>
          </p:cNvPr>
          <p:cNvSpPr txBox="1"/>
          <p:nvPr/>
        </p:nvSpPr>
        <p:spPr>
          <a:xfrm>
            <a:off x="284085" y="383831"/>
            <a:ext cx="8450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15 -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エントリー作成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8D4D633-FD58-48DC-B72C-E1757C5DC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855" y="1576090"/>
            <a:ext cx="7371088" cy="433190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DFA8BD66-0007-4FE3-9527-A9E2A15DBD98}"/>
              </a:ext>
            </a:extLst>
          </p:cNvPr>
          <p:cNvCxnSpPr>
            <a:cxnSpLocks/>
          </p:cNvCxnSpPr>
          <p:nvPr/>
        </p:nvCxnSpPr>
        <p:spPr>
          <a:xfrm>
            <a:off x="3228976" y="1908881"/>
            <a:ext cx="0" cy="8762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22E2E57C-2E3E-44A5-A778-3BB41A0E46A0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3228976" y="1908881"/>
            <a:ext cx="5734049" cy="116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CBF5613D-39E6-4CEB-9A96-152DCE8A5628}"/>
              </a:ext>
            </a:extLst>
          </p:cNvPr>
          <p:cNvCxnSpPr>
            <a:cxnSpLocks/>
          </p:cNvCxnSpPr>
          <p:nvPr/>
        </p:nvCxnSpPr>
        <p:spPr>
          <a:xfrm>
            <a:off x="7132109" y="3649133"/>
            <a:ext cx="18309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63777497-DC39-434F-9064-1D36F181517F}"/>
              </a:ext>
            </a:extLst>
          </p:cNvPr>
          <p:cNvCxnSpPr>
            <a:cxnSpLocks/>
          </p:cNvCxnSpPr>
          <p:nvPr/>
        </p:nvCxnSpPr>
        <p:spPr>
          <a:xfrm>
            <a:off x="7132109" y="3288484"/>
            <a:ext cx="0" cy="36064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91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1953074"/>
            <a:ext cx="8942902" cy="432777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F3F183C-D72A-43A6-910A-FDED9BC3CC91}"/>
              </a:ext>
            </a:extLst>
          </p:cNvPr>
          <p:cNvSpPr txBox="1"/>
          <p:nvPr/>
        </p:nvSpPr>
        <p:spPr>
          <a:xfrm>
            <a:off x="2983441" y="1325435"/>
            <a:ext cx="5391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リストページに戻る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CBF5613D-39E6-4CEB-9A96-152DCE8A5628}"/>
              </a:ext>
            </a:extLst>
          </p:cNvPr>
          <p:cNvCxnSpPr>
            <a:cxnSpLocks/>
          </p:cNvCxnSpPr>
          <p:nvPr/>
        </p:nvCxnSpPr>
        <p:spPr>
          <a:xfrm>
            <a:off x="1190624" y="1532467"/>
            <a:ext cx="13260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03144AD6-9282-4CD0-8E8F-80E9052F06D0}"/>
              </a:ext>
            </a:extLst>
          </p:cNvPr>
          <p:cNvSpPr txBox="1"/>
          <p:nvPr/>
        </p:nvSpPr>
        <p:spPr>
          <a:xfrm>
            <a:off x="10334626" y="5111634"/>
            <a:ext cx="193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承認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1EDDFE6A-C757-4C59-B7F2-86A15F0F7EF5}"/>
              </a:ext>
            </a:extLst>
          </p:cNvPr>
          <p:cNvSpPr/>
          <p:nvPr/>
        </p:nvSpPr>
        <p:spPr>
          <a:xfrm>
            <a:off x="9600240" y="930756"/>
            <a:ext cx="2484124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フォームページ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EE7F90FF-2672-4487-B691-B0FEE8605983}"/>
              </a:ext>
            </a:extLst>
          </p:cNvPr>
          <p:cNvSpPr/>
          <p:nvPr/>
        </p:nvSpPr>
        <p:spPr>
          <a:xfrm>
            <a:off x="2516715" y="136649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箭號: 五邊形 17">
            <a:extLst>
              <a:ext uri="{FF2B5EF4-FFF2-40B4-BE49-F238E27FC236}">
                <a16:creationId xmlns:a16="http://schemas.microsoft.com/office/drawing/2014/main" id="{C707D99B-35AD-43C6-AF8A-96AA5807C08A}"/>
              </a:ext>
            </a:extLst>
          </p:cNvPr>
          <p:cNvSpPr/>
          <p:nvPr/>
        </p:nvSpPr>
        <p:spPr>
          <a:xfrm>
            <a:off x="9791700" y="515926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AAF2ED6B-BE09-4735-BAB3-1C57DF34F917}"/>
              </a:ext>
            </a:extLst>
          </p:cNvPr>
          <p:cNvSpPr txBox="1"/>
          <p:nvPr/>
        </p:nvSpPr>
        <p:spPr>
          <a:xfrm>
            <a:off x="284085" y="383831"/>
            <a:ext cx="8450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16 -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エントリー作成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60791A1-EFFB-4B17-A2DC-00511A5E7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062" y="2054421"/>
            <a:ext cx="8234007" cy="413364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81B17785-2D21-429E-B434-AA377828163C}"/>
              </a:ext>
            </a:extLst>
          </p:cNvPr>
          <p:cNvCxnSpPr>
            <a:cxnSpLocks/>
          </p:cNvCxnSpPr>
          <p:nvPr/>
        </p:nvCxnSpPr>
        <p:spPr>
          <a:xfrm>
            <a:off x="9185945" y="5342467"/>
            <a:ext cx="6057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63777497-DC39-434F-9064-1D36F181517F}"/>
              </a:ext>
            </a:extLst>
          </p:cNvPr>
          <p:cNvCxnSpPr>
            <a:cxnSpLocks/>
          </p:cNvCxnSpPr>
          <p:nvPr/>
        </p:nvCxnSpPr>
        <p:spPr>
          <a:xfrm>
            <a:off x="1190624" y="1532467"/>
            <a:ext cx="0" cy="58155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872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2536366"/>
            <a:ext cx="10847172" cy="308319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1EDDFE6A-C757-4C59-B7F2-86A15F0F7EF5}"/>
              </a:ext>
            </a:extLst>
          </p:cNvPr>
          <p:cNvSpPr/>
          <p:nvPr/>
        </p:nvSpPr>
        <p:spPr>
          <a:xfrm>
            <a:off x="9485745" y="1369978"/>
            <a:ext cx="2151083" cy="609739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リストページ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5B8824E-5E07-4698-9EB2-14512AF052AC}"/>
              </a:ext>
            </a:extLst>
          </p:cNvPr>
          <p:cNvSpPr txBox="1"/>
          <p:nvPr/>
        </p:nvSpPr>
        <p:spPr>
          <a:xfrm>
            <a:off x="284085" y="383831"/>
            <a:ext cx="8450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17 -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エントリー作成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F0BB288-74E3-49FA-8B6B-61562085F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79" y="2648043"/>
            <a:ext cx="10337041" cy="283997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318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87157" y="3559927"/>
            <a:ext cx="10617685" cy="257452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1EDDFE6A-C757-4C59-B7F2-86A15F0F7EF5}"/>
              </a:ext>
            </a:extLst>
          </p:cNvPr>
          <p:cNvSpPr/>
          <p:nvPr/>
        </p:nvSpPr>
        <p:spPr>
          <a:xfrm>
            <a:off x="6096000" y="1300810"/>
            <a:ext cx="5617029" cy="649300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リストページの表示フィールドを調整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7811117" y="2282314"/>
            <a:ext cx="4380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リストページのデザイン変更をクリック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4" name="箭號: 五邊形 13">
            <a:extLst>
              <a:ext uri="{FF2B5EF4-FFF2-40B4-BE49-F238E27FC236}">
                <a16:creationId xmlns:a16="http://schemas.microsoft.com/office/drawing/2014/main" id="{CA0F7C3C-9EF5-43FF-B312-3976DDBA2705}"/>
              </a:ext>
            </a:extLst>
          </p:cNvPr>
          <p:cNvSpPr/>
          <p:nvPr/>
        </p:nvSpPr>
        <p:spPr>
          <a:xfrm>
            <a:off x="7264492" y="232882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67E188CA-DF3C-432A-8AA2-136C21BF14B7}"/>
              </a:ext>
            </a:extLst>
          </p:cNvPr>
          <p:cNvSpPr txBox="1"/>
          <p:nvPr/>
        </p:nvSpPr>
        <p:spPr>
          <a:xfrm>
            <a:off x="284085" y="383831"/>
            <a:ext cx="8450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18 -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リストページ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460CD3B-5D8A-4CF4-B37B-D8C6E14A6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259" y="3727928"/>
            <a:ext cx="9819479" cy="223851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602C5E19-A73B-43C3-B075-9C0AAC42842C}"/>
              </a:ext>
            </a:extLst>
          </p:cNvPr>
          <p:cNvCxnSpPr>
            <a:cxnSpLocks/>
          </p:cNvCxnSpPr>
          <p:nvPr/>
        </p:nvCxnSpPr>
        <p:spPr>
          <a:xfrm>
            <a:off x="9801226" y="3181216"/>
            <a:ext cx="0" cy="59179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374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489605" y="1898403"/>
            <a:ext cx="7447026" cy="420540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8669694" y="3491579"/>
            <a:ext cx="3457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表示したいフィールドを選択する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8202969" y="381790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FD850BF-D1D5-4987-9AC6-5608F7FF5A62}"/>
              </a:ext>
            </a:extLst>
          </p:cNvPr>
          <p:cNvSpPr txBox="1"/>
          <p:nvPr/>
        </p:nvSpPr>
        <p:spPr>
          <a:xfrm>
            <a:off x="284085" y="383831"/>
            <a:ext cx="8450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デジタルプロセス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19 -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リストページ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6488D0C-F9F6-48B4-8AE6-A713E82AA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544" y="2052028"/>
            <a:ext cx="6801138" cy="400604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602C5E19-A73B-43C3-B075-9C0AAC42842C}"/>
              </a:ext>
            </a:extLst>
          </p:cNvPr>
          <p:cNvCxnSpPr>
            <a:cxnSpLocks/>
          </p:cNvCxnSpPr>
          <p:nvPr/>
        </p:nvCxnSpPr>
        <p:spPr>
          <a:xfrm flipH="1">
            <a:off x="6694415" y="4029003"/>
            <a:ext cx="15085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5ED94440-98EA-45E7-9A81-B0F7FBD02874}"/>
              </a:ext>
            </a:extLst>
          </p:cNvPr>
          <p:cNvSpPr/>
          <p:nvPr/>
        </p:nvSpPr>
        <p:spPr>
          <a:xfrm>
            <a:off x="2323750" y="2937637"/>
            <a:ext cx="4370665" cy="29766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56014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29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デジタル化プロセス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一般フィールドと子テーブルを持つ「受注書」を作成してみる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A32D897-6647-49BE-A69E-8FBDDC5834F8}"/>
              </a:ext>
            </a:extLst>
          </p:cNvPr>
          <p:cNvSpPr/>
          <p:nvPr/>
        </p:nvSpPr>
        <p:spPr>
          <a:xfrm>
            <a:off x="995960" y="303182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DA24E4C-E6A5-4D08-8D52-809B4175837F}"/>
              </a:ext>
            </a:extLst>
          </p:cNvPr>
          <p:cNvSpPr txBox="1"/>
          <p:nvPr/>
        </p:nvSpPr>
        <p:spPr>
          <a:xfrm>
            <a:off x="1621424" y="2984189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受注書の子テーブル項目の合計を計算する数式を適用してみる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5F6582CC-1ACE-4636-ADC1-FD3F07CBA2CD}"/>
              </a:ext>
            </a:extLst>
          </p:cNvPr>
          <p:cNvSpPr/>
          <p:nvPr/>
        </p:nvSpPr>
        <p:spPr>
          <a:xfrm>
            <a:off x="995960" y="439805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2F9B18D-82F8-4CE4-BD72-4B9ACA2BB8AF}"/>
              </a:ext>
            </a:extLst>
          </p:cNvPr>
          <p:cNvSpPr txBox="1"/>
          <p:nvPr/>
        </p:nvSpPr>
        <p:spPr>
          <a:xfrm>
            <a:off x="1621423" y="435042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受注書に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2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段階の承認プロセスを作成する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0" name="箭號: 五邊形 19">
            <a:extLst>
              <a:ext uri="{FF2B5EF4-FFF2-40B4-BE49-F238E27FC236}">
                <a16:creationId xmlns:a16="http://schemas.microsoft.com/office/drawing/2014/main" id="{93F49B96-D950-4E69-BBAF-E25E50FE2719}"/>
              </a:ext>
            </a:extLst>
          </p:cNvPr>
          <p:cNvSpPr/>
          <p:nvPr/>
        </p:nvSpPr>
        <p:spPr>
          <a:xfrm>
            <a:off x="995960" y="576429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7E790BD9-BF5E-4A43-A6D7-4FF467003132}"/>
              </a:ext>
            </a:extLst>
          </p:cNvPr>
          <p:cNvSpPr txBox="1"/>
          <p:nvPr/>
        </p:nvSpPr>
        <p:spPr>
          <a:xfrm>
            <a:off x="1621423" y="5716659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フォームの設計が完了したら、テストレコードを入力して保存する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0197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8" y="3013501"/>
            <a:ext cx="6617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データベースの基本概念</a:t>
            </a:r>
            <a:endParaRPr kumimoji="0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  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3</a:t>
            </a:r>
            <a:endParaRPr lang="zh-TW" altLang="en-US" sz="2000" dirty="0">
              <a:solidFill>
                <a:srgbClr val="445252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82232D2-F81B-4B71-9C38-E593A7678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700" y="434966"/>
            <a:ext cx="2763111" cy="276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124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7552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協働作業と権限の分配</a:t>
            </a:r>
            <a:endParaRPr kumimoji="0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30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3791481" y="5901245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Regular" panose="020B0500000000000000" pitchFamily="34" charset="-120"/>
                <a:ea typeface="Noto Sans CJK TC Regular" panose="020B0500000000000000" pitchFamily="34" charset="-120"/>
                <a:cs typeface="+mn-cs"/>
              </a:rPr>
              <a:t>初心者でも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Regular" panose="020B0500000000000000" pitchFamily="34" charset="-120"/>
                <a:ea typeface="Noto Sans CJK TC Regular" panose="020B0500000000000000" pitchFamily="34" charset="-120"/>
                <a:cs typeface="+mn-cs"/>
              </a:rPr>
              <a:t>Ragic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Regular" panose="020B0500000000000000" pitchFamily="34" charset="-120"/>
                <a:ea typeface="Noto Sans CJK TC Regular" panose="020B0500000000000000" pitchFamily="34" charset="-120"/>
                <a:cs typeface="+mn-cs"/>
              </a:rPr>
              <a:t>をすぐ使える！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Regular" panose="020B0500000000000000" pitchFamily="34" charset="-120"/>
              <a:ea typeface="Noto Sans CJK TC Regular" panose="020B0500000000000000" pitchFamily="34" charset="-120"/>
              <a:cs typeface="+mn-cs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9F6B279D-91D3-4A95-8627-395E46FEC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732" y="604178"/>
            <a:ext cx="2824822" cy="2824822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C53A1756-3563-4F0C-8874-495AFA3CF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906" y="5576097"/>
            <a:ext cx="650296" cy="6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601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31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</a:t>
            </a: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031846" y="2190612"/>
            <a:ext cx="6948947" cy="384023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8772708" y="2190612"/>
            <a:ext cx="3259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グループを作成する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833F3798-CE92-40F5-85A0-27489C1478F1}"/>
              </a:ext>
            </a:extLst>
          </p:cNvPr>
          <p:cNvSpPr/>
          <p:nvPr/>
        </p:nvSpPr>
        <p:spPr>
          <a:xfrm>
            <a:off x="8010525" y="932907"/>
            <a:ext cx="3626304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Ragic 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に同僚を追加する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A4E6EC1-8237-43AF-BE80-89E88CAADCBA}"/>
              </a:ext>
            </a:extLst>
          </p:cNvPr>
          <p:cNvSpPr txBox="1"/>
          <p:nvPr/>
        </p:nvSpPr>
        <p:spPr>
          <a:xfrm>
            <a:off x="8772708" y="3289103"/>
            <a:ext cx="3259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各フォームにグループ権限を設定する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B35BF268-93C8-4FED-B22B-58AA036CC462}"/>
              </a:ext>
            </a:extLst>
          </p:cNvPr>
          <p:cNvSpPr txBox="1"/>
          <p:nvPr/>
        </p:nvSpPr>
        <p:spPr>
          <a:xfrm>
            <a:off x="8772708" y="4443784"/>
            <a:ext cx="3259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ユーザーを追加し、適切なグループに割り当てる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0" name="箭號: 五邊形 19">
            <a:extLst>
              <a:ext uri="{FF2B5EF4-FFF2-40B4-BE49-F238E27FC236}">
                <a16:creationId xmlns:a16="http://schemas.microsoft.com/office/drawing/2014/main" id="{94510390-E24F-40A5-BEB6-1C5EC22AE9E9}"/>
              </a:ext>
            </a:extLst>
          </p:cNvPr>
          <p:cNvSpPr/>
          <p:nvPr/>
        </p:nvSpPr>
        <p:spPr>
          <a:xfrm>
            <a:off x="8238152" y="223261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14F4F8EB-5170-40B6-BD36-A2EB89349DFB}"/>
              </a:ext>
            </a:extLst>
          </p:cNvPr>
          <p:cNvSpPr/>
          <p:nvPr/>
        </p:nvSpPr>
        <p:spPr>
          <a:xfrm>
            <a:off x="8238152" y="333820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2" name="箭號: 五邊形 21">
            <a:extLst>
              <a:ext uri="{FF2B5EF4-FFF2-40B4-BE49-F238E27FC236}">
                <a16:creationId xmlns:a16="http://schemas.microsoft.com/office/drawing/2014/main" id="{1BD87916-C176-4494-A84D-163B41632624}"/>
              </a:ext>
            </a:extLst>
          </p:cNvPr>
          <p:cNvSpPr/>
          <p:nvPr/>
        </p:nvSpPr>
        <p:spPr>
          <a:xfrm>
            <a:off x="8238152" y="451398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882A149-2EB5-4D25-AFD6-81F146DB2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005" y="2479061"/>
            <a:ext cx="4634179" cy="343412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87E524BC-638F-4E13-83C0-5BE0BCF54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961" y="3932535"/>
            <a:ext cx="3172361" cy="186798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B5435CC7-01B1-4B61-8146-0FFE7D0939A0}"/>
              </a:ext>
            </a:extLst>
          </p:cNvPr>
          <p:cNvSpPr/>
          <p:nvPr/>
        </p:nvSpPr>
        <p:spPr>
          <a:xfrm>
            <a:off x="4756557" y="4132579"/>
            <a:ext cx="302003" cy="3112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A1FCAFF-0D60-4C45-8603-879B7B793DA2}"/>
              </a:ext>
            </a:extLst>
          </p:cNvPr>
          <p:cNvSpPr/>
          <p:nvPr/>
        </p:nvSpPr>
        <p:spPr>
          <a:xfrm>
            <a:off x="1184005" y="4288181"/>
            <a:ext cx="1590414" cy="15535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圖形 13" descr="返回 以實心填滿">
            <a:extLst>
              <a:ext uri="{FF2B5EF4-FFF2-40B4-BE49-F238E27FC236}">
                <a16:creationId xmlns:a16="http://schemas.microsoft.com/office/drawing/2014/main" id="{C09B1455-E4B7-4F5D-A2B5-E98B04AD3C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73940" y="320769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92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1660126"/>
            <a:ext cx="7026027" cy="454062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8882757" y="2442382"/>
            <a:ext cx="3150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必要なグループを新規作成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833F3798-CE92-40F5-85A0-27489C1478F1}"/>
              </a:ext>
            </a:extLst>
          </p:cNvPr>
          <p:cNvSpPr/>
          <p:nvPr/>
        </p:nvSpPr>
        <p:spPr>
          <a:xfrm>
            <a:off x="8220722" y="856226"/>
            <a:ext cx="3492308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他のグループが必要？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9277176B-C983-4E2D-9133-D56B020623E8}"/>
              </a:ext>
            </a:extLst>
          </p:cNvPr>
          <p:cNvSpPr/>
          <p:nvPr/>
        </p:nvSpPr>
        <p:spPr>
          <a:xfrm>
            <a:off x="8416031" y="248864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643BA13-6860-4A39-A140-4CB8EA23CAEA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DFF7625-040F-4C74-9313-6B996BC5E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119" y="1767071"/>
            <a:ext cx="6354365" cy="432673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D655027-14FD-4107-ACE1-DAB7E9BBE3DC}"/>
              </a:ext>
            </a:extLst>
          </p:cNvPr>
          <p:cNvCxnSpPr>
            <a:cxnSpLocks/>
          </p:cNvCxnSpPr>
          <p:nvPr/>
        </p:nvCxnSpPr>
        <p:spPr>
          <a:xfrm>
            <a:off x="3607266" y="2164360"/>
            <a:ext cx="0" cy="50748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14D20811-FE9F-478E-8D2A-571409AC0DDE}"/>
              </a:ext>
            </a:extLst>
          </p:cNvPr>
          <p:cNvCxnSpPr>
            <a:cxnSpLocks/>
          </p:cNvCxnSpPr>
          <p:nvPr/>
        </p:nvCxnSpPr>
        <p:spPr>
          <a:xfrm flipH="1">
            <a:off x="3607266" y="2671849"/>
            <a:ext cx="480876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9073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1490780"/>
            <a:ext cx="10978537" cy="336403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4159122" y="5131899"/>
            <a:ext cx="6973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方法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1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：「アクセス権限」で、各フォームに対する各グループのアクセス権を設定する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833F3798-CE92-40F5-85A0-27489C1478F1}"/>
              </a:ext>
            </a:extLst>
          </p:cNvPr>
          <p:cNvSpPr/>
          <p:nvPr/>
        </p:nvSpPr>
        <p:spPr>
          <a:xfrm>
            <a:off x="6801633" y="446331"/>
            <a:ext cx="4835193" cy="584774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「グループ」へのアクセス権設定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D655027-14FD-4107-ACE1-DAB7E9BBE3DC}"/>
              </a:ext>
            </a:extLst>
          </p:cNvPr>
          <p:cNvCxnSpPr>
            <a:cxnSpLocks/>
          </p:cNvCxnSpPr>
          <p:nvPr/>
        </p:nvCxnSpPr>
        <p:spPr>
          <a:xfrm>
            <a:off x="3182337" y="4717339"/>
            <a:ext cx="0" cy="6150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14D20811-FE9F-478E-8D2A-571409AC0DDE}"/>
              </a:ext>
            </a:extLst>
          </p:cNvPr>
          <p:cNvCxnSpPr>
            <a:cxnSpLocks/>
          </p:cNvCxnSpPr>
          <p:nvPr/>
        </p:nvCxnSpPr>
        <p:spPr>
          <a:xfrm flipH="1">
            <a:off x="3182337" y="5332375"/>
            <a:ext cx="48839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箭號: 五邊形 13">
            <a:extLst>
              <a:ext uri="{FF2B5EF4-FFF2-40B4-BE49-F238E27FC236}">
                <a16:creationId xmlns:a16="http://schemas.microsoft.com/office/drawing/2014/main" id="{3D480340-49A7-4D58-87CC-E275D62B4E5B}"/>
              </a:ext>
            </a:extLst>
          </p:cNvPr>
          <p:cNvSpPr/>
          <p:nvPr/>
        </p:nvSpPr>
        <p:spPr>
          <a:xfrm>
            <a:off x="3670730" y="514917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A363790-1CD7-47A9-A723-512B8A2B66D6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50DA4DA-07FE-47DA-B37A-85D7B9BA9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847" y="1645037"/>
            <a:ext cx="9435935" cy="310402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27379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1214393"/>
            <a:ext cx="6295888" cy="501012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8401169" y="3110396"/>
            <a:ext cx="3267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方法</a:t>
            </a:r>
            <a:r>
              <a:rPr lang="en-US" altLang="ja-JP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2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：フォームでのアクセス権限設定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0FC6517-F549-48F8-A0E7-7B576FC433D2}"/>
              </a:ext>
            </a:extLst>
          </p:cNvPr>
          <p:cNvSpPr txBox="1"/>
          <p:nvPr/>
        </p:nvSpPr>
        <p:spPr>
          <a:xfrm>
            <a:off x="8401169" y="5143753"/>
            <a:ext cx="3364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高度な権限設定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43B65B13-8AF6-478C-9D67-3B3A6DA3A51D}"/>
              </a:ext>
            </a:extLst>
          </p:cNvPr>
          <p:cNvSpPr/>
          <p:nvPr/>
        </p:nvSpPr>
        <p:spPr>
          <a:xfrm>
            <a:off x="7934443" y="334269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E6255B20-6C09-4A55-9AF7-4A2EE549FD85}"/>
              </a:ext>
            </a:extLst>
          </p:cNvPr>
          <p:cNvSpPr/>
          <p:nvPr/>
        </p:nvSpPr>
        <p:spPr>
          <a:xfrm>
            <a:off x="7934443" y="51913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21F8AAA8-F5E8-444A-A0E4-5AF1C5100993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</a:t>
            </a:r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9DA3CDAD-8425-4403-B8CD-42E8A3A05578}"/>
              </a:ext>
            </a:extLst>
          </p:cNvPr>
          <p:cNvSpPr/>
          <p:nvPr/>
        </p:nvSpPr>
        <p:spPr>
          <a:xfrm>
            <a:off x="6954176" y="731110"/>
            <a:ext cx="4827425" cy="584774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「グループ」へのアクセス権設定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0C8C44E9-FF31-411B-9E1A-4BBF5D6DB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49" y="1419695"/>
            <a:ext cx="5844363" cy="480481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D655027-14FD-4107-ACE1-DAB7E9BBE3DC}"/>
              </a:ext>
            </a:extLst>
          </p:cNvPr>
          <p:cNvCxnSpPr>
            <a:cxnSpLocks/>
          </p:cNvCxnSpPr>
          <p:nvPr/>
        </p:nvCxnSpPr>
        <p:spPr>
          <a:xfrm>
            <a:off x="3607266" y="3543242"/>
            <a:ext cx="43310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BBDFBECE-7A63-4113-96A4-EA70C9F07B10}"/>
              </a:ext>
            </a:extLst>
          </p:cNvPr>
          <p:cNvCxnSpPr>
            <a:cxnSpLocks/>
          </p:cNvCxnSpPr>
          <p:nvPr/>
        </p:nvCxnSpPr>
        <p:spPr>
          <a:xfrm>
            <a:off x="3250720" y="5374585"/>
            <a:ext cx="46666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EEF95BA3-A8D1-46E2-95F4-35CC9D8C25C9}"/>
              </a:ext>
            </a:extLst>
          </p:cNvPr>
          <p:cNvCxnSpPr>
            <a:cxnSpLocks/>
          </p:cNvCxnSpPr>
          <p:nvPr/>
        </p:nvCxnSpPr>
        <p:spPr>
          <a:xfrm>
            <a:off x="3250720" y="5185963"/>
            <a:ext cx="0" cy="1886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4433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47521" y="1574618"/>
            <a:ext cx="10068104" cy="3470863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6035589" y="978696"/>
            <a:ext cx="3196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新規ユーザーの追加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E34CEE01-BB67-40C3-8885-20FD1D82C0A9}"/>
              </a:ext>
            </a:extLst>
          </p:cNvPr>
          <p:cNvCxnSpPr>
            <a:cxnSpLocks/>
          </p:cNvCxnSpPr>
          <p:nvPr/>
        </p:nvCxnSpPr>
        <p:spPr>
          <a:xfrm flipH="1">
            <a:off x="3427572" y="1246012"/>
            <a:ext cx="2119155" cy="73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A7160D7C-2951-46D3-A345-07BD544E18EB}"/>
              </a:ext>
            </a:extLst>
          </p:cNvPr>
          <p:cNvCxnSpPr>
            <a:cxnSpLocks/>
          </p:cNvCxnSpPr>
          <p:nvPr/>
        </p:nvCxnSpPr>
        <p:spPr>
          <a:xfrm flipV="1">
            <a:off x="4143375" y="4777598"/>
            <a:ext cx="0" cy="9900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D3432DE8-67D2-476D-BA47-ED00222AB19D}"/>
              </a:ext>
            </a:extLst>
          </p:cNvPr>
          <p:cNvCxnSpPr>
            <a:cxnSpLocks/>
          </p:cNvCxnSpPr>
          <p:nvPr/>
        </p:nvCxnSpPr>
        <p:spPr>
          <a:xfrm flipH="1" flipV="1">
            <a:off x="4143375" y="5770419"/>
            <a:ext cx="1403353" cy="97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0F10B93-58F2-44BA-8447-2219E1D4C373}"/>
              </a:ext>
            </a:extLst>
          </p:cNvPr>
          <p:cNvSpPr txBox="1"/>
          <p:nvPr/>
        </p:nvSpPr>
        <p:spPr>
          <a:xfrm>
            <a:off x="6013452" y="5536797"/>
            <a:ext cx="6074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データベース内のすべてのユーザーを表示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EC7888FC-DA98-4C3D-B139-5312BFBABAC3}"/>
              </a:ext>
            </a:extLst>
          </p:cNvPr>
          <p:cNvSpPr/>
          <p:nvPr/>
        </p:nvSpPr>
        <p:spPr>
          <a:xfrm>
            <a:off x="5546727" y="106281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箭號: 五邊形 17">
            <a:extLst>
              <a:ext uri="{FF2B5EF4-FFF2-40B4-BE49-F238E27FC236}">
                <a16:creationId xmlns:a16="http://schemas.microsoft.com/office/drawing/2014/main" id="{7760C897-A9FE-49F8-930D-D2807F17463A}"/>
              </a:ext>
            </a:extLst>
          </p:cNvPr>
          <p:cNvSpPr/>
          <p:nvPr/>
        </p:nvSpPr>
        <p:spPr>
          <a:xfrm>
            <a:off x="5546727" y="558442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27CDCD9-30C0-40C0-A115-9932A80B0988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5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A3C9DB9-320E-4FE4-A5C6-243B0ADDC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011" y="1924701"/>
            <a:ext cx="9786006" cy="282908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D655027-14FD-4107-ACE1-DAB7E9BBE3DC}"/>
              </a:ext>
            </a:extLst>
          </p:cNvPr>
          <p:cNvCxnSpPr>
            <a:cxnSpLocks/>
          </p:cNvCxnSpPr>
          <p:nvPr/>
        </p:nvCxnSpPr>
        <p:spPr>
          <a:xfrm flipV="1">
            <a:off x="3427572" y="1253372"/>
            <a:ext cx="0" cy="15610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5991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05961" y="1238250"/>
            <a:ext cx="8919040" cy="401955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96F0D9A-8926-46B9-A409-2B91436243B0}"/>
              </a:ext>
            </a:extLst>
          </p:cNvPr>
          <p:cNvSpPr txBox="1"/>
          <p:nvPr/>
        </p:nvSpPr>
        <p:spPr>
          <a:xfrm>
            <a:off x="4257676" y="5305571"/>
            <a:ext cx="7176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追加したいメールを入力し保存する、システムが自動的にメールを送信し、ログインするよう案内します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AD57B79F-9F64-4A85-B426-FB827BA467DD}"/>
              </a:ext>
            </a:extLst>
          </p:cNvPr>
          <p:cNvCxnSpPr>
            <a:cxnSpLocks/>
          </p:cNvCxnSpPr>
          <p:nvPr/>
        </p:nvCxnSpPr>
        <p:spPr>
          <a:xfrm>
            <a:off x="2561700" y="5597432"/>
            <a:ext cx="122925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6BA41C64-7449-494F-91BE-6AF928237618}"/>
              </a:ext>
            </a:extLst>
          </p:cNvPr>
          <p:cNvSpPr/>
          <p:nvPr/>
        </p:nvSpPr>
        <p:spPr>
          <a:xfrm>
            <a:off x="3790950" y="541423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2D9F085-071D-4957-8B78-0E24282CBFE1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6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9B2B3CA-EFBE-479D-A88D-83079E7BA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06" y="1337653"/>
            <a:ext cx="8529550" cy="375560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D655027-14FD-4107-ACE1-DAB7E9BBE3DC}"/>
              </a:ext>
            </a:extLst>
          </p:cNvPr>
          <p:cNvCxnSpPr>
            <a:cxnSpLocks/>
          </p:cNvCxnSpPr>
          <p:nvPr/>
        </p:nvCxnSpPr>
        <p:spPr>
          <a:xfrm flipV="1">
            <a:off x="2561700" y="3056442"/>
            <a:ext cx="0" cy="25409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50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05962" y="1266825"/>
            <a:ext cx="6155564" cy="422184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96F0D9A-8926-46B9-A409-2B91436243B0}"/>
              </a:ext>
            </a:extLst>
          </p:cNvPr>
          <p:cNvSpPr txBox="1"/>
          <p:nvPr/>
        </p:nvSpPr>
        <p:spPr>
          <a:xfrm>
            <a:off x="4009751" y="5740596"/>
            <a:ext cx="716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ユーザーが所属するグループを設定（複数可能）</a:t>
            </a:r>
            <a:endParaRPr lang="zh-TW" altLang="en-US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AD57B79F-9F64-4A85-B426-FB827BA467DD}"/>
              </a:ext>
            </a:extLst>
          </p:cNvPr>
          <p:cNvCxnSpPr>
            <a:cxnSpLocks/>
          </p:cNvCxnSpPr>
          <p:nvPr/>
        </p:nvCxnSpPr>
        <p:spPr>
          <a:xfrm flipV="1">
            <a:off x="2686050" y="5323928"/>
            <a:ext cx="0" cy="6579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C049C9C4-81DC-46BE-8AE5-E287209D818B}"/>
              </a:ext>
            </a:extLst>
          </p:cNvPr>
          <p:cNvCxnSpPr>
            <a:cxnSpLocks/>
          </p:cNvCxnSpPr>
          <p:nvPr/>
        </p:nvCxnSpPr>
        <p:spPr>
          <a:xfrm>
            <a:off x="2686050" y="5981861"/>
            <a:ext cx="8572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43C1B820-F0E0-405A-9D99-399E92386E1D}"/>
              </a:ext>
            </a:extLst>
          </p:cNvPr>
          <p:cNvSpPr/>
          <p:nvPr/>
        </p:nvSpPr>
        <p:spPr>
          <a:xfrm>
            <a:off x="3543026" y="579866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74DB777-0C58-4636-9A76-2852EA19126A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7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BF67A95-146E-4CF2-B024-1B73E96F7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21" y="1396327"/>
            <a:ext cx="5677269" cy="393538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35224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206304" y="1778468"/>
            <a:ext cx="7164199" cy="450488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994FD92-7483-471D-A885-FD9FEF754888}"/>
              </a:ext>
            </a:extLst>
          </p:cNvPr>
          <p:cNvSpPr/>
          <p:nvPr/>
        </p:nvSpPr>
        <p:spPr>
          <a:xfrm>
            <a:off x="8968636" y="981844"/>
            <a:ext cx="2744393" cy="584769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機能の権限管理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1DEE6A1-AF33-4F58-9F3F-C51D58DB2D09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8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4FEC2C9-B469-43B6-8AE4-CE0C1DFC9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786" y="1949810"/>
            <a:ext cx="6675547" cy="415129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49883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39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33400" y="1600115"/>
            <a:ext cx="10115546" cy="388628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538BAC35-24C0-46A0-840C-72DAF055AC4A}"/>
              </a:ext>
            </a:extLst>
          </p:cNvPr>
          <p:cNvCxnSpPr>
            <a:cxnSpLocks/>
          </p:cNvCxnSpPr>
          <p:nvPr/>
        </p:nvCxnSpPr>
        <p:spPr>
          <a:xfrm>
            <a:off x="2879723" y="5921475"/>
            <a:ext cx="98742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2D573D8-32AA-4FA6-AE60-F9C90A8B9E40}"/>
              </a:ext>
            </a:extLst>
          </p:cNvPr>
          <p:cNvSpPr txBox="1"/>
          <p:nvPr/>
        </p:nvSpPr>
        <p:spPr>
          <a:xfrm>
            <a:off x="4333876" y="5689957"/>
            <a:ext cx="7858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グループごとに機能の権限を設定する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ACF22399-DE67-455C-B3B4-B34E0AC91F17}"/>
              </a:ext>
            </a:extLst>
          </p:cNvPr>
          <p:cNvSpPr/>
          <p:nvPr/>
        </p:nvSpPr>
        <p:spPr>
          <a:xfrm>
            <a:off x="3867150" y="573827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44C7C98-4AF5-45B7-BBE6-906F92C69E76}"/>
              </a:ext>
            </a:extLst>
          </p:cNvPr>
          <p:cNvSpPr txBox="1"/>
          <p:nvPr/>
        </p:nvSpPr>
        <p:spPr>
          <a:xfrm>
            <a:off x="319596" y="352100"/>
            <a:ext cx="4918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9</a:t>
            </a: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id="{43BC71EA-23BC-44FC-B2A2-9D5D1EDE9DEA}"/>
              </a:ext>
            </a:extLst>
          </p:cNvPr>
          <p:cNvSpPr/>
          <p:nvPr/>
        </p:nvSpPr>
        <p:spPr>
          <a:xfrm>
            <a:off x="6029325" y="805952"/>
            <a:ext cx="5683704" cy="584769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機能の権限管理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EFBD00B-9EF2-4570-BD30-68BC48458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247" y="1666371"/>
            <a:ext cx="8833851" cy="368331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936AE98E-63AF-45CB-A76D-C61BF97DD76F}"/>
              </a:ext>
            </a:extLst>
          </p:cNvPr>
          <p:cNvCxnSpPr>
            <a:cxnSpLocks/>
          </p:cNvCxnSpPr>
          <p:nvPr/>
        </p:nvCxnSpPr>
        <p:spPr>
          <a:xfrm flipV="1">
            <a:off x="2879723" y="5259897"/>
            <a:ext cx="0" cy="6615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59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6667" y="349521"/>
            <a:ext cx="326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基本概念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</a:t>
            </a:r>
            <a:endParaRPr lang="zh-TW" altLang="en-US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811045" y="1510744"/>
            <a:ext cx="9523706" cy="470534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8E8DBFD9-0A2C-4180-BB99-1E2AE683FC88}"/>
              </a:ext>
            </a:extLst>
          </p:cNvPr>
          <p:cNvSpPr/>
          <p:nvPr/>
        </p:nvSpPr>
        <p:spPr>
          <a:xfrm>
            <a:off x="5967027" y="435428"/>
            <a:ext cx="5225527" cy="932849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あらゆる種類のアプリを統合できる</a:t>
            </a:r>
            <a:endParaRPr lang="en-US" altLang="ja-JP" sz="2400" dirty="0"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  <a:p>
            <a:r>
              <a:rPr lang="ja-JP" altLang="en-US" sz="2400" dirty="0"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完全なデータベース</a:t>
            </a:r>
            <a:endParaRPr lang="zh-TW" altLang="en-US" sz="2400" dirty="0"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A0B97D0-2F29-4778-B8FE-AF055F89A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500" y="1764786"/>
            <a:ext cx="9146796" cy="4197262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52497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協働作業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「業務」グループを追加する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A32D897-6647-49BE-A69E-8FBDDC5834F8}"/>
              </a:ext>
            </a:extLst>
          </p:cNvPr>
          <p:cNvSpPr/>
          <p:nvPr/>
        </p:nvSpPr>
        <p:spPr>
          <a:xfrm>
            <a:off x="995960" y="303182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DA24E4C-E6A5-4D08-8D52-809B4175837F}"/>
              </a:ext>
            </a:extLst>
          </p:cNvPr>
          <p:cNvSpPr txBox="1"/>
          <p:nvPr/>
        </p:nvSpPr>
        <p:spPr>
          <a:xfrm>
            <a:off x="1621424" y="2984189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「業務」グループにフォーム権限を設定する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5F6582CC-1ACE-4636-ADC1-FD3F07CBA2CD}"/>
              </a:ext>
            </a:extLst>
          </p:cNvPr>
          <p:cNvSpPr/>
          <p:nvPr/>
        </p:nvSpPr>
        <p:spPr>
          <a:xfrm>
            <a:off x="995960" y="439805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2F9B18D-82F8-4CE4-BD72-4B9ACA2BB8AF}"/>
              </a:ext>
            </a:extLst>
          </p:cNvPr>
          <p:cNvSpPr txBox="1"/>
          <p:nvPr/>
        </p:nvSpPr>
        <p:spPr>
          <a:xfrm>
            <a:off x="1621423" y="435042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新しいユーザーを追加し、そのユーザーを「業務」グループに設定する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2180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7552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データの検索とフィルタ</a:t>
            </a:r>
            <a:endParaRPr kumimoji="0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41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6354237" y="5901245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Regular" panose="020B0500000000000000" pitchFamily="34" charset="-120"/>
                <a:ea typeface="Noto Sans CJK TC Regular" panose="020B0500000000000000" pitchFamily="34" charset="-120"/>
                <a:cs typeface="+mn-cs"/>
              </a:rPr>
              <a:t>初心者でも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Regular" panose="020B0500000000000000" pitchFamily="34" charset="-120"/>
                <a:ea typeface="Noto Sans CJK TC Regular" panose="020B0500000000000000" pitchFamily="34" charset="-120"/>
                <a:cs typeface="+mn-cs"/>
              </a:rPr>
              <a:t>Ragic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Regular" panose="020B0500000000000000" pitchFamily="34" charset="-120"/>
                <a:ea typeface="Noto Sans CJK TC Regular" panose="020B0500000000000000" pitchFamily="34" charset="-120"/>
                <a:cs typeface="+mn-cs"/>
              </a:rPr>
              <a:t>をすぐ使える！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Regular" panose="020B0500000000000000" pitchFamily="34" charset="-120"/>
              <a:ea typeface="Noto Sans CJK TC Regular" panose="020B0500000000000000" pitchFamily="34" charset="-120"/>
              <a:cs typeface="+mn-cs"/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35F1AE8B-D250-451A-B315-21D177535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46" y="435428"/>
            <a:ext cx="2917368" cy="2917368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88EB193B-7F9A-4161-8295-FD8809B16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941" y="5576097"/>
            <a:ext cx="650296" cy="6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8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検索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55171" y="1694576"/>
            <a:ext cx="6188529" cy="432788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994FD92-7483-471D-A885-FD9FEF754888}"/>
              </a:ext>
            </a:extLst>
          </p:cNvPr>
          <p:cNvSpPr/>
          <p:nvPr/>
        </p:nvSpPr>
        <p:spPr>
          <a:xfrm>
            <a:off x="6450904" y="613395"/>
            <a:ext cx="5185925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データベース全体を検索するには？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2D573D8-32AA-4FA6-AE60-F9C90A8B9E40}"/>
              </a:ext>
            </a:extLst>
          </p:cNvPr>
          <p:cNvSpPr txBox="1"/>
          <p:nvPr/>
        </p:nvSpPr>
        <p:spPr>
          <a:xfrm>
            <a:off x="7647745" y="2314174"/>
            <a:ext cx="4134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「ホーム」の全文検索には、すべてのフォームとフィールドが含まれます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9AA6BFFB-0C74-42D9-9008-A890831B760F}"/>
              </a:ext>
            </a:extLst>
          </p:cNvPr>
          <p:cNvSpPr txBox="1"/>
          <p:nvPr/>
        </p:nvSpPr>
        <p:spPr>
          <a:xfrm>
            <a:off x="7647745" y="4368372"/>
            <a:ext cx="4134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「フォーム」の全文検索は、そのフォームのみを対象とします</a:t>
            </a:r>
            <a:endParaRPr lang="zh-TW" altLang="en-US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A8B17BB8-0F79-4A86-98D9-331BFE20EB85}"/>
              </a:ext>
            </a:extLst>
          </p:cNvPr>
          <p:cNvSpPr/>
          <p:nvPr/>
        </p:nvSpPr>
        <p:spPr>
          <a:xfrm>
            <a:off x="7071897" y="232574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箭號: 五邊形 18">
            <a:extLst>
              <a:ext uri="{FF2B5EF4-FFF2-40B4-BE49-F238E27FC236}">
                <a16:creationId xmlns:a16="http://schemas.microsoft.com/office/drawing/2014/main" id="{BD984FF5-D7D2-4D3E-8AAC-6CAED7072E29}"/>
              </a:ext>
            </a:extLst>
          </p:cNvPr>
          <p:cNvSpPr/>
          <p:nvPr/>
        </p:nvSpPr>
        <p:spPr>
          <a:xfrm>
            <a:off x="7071897" y="437415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E0726AE-2DFD-41BF-8CE4-159106DFC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35" y="1880108"/>
            <a:ext cx="5831599" cy="392966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22254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994FD92-7483-471D-A885-FD9FEF754888}"/>
              </a:ext>
            </a:extLst>
          </p:cNvPr>
          <p:cNvSpPr/>
          <p:nvPr/>
        </p:nvSpPr>
        <p:spPr>
          <a:xfrm>
            <a:off x="6488482" y="677825"/>
            <a:ext cx="5148347" cy="58948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特定フィールドのデータをフィルタ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400175" y="1971414"/>
            <a:ext cx="9925049" cy="405104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E48FCC01-F74C-4C16-90B5-4059051B7AA0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検索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994F7D9-7E95-4BFE-A4EB-ED678ADB9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385" y="2300519"/>
            <a:ext cx="9728627" cy="339283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60758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圓角 7">
            <a:extLst>
              <a:ext uri="{FF2B5EF4-FFF2-40B4-BE49-F238E27FC236}">
                <a16:creationId xmlns:a16="http://schemas.microsoft.com/office/drawing/2014/main" id="{993BF2E4-2A7B-4859-BE85-A7F7B90C6426}"/>
              </a:ext>
            </a:extLst>
          </p:cNvPr>
          <p:cNvSpPr/>
          <p:nvPr/>
        </p:nvSpPr>
        <p:spPr>
          <a:xfrm>
            <a:off x="6488482" y="677825"/>
            <a:ext cx="5148347" cy="58948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特定フィールドのデータをフィルタ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847725" y="2055302"/>
            <a:ext cx="9877425" cy="375826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9FE79F3-B3C0-4079-B414-E62393D07335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検索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AFA7D9C-C5E0-47A3-8974-03BC86B34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83" y="2336624"/>
            <a:ext cx="9373908" cy="318179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81928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1D658934-A854-4852-B6EE-3BD895E27951}"/>
              </a:ext>
            </a:extLst>
          </p:cNvPr>
          <p:cNvSpPr/>
          <p:nvPr/>
        </p:nvSpPr>
        <p:spPr>
          <a:xfrm>
            <a:off x="6488482" y="677825"/>
            <a:ext cx="5148347" cy="58948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特定フィールドのデータをフィルタ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7226" y="1771768"/>
            <a:ext cx="9267824" cy="326695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4791076" y="5281910"/>
            <a:ext cx="3806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フィルタを入力</a:t>
            </a:r>
            <a:endParaRPr lang="zh-TW" altLang="en-US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C13225A1-CC5F-4983-B320-77C53D820F54}"/>
              </a:ext>
            </a:extLst>
          </p:cNvPr>
          <p:cNvSpPr/>
          <p:nvPr/>
        </p:nvSpPr>
        <p:spPr>
          <a:xfrm>
            <a:off x="4324350" y="531272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A3A725D-30BE-462C-B78C-B3B3FCCFA8BF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Searching 4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59944665-A440-4F8C-910A-5F11F0D1CCB6}"/>
              </a:ext>
            </a:extLst>
          </p:cNvPr>
          <p:cNvCxnSpPr>
            <a:cxnSpLocks/>
          </p:cNvCxnSpPr>
          <p:nvPr/>
        </p:nvCxnSpPr>
        <p:spPr>
          <a:xfrm flipH="1">
            <a:off x="4001549" y="5503297"/>
            <a:ext cx="3228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3AFAF60E-02AF-4C28-9AA8-8FDEA80DA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81" y="2211758"/>
            <a:ext cx="9069728" cy="254829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8DA14FBA-DACB-405C-ACBD-AFD0B9E49427}"/>
              </a:ext>
            </a:extLst>
          </p:cNvPr>
          <p:cNvCxnSpPr>
            <a:cxnSpLocks/>
          </p:cNvCxnSpPr>
          <p:nvPr/>
        </p:nvCxnSpPr>
        <p:spPr>
          <a:xfrm>
            <a:off x="4001549" y="3875714"/>
            <a:ext cx="0" cy="1627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5387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71500" y="1381127"/>
            <a:ext cx="7515487" cy="486726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9296401" y="1548241"/>
            <a:ext cx="2362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フィルタ条件をクリア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FAB9E57-14CA-489C-B072-93CFCD3F8016}"/>
              </a:ext>
            </a:extLst>
          </p:cNvPr>
          <p:cNvSpPr txBox="1"/>
          <p:nvPr/>
        </p:nvSpPr>
        <p:spPr>
          <a:xfrm>
            <a:off x="9414503" y="4260188"/>
            <a:ext cx="1714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完成</a:t>
            </a:r>
          </a:p>
        </p:txBody>
      </p:sp>
      <p:sp>
        <p:nvSpPr>
          <p:cNvPr id="20" name="箭號: 五邊形 19">
            <a:extLst>
              <a:ext uri="{FF2B5EF4-FFF2-40B4-BE49-F238E27FC236}">
                <a16:creationId xmlns:a16="http://schemas.microsoft.com/office/drawing/2014/main" id="{C14063CA-9CDE-41B7-9A86-6A07AC98E962}"/>
              </a:ext>
            </a:extLst>
          </p:cNvPr>
          <p:cNvSpPr/>
          <p:nvPr/>
        </p:nvSpPr>
        <p:spPr>
          <a:xfrm>
            <a:off x="8829675" y="159733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FE60BE5B-8CB6-4129-B5B1-F2E162F80D0A}"/>
              </a:ext>
            </a:extLst>
          </p:cNvPr>
          <p:cNvSpPr/>
          <p:nvPr/>
        </p:nvSpPr>
        <p:spPr>
          <a:xfrm>
            <a:off x="8829675" y="432954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EB1342C-6685-4170-B6C3-119A7F1ABF7B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Searching 5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5FDFDAC4-1E36-4577-91B6-5C4F8C9B76CC}"/>
              </a:ext>
            </a:extLst>
          </p:cNvPr>
          <p:cNvSpPr/>
          <p:nvPr/>
        </p:nvSpPr>
        <p:spPr>
          <a:xfrm>
            <a:off x="6488482" y="677825"/>
            <a:ext cx="5148347" cy="58948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特定フィールドのデータをフィルタ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5F743FA-0D4A-41B4-9938-189DF6DA4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20" y="1667931"/>
            <a:ext cx="7317745" cy="436218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D4406C9A-B448-445B-A716-0709A780D695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5511569" y="4491021"/>
            <a:ext cx="3318106" cy="217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8DA14FBA-DACB-405C-ACBD-AFD0B9E49427}"/>
              </a:ext>
            </a:extLst>
          </p:cNvPr>
          <p:cNvCxnSpPr>
            <a:cxnSpLocks/>
          </p:cNvCxnSpPr>
          <p:nvPr/>
        </p:nvCxnSpPr>
        <p:spPr>
          <a:xfrm flipH="1">
            <a:off x="5025006" y="1731442"/>
            <a:ext cx="380466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0597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964734" y="1476380"/>
            <a:ext cx="7239699" cy="478154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994FD92-7483-471D-A885-FD9FEF754888}"/>
              </a:ext>
            </a:extLst>
          </p:cNvPr>
          <p:cNvSpPr/>
          <p:nvPr/>
        </p:nvSpPr>
        <p:spPr>
          <a:xfrm>
            <a:off x="7715250" y="681708"/>
            <a:ext cx="3997779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複数のフィルターを設定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D1F9619-5DE3-4A1F-952F-1CF2C1AAD379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検索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6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DD55BCB-8468-4C8F-B7E9-EC4C2021E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622" y="1548861"/>
            <a:ext cx="6493817" cy="459133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56324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48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2047951"/>
            <a:ext cx="8452156" cy="409243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994FD92-7483-471D-A885-FD9FEF754888}"/>
              </a:ext>
            </a:extLst>
          </p:cNvPr>
          <p:cNvSpPr/>
          <p:nvPr/>
        </p:nvSpPr>
        <p:spPr>
          <a:xfrm>
            <a:off x="7659149" y="717602"/>
            <a:ext cx="3977679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よく使うフィルターを保存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2514601" y="1436795"/>
            <a:ext cx="2696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27AEEEC9-05C4-489F-B383-EE26A495C92D}"/>
              </a:ext>
            </a:extLst>
          </p:cNvPr>
          <p:cNvCxnSpPr>
            <a:cxnSpLocks/>
          </p:cNvCxnSpPr>
          <p:nvPr/>
        </p:nvCxnSpPr>
        <p:spPr>
          <a:xfrm>
            <a:off x="1304926" y="1667628"/>
            <a:ext cx="7429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E51B6F50-4097-49C9-A160-99C2C0996A7D}"/>
              </a:ext>
            </a:extLst>
          </p:cNvPr>
          <p:cNvSpPr txBox="1"/>
          <p:nvPr/>
        </p:nvSpPr>
        <p:spPr>
          <a:xfrm>
            <a:off x="10371665" y="3857073"/>
            <a:ext cx="1820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フィルター名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0" name="箭號: 五邊形 19">
            <a:extLst>
              <a:ext uri="{FF2B5EF4-FFF2-40B4-BE49-F238E27FC236}">
                <a16:creationId xmlns:a16="http://schemas.microsoft.com/office/drawing/2014/main" id="{F30E47AC-6D1B-4D7F-9D28-55319FF42D95}"/>
              </a:ext>
            </a:extLst>
          </p:cNvPr>
          <p:cNvSpPr/>
          <p:nvPr/>
        </p:nvSpPr>
        <p:spPr>
          <a:xfrm>
            <a:off x="2047875" y="147099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2" name="箭號: 五邊形 21">
            <a:extLst>
              <a:ext uri="{FF2B5EF4-FFF2-40B4-BE49-F238E27FC236}">
                <a16:creationId xmlns:a16="http://schemas.microsoft.com/office/drawing/2014/main" id="{D4A09E12-CD68-46FE-8ACD-8419FEE3CF1F}"/>
              </a:ext>
            </a:extLst>
          </p:cNvPr>
          <p:cNvSpPr/>
          <p:nvPr/>
        </p:nvSpPr>
        <p:spPr>
          <a:xfrm>
            <a:off x="9896475" y="397192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F8EAF12-C8C8-4276-AF0E-9E45C34C2DE7}"/>
              </a:ext>
            </a:extLst>
          </p:cNvPr>
          <p:cNvSpPr txBox="1"/>
          <p:nvPr/>
        </p:nvSpPr>
        <p:spPr>
          <a:xfrm>
            <a:off x="361950" y="352100"/>
            <a:ext cx="3876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検索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7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4C84A40-2947-42F6-9355-9929F97DB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57" y="2185610"/>
            <a:ext cx="7908120" cy="385402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541E5FBF-5127-4F15-A1EF-857995B8FA4A}"/>
              </a:ext>
            </a:extLst>
          </p:cNvPr>
          <p:cNvCxnSpPr>
            <a:cxnSpLocks/>
          </p:cNvCxnSpPr>
          <p:nvPr/>
        </p:nvCxnSpPr>
        <p:spPr>
          <a:xfrm>
            <a:off x="6684105" y="4159058"/>
            <a:ext cx="321237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8DA14FBA-DACB-405C-ACBD-AFD0B9E49427}"/>
              </a:ext>
            </a:extLst>
          </p:cNvPr>
          <p:cNvCxnSpPr>
            <a:cxnSpLocks/>
          </p:cNvCxnSpPr>
          <p:nvPr/>
        </p:nvCxnSpPr>
        <p:spPr>
          <a:xfrm>
            <a:off x="1304926" y="1667628"/>
            <a:ext cx="0" cy="8883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2816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データ検索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kumimoji="0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全文検索を使用 してデータを検索する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A32D897-6647-49BE-A69E-8FBDDC5834F8}"/>
              </a:ext>
            </a:extLst>
          </p:cNvPr>
          <p:cNvSpPr/>
          <p:nvPr/>
        </p:nvSpPr>
        <p:spPr>
          <a:xfrm>
            <a:off x="995960" y="303182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DA24E4C-E6A5-4D08-8D52-809B4175837F}"/>
              </a:ext>
            </a:extLst>
          </p:cNvPr>
          <p:cNvSpPr txBox="1"/>
          <p:nvPr/>
        </p:nvSpPr>
        <p:spPr>
          <a:xfrm>
            <a:off x="1621424" y="2984189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フィールドヘッダでデータをフィルタする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5F6582CC-1ACE-4636-ADC1-FD3F07CBA2CD}"/>
              </a:ext>
            </a:extLst>
          </p:cNvPr>
          <p:cNvSpPr/>
          <p:nvPr/>
        </p:nvSpPr>
        <p:spPr>
          <a:xfrm>
            <a:off x="995960" y="439805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2F9B18D-82F8-4CE4-BD72-4B9ACA2BB8AF}"/>
              </a:ext>
            </a:extLst>
          </p:cNvPr>
          <p:cNvSpPr txBox="1"/>
          <p:nvPr/>
        </p:nvSpPr>
        <p:spPr>
          <a:xfrm>
            <a:off x="1621423" y="435042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左の検索バーを使って複数条件のフィルターを設定する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56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485232" y="1393793"/>
            <a:ext cx="5674137" cy="476730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A187927D-51C9-4B80-8FFC-49DA0BF8856F}"/>
              </a:ext>
            </a:extLst>
          </p:cNvPr>
          <p:cNvCxnSpPr>
            <a:cxnSpLocks/>
          </p:cNvCxnSpPr>
          <p:nvPr/>
        </p:nvCxnSpPr>
        <p:spPr>
          <a:xfrm flipV="1">
            <a:off x="7616580" y="2215160"/>
            <a:ext cx="0" cy="9642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4EA194F5-F7F9-4788-8FC4-912EC0D8C950}"/>
              </a:ext>
            </a:extLst>
          </p:cNvPr>
          <p:cNvCxnSpPr>
            <a:cxnSpLocks/>
          </p:cNvCxnSpPr>
          <p:nvPr/>
        </p:nvCxnSpPr>
        <p:spPr>
          <a:xfrm>
            <a:off x="7616580" y="2495550"/>
            <a:ext cx="10225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A2E6BBBF-948F-438F-BAF6-CED59E043290}"/>
              </a:ext>
            </a:extLst>
          </p:cNvPr>
          <p:cNvSpPr txBox="1"/>
          <p:nvPr/>
        </p:nvSpPr>
        <p:spPr>
          <a:xfrm>
            <a:off x="9164576" y="2259677"/>
            <a:ext cx="951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タブ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A2455D4-E9B5-42ED-B4DC-627A3E011ABD}"/>
              </a:ext>
            </a:extLst>
          </p:cNvPr>
          <p:cNvSpPr txBox="1"/>
          <p:nvPr/>
        </p:nvSpPr>
        <p:spPr>
          <a:xfrm>
            <a:off x="9164576" y="4187111"/>
            <a:ext cx="2027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シート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3" name="箭號: 五邊形 2">
            <a:extLst>
              <a:ext uri="{FF2B5EF4-FFF2-40B4-BE49-F238E27FC236}">
                <a16:creationId xmlns:a16="http://schemas.microsoft.com/office/drawing/2014/main" id="{EC0A737F-1B28-432C-A470-EC536F3B2AEC}"/>
              </a:ext>
            </a:extLst>
          </p:cNvPr>
          <p:cNvSpPr/>
          <p:nvPr/>
        </p:nvSpPr>
        <p:spPr>
          <a:xfrm>
            <a:off x="8639175" y="232320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1BB9223F-D370-4C4D-B250-B7E7381939F8}"/>
              </a:ext>
            </a:extLst>
          </p:cNvPr>
          <p:cNvSpPr/>
          <p:nvPr/>
        </p:nvSpPr>
        <p:spPr>
          <a:xfrm>
            <a:off x="8629651" y="4236332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7CEF6A5-9D1B-4A8C-98A0-8A189BB6BC7B}"/>
              </a:ext>
            </a:extLst>
          </p:cNvPr>
          <p:cNvSpPr txBox="1"/>
          <p:nvPr/>
        </p:nvSpPr>
        <p:spPr>
          <a:xfrm>
            <a:off x="326667" y="349521"/>
            <a:ext cx="326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基本概念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  <a:endParaRPr lang="zh-TW" altLang="en-US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F8A6E2C-A328-4E0D-B09C-B88A706C7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849" y="1529233"/>
            <a:ext cx="5210902" cy="449642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470EA882-A43A-40B3-9928-4B55DA1324C6}"/>
              </a:ext>
            </a:extLst>
          </p:cNvPr>
          <p:cNvCxnSpPr>
            <a:cxnSpLocks/>
          </p:cNvCxnSpPr>
          <p:nvPr/>
        </p:nvCxnSpPr>
        <p:spPr>
          <a:xfrm>
            <a:off x="6026148" y="3179439"/>
            <a:ext cx="15904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EE2CBDD6-866C-4391-8605-DA505D2A8E43}"/>
              </a:ext>
            </a:extLst>
          </p:cNvPr>
          <p:cNvSpPr/>
          <p:nvPr/>
        </p:nvSpPr>
        <p:spPr>
          <a:xfrm>
            <a:off x="4211782" y="2129814"/>
            <a:ext cx="701963" cy="31115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D1B485D-BF0E-4A3E-B4A2-0554867D9377}"/>
              </a:ext>
            </a:extLst>
          </p:cNvPr>
          <p:cNvSpPr/>
          <p:nvPr/>
        </p:nvSpPr>
        <p:spPr>
          <a:xfrm>
            <a:off x="4526973" y="3017286"/>
            <a:ext cx="1499175" cy="3539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D0E990B5-5878-4118-9A4F-92DF74D7A528}"/>
              </a:ext>
            </a:extLst>
          </p:cNvPr>
          <p:cNvSpPr/>
          <p:nvPr/>
        </p:nvSpPr>
        <p:spPr>
          <a:xfrm>
            <a:off x="4526974" y="3460199"/>
            <a:ext cx="2318326" cy="212780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B6265845-5DDE-4A7A-9FFB-AE56EF2123AA}"/>
              </a:ext>
            </a:extLst>
          </p:cNvPr>
          <p:cNvCxnSpPr>
            <a:cxnSpLocks/>
          </p:cNvCxnSpPr>
          <p:nvPr/>
        </p:nvCxnSpPr>
        <p:spPr>
          <a:xfrm>
            <a:off x="6845300" y="4398351"/>
            <a:ext cx="179387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DAC63859-C0AC-44AD-8AC0-0B6CC2C3FFD3}"/>
              </a:ext>
            </a:extLst>
          </p:cNvPr>
          <p:cNvCxnSpPr>
            <a:cxnSpLocks/>
          </p:cNvCxnSpPr>
          <p:nvPr/>
        </p:nvCxnSpPr>
        <p:spPr>
          <a:xfrm>
            <a:off x="4913745" y="2215160"/>
            <a:ext cx="270283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4986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F4CEB9A4-B7B3-41BA-B04F-140F4FAD9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320" y="337353"/>
            <a:ext cx="3132694" cy="3132694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7552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40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</a:t>
            </a:r>
            <a:endParaRPr lang="en-US" altLang="zh-TW" sz="4000" dirty="0">
              <a:solidFill>
                <a:srgbClr val="9D626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44525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5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7502979" y="5897370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初心者でも</a:t>
            </a:r>
            <a:r>
              <a:rPr lang="en-US" altLang="ja-JP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Ragic</a:t>
            </a: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をすぐ使える！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Regular" panose="020B0500000000000000" pitchFamily="34" charset="-120"/>
              <a:ea typeface="Noto Sans CJK TC Regular" panose="020B0500000000000000" pitchFamily="34" charset="-120"/>
              <a:cs typeface="+mn-cs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18230F6-0532-4E19-93BF-1A6182459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83" y="5647183"/>
            <a:ext cx="650296" cy="6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220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33428" y="2819318"/>
            <a:ext cx="10827329" cy="209493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994FD92-7483-471D-A885-FD9FEF754888}"/>
              </a:ext>
            </a:extLst>
          </p:cNvPr>
          <p:cNvSpPr/>
          <p:nvPr/>
        </p:nvSpPr>
        <p:spPr>
          <a:xfrm>
            <a:off x="7528142" y="1037753"/>
            <a:ext cx="4032623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インポートファイルの準備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3912041" y="2011011"/>
            <a:ext cx="4957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フィールドヘッダー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27AEEEC9-05C4-489F-B383-EE26A495C92D}"/>
              </a:ext>
            </a:extLst>
          </p:cNvPr>
          <p:cNvCxnSpPr>
            <a:cxnSpLocks/>
          </p:cNvCxnSpPr>
          <p:nvPr/>
        </p:nvCxnSpPr>
        <p:spPr>
          <a:xfrm>
            <a:off x="2702366" y="2216959"/>
            <a:ext cx="7429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541E5FBF-5127-4F15-A1EF-857995B8FA4A}"/>
              </a:ext>
            </a:extLst>
          </p:cNvPr>
          <p:cNvCxnSpPr>
            <a:cxnSpLocks/>
          </p:cNvCxnSpPr>
          <p:nvPr/>
        </p:nvCxnSpPr>
        <p:spPr>
          <a:xfrm flipV="1">
            <a:off x="2224227" y="4751111"/>
            <a:ext cx="0" cy="9924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E51B6F50-4097-49C9-A160-99C2C0996A7D}"/>
              </a:ext>
            </a:extLst>
          </p:cNvPr>
          <p:cNvSpPr txBox="1"/>
          <p:nvPr/>
        </p:nvSpPr>
        <p:spPr>
          <a:xfrm>
            <a:off x="4772227" y="5544728"/>
            <a:ext cx="3344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キー</a:t>
            </a: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値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B05BAEA5-FE1D-475F-85EF-823348EA8A92}"/>
              </a:ext>
            </a:extLst>
          </p:cNvPr>
          <p:cNvCxnSpPr>
            <a:cxnSpLocks/>
          </p:cNvCxnSpPr>
          <p:nvPr/>
        </p:nvCxnSpPr>
        <p:spPr>
          <a:xfrm>
            <a:off x="2224227" y="5743575"/>
            <a:ext cx="208127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A4AEB505-A216-42B9-8969-C71FFCC460BD}"/>
              </a:ext>
            </a:extLst>
          </p:cNvPr>
          <p:cNvSpPr/>
          <p:nvPr/>
        </p:nvSpPr>
        <p:spPr>
          <a:xfrm>
            <a:off x="3445315" y="203673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D0D7F8A7-B080-4F91-98AF-DD89AEC861E7}"/>
              </a:ext>
            </a:extLst>
          </p:cNvPr>
          <p:cNvSpPr/>
          <p:nvPr/>
        </p:nvSpPr>
        <p:spPr>
          <a:xfrm>
            <a:off x="4305501" y="559325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A579EE8-D7BB-441B-B0A6-6BAFAFEF5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52" y="3002099"/>
            <a:ext cx="10646671" cy="174901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8DA14FBA-DACB-405C-ACBD-AFD0B9E49427}"/>
              </a:ext>
            </a:extLst>
          </p:cNvPr>
          <p:cNvCxnSpPr>
            <a:cxnSpLocks/>
          </p:cNvCxnSpPr>
          <p:nvPr/>
        </p:nvCxnSpPr>
        <p:spPr>
          <a:xfrm>
            <a:off x="2702366" y="2216959"/>
            <a:ext cx="0" cy="10044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9678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64229" y="1413557"/>
            <a:ext cx="8018986" cy="478613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9467850" y="2240625"/>
            <a:ext cx="2566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4" name="矩形: 圓角 23">
            <a:extLst>
              <a:ext uri="{FF2B5EF4-FFF2-40B4-BE49-F238E27FC236}">
                <a16:creationId xmlns:a16="http://schemas.microsoft.com/office/drawing/2014/main" id="{59F6512D-5DD3-4CBC-93B4-AB48CEFD61D8}"/>
              </a:ext>
            </a:extLst>
          </p:cNvPr>
          <p:cNvSpPr/>
          <p:nvPr/>
        </p:nvSpPr>
        <p:spPr>
          <a:xfrm>
            <a:off x="9782175" y="656354"/>
            <a:ext cx="1854654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インポート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8" name="箭號: 五邊形 17">
            <a:extLst>
              <a:ext uri="{FF2B5EF4-FFF2-40B4-BE49-F238E27FC236}">
                <a16:creationId xmlns:a16="http://schemas.microsoft.com/office/drawing/2014/main" id="{842ABB5A-DD8F-40F7-ABEB-243282E75595}"/>
              </a:ext>
            </a:extLst>
          </p:cNvPr>
          <p:cNvSpPr/>
          <p:nvPr/>
        </p:nvSpPr>
        <p:spPr>
          <a:xfrm>
            <a:off x="9001124" y="229553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5B84667-9F2F-4B75-AE82-2E2511B35D4C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360715E-5173-463F-B092-12670A6D9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44" y="1663655"/>
            <a:ext cx="7793955" cy="428594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 flipH="1">
            <a:off x="8061820" y="2471458"/>
            <a:ext cx="939305" cy="72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40544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21453" y="1102277"/>
            <a:ext cx="5462836" cy="509028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7034751" y="1705662"/>
            <a:ext cx="3065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ファイルを選択して</a:t>
            </a:r>
            <a:endParaRPr lang="en-US" altLang="ja-JP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アップロード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F4E62FF2-F0D6-4C84-9B23-E1D0A1A1129E}"/>
              </a:ext>
            </a:extLst>
          </p:cNvPr>
          <p:cNvSpPr txBox="1"/>
          <p:nvPr/>
        </p:nvSpPr>
        <p:spPr>
          <a:xfrm>
            <a:off x="7034751" y="5329964"/>
            <a:ext cx="135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次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6" name="箭號: 五邊形 25">
            <a:extLst>
              <a:ext uri="{FF2B5EF4-FFF2-40B4-BE49-F238E27FC236}">
                <a16:creationId xmlns:a16="http://schemas.microsoft.com/office/drawing/2014/main" id="{DBF1B6C4-00A2-4646-98B1-9DC5C7413165}"/>
              </a:ext>
            </a:extLst>
          </p:cNvPr>
          <p:cNvSpPr/>
          <p:nvPr/>
        </p:nvSpPr>
        <p:spPr>
          <a:xfrm>
            <a:off x="6568025" y="194209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9" name="箭號: 五邊形 28">
            <a:extLst>
              <a:ext uri="{FF2B5EF4-FFF2-40B4-BE49-F238E27FC236}">
                <a16:creationId xmlns:a16="http://schemas.microsoft.com/office/drawing/2014/main" id="{BDD400D1-EC38-42DB-A985-5182BBD1E2C2}"/>
              </a:ext>
            </a:extLst>
          </p:cNvPr>
          <p:cNvSpPr/>
          <p:nvPr/>
        </p:nvSpPr>
        <p:spPr>
          <a:xfrm>
            <a:off x="6559497" y="536984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3A65DFF-471A-44FD-9174-7009F9CF9F94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31" name="矩形: 圓角 30">
            <a:extLst>
              <a:ext uri="{FF2B5EF4-FFF2-40B4-BE49-F238E27FC236}">
                <a16:creationId xmlns:a16="http://schemas.microsoft.com/office/drawing/2014/main" id="{9EDAB343-896C-42F8-A11B-349FD53933FB}"/>
              </a:ext>
            </a:extLst>
          </p:cNvPr>
          <p:cNvSpPr/>
          <p:nvPr/>
        </p:nvSpPr>
        <p:spPr>
          <a:xfrm>
            <a:off x="9782175" y="656354"/>
            <a:ext cx="1854654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インポート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9FD0420-F61B-4B25-8512-6AC1C5E19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607" y="1227069"/>
            <a:ext cx="5070855" cy="484069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 flipH="1">
            <a:off x="1812022" y="2125298"/>
            <a:ext cx="475600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37BF5DDE-0BCB-4F9F-A2F1-CBD38AEB31A2}"/>
              </a:ext>
            </a:extLst>
          </p:cNvPr>
          <p:cNvCxnSpPr>
            <a:cxnSpLocks/>
          </p:cNvCxnSpPr>
          <p:nvPr/>
        </p:nvCxnSpPr>
        <p:spPr>
          <a:xfrm flipH="1">
            <a:off x="2617366" y="5545298"/>
            <a:ext cx="3950659" cy="154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9921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54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266825" y="1332166"/>
            <a:ext cx="5787118" cy="480856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9396512" y="5101387"/>
            <a:ext cx="1633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次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74166541-0873-4D2E-A439-569BF8882DB5}"/>
              </a:ext>
            </a:extLst>
          </p:cNvPr>
          <p:cNvSpPr/>
          <p:nvPr/>
        </p:nvSpPr>
        <p:spPr>
          <a:xfrm>
            <a:off x="8909108" y="514901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B370728-3717-48A1-8FBC-9F198406642A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3D7F990C-F978-48A6-8ECA-6872E8A1779B}"/>
              </a:ext>
            </a:extLst>
          </p:cNvPr>
          <p:cNvSpPr/>
          <p:nvPr/>
        </p:nvSpPr>
        <p:spPr>
          <a:xfrm>
            <a:off x="9782175" y="656354"/>
            <a:ext cx="1854654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インポート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5476F5D-CED2-4C08-8E21-BDF98A405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451" y="1513032"/>
            <a:ext cx="5177425" cy="432458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 flipH="1">
            <a:off x="3254512" y="5332220"/>
            <a:ext cx="56545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3557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55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940241" y="1266825"/>
            <a:ext cx="5680779" cy="475563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8379498" y="2906716"/>
            <a:ext cx="3076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フィールドの対応を確認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6F908A8-0BD4-45B0-84D3-CC175CAA837F}"/>
              </a:ext>
            </a:extLst>
          </p:cNvPr>
          <p:cNvSpPr txBox="1"/>
          <p:nvPr/>
        </p:nvSpPr>
        <p:spPr>
          <a:xfrm>
            <a:off x="8379498" y="5037794"/>
            <a:ext cx="2027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次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へ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9" name="箭號: 五邊形 18">
            <a:extLst>
              <a:ext uri="{FF2B5EF4-FFF2-40B4-BE49-F238E27FC236}">
                <a16:creationId xmlns:a16="http://schemas.microsoft.com/office/drawing/2014/main" id="{C389AAE8-DE6F-46DD-8958-5FC142BEFA96}"/>
              </a:ext>
            </a:extLst>
          </p:cNvPr>
          <p:cNvSpPr/>
          <p:nvPr/>
        </p:nvSpPr>
        <p:spPr>
          <a:xfrm>
            <a:off x="7826928" y="314475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0" name="箭號: 五邊形 19">
            <a:extLst>
              <a:ext uri="{FF2B5EF4-FFF2-40B4-BE49-F238E27FC236}">
                <a16:creationId xmlns:a16="http://schemas.microsoft.com/office/drawing/2014/main" id="{35E00C9B-5D69-405B-B569-D4D857D9E29B}"/>
              </a:ext>
            </a:extLst>
          </p:cNvPr>
          <p:cNvSpPr/>
          <p:nvPr/>
        </p:nvSpPr>
        <p:spPr>
          <a:xfrm>
            <a:off x="7826928" y="508542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7BD5A8C-A793-4693-8664-65A23FFF1037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5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DBF19BCF-3567-4D0B-9920-C53C130F7F15}"/>
              </a:ext>
            </a:extLst>
          </p:cNvPr>
          <p:cNvSpPr/>
          <p:nvPr/>
        </p:nvSpPr>
        <p:spPr>
          <a:xfrm>
            <a:off x="9782175" y="656354"/>
            <a:ext cx="1854654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インポート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6705D69-4EE4-4831-8631-44BC4E1AC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682" y="1425541"/>
            <a:ext cx="4928252" cy="441362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98AEAFF2-1C89-48B5-B91E-F1AB94475D39}"/>
              </a:ext>
            </a:extLst>
          </p:cNvPr>
          <p:cNvCxnSpPr>
            <a:cxnSpLocks/>
          </p:cNvCxnSpPr>
          <p:nvPr/>
        </p:nvCxnSpPr>
        <p:spPr>
          <a:xfrm flipH="1">
            <a:off x="3397688" y="5268627"/>
            <a:ext cx="44292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5738070" y="3322215"/>
            <a:ext cx="2088858" cy="57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534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56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1376815"/>
            <a:ext cx="4201872" cy="425245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1293983" y="5860392"/>
            <a:ext cx="3525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高度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な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設定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6F908A8-0BD4-45B0-84D3-CC175CAA837F}"/>
              </a:ext>
            </a:extLst>
          </p:cNvPr>
          <p:cNvSpPr txBox="1"/>
          <p:nvPr/>
        </p:nvSpPr>
        <p:spPr>
          <a:xfrm>
            <a:off x="6073603" y="5888094"/>
            <a:ext cx="4600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インポートしたフォームに戻る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E0714036-CC39-4F6C-AA07-3DFE7FC9A591}"/>
              </a:ext>
            </a:extLst>
          </p:cNvPr>
          <p:cNvSpPr/>
          <p:nvPr/>
        </p:nvSpPr>
        <p:spPr>
          <a:xfrm>
            <a:off x="5621081" y="1379471"/>
            <a:ext cx="5505477" cy="215511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BD14C67-BC3B-416F-A7EF-31A36725A41F}"/>
              </a:ext>
            </a:extLst>
          </p:cNvPr>
          <p:cNvSpPr txBox="1"/>
          <p:nvPr/>
        </p:nvSpPr>
        <p:spPr>
          <a:xfrm>
            <a:off x="6096000" y="3598613"/>
            <a:ext cx="3168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インポートの実行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8" name="矩形: 圓角 27">
            <a:extLst>
              <a:ext uri="{FF2B5EF4-FFF2-40B4-BE49-F238E27FC236}">
                <a16:creationId xmlns:a16="http://schemas.microsoft.com/office/drawing/2014/main" id="{A4DBB500-BA03-4FB5-A316-B5CD0AC7B04C}"/>
              </a:ext>
            </a:extLst>
          </p:cNvPr>
          <p:cNvSpPr/>
          <p:nvPr/>
        </p:nvSpPr>
        <p:spPr>
          <a:xfrm>
            <a:off x="5621081" y="4213374"/>
            <a:ext cx="6190618" cy="152154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30" name="箭號: 五邊形 29">
            <a:extLst>
              <a:ext uri="{FF2B5EF4-FFF2-40B4-BE49-F238E27FC236}">
                <a16:creationId xmlns:a16="http://schemas.microsoft.com/office/drawing/2014/main" id="{6B0D1D2D-B9B5-46E7-AA17-A6D0A0BEC940}"/>
              </a:ext>
            </a:extLst>
          </p:cNvPr>
          <p:cNvSpPr/>
          <p:nvPr/>
        </p:nvSpPr>
        <p:spPr>
          <a:xfrm>
            <a:off x="827256" y="590299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31" name="箭號: 五邊形 30">
            <a:extLst>
              <a:ext uri="{FF2B5EF4-FFF2-40B4-BE49-F238E27FC236}">
                <a16:creationId xmlns:a16="http://schemas.microsoft.com/office/drawing/2014/main" id="{6511605B-F2E3-44C7-9038-B04BE4FC8E10}"/>
              </a:ext>
            </a:extLst>
          </p:cNvPr>
          <p:cNvSpPr/>
          <p:nvPr/>
        </p:nvSpPr>
        <p:spPr>
          <a:xfrm>
            <a:off x="5621081" y="365892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32" name="箭號: 五邊形 31">
            <a:extLst>
              <a:ext uri="{FF2B5EF4-FFF2-40B4-BE49-F238E27FC236}">
                <a16:creationId xmlns:a16="http://schemas.microsoft.com/office/drawing/2014/main" id="{873CD77E-F9A6-4AAB-95D6-F537EAA6BAF1}"/>
              </a:ext>
            </a:extLst>
          </p:cNvPr>
          <p:cNvSpPr/>
          <p:nvPr/>
        </p:nvSpPr>
        <p:spPr>
          <a:xfrm>
            <a:off x="5629274" y="593182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12EFF8D9-C966-48A8-AEBB-93541AAE3FA6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6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33" name="矩形: 圓角 32">
            <a:extLst>
              <a:ext uri="{FF2B5EF4-FFF2-40B4-BE49-F238E27FC236}">
                <a16:creationId xmlns:a16="http://schemas.microsoft.com/office/drawing/2014/main" id="{AA58B91C-5271-419F-B106-5D53147DBCE2}"/>
              </a:ext>
            </a:extLst>
          </p:cNvPr>
          <p:cNvSpPr/>
          <p:nvPr/>
        </p:nvSpPr>
        <p:spPr>
          <a:xfrm>
            <a:off x="9782175" y="656354"/>
            <a:ext cx="1854654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インポート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181D9A1-D5FB-47F9-AAA4-F451AA5AA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18" y="1562324"/>
            <a:ext cx="3746529" cy="382025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64740864-2009-4DED-A41D-C6A8A655BB39}"/>
              </a:ext>
            </a:extLst>
          </p:cNvPr>
          <p:cNvSpPr/>
          <p:nvPr/>
        </p:nvSpPr>
        <p:spPr>
          <a:xfrm>
            <a:off x="827255" y="3774567"/>
            <a:ext cx="3804715" cy="1685716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7A0E078B-74D8-4E83-B4CA-CDB6A4B83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622" y="1600856"/>
            <a:ext cx="5303328" cy="181849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D78571C0-DADF-480A-A38B-CE3C9745F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622" y="4381679"/>
            <a:ext cx="6023102" cy="123080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46079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57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1314506"/>
            <a:ext cx="7009337" cy="2306033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8596315" y="1984065"/>
            <a:ext cx="3496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ダウンロードはこちら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E0714036-CC39-4F6C-AA07-3DFE7FC9A591}"/>
              </a:ext>
            </a:extLst>
          </p:cNvPr>
          <p:cNvSpPr/>
          <p:nvPr/>
        </p:nvSpPr>
        <p:spPr>
          <a:xfrm>
            <a:off x="658287" y="3745472"/>
            <a:ext cx="6354909" cy="260328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BD14C67-BC3B-416F-A7EF-31A36725A41F}"/>
              </a:ext>
            </a:extLst>
          </p:cNvPr>
          <p:cNvSpPr txBox="1"/>
          <p:nvPr/>
        </p:nvSpPr>
        <p:spPr>
          <a:xfrm>
            <a:off x="8610572" y="5102644"/>
            <a:ext cx="3161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エクスポート設定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CCB5DB78-BE7B-4CFF-BDB9-78C0856AB15B}"/>
              </a:ext>
            </a:extLst>
          </p:cNvPr>
          <p:cNvCxnSpPr>
            <a:cxnSpLocks/>
          </p:cNvCxnSpPr>
          <p:nvPr/>
        </p:nvCxnSpPr>
        <p:spPr>
          <a:xfrm>
            <a:off x="7013196" y="5334942"/>
            <a:ext cx="109257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3D974256-BE88-4BC6-A0AF-37ABB222994D}"/>
              </a:ext>
            </a:extLst>
          </p:cNvPr>
          <p:cNvSpPr/>
          <p:nvPr/>
        </p:nvSpPr>
        <p:spPr>
          <a:xfrm>
            <a:off x="8105775" y="201707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B9C9FAE5-FAE2-42D4-8D7C-EA9E8F3E616A}"/>
              </a:ext>
            </a:extLst>
          </p:cNvPr>
          <p:cNvSpPr/>
          <p:nvPr/>
        </p:nvSpPr>
        <p:spPr>
          <a:xfrm>
            <a:off x="8105775" y="515174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E25959B-CD2A-4DE6-95BD-E65CBCAE4AA5}"/>
              </a:ext>
            </a:extLst>
          </p:cNvPr>
          <p:cNvSpPr txBox="1"/>
          <p:nvPr/>
        </p:nvSpPr>
        <p:spPr>
          <a:xfrm>
            <a:off x="327549" y="374515"/>
            <a:ext cx="65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7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AEBBEA33-D0C3-4412-8D62-6C8C5DB13679}"/>
              </a:ext>
            </a:extLst>
          </p:cNvPr>
          <p:cNvSpPr/>
          <p:nvPr/>
        </p:nvSpPr>
        <p:spPr>
          <a:xfrm>
            <a:off x="9344416" y="656354"/>
            <a:ext cx="2292413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エクスポート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EB49816-38FF-4B32-91C3-BCE6476F9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64" y="1388400"/>
            <a:ext cx="6800182" cy="209178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>
            <a:off x="5033394" y="2124774"/>
            <a:ext cx="307238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49ADFFDE-11E1-45CA-82FD-2BFCE407C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99" y="3803742"/>
            <a:ext cx="6081741" cy="249389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58554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エクセルと統合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エクセルファイルを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Ragic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にインポートしてみる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A32D897-6647-49BE-A69E-8FBDDC5834F8}"/>
              </a:ext>
            </a:extLst>
          </p:cNvPr>
          <p:cNvSpPr/>
          <p:nvPr/>
        </p:nvSpPr>
        <p:spPr>
          <a:xfrm>
            <a:off x="995960" y="303182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DA24E4C-E6A5-4D08-8D52-809B4175837F}"/>
              </a:ext>
            </a:extLst>
          </p:cNvPr>
          <p:cNvSpPr txBox="1"/>
          <p:nvPr/>
        </p:nvSpPr>
        <p:spPr>
          <a:xfrm>
            <a:off x="1621424" y="2984189"/>
            <a:ext cx="10015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以前作成した「受注書」のデータをエクセルファイルにエクスポートしてみる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0417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513F3A16-8B2C-4766-A98D-D933C9982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441" y="373872"/>
            <a:ext cx="3325086" cy="3325086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7552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40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データ関係の構築</a:t>
            </a:r>
            <a:endParaRPr lang="en-US" altLang="zh-TW" sz="4000" dirty="0">
              <a:solidFill>
                <a:srgbClr val="9D626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59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1639362" y="5891498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達人</a:t>
            </a: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への</a:t>
            </a: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道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Regular" panose="020B0500000000000000" pitchFamily="34" charset="-120"/>
              <a:ea typeface="Noto Sans CJK TC Regular" panose="020B0500000000000000" pitchFamily="34" charset="-120"/>
              <a:cs typeface="+mn-cs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9710AEEE-9CD8-4B3C-A831-A81C30007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33" y="5592983"/>
            <a:ext cx="686429" cy="68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08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485232" y="1307968"/>
            <a:ext cx="5963317" cy="489584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A2E6BBBF-948F-438F-BAF6-CED59E043290}"/>
              </a:ext>
            </a:extLst>
          </p:cNvPr>
          <p:cNvSpPr txBox="1"/>
          <p:nvPr/>
        </p:nvSpPr>
        <p:spPr>
          <a:xfrm>
            <a:off x="8898746" y="3508146"/>
            <a:ext cx="2805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クリックして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シートに入る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7795A321-56C6-4C60-9959-8D27F3A5ACD6}"/>
              </a:ext>
            </a:extLst>
          </p:cNvPr>
          <p:cNvSpPr/>
          <p:nvPr/>
        </p:nvSpPr>
        <p:spPr>
          <a:xfrm>
            <a:off x="8432020" y="374044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C99AC671-ED4B-4B74-9948-808A4B121681}"/>
              </a:ext>
            </a:extLst>
          </p:cNvPr>
          <p:cNvSpPr txBox="1"/>
          <p:nvPr/>
        </p:nvSpPr>
        <p:spPr>
          <a:xfrm>
            <a:off x="326667" y="349521"/>
            <a:ext cx="326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基本概念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</a:t>
            </a:r>
            <a:endParaRPr lang="zh-TW" altLang="en-US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BACC09A8-D611-4C49-89EB-DED0FA05E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439" y="1526035"/>
            <a:ext cx="5210902" cy="449642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D0E990B5-5878-4118-9A4F-92DF74D7A528}"/>
              </a:ext>
            </a:extLst>
          </p:cNvPr>
          <p:cNvSpPr/>
          <p:nvPr/>
        </p:nvSpPr>
        <p:spPr>
          <a:xfrm>
            <a:off x="5104620" y="3799183"/>
            <a:ext cx="984250" cy="25019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4EA194F5-F7F9-4788-8FC4-912EC0D8C950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6088870" y="3923645"/>
            <a:ext cx="2343150" cy="6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222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60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1885955"/>
            <a:ext cx="7599888" cy="413650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8927485" y="3946013"/>
            <a:ext cx="2498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4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種類のリンクツール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8" name="矩形: 圓角 17">
            <a:extLst>
              <a:ext uri="{FF2B5EF4-FFF2-40B4-BE49-F238E27FC236}">
                <a16:creationId xmlns:a16="http://schemas.microsoft.com/office/drawing/2014/main" id="{5D864873-2363-478E-B689-282422C5F67E}"/>
              </a:ext>
            </a:extLst>
          </p:cNvPr>
          <p:cNvSpPr/>
          <p:nvPr/>
        </p:nvSpPr>
        <p:spPr>
          <a:xfrm>
            <a:off x="7077206" y="959290"/>
            <a:ext cx="4635824" cy="690831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個別のシートを相互リンクする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F3DEE744-2B73-43E5-9937-D95F87333568}"/>
              </a:ext>
            </a:extLst>
          </p:cNvPr>
          <p:cNvSpPr/>
          <p:nvPr/>
        </p:nvSpPr>
        <p:spPr>
          <a:xfrm>
            <a:off x="8460759" y="399082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B1F75CCB-4378-4E49-BB10-578C6A6E14A3}"/>
              </a:ext>
            </a:extLst>
          </p:cNvPr>
          <p:cNvSpPr txBox="1"/>
          <p:nvPr/>
        </p:nvSpPr>
        <p:spPr>
          <a:xfrm>
            <a:off x="327549" y="374515"/>
            <a:ext cx="3750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8C322AA-48A2-4C00-8D74-1167E0714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543" y="1952599"/>
            <a:ext cx="6061929" cy="394611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>
            <a:off x="5335139" y="4174030"/>
            <a:ext cx="31256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0182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61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2652986"/>
            <a:ext cx="11054741" cy="344301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8" name="矩形: 圓角 17">
            <a:extLst>
              <a:ext uri="{FF2B5EF4-FFF2-40B4-BE49-F238E27FC236}">
                <a16:creationId xmlns:a16="http://schemas.microsoft.com/office/drawing/2014/main" id="{5D864873-2363-478E-B689-282422C5F67E}"/>
              </a:ext>
            </a:extLst>
          </p:cNvPr>
          <p:cNvSpPr/>
          <p:nvPr/>
        </p:nvSpPr>
        <p:spPr>
          <a:xfrm>
            <a:off x="4743450" y="1081332"/>
            <a:ext cx="6969579" cy="1228753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：販売注文を入力する際、別のフォームに保存されている関連顧客情報を入力したい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A4A10A0-5689-49CE-93BA-0E60E9733A97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1-1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E7A0A35-7B7B-4CB9-973E-1A7DBBCFD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42" y="3147204"/>
            <a:ext cx="6858957" cy="219105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DAB7BEA6-4F9A-4C56-9CFF-AA62FA2B2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870" y="2874096"/>
            <a:ext cx="8306959" cy="300079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220630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62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900532" y="2714624"/>
            <a:ext cx="10548518" cy="335494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3FA687F-6E37-4E51-905D-0B780F4FB3CC}"/>
              </a:ext>
            </a:extLst>
          </p:cNvPr>
          <p:cNvSpPr txBox="1"/>
          <p:nvPr/>
        </p:nvSpPr>
        <p:spPr>
          <a:xfrm>
            <a:off x="3314908" y="1923393"/>
            <a:ext cx="2439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1A3AD1FB-0403-4148-BFD8-5C725F9521AD}"/>
              </a:ext>
            </a:extLst>
          </p:cNvPr>
          <p:cNvSpPr txBox="1"/>
          <p:nvPr/>
        </p:nvSpPr>
        <p:spPr>
          <a:xfrm>
            <a:off x="6270543" y="1912046"/>
            <a:ext cx="5815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顧客リストから直接選択できる</a:t>
            </a:r>
            <a:endParaRPr lang="zh-TW" altLang="en-US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76DFA3CF-A8F1-4F16-AF11-89B9BB130D33}"/>
              </a:ext>
            </a:extLst>
          </p:cNvPr>
          <p:cNvSpPr/>
          <p:nvPr/>
        </p:nvSpPr>
        <p:spPr>
          <a:xfrm>
            <a:off x="2799093" y="197102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箭號: 五邊形 17">
            <a:extLst>
              <a:ext uri="{FF2B5EF4-FFF2-40B4-BE49-F238E27FC236}">
                <a16:creationId xmlns:a16="http://schemas.microsoft.com/office/drawing/2014/main" id="{AA74DA16-67E8-4E49-83EC-9B97D9C98ABD}"/>
              </a:ext>
            </a:extLst>
          </p:cNvPr>
          <p:cNvSpPr/>
          <p:nvPr/>
        </p:nvSpPr>
        <p:spPr>
          <a:xfrm>
            <a:off x="5803817" y="197102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F30B1BF-BDA5-4BAC-AE09-5F6BABBB50CF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DE1AABB-A4CF-415B-86AD-31F9B3F17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532" y="2762256"/>
            <a:ext cx="9866935" cy="314571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A8756B6E-B2E3-4CDD-B973-2E576FF5B2DA}"/>
              </a:ext>
            </a:extLst>
          </p:cNvPr>
          <p:cNvCxnSpPr>
            <a:cxnSpLocks/>
          </p:cNvCxnSpPr>
          <p:nvPr/>
        </p:nvCxnSpPr>
        <p:spPr>
          <a:xfrm flipV="1">
            <a:off x="6256505" y="2428558"/>
            <a:ext cx="0" cy="4740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9E3B4FB2-68BB-4D67-B1E8-6F7EFF86E38A}"/>
              </a:ext>
            </a:extLst>
          </p:cNvPr>
          <p:cNvCxnSpPr>
            <a:cxnSpLocks/>
          </p:cNvCxnSpPr>
          <p:nvPr/>
        </p:nvCxnSpPr>
        <p:spPr>
          <a:xfrm flipV="1">
            <a:off x="3032456" y="2428558"/>
            <a:ext cx="0" cy="233638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42500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63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2287540"/>
            <a:ext cx="7504637" cy="349420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3FA687F-6E37-4E51-905D-0B780F4FB3CC}"/>
              </a:ext>
            </a:extLst>
          </p:cNvPr>
          <p:cNvSpPr txBox="1"/>
          <p:nvPr/>
        </p:nvSpPr>
        <p:spPr>
          <a:xfrm>
            <a:off x="9067801" y="2804257"/>
            <a:ext cx="3065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顧客番号を選択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1A3AD1FB-0403-4148-BFD8-5C725F9521AD}"/>
              </a:ext>
            </a:extLst>
          </p:cNvPr>
          <p:cNvSpPr txBox="1"/>
          <p:nvPr/>
        </p:nvSpPr>
        <p:spPr>
          <a:xfrm>
            <a:off x="9067801" y="4794236"/>
            <a:ext cx="312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対応する情報が自動的に入力される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D3084958-EA8D-4EBC-A7DE-959ABACFD660}"/>
              </a:ext>
            </a:extLst>
          </p:cNvPr>
          <p:cNvCxnSpPr>
            <a:cxnSpLocks/>
          </p:cNvCxnSpPr>
          <p:nvPr/>
        </p:nvCxnSpPr>
        <p:spPr>
          <a:xfrm>
            <a:off x="7989656" y="4695825"/>
            <a:ext cx="0" cy="6165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>
            <a:extLst>
              <a:ext uri="{FF2B5EF4-FFF2-40B4-BE49-F238E27FC236}">
                <a16:creationId xmlns:a16="http://schemas.microsoft.com/office/drawing/2014/main" id="{52CBD6D5-0F52-453D-8881-36E00EC2B462}"/>
              </a:ext>
            </a:extLst>
          </p:cNvPr>
          <p:cNvCxnSpPr>
            <a:cxnSpLocks/>
          </p:cNvCxnSpPr>
          <p:nvPr/>
        </p:nvCxnSpPr>
        <p:spPr>
          <a:xfrm>
            <a:off x="7992386" y="5025069"/>
            <a:ext cx="675319" cy="407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箭號: 五邊形 21">
            <a:extLst>
              <a:ext uri="{FF2B5EF4-FFF2-40B4-BE49-F238E27FC236}">
                <a16:creationId xmlns:a16="http://schemas.microsoft.com/office/drawing/2014/main" id="{B9E93A84-54AB-4B6C-AAB3-4FE6A8D20159}"/>
              </a:ext>
            </a:extLst>
          </p:cNvPr>
          <p:cNvSpPr/>
          <p:nvPr/>
        </p:nvSpPr>
        <p:spPr>
          <a:xfrm>
            <a:off x="8601075" y="285189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0E2989E3-B217-4026-ACA0-882B2596E378}"/>
              </a:ext>
            </a:extLst>
          </p:cNvPr>
          <p:cNvSpPr/>
          <p:nvPr/>
        </p:nvSpPr>
        <p:spPr>
          <a:xfrm>
            <a:off x="8601075" y="484260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977AC92-84C2-4731-8D09-2CF97F9F2B44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6FBB27B-7330-4595-942B-01C4CCDA1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17" y="2728854"/>
            <a:ext cx="6994578" cy="273321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9E3B4FB2-68BB-4D67-B1E8-6F7EFF86E38A}"/>
              </a:ext>
            </a:extLst>
          </p:cNvPr>
          <p:cNvCxnSpPr>
            <a:cxnSpLocks/>
          </p:cNvCxnSpPr>
          <p:nvPr/>
        </p:nvCxnSpPr>
        <p:spPr>
          <a:xfrm>
            <a:off x="3590926" y="3035090"/>
            <a:ext cx="5010149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933003F7-660B-4AAE-A76E-3C2A48444E73}"/>
              </a:ext>
            </a:extLst>
          </p:cNvPr>
          <p:cNvCxnSpPr>
            <a:cxnSpLocks/>
          </p:cNvCxnSpPr>
          <p:nvPr/>
        </p:nvCxnSpPr>
        <p:spPr>
          <a:xfrm>
            <a:off x="3590926" y="3035089"/>
            <a:ext cx="0" cy="13942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FA0924D7-4604-4C52-AC0A-6D20FE1FC876}"/>
              </a:ext>
            </a:extLst>
          </p:cNvPr>
          <p:cNvCxnSpPr>
            <a:cxnSpLocks/>
          </p:cNvCxnSpPr>
          <p:nvPr/>
        </p:nvCxnSpPr>
        <p:spPr>
          <a:xfrm flipH="1">
            <a:off x="7843706" y="4695825"/>
            <a:ext cx="1497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75989641-1227-4844-A9C3-E4B2C1749E24}"/>
              </a:ext>
            </a:extLst>
          </p:cNvPr>
          <p:cNvCxnSpPr>
            <a:cxnSpLocks/>
          </p:cNvCxnSpPr>
          <p:nvPr/>
        </p:nvCxnSpPr>
        <p:spPr>
          <a:xfrm flipH="1">
            <a:off x="7843706" y="5312329"/>
            <a:ext cx="1459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74507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64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1619250"/>
            <a:ext cx="8295213" cy="457198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9829801" y="2967335"/>
            <a:ext cx="2324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8" name="矩形: 圓角 17">
            <a:extLst>
              <a:ext uri="{FF2B5EF4-FFF2-40B4-BE49-F238E27FC236}">
                <a16:creationId xmlns:a16="http://schemas.microsoft.com/office/drawing/2014/main" id="{5D864873-2363-478E-B689-282422C5F67E}"/>
              </a:ext>
            </a:extLst>
          </p:cNvPr>
          <p:cNvSpPr/>
          <p:nvPr/>
        </p:nvSpPr>
        <p:spPr>
          <a:xfrm>
            <a:off x="7402883" y="865653"/>
            <a:ext cx="4233946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リンク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&amp;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読み込みの設計方法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1707A649-18FF-4C04-BC60-DFA9EC9549FC}"/>
              </a:ext>
            </a:extLst>
          </p:cNvPr>
          <p:cNvSpPr/>
          <p:nvPr/>
        </p:nvSpPr>
        <p:spPr>
          <a:xfrm>
            <a:off x="9363075" y="302680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2D29048-ECC4-4708-A1BE-2D3AEA64A7D3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1-4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6510209-B287-4EB4-A387-C60BCC003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072" y="1728387"/>
            <a:ext cx="6697670" cy="441622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>
            <a:off x="5603846" y="3210005"/>
            <a:ext cx="37592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7924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65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2704524"/>
            <a:ext cx="10978541" cy="341093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1503529" y="1872938"/>
            <a:ext cx="8278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まず、リンクフィールドを設定する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 flipV="1">
            <a:off x="1417805" y="2352676"/>
            <a:ext cx="0" cy="3518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0E963A9F-2C66-41D5-93AA-D270BC6F80E1}"/>
              </a:ext>
            </a:extLst>
          </p:cNvPr>
          <p:cNvSpPr/>
          <p:nvPr/>
        </p:nvSpPr>
        <p:spPr>
          <a:xfrm>
            <a:off x="951079" y="189427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23D42E7-C9D6-4001-8A7C-92055FFD4CE8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1-5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8688F6B5-D561-4AA3-9359-B98DF6AF2C71}"/>
              </a:ext>
            </a:extLst>
          </p:cNvPr>
          <p:cNvSpPr/>
          <p:nvPr/>
        </p:nvSpPr>
        <p:spPr>
          <a:xfrm>
            <a:off x="8868427" y="865653"/>
            <a:ext cx="2768401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リンク＆読み込み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BB284D4-A54C-4872-9824-D4B0CF3EA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79" y="2796522"/>
            <a:ext cx="9950547" cy="3148532"/>
          </a:xfrm>
          <a:prstGeom prst="rect">
            <a:avLst/>
          </a:prstGeom>
          <a:effectLst>
            <a:outerShdw blurRad="165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628868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66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2895604"/>
            <a:ext cx="10978541" cy="303582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1417804" y="1974357"/>
            <a:ext cx="10219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次に、読み込みフィールドを対応のフィールドとリンクする（複数可）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 flipV="1">
            <a:off x="1417804" y="2476503"/>
            <a:ext cx="0" cy="41910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AD367212-F459-4EB5-9A06-0130DCD023F9}"/>
              </a:ext>
            </a:extLst>
          </p:cNvPr>
          <p:cNvSpPr/>
          <p:nvPr/>
        </p:nvSpPr>
        <p:spPr>
          <a:xfrm>
            <a:off x="951078" y="200450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C80D7E45-EB15-4BE7-940D-544C610418D6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1-6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6ABD1E95-91A4-4DCB-AB7C-7BFCB2C047AC}"/>
              </a:ext>
            </a:extLst>
          </p:cNvPr>
          <p:cNvSpPr/>
          <p:nvPr/>
        </p:nvSpPr>
        <p:spPr>
          <a:xfrm>
            <a:off x="8918533" y="865653"/>
            <a:ext cx="2718296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リンク＆読み込み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B55E2CA-48D8-455C-83B3-A9238E680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984" y="3127382"/>
            <a:ext cx="10010032" cy="248990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604028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67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8" y="2800349"/>
            <a:ext cx="11124138" cy="339089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F9DE4226-39D0-42E6-8FEC-F9D821331FC7}"/>
              </a:ext>
            </a:extLst>
          </p:cNvPr>
          <p:cNvSpPr/>
          <p:nvPr/>
        </p:nvSpPr>
        <p:spPr>
          <a:xfrm>
            <a:off x="4003222" y="1179462"/>
            <a:ext cx="7779204" cy="1272530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2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：同じフォームで、異なる部署や職位ごとに閲覧や編集できるデータを分けたい場合はどうすればよいでしょうか？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B126ABE-CD38-409A-83BC-B0A8CC8F7633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2-1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199CF76F-3F04-454D-AFAA-E63987CC9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64" y="3359563"/>
            <a:ext cx="4010585" cy="240063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92918969-BD37-418B-8FBC-3C1991460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240" y="3292878"/>
            <a:ext cx="6725589" cy="253400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7B4FBD76-52F8-4E48-B63C-CCF5D02F7574}"/>
              </a:ext>
            </a:extLst>
          </p:cNvPr>
          <p:cNvSpPr txBox="1"/>
          <p:nvPr/>
        </p:nvSpPr>
        <p:spPr>
          <a:xfrm>
            <a:off x="2125988" y="2878845"/>
            <a:ext cx="1877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一般社員用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852739C8-11E5-437D-8C89-44F3C5F0DDDA}"/>
              </a:ext>
            </a:extLst>
          </p:cNvPr>
          <p:cNvSpPr/>
          <p:nvPr/>
        </p:nvSpPr>
        <p:spPr>
          <a:xfrm>
            <a:off x="1659262" y="292647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2" name="箭號: 五邊形 21">
            <a:extLst>
              <a:ext uri="{FF2B5EF4-FFF2-40B4-BE49-F238E27FC236}">
                <a16:creationId xmlns:a16="http://schemas.microsoft.com/office/drawing/2014/main" id="{053B7D49-CF4A-47E6-8C0B-0C1CFCA4BB7A}"/>
              </a:ext>
            </a:extLst>
          </p:cNvPr>
          <p:cNvSpPr/>
          <p:nvPr/>
        </p:nvSpPr>
        <p:spPr>
          <a:xfrm>
            <a:off x="7040160" y="292647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5642CC9C-7D9A-4A11-89C3-BAEDE318F825}"/>
              </a:ext>
            </a:extLst>
          </p:cNvPr>
          <p:cNvSpPr txBox="1"/>
          <p:nvPr/>
        </p:nvSpPr>
        <p:spPr>
          <a:xfrm>
            <a:off x="7506886" y="2878845"/>
            <a:ext cx="1877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人事部門用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5870531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68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77001" y="2003088"/>
            <a:ext cx="10590737" cy="417300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6B90F00-FB00-4ADB-9218-FCA3D520A44D}"/>
              </a:ext>
            </a:extLst>
          </p:cNvPr>
          <p:cNvSpPr txBox="1"/>
          <p:nvPr/>
        </p:nvSpPr>
        <p:spPr>
          <a:xfrm>
            <a:off x="3098313" y="1312302"/>
            <a:ext cx="249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F9C95F44-6587-43D1-BCB7-40F477377159}"/>
              </a:ext>
            </a:extLst>
          </p:cNvPr>
          <p:cNvSpPr txBox="1"/>
          <p:nvPr/>
        </p:nvSpPr>
        <p:spPr>
          <a:xfrm>
            <a:off x="8072088" y="1405052"/>
            <a:ext cx="3295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名前を入力してコピー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0D3FD42A-FD4D-486F-871F-BE76AC0E3533}"/>
              </a:ext>
            </a:extLst>
          </p:cNvPr>
          <p:cNvSpPr/>
          <p:nvPr/>
        </p:nvSpPr>
        <p:spPr>
          <a:xfrm>
            <a:off x="2590640" y="136394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箭號: 五邊形 17">
            <a:extLst>
              <a:ext uri="{FF2B5EF4-FFF2-40B4-BE49-F238E27FC236}">
                <a16:creationId xmlns:a16="http://schemas.microsoft.com/office/drawing/2014/main" id="{6B8E9939-2E44-4236-B036-C6D251656A15}"/>
              </a:ext>
            </a:extLst>
          </p:cNvPr>
          <p:cNvSpPr/>
          <p:nvPr/>
        </p:nvSpPr>
        <p:spPr>
          <a:xfrm>
            <a:off x="7593536" y="146674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F1DEAC7-BAAB-4748-AB7F-511C79FEAAA5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9" name="矩形: 圓角 18">
            <a:extLst>
              <a:ext uri="{FF2B5EF4-FFF2-40B4-BE49-F238E27FC236}">
                <a16:creationId xmlns:a16="http://schemas.microsoft.com/office/drawing/2014/main" id="{E883F6D9-2C2A-4858-85AF-B636EC3CB31C}"/>
              </a:ext>
            </a:extLst>
          </p:cNvPr>
          <p:cNvSpPr/>
          <p:nvPr/>
        </p:nvSpPr>
        <p:spPr>
          <a:xfrm>
            <a:off x="7979080" y="765880"/>
            <a:ext cx="3657750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マルチシートの設計方法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50B6929-FBCD-4040-BE82-2FD2BBF6D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013" y="2258018"/>
            <a:ext cx="5957163" cy="366314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 flipV="1">
            <a:off x="3086485" y="1770529"/>
            <a:ext cx="0" cy="189659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8F7623E9-684B-4222-83A5-67BC13343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839" y="2595212"/>
            <a:ext cx="3839111" cy="167663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1E4045E6-1C33-4A45-B3BC-E2804DF5D335}"/>
              </a:ext>
            </a:extLst>
          </p:cNvPr>
          <p:cNvCxnSpPr>
            <a:cxnSpLocks/>
          </p:cNvCxnSpPr>
          <p:nvPr/>
        </p:nvCxnSpPr>
        <p:spPr>
          <a:xfrm>
            <a:off x="9696985" y="1875651"/>
            <a:ext cx="0" cy="14799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73819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69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216404" y="2457975"/>
            <a:ext cx="3842157" cy="251669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6B90F00-FB00-4ADB-9218-FCA3D520A44D}"/>
              </a:ext>
            </a:extLst>
          </p:cNvPr>
          <p:cNvSpPr txBox="1"/>
          <p:nvPr/>
        </p:nvSpPr>
        <p:spPr>
          <a:xfrm>
            <a:off x="6238241" y="3409776"/>
            <a:ext cx="4920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ja-JP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2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つのシートのデータは完全同期している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046F4425-8D79-4E02-AA57-4699A47CA2BC}"/>
              </a:ext>
            </a:extLst>
          </p:cNvPr>
          <p:cNvSpPr/>
          <p:nvPr/>
        </p:nvSpPr>
        <p:spPr>
          <a:xfrm>
            <a:off x="5771515" y="3642074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B9395EDC-3412-4072-9CA9-D9BA7E232E21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9F971C49-E731-40D4-BD6E-857F697C2C0C}"/>
              </a:ext>
            </a:extLst>
          </p:cNvPr>
          <p:cNvSpPr/>
          <p:nvPr/>
        </p:nvSpPr>
        <p:spPr>
          <a:xfrm>
            <a:off x="8829676" y="765880"/>
            <a:ext cx="2807153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マルチシート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F9E476A-6723-454E-A18E-B060E96E6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525" y="2960941"/>
            <a:ext cx="3191320" cy="136226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>
            <a:off x="4345497" y="3842283"/>
            <a:ext cx="14260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354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17236" y="2401457"/>
            <a:ext cx="8774545" cy="302028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8E8DBFD9-0A2C-4180-BB99-1E2AE683FC88}"/>
              </a:ext>
            </a:extLst>
          </p:cNvPr>
          <p:cNvSpPr/>
          <p:nvPr/>
        </p:nvSpPr>
        <p:spPr>
          <a:xfrm>
            <a:off x="6160655" y="636079"/>
            <a:ext cx="5552374" cy="966908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400" b="1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リストページ：一度に複数のレコード</a:t>
            </a:r>
            <a:endParaRPr lang="en-US" altLang="ja-JP" sz="2400" b="1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  <a:p>
            <a:pPr lvl="0"/>
            <a:r>
              <a:rPr lang="ja-JP" altLang="en-US" sz="2400" b="1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を閲覧可能</a:t>
            </a:r>
            <a:endParaRPr lang="en-US" altLang="zh-TW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20CD8621-17C7-43B7-8587-EDF274B03E9E}"/>
              </a:ext>
            </a:extLst>
          </p:cNvPr>
          <p:cNvCxnSpPr>
            <a:cxnSpLocks/>
          </p:cNvCxnSpPr>
          <p:nvPr/>
        </p:nvCxnSpPr>
        <p:spPr>
          <a:xfrm>
            <a:off x="9074777" y="3910118"/>
            <a:ext cx="4925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E1432FE-58EC-4BCB-97B5-02007B5F9517}"/>
              </a:ext>
            </a:extLst>
          </p:cNvPr>
          <p:cNvSpPr txBox="1"/>
          <p:nvPr/>
        </p:nvSpPr>
        <p:spPr>
          <a:xfrm>
            <a:off x="9450812" y="4156364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クリックして詳細を見る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251438ED-C1E5-410C-8CB4-0E5957357190}"/>
              </a:ext>
            </a:extLst>
          </p:cNvPr>
          <p:cNvSpPr/>
          <p:nvPr/>
        </p:nvSpPr>
        <p:spPr>
          <a:xfrm>
            <a:off x="9567333" y="372691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DB4A1AC-43C3-4768-8C96-8F3830264D43}"/>
              </a:ext>
            </a:extLst>
          </p:cNvPr>
          <p:cNvSpPr txBox="1"/>
          <p:nvPr/>
        </p:nvSpPr>
        <p:spPr>
          <a:xfrm>
            <a:off x="326667" y="349521"/>
            <a:ext cx="326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基本概念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</a:t>
            </a:r>
            <a:endParaRPr lang="zh-TW" altLang="en-US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73D705F-5262-4DDF-B29B-A7F10A47C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88" y="2605011"/>
            <a:ext cx="8478433" cy="261021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E2A31875-F846-4220-94D0-FCF29A481872}"/>
              </a:ext>
            </a:extLst>
          </p:cNvPr>
          <p:cNvSpPr/>
          <p:nvPr/>
        </p:nvSpPr>
        <p:spPr>
          <a:xfrm>
            <a:off x="913666" y="3822018"/>
            <a:ext cx="8177480" cy="334346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638978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149292" y="1786557"/>
            <a:ext cx="7239699" cy="437095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6B90F00-FB00-4ADB-9218-FCA3D520A44D}"/>
              </a:ext>
            </a:extLst>
          </p:cNvPr>
          <p:cNvSpPr txBox="1"/>
          <p:nvPr/>
        </p:nvSpPr>
        <p:spPr>
          <a:xfrm>
            <a:off x="9098469" y="2358157"/>
            <a:ext cx="26779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フィールド、権限、スタイルをそれぞれ異なるように設計できる</a:t>
            </a:r>
            <a:endParaRPr lang="zh-TW" altLang="en-US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DBA28136-D59D-4ED5-A365-6A7E2D3C773D}"/>
              </a:ext>
            </a:extLst>
          </p:cNvPr>
          <p:cNvSpPr/>
          <p:nvPr/>
        </p:nvSpPr>
        <p:spPr>
          <a:xfrm>
            <a:off x="8631743" y="240162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0DF6D12-46D1-498B-8C29-5AA3B49C3E00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2-4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6C3BDFD7-3884-4D22-906F-FC2F6B3FCA77}"/>
              </a:ext>
            </a:extLst>
          </p:cNvPr>
          <p:cNvSpPr/>
          <p:nvPr/>
        </p:nvSpPr>
        <p:spPr>
          <a:xfrm>
            <a:off x="8829676" y="588314"/>
            <a:ext cx="2807153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マルチシート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FB07B42-9214-4110-9B40-459E2691D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404" y="1929632"/>
            <a:ext cx="6585473" cy="399637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9141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446311" y="2733675"/>
            <a:ext cx="8754839" cy="2950448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5305429" y="720510"/>
            <a:ext cx="6407600" cy="1231644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3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：子テーブルのデータにアクセスしやすくするために、子テーブルからシートを作成できます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9311839" y="4057853"/>
            <a:ext cx="2795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すべての子テーブルエントリーを含む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396957D1-4D00-4F6A-82D0-5C3DA7018FFC}"/>
              </a:ext>
            </a:extLst>
          </p:cNvPr>
          <p:cNvSpPr/>
          <p:nvPr/>
        </p:nvSpPr>
        <p:spPr>
          <a:xfrm>
            <a:off x="9494817" y="354103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E780A6E-C9ED-43B8-819A-C90DB2CE7A25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3-1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 flipH="1" flipV="1">
            <a:off x="8991406" y="3724237"/>
            <a:ext cx="503411" cy="23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圖片 4">
            <a:extLst>
              <a:ext uri="{FF2B5EF4-FFF2-40B4-BE49-F238E27FC236}">
                <a16:creationId xmlns:a16="http://schemas.microsoft.com/office/drawing/2014/main" id="{E3CD9EB9-31DE-4A40-987E-FAA25C69A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99" y="2829280"/>
            <a:ext cx="6034375" cy="109283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03662DCC-0F97-424F-8620-0ECC141DA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99" y="4251234"/>
            <a:ext cx="6034375" cy="134009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FEE00DA1-EE0C-4F7D-A8F8-D13868133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271" y="3147725"/>
            <a:ext cx="5874135" cy="217020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079918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20187" y="2148356"/>
            <a:ext cx="9647761" cy="409909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1429236" y="1474600"/>
            <a:ext cx="2388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9409F02-67F0-487E-93E4-F0D78920E3EC}"/>
              </a:ext>
            </a:extLst>
          </p:cNvPr>
          <p:cNvSpPr txBox="1"/>
          <p:nvPr/>
        </p:nvSpPr>
        <p:spPr>
          <a:xfrm>
            <a:off x="5003693" y="1470239"/>
            <a:ext cx="641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新しいフォームを生成する子テーブルを選択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9" name="箭號: 五邊形 18">
            <a:extLst>
              <a:ext uri="{FF2B5EF4-FFF2-40B4-BE49-F238E27FC236}">
                <a16:creationId xmlns:a16="http://schemas.microsoft.com/office/drawing/2014/main" id="{B1383B77-32A2-47DC-95BF-FB1F73CB5551}"/>
              </a:ext>
            </a:extLst>
          </p:cNvPr>
          <p:cNvSpPr/>
          <p:nvPr/>
        </p:nvSpPr>
        <p:spPr>
          <a:xfrm>
            <a:off x="962509" y="149270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5955D3FD-49BE-4C95-9B16-E6D8B1A75F49}"/>
              </a:ext>
            </a:extLst>
          </p:cNvPr>
          <p:cNvSpPr/>
          <p:nvPr/>
        </p:nvSpPr>
        <p:spPr>
          <a:xfrm>
            <a:off x="4486661" y="149270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72FB0E-ED57-4E0D-AD32-316F82E64D7F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0AEB476C-1AF0-45D4-BD8E-8237A8092AC6}"/>
              </a:ext>
            </a:extLst>
          </p:cNvPr>
          <p:cNvSpPr/>
          <p:nvPr/>
        </p:nvSpPr>
        <p:spPr>
          <a:xfrm>
            <a:off x="6096000" y="666902"/>
            <a:ext cx="5540829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子テーブルから新しいフォームを作成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78256B6-8BC6-4A36-ADE0-1F6B5C295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00" y="2286064"/>
            <a:ext cx="6043824" cy="386232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 flipV="1">
            <a:off x="3266569" y="1859110"/>
            <a:ext cx="0" cy="2568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9B2AFF23-9967-4F9B-83CE-028F0D315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199" y="2577521"/>
            <a:ext cx="5781287" cy="162794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447B08AD-9B70-4286-92AF-36C5D4D4898F}"/>
              </a:ext>
            </a:extLst>
          </p:cNvPr>
          <p:cNvCxnSpPr>
            <a:cxnSpLocks/>
          </p:cNvCxnSpPr>
          <p:nvPr/>
        </p:nvCxnSpPr>
        <p:spPr>
          <a:xfrm flipH="1" flipV="1">
            <a:off x="5301518" y="1947799"/>
            <a:ext cx="4178" cy="10803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2494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958787" y="2600325"/>
            <a:ext cx="8922045" cy="342213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1718291" y="1569273"/>
            <a:ext cx="10473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新しく作成されたフォームには、元のフォームにリンクするフィールドが追加されます</a:t>
            </a:r>
            <a:endParaRPr lang="zh-TW" altLang="en-US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CAE5298D-0339-4056-858F-92E21446DDBF}"/>
              </a:ext>
            </a:extLst>
          </p:cNvPr>
          <p:cNvSpPr/>
          <p:nvPr/>
        </p:nvSpPr>
        <p:spPr>
          <a:xfrm>
            <a:off x="1201029" y="164099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48D99AD9-C661-45A8-85F6-C33709309330}"/>
              </a:ext>
            </a:extLst>
          </p:cNvPr>
          <p:cNvSpPr txBox="1"/>
          <p:nvPr/>
        </p:nvSpPr>
        <p:spPr>
          <a:xfrm>
            <a:off x="327549" y="374515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451E8017-205F-4530-828B-D6F1E9C31F12}"/>
              </a:ext>
            </a:extLst>
          </p:cNvPr>
          <p:cNvSpPr/>
          <p:nvPr/>
        </p:nvSpPr>
        <p:spPr>
          <a:xfrm>
            <a:off x="6200384" y="639271"/>
            <a:ext cx="5436445" cy="5847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子テーブルから新しいフォームを作成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8EB8AE8-C7F5-4BB9-A135-A5A6F9C6D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436" y="2993202"/>
            <a:ext cx="8716746" cy="260235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447B08AD-9B70-4286-92AF-36C5D4D4898F}"/>
              </a:ext>
            </a:extLst>
          </p:cNvPr>
          <p:cNvCxnSpPr>
            <a:cxnSpLocks/>
          </p:cNvCxnSpPr>
          <p:nvPr/>
        </p:nvCxnSpPr>
        <p:spPr>
          <a:xfrm flipV="1">
            <a:off x="2892750" y="2400271"/>
            <a:ext cx="0" cy="12321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4782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74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978092" y="2015239"/>
            <a:ext cx="6320901" cy="406160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5392128" y="503580"/>
            <a:ext cx="6320901" cy="1271867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：顧客シートでその顧客の購入履歴を表示する方法はあるか？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09186CB-F7AF-4C5E-9D51-9A1A7D0BE0CA}"/>
              </a:ext>
            </a:extLst>
          </p:cNvPr>
          <p:cNvSpPr txBox="1"/>
          <p:nvPr/>
        </p:nvSpPr>
        <p:spPr>
          <a:xfrm>
            <a:off x="336426" y="346311"/>
            <a:ext cx="63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4-1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1828167-026D-4DF7-BB8B-0711EF4BA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554" y="2212965"/>
            <a:ext cx="5481934" cy="366615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44235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75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5341" y="2091964"/>
            <a:ext cx="9650709" cy="414712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864263" y="509852"/>
            <a:ext cx="4842884" cy="707882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他のフォームからのリンクを表示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1526427" y="1372082"/>
            <a:ext cx="2406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521430D3-3C69-4A07-856C-96B7CE14A03E}"/>
              </a:ext>
            </a:extLst>
          </p:cNvPr>
          <p:cNvSpPr txBox="1"/>
          <p:nvPr/>
        </p:nvSpPr>
        <p:spPr>
          <a:xfrm>
            <a:off x="4867713" y="1380456"/>
            <a:ext cx="4251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参照したい子テーブルを選択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199B9F45-C594-4093-A1EC-5931DE5AA14D}"/>
              </a:ext>
            </a:extLst>
          </p:cNvPr>
          <p:cNvSpPr/>
          <p:nvPr/>
        </p:nvSpPr>
        <p:spPr>
          <a:xfrm>
            <a:off x="994672" y="143364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箭號: 五邊形 17">
            <a:extLst>
              <a:ext uri="{FF2B5EF4-FFF2-40B4-BE49-F238E27FC236}">
                <a16:creationId xmlns:a16="http://schemas.microsoft.com/office/drawing/2014/main" id="{C0712E81-F791-47F0-8F59-2A2D076DE8B2}"/>
              </a:ext>
            </a:extLst>
          </p:cNvPr>
          <p:cNvSpPr/>
          <p:nvPr/>
        </p:nvSpPr>
        <p:spPr>
          <a:xfrm>
            <a:off x="4335959" y="142808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2624E1D-966D-4BFF-8D42-6E1AFB4578EB}"/>
              </a:ext>
            </a:extLst>
          </p:cNvPr>
          <p:cNvSpPr txBox="1"/>
          <p:nvPr/>
        </p:nvSpPr>
        <p:spPr>
          <a:xfrm>
            <a:off x="336427" y="346311"/>
            <a:ext cx="5158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4-2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E5CC9CB-19CA-4241-8CA8-739C68A1CA24}"/>
              </a:ext>
            </a:extLst>
          </p:cNvPr>
          <p:cNvSpPr txBox="1"/>
          <p:nvPr/>
        </p:nvSpPr>
        <p:spPr>
          <a:xfrm>
            <a:off x="7965340" y="4836131"/>
            <a:ext cx="17908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選択できるのは、すでにリンクされているフォームのみ</a:t>
            </a: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687FFC60-9AC8-46E3-A2E4-BD3C51323379}"/>
              </a:ext>
            </a:extLst>
          </p:cNvPr>
          <p:cNvSpPr/>
          <p:nvPr/>
        </p:nvSpPr>
        <p:spPr>
          <a:xfrm>
            <a:off x="7498674" y="491877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注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BE47BCD-2264-4A7B-A13F-B992D0B4B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02" y="2208944"/>
            <a:ext cx="6011464" cy="386876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>
            <a:off x="3611596" y="1895302"/>
            <a:ext cx="0" cy="32555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0DC1BAAB-FF6F-4EC5-B3D7-3A76A1A41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042" y="2182234"/>
            <a:ext cx="5287113" cy="255305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DCB2A644-96FB-471E-8727-61EC65F72D37}"/>
              </a:ext>
            </a:extLst>
          </p:cNvPr>
          <p:cNvCxnSpPr>
            <a:cxnSpLocks/>
          </p:cNvCxnSpPr>
          <p:nvPr/>
        </p:nvCxnSpPr>
        <p:spPr>
          <a:xfrm>
            <a:off x="6674549" y="1895302"/>
            <a:ext cx="0" cy="18059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1127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449586" y="2010282"/>
            <a:ext cx="6542012" cy="422556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4633318" y="1390127"/>
            <a:ext cx="4358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挿入された参照子テーブル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5D5DE5F3-2036-46C8-B6AD-026DEFC74CCE}"/>
              </a:ext>
            </a:extLst>
          </p:cNvPr>
          <p:cNvSpPr/>
          <p:nvPr/>
        </p:nvSpPr>
        <p:spPr>
          <a:xfrm>
            <a:off x="4071342" y="142879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7B3BAF-D72D-4B90-929F-26C4E1328198}"/>
              </a:ext>
            </a:extLst>
          </p:cNvPr>
          <p:cNvSpPr txBox="1"/>
          <p:nvPr/>
        </p:nvSpPr>
        <p:spPr>
          <a:xfrm>
            <a:off x="336427" y="346311"/>
            <a:ext cx="5158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4-3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2C6B707F-E535-4FE0-BD29-B6BC0CA9E650}"/>
              </a:ext>
            </a:extLst>
          </p:cNvPr>
          <p:cNvSpPr/>
          <p:nvPr/>
        </p:nvSpPr>
        <p:spPr>
          <a:xfrm>
            <a:off x="6828639" y="509852"/>
            <a:ext cx="4878508" cy="707882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他のフォームからのリンクを表示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231EBAF3-CDFA-43CF-8FC5-C0233C7C4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6049" y="2292910"/>
            <a:ext cx="5481934" cy="366615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>
            <a:off x="7569465" y="1945116"/>
            <a:ext cx="0" cy="27359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97314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77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92" y="2028825"/>
            <a:ext cx="8997023" cy="382998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9750554" y="4911443"/>
            <a:ext cx="2441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その顧客の全ての注文情報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45E21172-35FF-4133-BB9C-716AA21B732E}"/>
              </a:ext>
            </a:extLst>
          </p:cNvPr>
          <p:cNvSpPr txBox="1"/>
          <p:nvPr/>
        </p:nvSpPr>
        <p:spPr>
          <a:xfrm>
            <a:off x="336427" y="346311"/>
            <a:ext cx="5158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4-4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id="{750A1A63-A760-41ED-9ABB-54A7CD916A4E}"/>
              </a:ext>
            </a:extLst>
          </p:cNvPr>
          <p:cNvSpPr/>
          <p:nvPr/>
        </p:nvSpPr>
        <p:spPr>
          <a:xfrm>
            <a:off x="6853806" y="509852"/>
            <a:ext cx="4853341" cy="707882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他のフォームからのリンクを表示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1" name="箭號: 五邊形 20">
            <a:extLst>
              <a:ext uri="{FF2B5EF4-FFF2-40B4-BE49-F238E27FC236}">
                <a16:creationId xmlns:a16="http://schemas.microsoft.com/office/drawing/2014/main" id="{D0A40D89-0728-4510-B788-D0241EFAB190}"/>
              </a:ext>
            </a:extLst>
          </p:cNvPr>
          <p:cNvSpPr/>
          <p:nvPr/>
        </p:nvSpPr>
        <p:spPr>
          <a:xfrm>
            <a:off x="9858375" y="445430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F84CC495-CAE6-47C0-BD72-3E93CAB16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76" y="2125420"/>
            <a:ext cx="5481934" cy="366615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AAA23E2-02F9-407A-B550-E17EEB3C5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261" y="2324987"/>
            <a:ext cx="5380851" cy="150948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8210385A-0878-4DF7-A8FA-EA159917F795}"/>
              </a:ext>
            </a:extLst>
          </p:cNvPr>
          <p:cNvCxnSpPr>
            <a:cxnSpLocks/>
          </p:cNvCxnSpPr>
          <p:nvPr/>
        </p:nvCxnSpPr>
        <p:spPr>
          <a:xfrm flipH="1">
            <a:off x="5998128" y="4637504"/>
            <a:ext cx="386024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93189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シートの関連性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顧客情報フォームを作成し、そのデータを受注書にリンク＆読み込みする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A32D897-6647-49BE-A69E-8FBDDC5834F8}"/>
              </a:ext>
            </a:extLst>
          </p:cNvPr>
          <p:cNvSpPr/>
          <p:nvPr/>
        </p:nvSpPr>
        <p:spPr>
          <a:xfrm>
            <a:off x="995960" y="303182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DA24E4C-E6A5-4D08-8D52-809B4175837F}"/>
              </a:ext>
            </a:extLst>
          </p:cNvPr>
          <p:cNvSpPr txBox="1"/>
          <p:nvPr/>
        </p:nvSpPr>
        <p:spPr>
          <a:xfrm>
            <a:off x="1621424" y="2984189"/>
            <a:ext cx="10015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「顧客シート」のマルチシートを作成し、新しいシートに異なるレイアウトとアクセス権を設定する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C23606D4-5ADD-4272-A009-58F961B2941E}"/>
              </a:ext>
            </a:extLst>
          </p:cNvPr>
          <p:cNvSpPr/>
          <p:nvPr/>
        </p:nvSpPr>
        <p:spPr>
          <a:xfrm>
            <a:off x="995960" y="439805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>
                <a:solidFill>
                  <a:prstClr val="white"/>
                </a:solidFill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C163DA3-C174-40D0-AD63-E29B431C9C20}"/>
              </a:ext>
            </a:extLst>
          </p:cNvPr>
          <p:cNvSpPr txBox="1"/>
          <p:nvPr/>
        </p:nvSpPr>
        <p:spPr>
          <a:xfrm>
            <a:off x="1621423" y="4347019"/>
            <a:ext cx="10015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受注書の子テーブルから新しいフォームを作成する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D93E6B05-560F-4DC4-871F-DC6749D8086A}"/>
              </a:ext>
            </a:extLst>
          </p:cNvPr>
          <p:cNvSpPr/>
          <p:nvPr/>
        </p:nvSpPr>
        <p:spPr>
          <a:xfrm>
            <a:off x="995960" y="563920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447105-271D-477B-87BD-F7CACC96F963}"/>
              </a:ext>
            </a:extLst>
          </p:cNvPr>
          <p:cNvSpPr txBox="1"/>
          <p:nvPr/>
        </p:nvSpPr>
        <p:spPr>
          <a:xfrm>
            <a:off x="1621422" y="5591573"/>
            <a:ext cx="10180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「他のフォームからのリンクを表示」を使って、受注情報を参照子テーブルとして顧客フォームに追加する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845001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872303" y="3024049"/>
            <a:ext cx="9210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6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ボタンで作業効率アップ</a:t>
            </a:r>
            <a:endParaRPr lang="en-US" altLang="zh-TW" sz="3600" dirty="0">
              <a:solidFill>
                <a:srgbClr val="9D626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79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3668187" y="5891498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達人</a:t>
            </a: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への</a:t>
            </a: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道</a:t>
            </a: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9710AEEE-9CD8-4B3C-A831-A81C30007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58" y="5592983"/>
            <a:ext cx="686429" cy="686429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43549D04-A024-4811-B1E3-B25D26D5D3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144" y="373872"/>
            <a:ext cx="3290410" cy="329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03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68173" y="2086254"/>
            <a:ext cx="8117980" cy="348327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8E8DBFD9-0A2C-4180-BB99-1E2AE683FC88}"/>
              </a:ext>
            </a:extLst>
          </p:cNvPr>
          <p:cNvSpPr/>
          <p:nvPr/>
        </p:nvSpPr>
        <p:spPr>
          <a:xfrm>
            <a:off x="5528734" y="566158"/>
            <a:ext cx="6271894" cy="953401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フォームページ：エントリーの詳細を表示</a:t>
            </a:r>
            <a:endParaRPr lang="en-US" altLang="zh-TW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E1432FE-58EC-4BCB-97B5-02007B5F9517}"/>
              </a:ext>
            </a:extLst>
          </p:cNvPr>
          <p:cNvSpPr txBox="1"/>
          <p:nvPr/>
        </p:nvSpPr>
        <p:spPr>
          <a:xfrm>
            <a:off x="9674363" y="3084335"/>
            <a:ext cx="1934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フィールド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B2A576FA-01B1-44E8-B7FE-CA2F32BC7CA7}"/>
              </a:ext>
            </a:extLst>
          </p:cNvPr>
          <p:cNvSpPr/>
          <p:nvPr/>
        </p:nvSpPr>
        <p:spPr>
          <a:xfrm>
            <a:off x="9152878" y="313196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5411991-D305-4EEA-83A6-D14C6CE18668}"/>
              </a:ext>
            </a:extLst>
          </p:cNvPr>
          <p:cNvSpPr txBox="1"/>
          <p:nvPr/>
        </p:nvSpPr>
        <p:spPr>
          <a:xfrm>
            <a:off x="326667" y="349521"/>
            <a:ext cx="326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基本概念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5</a:t>
            </a:r>
            <a:endParaRPr lang="zh-TW" altLang="en-US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BA2E641-7F79-4FE4-BEFF-690867F53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88" y="2260246"/>
            <a:ext cx="7913057" cy="310124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63E521CA-EB19-4362-B7EC-9745CBBA47FE}"/>
              </a:ext>
            </a:extLst>
          </p:cNvPr>
          <p:cNvSpPr/>
          <p:nvPr/>
        </p:nvSpPr>
        <p:spPr>
          <a:xfrm>
            <a:off x="1062181" y="3131967"/>
            <a:ext cx="2890983" cy="334346"/>
          </a:xfrm>
          <a:prstGeom prst="rect">
            <a:avLst/>
          </a:prstGeom>
          <a:noFill/>
          <a:ln w="38100">
            <a:solidFill>
              <a:srgbClr val="F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20CD8621-17C7-43B7-8587-EDF274B03E9E}"/>
              </a:ext>
            </a:extLst>
          </p:cNvPr>
          <p:cNvCxnSpPr>
            <a:cxnSpLocks/>
          </p:cNvCxnSpPr>
          <p:nvPr/>
        </p:nvCxnSpPr>
        <p:spPr>
          <a:xfrm flipV="1">
            <a:off x="3953164" y="3403049"/>
            <a:ext cx="5199714" cy="259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9256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86863" y="1838335"/>
            <a:ext cx="7971362" cy="440335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01E6677-D48C-412F-A236-77BF9AD4B40D}"/>
              </a:ext>
            </a:extLst>
          </p:cNvPr>
          <p:cNvSpPr txBox="1"/>
          <p:nvPr/>
        </p:nvSpPr>
        <p:spPr>
          <a:xfrm>
            <a:off x="8978358" y="2812830"/>
            <a:ext cx="2526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4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種類</a:t>
            </a: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のカスタム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ボタン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8" name="矩形: 圓角 17">
            <a:extLst>
              <a:ext uri="{FF2B5EF4-FFF2-40B4-BE49-F238E27FC236}">
                <a16:creationId xmlns:a16="http://schemas.microsoft.com/office/drawing/2014/main" id="{5D864873-2363-478E-B689-282422C5F67E}"/>
              </a:ext>
            </a:extLst>
          </p:cNvPr>
          <p:cNvSpPr/>
          <p:nvPr/>
        </p:nvSpPr>
        <p:spPr>
          <a:xfrm>
            <a:off x="6810375" y="795114"/>
            <a:ext cx="4902654" cy="656967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手入力のデータ編集作業を効率化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2" name="箭號: 五邊形 11">
            <a:extLst>
              <a:ext uri="{FF2B5EF4-FFF2-40B4-BE49-F238E27FC236}">
                <a16:creationId xmlns:a16="http://schemas.microsoft.com/office/drawing/2014/main" id="{0D307CBF-3481-426B-AF89-E9CD1E6C274D}"/>
              </a:ext>
            </a:extLst>
          </p:cNvPr>
          <p:cNvSpPr/>
          <p:nvPr/>
        </p:nvSpPr>
        <p:spPr>
          <a:xfrm>
            <a:off x="9070399" y="228823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F8B383B6-636F-457C-BC32-B58B05B76973}"/>
              </a:ext>
            </a:extLst>
          </p:cNvPr>
          <p:cNvSpPr txBox="1"/>
          <p:nvPr/>
        </p:nvSpPr>
        <p:spPr>
          <a:xfrm>
            <a:off x="336427" y="346311"/>
            <a:ext cx="5158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51AADF7-D238-49A3-90A1-120A2B51F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512" y="1988294"/>
            <a:ext cx="6582064" cy="403416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E57E6FF-E633-42C0-8AC0-7893DC24A1D7}"/>
              </a:ext>
            </a:extLst>
          </p:cNvPr>
          <p:cNvCxnSpPr>
            <a:cxnSpLocks/>
          </p:cNvCxnSpPr>
          <p:nvPr/>
        </p:nvCxnSpPr>
        <p:spPr>
          <a:xfrm>
            <a:off x="7963576" y="2471432"/>
            <a:ext cx="1106823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02260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7" y="1962150"/>
            <a:ext cx="7730704" cy="424813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648450" y="435428"/>
            <a:ext cx="5064578" cy="1367353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1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：このエントリーの値を別のシートに転記し保存するボタンの作成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3257448-9652-41C2-A36C-22B6085ED3FB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1-1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A619546D-EF94-4F07-BFE1-FD0977C1DA20}"/>
              </a:ext>
            </a:extLst>
          </p:cNvPr>
          <p:cNvSpPr txBox="1"/>
          <p:nvPr/>
        </p:nvSpPr>
        <p:spPr>
          <a:xfrm>
            <a:off x="9186249" y="4455055"/>
            <a:ext cx="2526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保存したデータを別のフォームにコピーする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21D8BE1-E1FD-4E5B-9423-A8EC600C8362}"/>
              </a:ext>
            </a:extLst>
          </p:cNvPr>
          <p:cNvSpPr/>
          <p:nvPr/>
        </p:nvSpPr>
        <p:spPr>
          <a:xfrm>
            <a:off x="8736377" y="455326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25A9F6D-41AA-437F-B03F-42064E64F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28" y="2557801"/>
            <a:ext cx="7316221" cy="307700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539905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82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076325" y="2214696"/>
            <a:ext cx="9853711" cy="3881304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781801" y="647720"/>
            <a:ext cx="4855028" cy="92117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データを別のフォームに簡単にコピー</a:t>
            </a:r>
            <a:endParaRPr lang="en-US" altLang="zh-TW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0F21A710-79C2-4586-A69E-44DD2B1CF3ED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1-2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73E96FA-A5DD-4DA4-BDC8-AEB36AAD2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578" y="2488159"/>
            <a:ext cx="9457203" cy="333437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091138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83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1735788"/>
            <a:ext cx="7818962" cy="4522133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875552" y="813631"/>
            <a:ext cx="2837477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データコンバート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850593B0-B94C-41B2-9E60-5125D25B5DFD}"/>
              </a:ext>
            </a:extLst>
          </p:cNvPr>
          <p:cNvSpPr txBox="1"/>
          <p:nvPr/>
        </p:nvSpPr>
        <p:spPr>
          <a:xfrm>
            <a:off x="9524578" y="2378696"/>
            <a:ext cx="2371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BD4DBDDF-BAC8-4B32-9711-74223EF51BAD}"/>
              </a:ext>
            </a:extLst>
          </p:cNvPr>
          <p:cNvSpPr/>
          <p:nvPr/>
        </p:nvSpPr>
        <p:spPr>
          <a:xfrm>
            <a:off x="8987716" y="242632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B656FEE-B6D0-408F-8884-D1D9BB03900A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1-3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C17FB82-37D5-4B81-A67A-A56E39FC7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206" y="1872664"/>
            <a:ext cx="6751525" cy="414979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E50FFECA-1C30-4652-AEAF-D1C48FCB176E}"/>
              </a:ext>
            </a:extLst>
          </p:cNvPr>
          <p:cNvCxnSpPr>
            <a:cxnSpLocks/>
          </p:cNvCxnSpPr>
          <p:nvPr/>
        </p:nvCxnSpPr>
        <p:spPr>
          <a:xfrm flipH="1">
            <a:off x="7810150" y="2617144"/>
            <a:ext cx="117756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48454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84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809625" y="1171578"/>
            <a:ext cx="6657976" cy="511492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850593B0-B94C-41B2-9E60-5125D25B5DFD}"/>
              </a:ext>
            </a:extLst>
          </p:cNvPr>
          <p:cNvSpPr txBox="1"/>
          <p:nvPr/>
        </p:nvSpPr>
        <p:spPr>
          <a:xfrm>
            <a:off x="8601074" y="1829186"/>
            <a:ext cx="3590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どのシートにコンバート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BC5BAE7D-2232-4B6F-ADB3-2D89F9ED79AD}"/>
              </a:ext>
            </a:extLst>
          </p:cNvPr>
          <p:cNvSpPr txBox="1"/>
          <p:nvPr/>
        </p:nvSpPr>
        <p:spPr>
          <a:xfrm>
            <a:off x="8601074" y="3494544"/>
            <a:ext cx="3202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どのフィールドに</a:t>
            </a:r>
            <a:endParaRPr lang="en-US" altLang="ja-JP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コンバート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4EE980-63E8-4116-8B63-92CC243AB9A6}"/>
              </a:ext>
            </a:extLst>
          </p:cNvPr>
          <p:cNvSpPr txBox="1"/>
          <p:nvPr/>
        </p:nvSpPr>
        <p:spPr>
          <a:xfrm>
            <a:off x="8601074" y="5609377"/>
            <a:ext cx="3202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ボタン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作成</a:t>
            </a: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BB1779AF-1343-49C2-B8AA-46C67DE88F3E}"/>
              </a:ext>
            </a:extLst>
          </p:cNvPr>
          <p:cNvSpPr/>
          <p:nvPr/>
        </p:nvSpPr>
        <p:spPr>
          <a:xfrm>
            <a:off x="8079608" y="1845198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D671AE0C-31DC-473A-9E27-83F0E6165E0E}"/>
              </a:ext>
            </a:extLst>
          </p:cNvPr>
          <p:cNvSpPr/>
          <p:nvPr/>
        </p:nvSpPr>
        <p:spPr>
          <a:xfrm>
            <a:off x="8077200" y="355789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4" name="箭號: 五邊形 23">
            <a:extLst>
              <a:ext uri="{FF2B5EF4-FFF2-40B4-BE49-F238E27FC236}">
                <a16:creationId xmlns:a16="http://schemas.microsoft.com/office/drawing/2014/main" id="{C42B1F1F-D96D-4DFA-9E8A-AF5CD67BAB18}"/>
              </a:ext>
            </a:extLst>
          </p:cNvPr>
          <p:cNvSpPr/>
          <p:nvPr/>
        </p:nvSpPr>
        <p:spPr>
          <a:xfrm>
            <a:off x="8077200" y="566736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B3848F12-ACEE-4271-8D0C-C5382077C023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1-4</a:t>
            </a:r>
          </a:p>
        </p:txBody>
      </p:sp>
      <p:sp>
        <p:nvSpPr>
          <p:cNvPr id="21" name="矩形: 圓角 20">
            <a:extLst>
              <a:ext uri="{FF2B5EF4-FFF2-40B4-BE49-F238E27FC236}">
                <a16:creationId xmlns:a16="http://schemas.microsoft.com/office/drawing/2014/main" id="{47A42A6D-52C2-45D2-ADCE-3FB02EF96A2F}"/>
              </a:ext>
            </a:extLst>
          </p:cNvPr>
          <p:cNvSpPr/>
          <p:nvPr/>
        </p:nvSpPr>
        <p:spPr>
          <a:xfrm>
            <a:off x="8917498" y="813631"/>
            <a:ext cx="2795532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データコンバート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9C4BF02-93A8-4B17-84FD-07C317246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066" y="1288825"/>
            <a:ext cx="6163535" cy="478221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E50FFECA-1C30-4652-AEAF-D1C48FCB176E}"/>
              </a:ext>
            </a:extLst>
          </p:cNvPr>
          <p:cNvCxnSpPr>
            <a:cxnSpLocks/>
          </p:cNvCxnSpPr>
          <p:nvPr/>
        </p:nvCxnSpPr>
        <p:spPr>
          <a:xfrm flipH="1">
            <a:off x="3087149" y="1998019"/>
            <a:ext cx="499005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86B26F73-DD25-4281-9A52-81C64FDC2057}"/>
              </a:ext>
            </a:extLst>
          </p:cNvPr>
          <p:cNvCxnSpPr>
            <a:cxnSpLocks/>
          </p:cNvCxnSpPr>
          <p:nvPr/>
        </p:nvCxnSpPr>
        <p:spPr>
          <a:xfrm flipH="1">
            <a:off x="5159229" y="3741094"/>
            <a:ext cx="291797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BC1D01D2-8F5E-4366-ADF6-7C03388967D3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3741490" y="5838125"/>
            <a:ext cx="4335710" cy="1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89818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85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71500" y="2400300"/>
            <a:ext cx="8496300" cy="365056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576969" y="1128360"/>
            <a:ext cx="5303296" cy="938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2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 手動入力なしでレコードの値を更新したい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9944100" y="4895712"/>
            <a:ext cx="2169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このフォーム内のフィールド値を更新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8AD559EF-8A7E-4E93-9D99-45557C0E981C}"/>
              </a:ext>
            </a:extLst>
          </p:cNvPr>
          <p:cNvSpPr/>
          <p:nvPr/>
        </p:nvSpPr>
        <p:spPr>
          <a:xfrm>
            <a:off x="9505950" y="512947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F55A320-199A-4C94-B2E6-D2CD18AE2C54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2-1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3258B05-527C-4173-B5AC-E6D803A63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88" y="2652862"/>
            <a:ext cx="8235719" cy="315231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711FEA1-EF5A-4133-A4D6-83FF50DC2FF0}"/>
              </a:ext>
            </a:extLst>
          </p:cNvPr>
          <p:cNvCxnSpPr>
            <a:cxnSpLocks/>
          </p:cNvCxnSpPr>
          <p:nvPr/>
        </p:nvCxnSpPr>
        <p:spPr>
          <a:xfrm flipH="1">
            <a:off x="6828639" y="5303459"/>
            <a:ext cx="267731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4096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885826" y="1827349"/>
            <a:ext cx="10144124" cy="4268652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388991" y="761999"/>
            <a:ext cx="3324038" cy="660258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状態を「合格」に更新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2DF0DB61-AA57-4D3C-B27C-4694E518A642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2-2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ACB3479-E27A-4D7D-BE58-C5475DD19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839" y="2069167"/>
            <a:ext cx="9868097" cy="386223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552566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1704989"/>
            <a:ext cx="8047561" cy="4571986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7534275" y="666867"/>
            <a:ext cx="4178754" cy="62523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このフォーム内のフィールド値を更新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4139BB82-92A9-423F-A81C-B14212FBF5E2}"/>
              </a:ext>
            </a:extLst>
          </p:cNvPr>
          <p:cNvSpPr txBox="1"/>
          <p:nvPr/>
        </p:nvSpPr>
        <p:spPr>
          <a:xfrm>
            <a:off x="9764859" y="3402711"/>
            <a:ext cx="2365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ここをクリック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4CD17079-96AC-4D14-BAC8-876644743D17}"/>
              </a:ext>
            </a:extLst>
          </p:cNvPr>
          <p:cNvSpPr/>
          <p:nvPr/>
        </p:nvSpPr>
        <p:spPr>
          <a:xfrm>
            <a:off x="9298134" y="345034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A028E2B-656A-4541-BC4A-7E56ABB2F810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2-3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8DC077C-54EA-4C64-9FE0-06C47FBA7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792" y="1809451"/>
            <a:ext cx="6912219" cy="426690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B1AC1B46-EDA6-41E0-A438-1E0DC0839858}"/>
              </a:ext>
            </a:extLst>
          </p:cNvPr>
          <p:cNvCxnSpPr>
            <a:cxnSpLocks/>
          </p:cNvCxnSpPr>
          <p:nvPr/>
        </p:nvCxnSpPr>
        <p:spPr>
          <a:xfrm flipH="1">
            <a:off x="8061820" y="3636319"/>
            <a:ext cx="123631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69648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658289" y="2352100"/>
            <a:ext cx="7428436" cy="3143825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4139BB82-92A9-423F-A81C-B14212FBF5E2}"/>
              </a:ext>
            </a:extLst>
          </p:cNvPr>
          <p:cNvSpPr txBox="1"/>
          <p:nvPr/>
        </p:nvSpPr>
        <p:spPr>
          <a:xfrm>
            <a:off x="8755623" y="3166419"/>
            <a:ext cx="3324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更新するフィールドを設定する（複数可）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76AE5B3-A742-4981-A45B-081B432BCFAD}"/>
              </a:ext>
            </a:extLst>
          </p:cNvPr>
          <p:cNvSpPr txBox="1"/>
          <p:nvPr/>
        </p:nvSpPr>
        <p:spPr>
          <a:xfrm>
            <a:off x="8763923" y="4531572"/>
            <a:ext cx="2769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ボタン</a:t>
            </a: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作成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sp>
        <p:nvSpPr>
          <p:cNvPr id="19" name="箭號: 五邊形 18">
            <a:extLst>
              <a:ext uri="{FF2B5EF4-FFF2-40B4-BE49-F238E27FC236}">
                <a16:creationId xmlns:a16="http://schemas.microsoft.com/office/drawing/2014/main" id="{C70390F0-8F28-44A5-9AF1-58B68E2436B7}"/>
              </a:ext>
            </a:extLst>
          </p:cNvPr>
          <p:cNvSpPr/>
          <p:nvPr/>
        </p:nvSpPr>
        <p:spPr>
          <a:xfrm>
            <a:off x="8280221" y="322191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0" name="箭號: 五邊形 19">
            <a:extLst>
              <a:ext uri="{FF2B5EF4-FFF2-40B4-BE49-F238E27FC236}">
                <a16:creationId xmlns:a16="http://schemas.microsoft.com/office/drawing/2014/main" id="{AB6CB48A-DE24-4FF7-A3C0-0C7E6C5F0456}"/>
              </a:ext>
            </a:extLst>
          </p:cNvPr>
          <p:cNvSpPr/>
          <p:nvPr/>
        </p:nvSpPr>
        <p:spPr>
          <a:xfrm>
            <a:off x="8280221" y="453365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A612950-C10D-415C-B0F8-163067C5655C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2-4</a:t>
            </a: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id="{837934CC-F764-4A8F-AA58-C2BCA56D929B}"/>
              </a:ext>
            </a:extLst>
          </p:cNvPr>
          <p:cNvSpPr/>
          <p:nvPr/>
        </p:nvSpPr>
        <p:spPr>
          <a:xfrm>
            <a:off x="6241409" y="666867"/>
            <a:ext cx="5471620" cy="62523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このフォーム内のフィールド値を更新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EE939F7E-FE39-49EF-AAFC-15F4170A7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214" y="2523641"/>
            <a:ext cx="5239481" cy="280074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B1AC1B46-EDA6-41E0-A438-1E0DC0839858}"/>
              </a:ext>
            </a:extLst>
          </p:cNvPr>
          <p:cNvCxnSpPr>
            <a:cxnSpLocks/>
          </p:cNvCxnSpPr>
          <p:nvPr/>
        </p:nvCxnSpPr>
        <p:spPr>
          <a:xfrm flipH="1">
            <a:off x="4915949" y="3388669"/>
            <a:ext cx="33555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9DA91972-F676-420E-9E48-723E9BCA0F1A}"/>
              </a:ext>
            </a:extLst>
          </p:cNvPr>
          <p:cNvCxnSpPr>
            <a:cxnSpLocks/>
          </p:cNvCxnSpPr>
          <p:nvPr/>
        </p:nvCxnSpPr>
        <p:spPr>
          <a:xfrm flipH="1">
            <a:off x="5268286" y="4701978"/>
            <a:ext cx="301193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38857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89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559293" y="2532660"/>
            <a:ext cx="8146556" cy="348980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5921406" y="702698"/>
            <a:ext cx="5934168" cy="90685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3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：出荷確認後、在庫フォームの情報を差し引くことはできますか？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9292559" y="4411707"/>
            <a:ext cx="28994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このフォームの「数量」に基づいて、別のフォームの「在庫」を差し引く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7" name="箭號: 五邊形 16">
            <a:extLst>
              <a:ext uri="{FF2B5EF4-FFF2-40B4-BE49-F238E27FC236}">
                <a16:creationId xmlns:a16="http://schemas.microsoft.com/office/drawing/2014/main" id="{A8AB44B1-87AC-4E61-A7F4-1DA1B19661B8}"/>
              </a:ext>
            </a:extLst>
          </p:cNvPr>
          <p:cNvSpPr/>
          <p:nvPr/>
        </p:nvSpPr>
        <p:spPr>
          <a:xfrm>
            <a:off x="8888490" y="5496146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494347C7-37AC-46B9-80A4-BC303232455F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3-1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5B80468-FB65-448A-9BDC-947116D25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82" y="2657131"/>
            <a:ext cx="7595565" cy="324181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6E22222B-57B3-4876-9257-5E426588A579}"/>
              </a:ext>
            </a:extLst>
          </p:cNvPr>
          <p:cNvCxnSpPr>
            <a:cxnSpLocks/>
          </p:cNvCxnSpPr>
          <p:nvPr/>
        </p:nvCxnSpPr>
        <p:spPr>
          <a:xfrm>
            <a:off x="5704514" y="5679347"/>
            <a:ext cx="31839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752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8" y="3013501"/>
            <a:ext cx="994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6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企業デジタル化プロセスの構築</a:t>
            </a:r>
            <a:endParaRPr lang="en-US" altLang="zh-TW" sz="3600" dirty="0">
              <a:solidFill>
                <a:srgbClr val="9D626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192554" y="6422571"/>
            <a:ext cx="52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6BD8AEA6-9B0F-4495-AA6D-03C0198F9D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868" y="606535"/>
            <a:ext cx="2791686" cy="2791686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1144062" y="5901245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初心者でも</a:t>
            </a:r>
            <a:r>
              <a:rPr lang="en-US" altLang="ja-JP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Ragic</a:t>
            </a: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をすぐ使える！</a:t>
            </a:r>
            <a:endParaRPr lang="zh-TW" altLang="en-US" sz="2000" dirty="0">
              <a:solidFill>
                <a:srgbClr val="445252"/>
              </a:solidFill>
              <a:latin typeface="Noto Sans CJK TC Regular" panose="020B0500000000000000" pitchFamily="34" charset="-120"/>
              <a:ea typeface="Noto Sans CJK TC Regular" panose="020B0500000000000000" pitchFamily="34" charset="-120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6AF54039-ABFB-483B-A916-C0D9F8A5B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02" y="5576097"/>
            <a:ext cx="650296" cy="6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8541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90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935331" y="1829531"/>
            <a:ext cx="7776839" cy="4466793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7449424" y="667383"/>
            <a:ext cx="4263605" cy="986331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他のフォーム内のフィールド値を更新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3" name="箭號: 向下 2">
            <a:extLst>
              <a:ext uri="{FF2B5EF4-FFF2-40B4-BE49-F238E27FC236}">
                <a16:creationId xmlns:a16="http://schemas.microsoft.com/office/drawing/2014/main" id="{0C544C4C-384C-41B1-BE2E-9562CFF2FF27}"/>
              </a:ext>
            </a:extLst>
          </p:cNvPr>
          <p:cNvSpPr/>
          <p:nvPr/>
        </p:nvSpPr>
        <p:spPr>
          <a:xfrm>
            <a:off x="5664372" y="3808275"/>
            <a:ext cx="318749" cy="422057"/>
          </a:xfrm>
          <a:prstGeom prst="downArrow">
            <a:avLst/>
          </a:prstGeom>
          <a:solidFill>
            <a:srgbClr val="F893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10392E22-095B-4012-99E3-CE21D2347C19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3-2</a:t>
            </a: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DB7D838A-6881-4029-AB5A-664FF733B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816" y="1994599"/>
            <a:ext cx="7599863" cy="1764530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864BFA5A-46FB-41FE-9DE6-DA6F3F97C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816" y="4273955"/>
            <a:ext cx="7605837" cy="176771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87360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205705" y="1642978"/>
            <a:ext cx="8219012" cy="4466793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977848" y="658094"/>
            <a:ext cx="4735181" cy="801683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他のフォーム内のフィールド値を更新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FC5312E-F6D6-4360-BAF4-37A8B3A7134B}"/>
              </a:ext>
            </a:extLst>
          </p:cNvPr>
          <p:cNvSpPr txBox="1"/>
          <p:nvPr/>
        </p:nvSpPr>
        <p:spPr>
          <a:xfrm>
            <a:off x="10268399" y="4273763"/>
            <a:ext cx="1523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ここを</a:t>
            </a:r>
            <a:endParaRPr kumimoji="0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CFD525C0-37F1-42DC-9706-71B5CD410C93}"/>
              </a:ext>
            </a:extLst>
          </p:cNvPr>
          <p:cNvSpPr/>
          <p:nvPr/>
        </p:nvSpPr>
        <p:spPr>
          <a:xfrm>
            <a:off x="9800578" y="450606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8767B3D-70A0-4106-B2C1-347F1199BE0A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3-3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7B4DC11-CBC0-4E01-976C-9A75EFE2E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915" y="1733811"/>
            <a:ext cx="7098591" cy="428512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1C53FDB2-46EE-40A7-9D91-DF92D1EA2410}"/>
              </a:ext>
            </a:extLst>
          </p:cNvPr>
          <p:cNvCxnSpPr>
            <a:cxnSpLocks/>
          </p:cNvCxnSpPr>
          <p:nvPr/>
        </p:nvCxnSpPr>
        <p:spPr>
          <a:xfrm flipH="1">
            <a:off x="8774884" y="4689262"/>
            <a:ext cx="10256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27574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494627" y="1171580"/>
            <a:ext cx="6483221" cy="5184829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1C53FDB2-46EE-40A7-9D91-DF92D1EA2410}"/>
              </a:ext>
            </a:extLst>
          </p:cNvPr>
          <p:cNvCxnSpPr>
            <a:cxnSpLocks/>
          </p:cNvCxnSpPr>
          <p:nvPr/>
        </p:nvCxnSpPr>
        <p:spPr>
          <a:xfrm flipH="1">
            <a:off x="6977848" y="2516671"/>
            <a:ext cx="12069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FC5312E-F6D6-4360-BAF4-37A8B3A7134B}"/>
              </a:ext>
            </a:extLst>
          </p:cNvPr>
          <p:cNvSpPr txBox="1"/>
          <p:nvPr/>
        </p:nvSpPr>
        <p:spPr>
          <a:xfrm>
            <a:off x="8651517" y="2250483"/>
            <a:ext cx="4213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更新されたシート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B0AC32EE-4394-4363-A223-284D08BB62B1}"/>
              </a:ext>
            </a:extLst>
          </p:cNvPr>
          <p:cNvCxnSpPr>
            <a:cxnSpLocks/>
          </p:cNvCxnSpPr>
          <p:nvPr/>
        </p:nvCxnSpPr>
        <p:spPr>
          <a:xfrm flipH="1">
            <a:off x="6977848" y="3347668"/>
            <a:ext cx="12074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8D6DDBF-512A-4E51-9730-92C7FE854813}"/>
              </a:ext>
            </a:extLst>
          </p:cNvPr>
          <p:cNvSpPr txBox="1"/>
          <p:nvPr/>
        </p:nvSpPr>
        <p:spPr>
          <a:xfrm>
            <a:off x="8651517" y="3164467"/>
            <a:ext cx="3688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更新方法</a:t>
            </a:r>
            <a:r>
              <a:rPr lang="en-US" altLang="ja-JP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(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複数フィールド更新可能）</a:t>
            </a:r>
            <a:endParaRPr lang="en-US" altLang="zh-TW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</p:txBody>
      </p: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C0176A06-4AF1-4DE7-91F5-B039E5834301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6977846" y="4602612"/>
            <a:ext cx="120694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A7D37D0-8133-4F21-AECF-F6928C9C1AB0}"/>
              </a:ext>
            </a:extLst>
          </p:cNvPr>
          <p:cNvSpPr txBox="1"/>
          <p:nvPr/>
        </p:nvSpPr>
        <p:spPr>
          <a:xfrm>
            <a:off x="8651517" y="4377035"/>
            <a:ext cx="4133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更新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の</a:t>
            </a:r>
            <a:r>
              <a:rPr lang="zh-TW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条件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22" name="箭號: 五邊形 21">
            <a:extLst>
              <a:ext uri="{FF2B5EF4-FFF2-40B4-BE49-F238E27FC236}">
                <a16:creationId xmlns:a16="http://schemas.microsoft.com/office/drawing/2014/main" id="{8C8A088F-09B6-4E2F-9BE1-73234F0DB99D}"/>
              </a:ext>
            </a:extLst>
          </p:cNvPr>
          <p:cNvSpPr/>
          <p:nvPr/>
        </p:nvSpPr>
        <p:spPr>
          <a:xfrm>
            <a:off x="8184791" y="233347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3" name="箭號: 五邊形 22">
            <a:extLst>
              <a:ext uri="{FF2B5EF4-FFF2-40B4-BE49-F238E27FC236}">
                <a16:creationId xmlns:a16="http://schemas.microsoft.com/office/drawing/2014/main" id="{5692DA27-CFB2-4574-AB9F-67E95F9C0524}"/>
              </a:ext>
            </a:extLst>
          </p:cNvPr>
          <p:cNvSpPr/>
          <p:nvPr/>
        </p:nvSpPr>
        <p:spPr>
          <a:xfrm>
            <a:off x="8184791" y="3164467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2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24" name="箭號: 五邊形 23">
            <a:extLst>
              <a:ext uri="{FF2B5EF4-FFF2-40B4-BE49-F238E27FC236}">
                <a16:creationId xmlns:a16="http://schemas.microsoft.com/office/drawing/2014/main" id="{89C5AA51-4AFE-4D6E-A187-CED82E094A0C}"/>
              </a:ext>
            </a:extLst>
          </p:cNvPr>
          <p:cNvSpPr/>
          <p:nvPr/>
        </p:nvSpPr>
        <p:spPr>
          <a:xfrm>
            <a:off x="8184791" y="4419411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3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0662811-99E5-4FEF-84ED-83E140FEFC65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3-4</a:t>
            </a:r>
          </a:p>
        </p:txBody>
      </p:sp>
      <p:sp>
        <p:nvSpPr>
          <p:cNvPr id="20" name="矩形: 圓角 19">
            <a:extLst>
              <a:ext uri="{FF2B5EF4-FFF2-40B4-BE49-F238E27FC236}">
                <a16:creationId xmlns:a16="http://schemas.microsoft.com/office/drawing/2014/main" id="{C6AEE04A-7B38-4134-A540-7787ADB49B5C}"/>
              </a:ext>
            </a:extLst>
          </p:cNvPr>
          <p:cNvSpPr/>
          <p:nvPr/>
        </p:nvSpPr>
        <p:spPr>
          <a:xfrm>
            <a:off x="6977848" y="541347"/>
            <a:ext cx="4735181" cy="712108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他のフォーム内のフィールド値を更新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D1F2F631-B993-40D1-BF06-FE7D6CBC5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88" y="1361492"/>
            <a:ext cx="6135758" cy="480500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637613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870746" y="2331668"/>
            <a:ext cx="7441846" cy="3944507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551720" y="581824"/>
            <a:ext cx="5303854" cy="1349736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ケース</a:t>
            </a:r>
            <a:r>
              <a:rPr lang="en-US" altLang="ja-JP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4</a:t>
            </a: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：エントリー値を含むカスタムメールを送信するボタンを作成する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C051871-6A4A-4BBE-B546-526149AAE76B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4-1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DD0A8C4-8E72-475B-B756-71A31F0E832C}"/>
              </a:ext>
            </a:extLst>
          </p:cNvPr>
          <p:cNvSpPr txBox="1"/>
          <p:nvPr/>
        </p:nvSpPr>
        <p:spPr>
          <a:xfrm>
            <a:off x="9817001" y="4852910"/>
            <a:ext cx="22538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保存されたデータに基づいてカスタムメールを送信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F185249B-B4C2-4B58-817E-8AC29F7157FF}"/>
              </a:ext>
            </a:extLst>
          </p:cNvPr>
          <p:cNvSpPr/>
          <p:nvPr/>
        </p:nvSpPr>
        <p:spPr>
          <a:xfrm>
            <a:off x="9331433" y="5314973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D52D0C2-F8FB-40EA-99AB-A8407573A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216" y="2612036"/>
            <a:ext cx="7211431" cy="341042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583255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1924129" y="1813255"/>
            <a:ext cx="7184360" cy="433587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330268" y="785711"/>
            <a:ext cx="3382761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カスタムメールを送信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10021648" y="5191465"/>
            <a:ext cx="1638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ここを</a:t>
            </a:r>
            <a:endParaRPr lang="en-US" altLang="ja-JP" sz="2400" dirty="0">
              <a:solidFill>
                <a:srgbClr val="9D6262"/>
              </a:solidFill>
              <a:latin typeface="Noto Sans CJK TC Bold" panose="020B0800000000000000" pitchFamily="34" charset="-120"/>
              <a:ea typeface="Noto Sans CJK TC Bold" panose="020B0800000000000000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クリック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34F5D955-2DAA-40E9-BDD7-DDE92629651A}"/>
              </a:ext>
            </a:extLst>
          </p:cNvPr>
          <p:cNvSpPr/>
          <p:nvPr/>
        </p:nvSpPr>
        <p:spPr>
          <a:xfrm>
            <a:off x="9525740" y="538875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C1A1155-DB6D-441D-B77A-25309F8494FF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4-2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50A6B2B-96F1-41AE-95E6-5F64F2287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604" y="1983227"/>
            <a:ext cx="6217057" cy="3999945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C862715A-66E0-4185-B487-411ED3C269A5}"/>
              </a:ext>
            </a:extLst>
          </p:cNvPr>
          <p:cNvCxnSpPr>
            <a:cxnSpLocks/>
          </p:cNvCxnSpPr>
          <p:nvPr/>
        </p:nvCxnSpPr>
        <p:spPr>
          <a:xfrm flipH="1">
            <a:off x="8565160" y="5571951"/>
            <a:ext cx="96058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77947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95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774913" y="1247717"/>
            <a:ext cx="6868762" cy="5011040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8833608" y="526884"/>
            <a:ext cx="2803222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テンプレート設計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92E1DE1-66AE-4286-A5D7-3D988A0A14CF}"/>
              </a:ext>
            </a:extLst>
          </p:cNvPr>
          <p:cNvSpPr txBox="1"/>
          <p:nvPr/>
        </p:nvSpPr>
        <p:spPr>
          <a:xfrm>
            <a:off x="8500936" y="3475251"/>
            <a:ext cx="3179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対応のエントリーの値で自動的に埋まる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3" name="箭號: 五邊形 12">
            <a:extLst>
              <a:ext uri="{FF2B5EF4-FFF2-40B4-BE49-F238E27FC236}">
                <a16:creationId xmlns:a16="http://schemas.microsoft.com/office/drawing/2014/main" id="{364D71DD-075C-4A21-86D0-347119EEBF19}"/>
              </a:ext>
            </a:extLst>
          </p:cNvPr>
          <p:cNvSpPr/>
          <p:nvPr/>
        </p:nvSpPr>
        <p:spPr>
          <a:xfrm>
            <a:off x="8034210" y="3707549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>
                <a:latin typeface="Noto Sans CJK SC Bold" panose="020B0800000000000000" pitchFamily="34" charset="-128"/>
                <a:ea typeface="Noto Sans CJK SC Bold" panose="020B0800000000000000" pitchFamily="34" charset="-128"/>
              </a:rPr>
              <a:t>1</a:t>
            </a:r>
            <a:endParaRPr lang="zh-TW" altLang="en-US" sz="2000" dirty="0">
              <a:latin typeface="Noto Sans CJK SC Bold" panose="020B0800000000000000" pitchFamily="34" charset="-128"/>
              <a:ea typeface="Noto Sans CJK SC Bold" panose="020B0800000000000000" pitchFamily="34" charset="-128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F4EE45D-F2C5-40E3-8B62-2B413671B690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4-3</a:t>
            </a: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2A0CDED2-9584-4227-985E-76DDB37B1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698" y="1459845"/>
            <a:ext cx="5605191" cy="4586783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581E35E9-E0C8-4F88-A4E0-5E4A69763688}"/>
              </a:ext>
            </a:extLst>
          </p:cNvPr>
          <p:cNvCxnSpPr>
            <a:cxnSpLocks/>
          </p:cNvCxnSpPr>
          <p:nvPr/>
        </p:nvCxnSpPr>
        <p:spPr>
          <a:xfrm>
            <a:off x="3405930" y="3739748"/>
            <a:ext cx="0" cy="26005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B1C463E4-67EF-467F-94A9-EF6BA3651670}"/>
              </a:ext>
            </a:extLst>
          </p:cNvPr>
          <p:cNvCxnSpPr>
            <a:cxnSpLocks/>
          </p:cNvCxnSpPr>
          <p:nvPr/>
        </p:nvCxnSpPr>
        <p:spPr>
          <a:xfrm>
            <a:off x="2952925" y="3277998"/>
            <a:ext cx="0" cy="3020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C862715A-66E0-4185-B487-411ED3C269A5}"/>
              </a:ext>
            </a:extLst>
          </p:cNvPr>
          <p:cNvCxnSpPr>
            <a:cxnSpLocks/>
          </p:cNvCxnSpPr>
          <p:nvPr/>
        </p:nvCxnSpPr>
        <p:spPr>
          <a:xfrm flipH="1">
            <a:off x="3405930" y="3890750"/>
            <a:ext cx="462828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03479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96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121763" y="1303076"/>
            <a:ext cx="6862439" cy="493892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B63FC84-0BA0-4A4E-B30C-B74E59C81AC4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の</a:t>
            </a:r>
            <a:r>
              <a:rPr lang="zh-TW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向上 </a:t>
            </a:r>
            <a:r>
              <a:rPr lang="en-US" altLang="zh-TW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4-4</a:t>
            </a:r>
          </a:p>
        </p:txBody>
      </p:sp>
      <p:sp>
        <p:nvSpPr>
          <p:cNvPr id="11" name="矩形: 圓角 10">
            <a:extLst>
              <a:ext uri="{FF2B5EF4-FFF2-40B4-BE49-F238E27FC236}">
                <a16:creationId xmlns:a16="http://schemas.microsoft.com/office/drawing/2014/main" id="{0420CFE0-87E3-450D-A042-1AA8249BD3D3}"/>
              </a:ext>
            </a:extLst>
          </p:cNvPr>
          <p:cNvSpPr/>
          <p:nvPr/>
        </p:nvSpPr>
        <p:spPr>
          <a:xfrm>
            <a:off x="7986320" y="526884"/>
            <a:ext cx="3650510" cy="584775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プレビューテンプレート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4F13F3B-0579-4744-8B73-3BFE4E9BF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635" y="1406635"/>
            <a:ext cx="5726693" cy="4731802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374146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9D626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97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281A5E7-5DC9-4E24-B4DE-39F44F28DBB6}"/>
              </a:ext>
            </a:extLst>
          </p:cNvPr>
          <p:cNvSpPr txBox="1"/>
          <p:nvPr/>
        </p:nvSpPr>
        <p:spPr>
          <a:xfrm>
            <a:off x="327888" y="352100"/>
            <a:ext cx="77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効率の向上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- </a:t>
            </a: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練習問題</a:t>
            </a:r>
            <a:endParaRPr kumimoji="0" lang="zh-TW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6BBB78E-42BE-47DA-AB4D-75E0D0B4CAFD}"/>
              </a:ext>
            </a:extLst>
          </p:cNvPr>
          <p:cNvSpPr txBox="1"/>
          <p:nvPr/>
        </p:nvSpPr>
        <p:spPr>
          <a:xfrm>
            <a:off x="1621424" y="1617954"/>
            <a:ext cx="10015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「出荷伝票」を作成し、「販売注文」のデータをデータコンバートボタンを使用して「出荷伝票」に追加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5" name="箭號: 五邊形 14">
            <a:extLst>
              <a:ext uri="{FF2B5EF4-FFF2-40B4-BE49-F238E27FC236}">
                <a16:creationId xmlns:a16="http://schemas.microsoft.com/office/drawing/2014/main" id="{F1000105-54ED-42B7-A1FA-E17D1FF1F7ED}"/>
              </a:ext>
            </a:extLst>
          </p:cNvPr>
          <p:cNvSpPr/>
          <p:nvPr/>
        </p:nvSpPr>
        <p:spPr>
          <a:xfrm>
            <a:off x="995960" y="166558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1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0" name="箭號: 五邊形 9">
            <a:extLst>
              <a:ext uri="{FF2B5EF4-FFF2-40B4-BE49-F238E27FC236}">
                <a16:creationId xmlns:a16="http://schemas.microsoft.com/office/drawing/2014/main" id="{3A32D897-6647-49BE-A69E-8FBDDC5834F8}"/>
              </a:ext>
            </a:extLst>
          </p:cNvPr>
          <p:cNvSpPr/>
          <p:nvPr/>
        </p:nvSpPr>
        <p:spPr>
          <a:xfrm>
            <a:off x="995960" y="3031820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2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DA24E4C-E6A5-4D08-8D52-809B4175837F}"/>
              </a:ext>
            </a:extLst>
          </p:cNvPr>
          <p:cNvSpPr txBox="1"/>
          <p:nvPr/>
        </p:nvSpPr>
        <p:spPr>
          <a:xfrm>
            <a:off x="1621424" y="2984189"/>
            <a:ext cx="10015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「販売注文」で、「このフォーム内のフィールド値を更新」を使って、注文状態を「注文確定」に更新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1" name="箭號: 五邊形 10">
            <a:extLst>
              <a:ext uri="{FF2B5EF4-FFF2-40B4-BE49-F238E27FC236}">
                <a16:creationId xmlns:a16="http://schemas.microsoft.com/office/drawing/2014/main" id="{C23606D4-5ADD-4272-A009-58F961B2941E}"/>
              </a:ext>
            </a:extLst>
          </p:cNvPr>
          <p:cNvSpPr/>
          <p:nvPr/>
        </p:nvSpPr>
        <p:spPr>
          <a:xfrm>
            <a:off x="995960" y="439805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3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C163DA3-C174-40D0-AD63-E29B431C9C20}"/>
              </a:ext>
            </a:extLst>
          </p:cNvPr>
          <p:cNvSpPr txBox="1"/>
          <p:nvPr/>
        </p:nvSpPr>
        <p:spPr>
          <a:xfrm>
            <a:off x="1621423" y="4347019"/>
            <a:ext cx="10015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Bold" panose="020B0800000000000000" pitchFamily="34" charset="-120"/>
                <a:ea typeface="Noto Sans CJK TC Bold" panose="020B0800000000000000" pitchFamily="34" charset="-120"/>
                <a:cs typeface="+mn-cs"/>
              </a:rPr>
              <a:t>「販売注文」で、他のフォーム内のフィールド値を更新し、「注文金額」を「顧客データ表」の「顧客総消費額フィールド」に加算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  <p:sp>
        <p:nvSpPr>
          <p:cNvPr id="16" name="箭號: 五邊形 15">
            <a:extLst>
              <a:ext uri="{FF2B5EF4-FFF2-40B4-BE49-F238E27FC236}">
                <a16:creationId xmlns:a16="http://schemas.microsoft.com/office/drawing/2014/main" id="{D93E6B05-560F-4DC4-871F-DC6749D8086A}"/>
              </a:ext>
            </a:extLst>
          </p:cNvPr>
          <p:cNvSpPr/>
          <p:nvPr/>
        </p:nvSpPr>
        <p:spPr>
          <a:xfrm>
            <a:off x="995960" y="5639205"/>
            <a:ext cx="466726" cy="366402"/>
          </a:xfrm>
          <a:prstGeom prst="homePlate">
            <a:avLst>
              <a:gd name="adj" fmla="val 34402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CJK SC Bold" panose="020B0800000000000000" pitchFamily="34" charset="-128"/>
                <a:ea typeface="Noto Sans CJK SC Bold" panose="020B0800000000000000" pitchFamily="34" charset="-128"/>
                <a:cs typeface="+mn-cs"/>
              </a:rPr>
              <a:t>4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CJK SC Bold" panose="020B0800000000000000" pitchFamily="34" charset="-128"/>
              <a:ea typeface="Noto Sans CJK SC Bold" panose="020B0800000000000000" pitchFamily="34" charset="-128"/>
              <a:cs typeface="+mn-cs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447105-271D-477B-87BD-F7CACC96F963}"/>
              </a:ext>
            </a:extLst>
          </p:cNvPr>
          <p:cNvSpPr txBox="1"/>
          <p:nvPr/>
        </p:nvSpPr>
        <p:spPr>
          <a:xfrm>
            <a:off x="1621422" y="5591573"/>
            <a:ext cx="10180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「販売注文」でカスタム</a:t>
            </a:r>
            <a:r>
              <a:rPr lang="en-US" altLang="ja-JP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E</a:t>
            </a:r>
            <a:r>
              <a:rPr lang="ja-JP" altLang="en-US" sz="2400" dirty="0">
                <a:solidFill>
                  <a:srgbClr val="9D6262"/>
                </a:solidFill>
                <a:latin typeface="Noto Sans CJK TC Bold" panose="020B0800000000000000" pitchFamily="34" charset="-120"/>
                <a:ea typeface="Noto Sans CJK TC Bold" panose="020B0800000000000000" pitchFamily="34" charset="-120"/>
              </a:rPr>
              <a:t>メールを送信して注文確定通知を送信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old" panose="020B0800000000000000" pitchFamily="34" charset="-120"/>
              <a:ea typeface="Noto Sans CJK TC Bold" panose="020B0800000000000000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06479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0BF67B07-70F5-4E6C-9E07-028AE9C74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790" y="283125"/>
            <a:ext cx="3534636" cy="3534636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B37E377-85D0-499B-9A58-33FF239A755C}"/>
              </a:ext>
            </a:extLst>
          </p:cNvPr>
          <p:cNvSpPr txBox="1"/>
          <p:nvPr/>
        </p:nvSpPr>
        <p:spPr>
          <a:xfrm>
            <a:off x="1067189" y="3013501"/>
            <a:ext cx="7552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800" dirty="0">
                <a:solidFill>
                  <a:srgbClr val="9D626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レポートでデータを可視化</a:t>
            </a:r>
            <a:endParaRPr kumimoji="0" lang="zh-TW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44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39475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</a:t>
            </a:r>
            <a:r>
              <a:rPr lang="en-US" altLang="zh-TW" sz="2000" dirty="0">
                <a:solidFill>
                  <a:srgbClr val="445252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98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525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614003B-C9B4-4A9B-A1CD-D4AB6B137866}"/>
              </a:ext>
            </a:extLst>
          </p:cNvPr>
          <p:cNvSpPr txBox="1"/>
          <p:nvPr/>
        </p:nvSpPr>
        <p:spPr>
          <a:xfrm>
            <a:off x="6505046" y="5891498"/>
            <a:ext cx="40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達人</a:t>
            </a:r>
            <a:r>
              <a:rPr lang="ja-JP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への</a:t>
            </a:r>
            <a:r>
              <a:rPr lang="zh-TW" altLang="en-US" sz="2000" dirty="0">
                <a:solidFill>
                  <a:srgbClr val="445252"/>
                </a:solidFill>
                <a:latin typeface="Noto Sans CJK TC Regular" panose="020B0500000000000000" pitchFamily="34" charset="-120"/>
                <a:ea typeface="Noto Sans CJK TC Regular" panose="020B0500000000000000" pitchFamily="34" charset="-120"/>
              </a:rPr>
              <a:t>道</a:t>
            </a:r>
            <a:endParaRPr lang="en-US" altLang="zh-TW" sz="2000" dirty="0">
              <a:solidFill>
                <a:srgbClr val="445252"/>
              </a:solidFill>
              <a:latin typeface="Noto Sans CJK TC Regular" panose="020B0500000000000000" pitchFamily="34" charset="-120"/>
              <a:ea typeface="Noto Sans CJK TC Regular" panose="020B0500000000000000" pitchFamily="34" charset="-120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9710AEEE-9CD8-4B3C-A831-A81C30007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617" y="5592983"/>
            <a:ext cx="686429" cy="68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1485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96CC851-8876-4FDC-A956-FAB926C947ED}"/>
              </a:ext>
            </a:extLst>
          </p:cNvPr>
          <p:cNvCxnSpPr/>
          <p:nvPr/>
        </p:nvCxnSpPr>
        <p:spPr>
          <a:xfrm>
            <a:off x="658288" y="6422571"/>
            <a:ext cx="10978541" cy="0"/>
          </a:xfrm>
          <a:prstGeom prst="line">
            <a:avLst/>
          </a:prstGeom>
          <a:ln w="15875" cmpd="sng">
            <a:solidFill>
              <a:srgbClr val="9D6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FD71F5E-3559-4061-B48D-4F74E023BDE7}"/>
              </a:ext>
            </a:extLst>
          </p:cNvPr>
          <p:cNvSpPr txBox="1"/>
          <p:nvPr/>
        </p:nvSpPr>
        <p:spPr>
          <a:xfrm>
            <a:off x="11029950" y="6422571"/>
            <a:ext cx="6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D6262"/>
                </a:solidFill>
                <a:effectLst/>
                <a:uLnTx/>
                <a:uFillTx/>
                <a:latin typeface="Noto Sans CJK TC Medium" panose="020B0600000000000000" pitchFamily="34" charset="-120"/>
                <a:ea typeface="Noto Sans CJK TC Medium" panose="020B0600000000000000" pitchFamily="34" charset="-120"/>
                <a:cs typeface="+mn-cs"/>
              </a:rPr>
              <a:t>   99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D6262"/>
              </a:solidFill>
              <a:effectLst/>
              <a:uLnTx/>
              <a:uFillTx/>
              <a:latin typeface="Noto Sans CJK TC Medium" panose="020B0600000000000000" pitchFamily="34" charset="-120"/>
              <a:ea typeface="Noto Sans CJK TC Medium" panose="020B0600000000000000" pitchFamily="34" charset="-120"/>
              <a:cs typeface="+mn-cs"/>
            </a:endParaRPr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60711D3D-628E-4BE5-A14D-366C74D59505}"/>
              </a:ext>
            </a:extLst>
          </p:cNvPr>
          <p:cNvSpPr/>
          <p:nvPr/>
        </p:nvSpPr>
        <p:spPr>
          <a:xfrm>
            <a:off x="2920753" y="1953089"/>
            <a:ext cx="6320901" cy="3799641"/>
          </a:xfrm>
          <a:prstGeom prst="roundRect">
            <a:avLst>
              <a:gd name="adj" fmla="val 3756"/>
            </a:avLst>
          </a:prstGeom>
          <a:noFill/>
          <a:ln w="19050">
            <a:solidFill>
              <a:srgbClr val="E73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ABF03C8-176F-434F-B728-A09FC740A034}"/>
              </a:ext>
            </a:extLst>
          </p:cNvPr>
          <p:cNvSpPr/>
          <p:nvPr/>
        </p:nvSpPr>
        <p:spPr>
          <a:xfrm>
            <a:off x="6391921" y="464190"/>
            <a:ext cx="5321108" cy="933791"/>
          </a:xfrm>
          <a:prstGeom prst="roundRect">
            <a:avLst>
              <a:gd name="adj" fmla="val 20476"/>
            </a:avLst>
          </a:prstGeom>
          <a:solidFill>
            <a:srgbClr val="CC35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2400" dirty="0">
                <a:solidFill>
                  <a:prstClr val="white"/>
                </a:solidFill>
                <a:latin typeface="Noto Sans CJK TC Medium" panose="020B0600000000000000" pitchFamily="34" charset="-120"/>
                <a:ea typeface="Noto Sans CJK TC Medium" panose="020B0600000000000000" pitchFamily="34" charset="-120"/>
              </a:rPr>
              <a:t>シートにあるデータからレポートを作成することができる</a:t>
            </a:r>
            <a:endParaRPr lang="zh-TW" altLang="en-US" sz="2400" dirty="0">
              <a:solidFill>
                <a:prstClr val="white"/>
              </a:solidFill>
              <a:latin typeface="Noto Sans CJK TC Medium" panose="020B0600000000000000" pitchFamily="34" charset="-120"/>
              <a:ea typeface="Noto Sans CJK TC Medium" panose="020B0600000000000000" pitchFamily="34" charset="-12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DD20380-D4CD-412E-B833-622118A096B8}"/>
              </a:ext>
            </a:extLst>
          </p:cNvPr>
          <p:cNvSpPr txBox="1"/>
          <p:nvPr/>
        </p:nvSpPr>
        <p:spPr>
          <a:xfrm>
            <a:off x="336426" y="346311"/>
            <a:ext cx="5759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ja-JP" altLang="en-US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レポート </a:t>
            </a:r>
            <a:r>
              <a:rPr lang="en-US" altLang="ja-JP" sz="3200" dirty="0">
                <a:solidFill>
                  <a:srgbClr val="445252"/>
                </a:solidFill>
                <a:latin typeface="Noto Sans CJK TC Black" panose="020B0A00000000000000" pitchFamily="34" charset="-120"/>
                <a:ea typeface="Noto Sans CJK TC Black" panose="020B0A00000000000000" pitchFamily="34" charset="-120"/>
                <a:cs typeface="Microsoft Sans Serif" panose="020B0604020202020204" pitchFamily="34" charset="0"/>
              </a:rPr>
              <a:t>1 </a:t>
            </a:r>
            <a:endParaRPr lang="en-US" altLang="zh-TW" sz="3200" dirty="0">
              <a:solidFill>
                <a:srgbClr val="445252"/>
              </a:solidFill>
              <a:latin typeface="Noto Sans CJK TC Black" panose="020B0A00000000000000" pitchFamily="34" charset="-120"/>
              <a:ea typeface="Noto Sans CJK TC Black" panose="020B0A00000000000000" pitchFamily="34" charset="-120"/>
              <a:cs typeface="Microsoft Sans Serif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AEF4C43B-46E8-4466-9077-7085C5E52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212" y="2067822"/>
            <a:ext cx="1800476" cy="3334215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93C24B8C-BEC7-4859-B738-169CB8100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147" y="2011088"/>
            <a:ext cx="1428949" cy="1247949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534E91F4-EC18-470D-9BCC-570B0DA0C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2147" y="3685644"/>
            <a:ext cx="1991003" cy="1190791"/>
          </a:xfrm>
          <a:prstGeom prst="rect">
            <a:avLst/>
          </a:prstGeom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D65FDFD1-177D-49BC-B751-9FBBB61508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3505" y="2067822"/>
            <a:ext cx="1895740" cy="124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73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11266</TotalTime>
  <Words>2451</Words>
  <Application>Microsoft Office PowerPoint</Application>
  <PresentationFormat>寬螢幕</PresentationFormat>
  <Paragraphs>667</Paragraphs>
  <Slides>127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127</vt:i4>
      </vt:variant>
    </vt:vector>
  </HeadingPairs>
  <TitlesOfParts>
    <vt:vector size="137" baseType="lpstr">
      <vt:lpstr>Noto Sans CJK TC Regular</vt:lpstr>
      <vt:lpstr>Noto Sans CJK TC Medium</vt:lpstr>
      <vt:lpstr>Noto Sans CJK SC Bold</vt:lpstr>
      <vt:lpstr>Helvetica Neue</vt:lpstr>
      <vt:lpstr>Noto Sans CJK TC Bold</vt:lpstr>
      <vt:lpstr>Arial</vt:lpstr>
      <vt:lpstr>Noto Sans CJK TC Black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Jeff Kuo</dc:creator>
  <cp:lastModifiedBy>User</cp:lastModifiedBy>
  <cp:revision>2099</cp:revision>
  <dcterms:created xsi:type="dcterms:W3CDTF">2018-01-05T02:46:31Z</dcterms:created>
  <dcterms:modified xsi:type="dcterms:W3CDTF">2025-01-07T06:40:39Z</dcterms:modified>
</cp:coreProperties>
</file>