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s/comment2.xml" ContentType="application/vnd.openxmlformats-officedocument.presentationml.comments+xml"/>
  <Override PartName="/ppt/slides/slide9.xml" ContentType="application/vnd.openxmlformats-officedocument.presentationml.slide+xml"/>
  <Override PartName="/ppt/comments/comment3.xml" ContentType="application/vnd.openxmlformats-officedocument.presentationml.comments+xml"/>
  <Override PartName="/ppt/slides/slide10.xml" ContentType="application/vnd.openxmlformats-officedocument.presentationml.slide+xml"/>
  <Override PartName="/ppt/comments/comment4.xml" ContentType="application/vnd.openxmlformats-officedocument.presentationml.comments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5"/>
    <p:sldId id="263" r:id="rId16"/>
    <p:sldId id="264" r:id="rId18"/>
    <p:sldId id="265" r:id="rId20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kayline" initials="k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comments" Target="comments/comment1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comments" Target="comments/comment2.xml"/><Relationship Id="rId18" Type="http://schemas.openxmlformats.org/officeDocument/2006/relationships/slide" Target="slides/slide9.xml"/><Relationship Id="rId19" Type="http://schemas.openxmlformats.org/officeDocument/2006/relationships/comments" Target="comments/comment3.xml"/><Relationship Id="rId20" Type="http://schemas.openxmlformats.org/officeDocument/2006/relationships/slide" Target="slides/slide10.xml"/><Relationship Id="rId21" Type="http://schemas.openxmlformats.org/officeDocument/2006/relationships/comments" Target="comments/comment4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0-09-23T15:36:53.922" idx="1">
    <p:pos x="-2122" y="240"/>
    <p:text>Icon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0-09-23T15:36:53.922" idx="2">
    <p:pos x="-2122" y="240"/>
    <p:text>Icon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0-09-23T15:36:53.922" idx="3">
    <p:pos x="-2122" y="240"/>
    <p:text>Icon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0-09-23T15:36:53.922" idx="4">
    <p:pos x="-2122" y="240"/>
    <p:text>Icon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內文層級一…"/>
          <p:cNvSpPr txBox="1"/>
          <p:nvPr>
            <p:ph type="body" sz="quarter" idx="1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「在此輸入名言語錄。」"/>
          <p:cNvSpPr txBox="1"/>
          <p:nvPr>
            <p:ph type="body" sz="quarter" idx="21"/>
          </p:nvPr>
        </p:nvSpPr>
        <p:spPr>
          <a:xfrm>
            <a:off x="1270000" y="4216399"/>
            <a:ext cx="10464800" cy="7112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bg>
      <p:bgPr>
        <a:solidFill>
          <a:srgbClr val="FF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omments" Target="../comments/commen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3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4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46.png"/><Relationship Id="rId5" Type="http://schemas.openxmlformats.org/officeDocument/2006/relationships/image" Target="../media/image4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58.png"/><Relationship Id="rId4" Type="http://schemas.openxmlformats.org/officeDocument/2006/relationships/image" Target="../media/image5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28.png"/><Relationship Id="rId5" Type="http://schemas.openxmlformats.org/officeDocument/2006/relationships/image" Target="../media/image6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6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7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6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Relationship Id="rId17" Type="http://schemas.openxmlformats.org/officeDocument/2006/relationships/image" Target="../media/image78.png"/><Relationship Id="rId18" Type="http://schemas.openxmlformats.org/officeDocument/2006/relationships/image" Target="../media/image79.png"/><Relationship Id="rId19" Type="http://schemas.openxmlformats.org/officeDocument/2006/relationships/image" Target="../media/image80.png"/><Relationship Id="rId20" Type="http://schemas.openxmlformats.org/officeDocument/2006/relationships/image" Target="../media/image81.png"/><Relationship Id="rId21" Type="http://schemas.openxmlformats.org/officeDocument/2006/relationships/image" Target="../media/image82.png"/><Relationship Id="rId22" Type="http://schemas.openxmlformats.org/officeDocument/2006/relationships/image" Target="../media/image83.png"/><Relationship Id="rId23" Type="http://schemas.openxmlformats.org/officeDocument/2006/relationships/image" Target="../media/image84.png"/><Relationship Id="rId24" Type="http://schemas.openxmlformats.org/officeDocument/2006/relationships/image" Target="../media/image8.tif"/><Relationship Id="rId25" Type="http://schemas.openxmlformats.org/officeDocument/2006/relationships/image" Target="../media/image85.png"/><Relationship Id="rId26" Type="http://schemas.openxmlformats.org/officeDocument/2006/relationships/image" Target="../media/image9.tif"/><Relationship Id="rId27" Type="http://schemas.openxmlformats.org/officeDocument/2006/relationships/image" Target="../media/image86.png"/><Relationship Id="rId28" Type="http://schemas.openxmlformats.org/officeDocument/2006/relationships/image" Target="../media/image87.png"/><Relationship Id="rId29" Type="http://schemas.openxmlformats.org/officeDocument/2006/relationships/image" Target="../media/image88.png"/><Relationship Id="rId30" Type="http://schemas.openxmlformats.org/officeDocument/2006/relationships/image" Target="../media/image89.png"/><Relationship Id="rId31" Type="http://schemas.openxmlformats.org/officeDocument/2006/relationships/image" Target="../media/image90.png"/><Relationship Id="rId32" Type="http://schemas.openxmlformats.org/officeDocument/2006/relationships/image" Target="../media/image10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omments" Target="../comments/comment1.xml"/><Relationship Id="rId3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omments" Target="../comments/comment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omments" Target="../comments/comment3.xml"/><Relationship Id="rId3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4900" y="3528796"/>
            <a:ext cx="5715000" cy="2696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矩形"/>
          <p:cNvSpPr/>
          <p:nvPr/>
        </p:nvSpPr>
        <p:spPr>
          <a:xfrm>
            <a:off x="-386523" y="-461259"/>
            <a:ext cx="13777846" cy="391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97" name="軟體越龐大越複雜，維護成本越高"/>
          <p:cNvSpPr txBox="1"/>
          <p:nvPr/>
        </p:nvSpPr>
        <p:spPr>
          <a:xfrm>
            <a:off x="4234655" y="1971714"/>
            <a:ext cx="45354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軟體越龐大越複雜，維護成本越高</a:t>
            </a:r>
          </a:p>
        </p:txBody>
      </p:sp>
      <p:sp>
        <p:nvSpPr>
          <p:cNvPr id="198" name="太龐大"/>
          <p:cNvSpPr txBox="1"/>
          <p:nvPr/>
        </p:nvSpPr>
        <p:spPr>
          <a:xfrm>
            <a:off x="5568155" y="1021882"/>
            <a:ext cx="18684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太龐大</a:t>
            </a:r>
          </a:p>
        </p:txBody>
      </p:sp>
      <p:sp>
        <p:nvSpPr>
          <p:cNvPr id="199" name="圓形"/>
          <p:cNvSpPr/>
          <p:nvPr/>
        </p:nvSpPr>
        <p:spPr>
          <a:xfrm>
            <a:off x="7617624" y="7448954"/>
            <a:ext cx="987011" cy="987009"/>
          </a:xfrm>
          <a:prstGeom prst="ellipse">
            <a:avLst/>
          </a:prstGeom>
          <a:solidFill>
            <a:srgbClr val="E9B47A">
              <a:alpha val="451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00" name="圓形"/>
          <p:cNvSpPr/>
          <p:nvPr/>
        </p:nvSpPr>
        <p:spPr>
          <a:xfrm>
            <a:off x="4400165" y="4475291"/>
            <a:ext cx="4016417" cy="4016417"/>
          </a:xfrm>
          <a:prstGeom prst="ellipse">
            <a:avLst/>
          </a:prstGeom>
          <a:solidFill>
            <a:srgbClr val="73A0EC">
              <a:alpha val="451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01" name="套裝軟體"/>
          <p:cNvSpPr txBox="1"/>
          <p:nvPr/>
        </p:nvSpPr>
        <p:spPr>
          <a:xfrm>
            <a:off x="5937250" y="6254898"/>
            <a:ext cx="11303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rgbClr val="4B4B4B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套裝軟體</a:t>
            </a:r>
          </a:p>
        </p:txBody>
      </p:sp>
      <p:sp>
        <p:nvSpPr>
          <p:cNvPr id="202" name="你的實際需求"/>
          <p:cNvSpPr txBox="1"/>
          <p:nvPr/>
        </p:nvSpPr>
        <p:spPr>
          <a:xfrm>
            <a:off x="9104039" y="7739257"/>
            <a:ext cx="16383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000">
                <a:solidFill>
                  <a:srgbClr val="4B4B4B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你的實際需求</a:t>
            </a:r>
          </a:p>
        </p:txBody>
      </p:sp>
      <p:sp>
        <p:nvSpPr>
          <p:cNvPr id="203" name="線條"/>
          <p:cNvSpPr/>
          <p:nvPr/>
        </p:nvSpPr>
        <p:spPr>
          <a:xfrm flipH="1">
            <a:off x="8680126" y="7967857"/>
            <a:ext cx="348420" cy="2"/>
          </a:xfrm>
          <a:prstGeom prst="line">
            <a:avLst/>
          </a:prstGeom>
          <a:ln w="25400">
            <a:solidFill>
              <a:srgbClr val="5E5E5E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1"/>
          <p:cNvSpPr txBox="1"/>
          <p:nvPr/>
        </p:nvSpPr>
        <p:spPr>
          <a:xfrm>
            <a:off x="2659724" y="742356"/>
            <a:ext cx="7685352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4000">
                <a:solidFill>
                  <a:srgbClr val="BE564A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Ragic 可以改變這個現象</a:t>
            </a:r>
          </a:p>
        </p:txBody>
      </p:sp>
      <p:sp>
        <p:nvSpPr>
          <p:cNvPr id="206" name="矩形"/>
          <p:cNvSpPr/>
          <p:nvPr/>
        </p:nvSpPr>
        <p:spPr>
          <a:xfrm>
            <a:off x="3716845" y="1874105"/>
            <a:ext cx="5571109" cy="660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07" name="設計資料庫就像是編輯 Excel 工作表"/>
          <p:cNvSpPr txBox="1"/>
          <p:nvPr/>
        </p:nvSpPr>
        <p:spPr>
          <a:xfrm>
            <a:off x="3906361" y="1912206"/>
            <a:ext cx="52342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5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設計資料庫就像是編輯 Excel 工作表</a:t>
            </a:r>
          </a:p>
        </p:txBody>
      </p:sp>
      <p:pic>
        <p:nvPicPr>
          <p:cNvPr id="208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254" y="2838215"/>
            <a:ext cx="11006292" cy="6173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rcRect l="0" t="0" r="987" b="0"/>
          <a:stretch>
            <a:fillRect/>
          </a:stretch>
        </p:blipFill>
        <p:spPr>
          <a:xfrm>
            <a:off x="1079698" y="3767442"/>
            <a:ext cx="10845276" cy="4939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7478" y="5949710"/>
            <a:ext cx="2604826" cy="292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影像" descr="影像"/>
          <p:cNvPicPr>
            <a:picLocks noChangeAspect="1"/>
          </p:cNvPicPr>
          <p:nvPr/>
        </p:nvPicPr>
        <p:blipFill>
          <a:blip r:embed="rId3">
            <a:alphaModFix amt="79062"/>
            <a:extLst/>
          </a:blip>
          <a:stretch>
            <a:fillRect/>
          </a:stretch>
        </p:blipFill>
        <p:spPr>
          <a:xfrm>
            <a:off x="6866759" y="1583302"/>
            <a:ext cx="1147432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影像" descr="影像"/>
          <p:cNvPicPr>
            <a:picLocks noChangeAspect="1"/>
          </p:cNvPicPr>
          <p:nvPr/>
        </p:nvPicPr>
        <p:blipFill>
          <a:blip r:embed="rId4">
            <a:alphaModFix amt="78062"/>
            <a:extLst/>
          </a:blip>
          <a:stretch>
            <a:fillRect/>
          </a:stretch>
        </p:blipFill>
        <p:spPr>
          <a:xfrm>
            <a:off x="4577262" y="1583302"/>
            <a:ext cx="1270000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影像" descr="影像"/>
          <p:cNvPicPr>
            <a:picLocks noChangeAspect="1"/>
          </p:cNvPicPr>
          <p:nvPr/>
        </p:nvPicPr>
        <p:blipFill>
          <a:blip r:embed="rId5">
            <a:alphaModFix amt="79062"/>
            <a:extLst/>
          </a:blip>
          <a:stretch>
            <a:fillRect/>
          </a:stretch>
        </p:blipFill>
        <p:spPr>
          <a:xfrm>
            <a:off x="1912068" y="1583302"/>
            <a:ext cx="1645697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線條"/>
          <p:cNvSpPr/>
          <p:nvPr/>
        </p:nvSpPr>
        <p:spPr>
          <a:xfrm>
            <a:off x="6182800" y="2218302"/>
            <a:ext cx="348420" cy="2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6" name="線條"/>
          <p:cNvSpPr/>
          <p:nvPr/>
        </p:nvSpPr>
        <p:spPr>
          <a:xfrm>
            <a:off x="3893303" y="2218302"/>
            <a:ext cx="348421" cy="2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7" name="線條"/>
          <p:cNvSpPr/>
          <p:nvPr/>
        </p:nvSpPr>
        <p:spPr>
          <a:xfrm>
            <a:off x="8472296" y="2218302"/>
            <a:ext cx="348421" cy="2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8" name="線條"/>
          <p:cNvSpPr/>
          <p:nvPr/>
        </p:nvSpPr>
        <p:spPr>
          <a:xfrm rot="14626450">
            <a:off x="-525855" y="4281831"/>
            <a:ext cx="4362016" cy="1903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59" fill="norm" stroke="1" extrusionOk="0">
                <a:moveTo>
                  <a:pt x="0" y="9657"/>
                </a:moveTo>
                <a:cubicBezTo>
                  <a:pt x="3048" y="2524"/>
                  <a:pt x="7432" y="-941"/>
                  <a:pt x="11810" y="220"/>
                </a:cubicBezTo>
                <a:cubicBezTo>
                  <a:pt x="12402" y="377"/>
                  <a:pt x="12989" y="628"/>
                  <a:pt x="13567" y="969"/>
                </a:cubicBezTo>
                <a:cubicBezTo>
                  <a:pt x="17043" y="3020"/>
                  <a:pt x="19897" y="8579"/>
                  <a:pt x="21174" y="16755"/>
                </a:cubicBezTo>
                <a:cubicBezTo>
                  <a:pt x="21372" y="18024"/>
                  <a:pt x="21517" y="19330"/>
                  <a:pt x="21600" y="20659"/>
                </a:cubicBezTo>
              </a:path>
            </a:pathLst>
          </a:cu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219" name="影像" descr="影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4978" y="6013210"/>
            <a:ext cx="2612344" cy="2794002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線條"/>
          <p:cNvSpPr/>
          <p:nvPr/>
        </p:nvSpPr>
        <p:spPr>
          <a:xfrm rot="4537317">
            <a:off x="9221257" y="3937488"/>
            <a:ext cx="4352409" cy="2010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0646" fill="norm" stroke="1" extrusionOk="0">
                <a:moveTo>
                  <a:pt x="0" y="9082"/>
                </a:moveTo>
                <a:cubicBezTo>
                  <a:pt x="2996" y="2311"/>
                  <a:pt x="7368" y="-954"/>
                  <a:pt x="11718" y="243"/>
                </a:cubicBezTo>
                <a:cubicBezTo>
                  <a:pt x="12481" y="452"/>
                  <a:pt x="13234" y="810"/>
                  <a:pt x="13972" y="1282"/>
                </a:cubicBezTo>
                <a:cubicBezTo>
                  <a:pt x="17384" y="3465"/>
                  <a:pt x="20368" y="8384"/>
                  <a:pt x="21329" y="16015"/>
                </a:cubicBezTo>
                <a:cubicBezTo>
                  <a:pt x="21519" y="17525"/>
                  <a:pt x="21600" y="19086"/>
                  <a:pt x="21569" y="20646"/>
                </a:cubicBezTo>
              </a:path>
            </a:pathLst>
          </a:cu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221" name="Sales"/>
          <p:cNvSpPr txBox="1"/>
          <p:nvPr/>
        </p:nvSpPr>
        <p:spPr>
          <a:xfrm>
            <a:off x="4849350" y="874422"/>
            <a:ext cx="72582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Sales</a:t>
            </a:r>
          </a:p>
        </p:txBody>
      </p:sp>
      <p:sp>
        <p:nvSpPr>
          <p:cNvPr id="222" name="IT"/>
          <p:cNvSpPr txBox="1"/>
          <p:nvPr/>
        </p:nvSpPr>
        <p:spPr>
          <a:xfrm>
            <a:off x="2556347" y="874422"/>
            <a:ext cx="35713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IT</a:t>
            </a:r>
          </a:p>
        </p:txBody>
      </p:sp>
      <p:sp>
        <p:nvSpPr>
          <p:cNvPr id="223" name="Developer"/>
          <p:cNvSpPr txBox="1"/>
          <p:nvPr/>
        </p:nvSpPr>
        <p:spPr>
          <a:xfrm>
            <a:off x="9257033" y="874422"/>
            <a:ext cx="119597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Developer</a:t>
            </a:r>
          </a:p>
        </p:txBody>
      </p:sp>
      <p:sp>
        <p:nvSpPr>
          <p:cNvPr id="224" name="PM"/>
          <p:cNvSpPr txBox="1"/>
          <p:nvPr/>
        </p:nvSpPr>
        <p:spPr>
          <a:xfrm>
            <a:off x="7192029" y="874422"/>
            <a:ext cx="49688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PM</a:t>
            </a:r>
          </a:p>
        </p:txBody>
      </p:sp>
      <p:pic>
        <p:nvPicPr>
          <p:cNvPr id="225" name="影像" descr="影像"/>
          <p:cNvPicPr>
            <a:picLocks noChangeAspect="1"/>
          </p:cNvPicPr>
          <p:nvPr/>
        </p:nvPicPr>
        <p:blipFill>
          <a:blip r:embed="rId7">
            <a:alphaModFix amt="79000"/>
            <a:extLst/>
          </a:blip>
          <a:stretch>
            <a:fillRect/>
          </a:stretch>
        </p:blipFill>
        <p:spPr>
          <a:xfrm>
            <a:off x="8863186" y="1583302"/>
            <a:ext cx="164266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無論公司大小，都能讓 企業電子化變得觸手可及"/>
          <p:cNvSpPr txBox="1"/>
          <p:nvPr/>
        </p:nvSpPr>
        <p:spPr>
          <a:xfrm>
            <a:off x="2522351" y="4031512"/>
            <a:ext cx="7960098" cy="1109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lnSpc>
                <a:spcPct val="110000"/>
              </a:lnSpc>
              <a:defRPr sz="2800">
                <a:solidFill>
                  <a:srgbClr val="404040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pPr>
          </a:p>
          <a:p>
            <a:pPr defTabSz="914400">
              <a:lnSpc>
                <a:spcPct val="110000"/>
              </a:lnSpc>
              <a:defRPr sz="2800">
                <a:solidFill>
                  <a:srgbClr val="404040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pPr>
            <a:r>
              <a:t>無論公司大小，都能讓</a:t>
            </a:r>
            <a:r>
              <a:rPr>
                <a:latin typeface="Source Han Sans TW Medium"/>
                <a:ea typeface="Source Han Sans TW Medium"/>
                <a:cs typeface="Source Han Sans TW Medium"/>
                <a:sym typeface="Source Han Sans TW Medium"/>
              </a:rPr>
              <a:t> </a:t>
            </a:r>
            <a:r>
              <a:rPr sz="30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企業電子化變得觸手可及</a:t>
            </a:r>
          </a:p>
        </p:txBody>
      </p:sp>
      <p:sp>
        <p:nvSpPr>
          <p:cNvPr id="227" name="箭頭"/>
          <p:cNvSpPr/>
          <p:nvPr/>
        </p:nvSpPr>
        <p:spPr>
          <a:xfrm>
            <a:off x="5259532" y="7033541"/>
            <a:ext cx="1970220" cy="753337"/>
          </a:xfrm>
          <a:prstGeom prst="rightArrow">
            <a:avLst>
              <a:gd name="adj1" fmla="val 35302"/>
              <a:gd name="adj2" fmla="val 87210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228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16357" y="1583302"/>
            <a:ext cx="85852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由每天實際接觸公司營運的人設計資料庫"/>
          <p:cNvSpPr txBox="1"/>
          <p:nvPr/>
        </p:nvSpPr>
        <p:spPr>
          <a:xfrm>
            <a:off x="3273668" y="3947337"/>
            <a:ext cx="65151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lnSpc>
                <a:spcPct val="110000"/>
              </a:lnSpc>
              <a:defRPr sz="2800">
                <a:solidFill>
                  <a:srgbClr val="404040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lvl1pPr>
          </a:lstStyle>
          <a:p>
            <a:pPr/>
            <a:r>
              <a:t>由每天實際接觸公司營運的人設計資料庫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矩形"/>
          <p:cNvSpPr/>
          <p:nvPr/>
        </p:nvSpPr>
        <p:spPr>
          <a:xfrm>
            <a:off x="1470817" y="3615649"/>
            <a:ext cx="10063165" cy="25223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32" name="哪裡不一樣？"/>
          <p:cNvSpPr txBox="1"/>
          <p:nvPr/>
        </p:nvSpPr>
        <p:spPr>
          <a:xfrm>
            <a:off x="6287049" y="4169833"/>
            <a:ext cx="485801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60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哪裡不一樣？</a:t>
            </a:r>
          </a:p>
        </p:txBody>
      </p:sp>
      <p:pic>
        <p:nvPicPr>
          <p:cNvPr id="233" name="ragic logo.png" descr="ragic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9732" y="3628349"/>
            <a:ext cx="4484094" cy="2522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36" name="即時調整、不用寫任何程式"/>
          <p:cNvSpPr txBox="1"/>
          <p:nvPr/>
        </p:nvSpPr>
        <p:spPr>
          <a:xfrm>
            <a:off x="3942955" y="1881680"/>
            <a:ext cx="511888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即時調整、不用寫任何程式</a:t>
            </a:r>
          </a:p>
        </p:txBody>
      </p:sp>
      <p:sp>
        <p:nvSpPr>
          <p:cNvPr id="237" name="客製化"/>
          <p:cNvSpPr txBox="1"/>
          <p:nvPr/>
        </p:nvSpPr>
        <p:spPr>
          <a:xfrm>
            <a:off x="5568156" y="914914"/>
            <a:ext cx="18684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客製化</a:t>
            </a:r>
          </a:p>
        </p:txBody>
      </p:sp>
      <p:sp>
        <p:nvSpPr>
          <p:cNvPr id="238" name="圓角矩形"/>
          <p:cNvSpPr/>
          <p:nvPr/>
        </p:nvSpPr>
        <p:spPr>
          <a:xfrm>
            <a:off x="8351073" y="4987176"/>
            <a:ext cx="464682" cy="464683"/>
          </a:xfrm>
          <a:prstGeom prst="roundRect">
            <a:avLst>
              <a:gd name="adj" fmla="val 15000"/>
            </a:avLst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39" name="✔︎"/>
          <p:cNvSpPr txBox="1"/>
          <p:nvPr/>
        </p:nvSpPr>
        <p:spPr>
          <a:xfrm>
            <a:off x="8397302" y="5029017"/>
            <a:ext cx="3722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✔︎</a:t>
            </a:r>
          </a:p>
        </p:txBody>
      </p:sp>
      <p:sp>
        <p:nvSpPr>
          <p:cNvPr id="240" name="新增、調整資料庫功能"/>
          <p:cNvSpPr txBox="1"/>
          <p:nvPr/>
        </p:nvSpPr>
        <p:spPr>
          <a:xfrm>
            <a:off x="8876786" y="6853468"/>
            <a:ext cx="30749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8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新增、調整資料庫功能</a:t>
            </a:r>
          </a:p>
        </p:txBody>
      </p:sp>
      <p:sp>
        <p:nvSpPr>
          <p:cNvPr id="241" name="圓角矩形"/>
          <p:cNvSpPr/>
          <p:nvPr/>
        </p:nvSpPr>
        <p:spPr>
          <a:xfrm>
            <a:off x="8363704" y="5943851"/>
            <a:ext cx="464682" cy="464683"/>
          </a:xfrm>
          <a:prstGeom prst="roundRect">
            <a:avLst>
              <a:gd name="adj" fmla="val 15000"/>
            </a:avLst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42" name="✔︎"/>
          <p:cNvSpPr txBox="1"/>
          <p:nvPr/>
        </p:nvSpPr>
        <p:spPr>
          <a:xfrm>
            <a:off x="8409933" y="5985692"/>
            <a:ext cx="3722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✔︎</a:t>
            </a:r>
          </a:p>
        </p:txBody>
      </p:sp>
      <p:sp>
        <p:nvSpPr>
          <p:cNvPr id="243" name="修改資料庫樣式"/>
          <p:cNvSpPr txBox="1"/>
          <p:nvPr/>
        </p:nvSpPr>
        <p:spPr>
          <a:xfrm>
            <a:off x="8871657" y="5896793"/>
            <a:ext cx="21986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8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修改資料庫樣式</a:t>
            </a:r>
          </a:p>
        </p:txBody>
      </p:sp>
      <p:sp>
        <p:nvSpPr>
          <p:cNvPr id="244" name="圓角矩形"/>
          <p:cNvSpPr/>
          <p:nvPr/>
        </p:nvSpPr>
        <p:spPr>
          <a:xfrm>
            <a:off x="8363704" y="6900526"/>
            <a:ext cx="464682" cy="464683"/>
          </a:xfrm>
          <a:prstGeom prst="roundRect">
            <a:avLst>
              <a:gd name="adj" fmla="val 15000"/>
            </a:avLst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45" name="✔︎"/>
          <p:cNvSpPr txBox="1"/>
          <p:nvPr/>
        </p:nvSpPr>
        <p:spPr>
          <a:xfrm>
            <a:off x="8409933" y="6942366"/>
            <a:ext cx="3722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✔︎</a:t>
            </a:r>
          </a:p>
        </p:txBody>
      </p:sp>
      <p:sp>
        <p:nvSpPr>
          <p:cNvPr id="246" name="建立表單間的關聯性"/>
          <p:cNvSpPr txBox="1"/>
          <p:nvPr/>
        </p:nvSpPr>
        <p:spPr>
          <a:xfrm>
            <a:off x="8856571" y="4940117"/>
            <a:ext cx="27828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8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建立表單間的關聯性</a:t>
            </a:r>
          </a:p>
        </p:txBody>
      </p:sp>
      <p:grpSp>
        <p:nvGrpSpPr>
          <p:cNvPr id="250" name="群組"/>
          <p:cNvGrpSpPr/>
          <p:nvPr/>
        </p:nvGrpSpPr>
        <p:grpSpPr>
          <a:xfrm>
            <a:off x="926233" y="4102322"/>
            <a:ext cx="6901734" cy="4173144"/>
            <a:chOff x="0" y="0"/>
            <a:chExt cx="6901732" cy="4173143"/>
          </a:xfrm>
        </p:grpSpPr>
        <p:pic>
          <p:nvPicPr>
            <p:cNvPr id="247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90574" r="0" b="0"/>
            <a:stretch>
              <a:fillRect/>
            </a:stretch>
          </p:blipFill>
          <p:spPr>
            <a:xfrm>
              <a:off x="0" y="3766471"/>
              <a:ext cx="6901734" cy="406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8448"/>
            <a:stretch>
              <a:fillRect/>
            </a:stretch>
          </p:blipFill>
          <p:spPr>
            <a:xfrm>
              <a:off x="0" y="0"/>
              <a:ext cx="6901734" cy="3950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358" t="6646" r="28934" b="86317"/>
            <a:stretch>
              <a:fillRect/>
            </a:stretch>
          </p:blipFill>
          <p:spPr>
            <a:xfrm>
              <a:off x="38364" y="419421"/>
              <a:ext cx="6825082" cy="543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1" name="影像" descr="影像"/>
          <p:cNvPicPr>
            <a:picLocks noChangeAspect="1"/>
          </p:cNvPicPr>
          <p:nvPr/>
        </p:nvPicPr>
        <p:blipFill>
          <a:blip r:embed="rId4">
            <a:extLst/>
          </a:blip>
          <a:srcRect l="0" t="5186" r="0" b="20464"/>
          <a:stretch>
            <a:fillRect/>
          </a:stretch>
        </p:blipFill>
        <p:spPr>
          <a:xfrm>
            <a:off x="963973" y="5029016"/>
            <a:ext cx="6826302" cy="3165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54" name="Ragic 一 個  系 統 便 能 管 理 您  所 有 的 作 業 流  程"/>
          <p:cNvSpPr txBox="1"/>
          <p:nvPr/>
        </p:nvSpPr>
        <p:spPr>
          <a:xfrm>
            <a:off x="558599" y="1856279"/>
            <a:ext cx="118876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pPr>
            <a:r>
              <a:t>Ragic </a:t>
            </a:r>
            <a:r>
              <a:rPr sz="25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一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rPr sz="25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個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 </a:t>
            </a:r>
            <a:r>
              <a:t>系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統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便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能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管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理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您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 </a:t>
            </a:r>
            <a:r>
              <a:rPr sz="25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所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rPr sz="25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有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的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作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業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</a:t>
            </a:r>
            <a:r>
              <a:t>流</a:t>
            </a:r>
            <a:r>
              <a:rPr sz="7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 </a:t>
            </a:r>
            <a:r>
              <a:t>程</a:t>
            </a:r>
          </a:p>
        </p:txBody>
      </p:sp>
      <p:sp>
        <p:nvSpPr>
          <p:cNvPr id="255" name="充分整合"/>
          <p:cNvSpPr txBox="1"/>
          <p:nvPr/>
        </p:nvSpPr>
        <p:spPr>
          <a:xfrm>
            <a:off x="5282406" y="914914"/>
            <a:ext cx="2439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充分整合</a:t>
            </a:r>
          </a:p>
        </p:txBody>
      </p:sp>
      <p:sp>
        <p:nvSpPr>
          <p:cNvPr id="256" name="圓角矩形"/>
          <p:cNvSpPr/>
          <p:nvPr/>
        </p:nvSpPr>
        <p:spPr>
          <a:xfrm>
            <a:off x="6717958" y="-2059727"/>
            <a:ext cx="464683" cy="464683"/>
          </a:xfrm>
          <a:prstGeom prst="roundRect">
            <a:avLst>
              <a:gd name="adj" fmla="val 15000"/>
            </a:avLst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57" name="✓"/>
          <p:cNvSpPr txBox="1"/>
          <p:nvPr/>
        </p:nvSpPr>
        <p:spPr>
          <a:xfrm>
            <a:off x="6763991" y="-2055987"/>
            <a:ext cx="34721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58" name="新增、調整資料庫功能"/>
          <p:cNvSpPr txBox="1"/>
          <p:nvPr/>
        </p:nvSpPr>
        <p:spPr>
          <a:xfrm>
            <a:off x="7175400" y="-2081387"/>
            <a:ext cx="30749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8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新增、調整資料庫功能</a:t>
            </a:r>
          </a:p>
        </p:txBody>
      </p:sp>
      <p:sp>
        <p:nvSpPr>
          <p:cNvPr id="259" name="圓角矩形"/>
          <p:cNvSpPr/>
          <p:nvPr/>
        </p:nvSpPr>
        <p:spPr>
          <a:xfrm>
            <a:off x="6730589" y="-1103051"/>
            <a:ext cx="464683" cy="464682"/>
          </a:xfrm>
          <a:prstGeom prst="roundRect">
            <a:avLst>
              <a:gd name="adj" fmla="val 15000"/>
            </a:avLst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60" name="✓"/>
          <p:cNvSpPr txBox="1"/>
          <p:nvPr/>
        </p:nvSpPr>
        <p:spPr>
          <a:xfrm>
            <a:off x="6776622" y="-1099312"/>
            <a:ext cx="34721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61" name="建立表單間的關聯性"/>
          <p:cNvSpPr txBox="1"/>
          <p:nvPr/>
        </p:nvSpPr>
        <p:spPr>
          <a:xfrm>
            <a:off x="7200445" y="-1124711"/>
            <a:ext cx="27828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8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建立表單間的關聯性</a:t>
            </a:r>
          </a:p>
        </p:txBody>
      </p:sp>
      <p:pic>
        <p:nvPicPr>
          <p:cNvPr id="262" name="影像" descr="影像"/>
          <p:cNvPicPr>
            <a:picLocks noChangeAspect="1"/>
          </p:cNvPicPr>
          <p:nvPr/>
        </p:nvPicPr>
        <p:blipFill>
          <a:blip r:embed="rId2">
            <a:alphaModFix amt="70740"/>
            <a:extLst/>
          </a:blip>
          <a:stretch>
            <a:fillRect/>
          </a:stretch>
        </p:blipFill>
        <p:spPr>
          <a:xfrm>
            <a:off x="3337292" y="4137038"/>
            <a:ext cx="7068685" cy="4635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影像" descr="影像"/>
          <p:cNvPicPr>
            <a:picLocks noChangeAspect="1"/>
          </p:cNvPicPr>
          <p:nvPr/>
        </p:nvPicPr>
        <p:blipFill>
          <a:blip r:embed="rId3">
            <a:alphaModFix amt="70740"/>
            <a:extLst/>
          </a:blip>
          <a:srcRect l="11365" t="18420" r="37553" b="18420"/>
          <a:stretch>
            <a:fillRect/>
          </a:stretch>
        </p:blipFill>
        <p:spPr>
          <a:xfrm>
            <a:off x="3828971" y="4441194"/>
            <a:ext cx="5886777" cy="402728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圓角矩形"/>
          <p:cNvSpPr/>
          <p:nvPr/>
        </p:nvSpPr>
        <p:spPr>
          <a:xfrm>
            <a:off x="3327398" y="4138712"/>
            <a:ext cx="7088470" cy="4632058"/>
          </a:xfrm>
          <a:prstGeom prst="roundRect">
            <a:avLst>
              <a:gd name="adj" fmla="val 5252"/>
            </a:avLst>
          </a:prstGeom>
          <a:ln w="25400">
            <a:solidFill>
              <a:srgbClr val="EF9FA1">
                <a:alpha val="7074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82357" t="0" r="0" b="0"/>
          <a:stretch>
            <a:fillRect/>
          </a:stretch>
        </p:blipFill>
        <p:spPr>
          <a:xfrm>
            <a:off x="8453201" y="3910641"/>
            <a:ext cx="1466729" cy="5197405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矩形"/>
          <p:cNvSpPr/>
          <p:nvPr/>
        </p:nvSpPr>
        <p:spPr>
          <a:xfrm>
            <a:off x="-386523" y="59172"/>
            <a:ext cx="13777846" cy="32594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68" name="像 Excel簡潔易懂的介面，一個畫面就能看到所有資訊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像 Excel簡潔易懂的介面，一個畫面就能看到所有資訊</a:t>
            </a:r>
          </a:p>
        </p:txBody>
      </p:sp>
      <p:sp>
        <p:nvSpPr>
          <p:cNvPr id="269" name="簡潔介面"/>
          <p:cNvSpPr txBox="1"/>
          <p:nvPr/>
        </p:nvSpPr>
        <p:spPr>
          <a:xfrm>
            <a:off x="5282406" y="914914"/>
            <a:ext cx="2439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簡潔介面</a:t>
            </a:r>
          </a:p>
        </p:txBody>
      </p:sp>
      <p:sp>
        <p:nvSpPr>
          <p:cNvPr id="270" name="圓角矩形"/>
          <p:cNvSpPr/>
          <p:nvPr/>
        </p:nvSpPr>
        <p:spPr>
          <a:xfrm>
            <a:off x="6717958" y="-2059727"/>
            <a:ext cx="464683" cy="464683"/>
          </a:xfrm>
          <a:prstGeom prst="roundRect">
            <a:avLst>
              <a:gd name="adj" fmla="val 15000"/>
            </a:avLst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1" name="✓"/>
          <p:cNvSpPr txBox="1"/>
          <p:nvPr/>
        </p:nvSpPr>
        <p:spPr>
          <a:xfrm>
            <a:off x="6763991" y="-2055987"/>
            <a:ext cx="34721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72" name="新增、調整資料庫功能"/>
          <p:cNvSpPr txBox="1"/>
          <p:nvPr/>
        </p:nvSpPr>
        <p:spPr>
          <a:xfrm>
            <a:off x="7175400" y="-2081387"/>
            <a:ext cx="30749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8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新增、調整資料庫功能</a:t>
            </a:r>
          </a:p>
        </p:txBody>
      </p:sp>
      <p:sp>
        <p:nvSpPr>
          <p:cNvPr id="273" name="圓角矩形"/>
          <p:cNvSpPr/>
          <p:nvPr/>
        </p:nvSpPr>
        <p:spPr>
          <a:xfrm>
            <a:off x="6730589" y="-1103051"/>
            <a:ext cx="464683" cy="464682"/>
          </a:xfrm>
          <a:prstGeom prst="roundRect">
            <a:avLst>
              <a:gd name="adj" fmla="val 15000"/>
            </a:avLst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74" name="✓"/>
          <p:cNvSpPr txBox="1"/>
          <p:nvPr/>
        </p:nvSpPr>
        <p:spPr>
          <a:xfrm>
            <a:off x="6776622" y="-1099312"/>
            <a:ext cx="34721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✓</a:t>
            </a:r>
          </a:p>
        </p:txBody>
      </p:sp>
      <p:sp>
        <p:nvSpPr>
          <p:cNvPr id="275" name="建立表單間的關聯性"/>
          <p:cNvSpPr txBox="1"/>
          <p:nvPr/>
        </p:nvSpPr>
        <p:spPr>
          <a:xfrm>
            <a:off x="7200445" y="-1124711"/>
            <a:ext cx="27828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8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建立表單間的關聯性</a:t>
            </a:r>
          </a:p>
        </p:txBody>
      </p:sp>
      <p:pic>
        <p:nvPicPr>
          <p:cNvPr id="27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33444" b="0"/>
          <a:stretch>
            <a:fillRect/>
          </a:stretch>
        </p:blipFill>
        <p:spPr>
          <a:xfrm>
            <a:off x="3084747" y="3910641"/>
            <a:ext cx="5533251" cy="5197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0" t="0" r="0" b="2757"/>
          <a:stretch>
            <a:fillRect/>
          </a:stretch>
        </p:blipFill>
        <p:spPr>
          <a:xfrm>
            <a:off x="3150687" y="4457518"/>
            <a:ext cx="6663464" cy="4540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說明框"/>
          <p:cNvSpPr/>
          <p:nvPr/>
        </p:nvSpPr>
        <p:spPr>
          <a:xfrm>
            <a:off x="1755973" y="2532392"/>
            <a:ext cx="9492855" cy="3619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3" y="0"/>
                </a:moveTo>
                <a:cubicBezTo>
                  <a:pt x="122" y="0"/>
                  <a:pt x="0" y="321"/>
                  <a:pt x="0" y="715"/>
                </a:cubicBezTo>
                <a:lnTo>
                  <a:pt x="0" y="15948"/>
                </a:lnTo>
                <a:cubicBezTo>
                  <a:pt x="0" y="16343"/>
                  <a:pt x="122" y="16661"/>
                  <a:pt x="273" y="16661"/>
                </a:cubicBezTo>
                <a:lnTo>
                  <a:pt x="19395" y="16661"/>
                </a:lnTo>
                <a:lnTo>
                  <a:pt x="19791" y="21600"/>
                </a:lnTo>
                <a:lnTo>
                  <a:pt x="20188" y="16661"/>
                </a:lnTo>
                <a:lnTo>
                  <a:pt x="21327" y="16661"/>
                </a:lnTo>
                <a:cubicBezTo>
                  <a:pt x="21478" y="16661"/>
                  <a:pt x="21600" y="16343"/>
                  <a:pt x="21600" y="15948"/>
                </a:cubicBezTo>
                <a:lnTo>
                  <a:pt x="21600" y="715"/>
                </a:lnTo>
                <a:cubicBezTo>
                  <a:pt x="21600" y="321"/>
                  <a:pt x="21478" y="0"/>
                  <a:pt x="21327" y="0"/>
                </a:cubicBezTo>
                <a:lnTo>
                  <a:pt x="273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80" name="擁有以下強大的功能，不必寫一行程式"/>
          <p:cNvSpPr txBox="1"/>
          <p:nvPr/>
        </p:nvSpPr>
        <p:spPr>
          <a:xfrm>
            <a:off x="2463071" y="3526133"/>
            <a:ext cx="807865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5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擁有以下強大的功能，不必寫一行程式</a:t>
            </a:r>
          </a:p>
        </p:txBody>
      </p:sp>
      <p:pic>
        <p:nvPicPr>
          <p:cNvPr id="28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6676" y="6830979"/>
            <a:ext cx="2933788" cy="2933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5558" y="3910641"/>
            <a:ext cx="8313683" cy="5197405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85" name="用最簡單的方式，迅速找到資料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用最簡單的方式，迅速找到資料</a:t>
            </a:r>
          </a:p>
        </p:txBody>
      </p:sp>
      <p:sp>
        <p:nvSpPr>
          <p:cNvPr id="286" name="全文檢索 &amp; 查詢"/>
          <p:cNvSpPr txBox="1"/>
          <p:nvPr/>
        </p:nvSpPr>
        <p:spPr>
          <a:xfrm>
            <a:off x="4361532" y="914914"/>
            <a:ext cx="4281736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全文檢索 &amp; 查詢</a:t>
            </a:r>
          </a:p>
        </p:txBody>
      </p:sp>
      <p:pic>
        <p:nvPicPr>
          <p:cNvPr id="287" name="圖片 5" descr="圖片 5"/>
          <p:cNvPicPr>
            <a:picLocks noChangeAspect="1"/>
          </p:cNvPicPr>
          <p:nvPr/>
        </p:nvPicPr>
        <p:blipFill>
          <a:blip r:embed="rId3">
            <a:extLst/>
          </a:blip>
          <a:srcRect l="2320" t="6174" r="38372" b="47601"/>
          <a:stretch>
            <a:fillRect/>
          </a:stretch>
        </p:blipFill>
        <p:spPr>
          <a:xfrm>
            <a:off x="2402796" y="4436978"/>
            <a:ext cx="8199193" cy="4593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5558" y="3910641"/>
            <a:ext cx="8313683" cy="519740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91" name="根據任何欄位的組合，自定的篩選條件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根據任何欄位的組合，自定的篩選條件</a:t>
            </a:r>
          </a:p>
        </p:txBody>
      </p:sp>
      <p:sp>
        <p:nvSpPr>
          <p:cNvPr id="292" name="快速篩選"/>
          <p:cNvSpPr txBox="1"/>
          <p:nvPr/>
        </p:nvSpPr>
        <p:spPr>
          <a:xfrm>
            <a:off x="5282406" y="914914"/>
            <a:ext cx="2439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快速篩選</a:t>
            </a:r>
          </a:p>
        </p:txBody>
      </p:sp>
      <p:pic>
        <p:nvPicPr>
          <p:cNvPr id="293" name="圖片 5" descr="圖片 5"/>
          <p:cNvPicPr>
            <a:picLocks noChangeAspect="1"/>
          </p:cNvPicPr>
          <p:nvPr/>
        </p:nvPicPr>
        <p:blipFill>
          <a:blip r:embed="rId3">
            <a:extLst/>
          </a:blip>
          <a:srcRect l="5851" t="5908" r="13027" b="7348"/>
          <a:stretch>
            <a:fillRect/>
          </a:stretch>
        </p:blipFill>
        <p:spPr>
          <a:xfrm>
            <a:off x="2409273" y="4472699"/>
            <a:ext cx="8186254" cy="4586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圖片 5" descr="圖片 5"/>
          <p:cNvPicPr>
            <a:picLocks noChangeAspect="1"/>
          </p:cNvPicPr>
          <p:nvPr/>
        </p:nvPicPr>
        <p:blipFill>
          <a:blip r:embed="rId4">
            <a:extLst/>
          </a:blip>
          <a:srcRect l="156" t="13617" r="88350" b="619"/>
          <a:stretch>
            <a:fillRect/>
          </a:stretch>
        </p:blipFill>
        <p:spPr>
          <a:xfrm>
            <a:off x="2423736" y="4460000"/>
            <a:ext cx="1173126" cy="458659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矩形"/>
          <p:cNvSpPr/>
          <p:nvPr/>
        </p:nvSpPr>
        <p:spPr>
          <a:xfrm>
            <a:off x="2382697" y="4423559"/>
            <a:ext cx="1264154" cy="4659474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"/>
          <p:cNvSpPr/>
          <p:nvPr/>
        </p:nvSpPr>
        <p:spPr>
          <a:xfrm>
            <a:off x="913890" y="2633707"/>
            <a:ext cx="11192538" cy="54028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22" name="最多人使用的資料管理工具…"/>
          <p:cNvSpPr txBox="1"/>
          <p:nvPr/>
        </p:nvSpPr>
        <p:spPr>
          <a:xfrm>
            <a:off x="3128347" y="4260791"/>
            <a:ext cx="5792788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algn="l" defTabSz="914400">
              <a:lnSpc>
                <a:spcPct val="150000"/>
              </a:lnSpc>
              <a:defRPr sz="37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最多人使用的資料管理工具</a:t>
            </a:r>
          </a:p>
          <a:p>
            <a:pPr indent="39687" algn="l" defTabSz="914400">
              <a:lnSpc>
                <a:spcPct val="150000"/>
              </a:lnSpc>
              <a:defRPr sz="37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快速好上手，但長期而言</a:t>
            </a:r>
          </a:p>
        </p:txBody>
      </p:sp>
      <p:sp>
        <p:nvSpPr>
          <p:cNvPr id="123" name="矩形"/>
          <p:cNvSpPr/>
          <p:nvPr/>
        </p:nvSpPr>
        <p:spPr>
          <a:xfrm>
            <a:off x="900714" y="2801143"/>
            <a:ext cx="11187856" cy="5245504"/>
          </a:xfrm>
          <a:prstGeom prst="rect">
            <a:avLst/>
          </a:prstGeom>
          <a:ln w="25400">
            <a:solidFill>
              <a:srgbClr val="457B3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12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831" y="7300896"/>
            <a:ext cx="1651002" cy="1547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5450" y="7300896"/>
            <a:ext cx="1651002" cy="154788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矩形"/>
          <p:cNvSpPr/>
          <p:nvPr/>
        </p:nvSpPr>
        <p:spPr>
          <a:xfrm>
            <a:off x="675223" y="1145245"/>
            <a:ext cx="11638837" cy="1676402"/>
          </a:xfrm>
          <a:prstGeom prst="rect">
            <a:avLst/>
          </a:prstGeom>
          <a:solidFill>
            <a:srgbClr val="457B3A"/>
          </a:solidFill>
          <a:ln w="25400">
            <a:solidFill>
              <a:srgbClr val="457B3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27" name="Excel"/>
          <p:cNvSpPr txBox="1"/>
          <p:nvPr/>
        </p:nvSpPr>
        <p:spPr>
          <a:xfrm>
            <a:off x="5441831" y="1475445"/>
            <a:ext cx="210562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/>
            <a:r>
              <a:t>Excel</a:t>
            </a:r>
          </a:p>
        </p:txBody>
      </p:sp>
      <p:sp>
        <p:nvSpPr>
          <p:cNvPr id="128" name="矩形"/>
          <p:cNvSpPr/>
          <p:nvPr/>
        </p:nvSpPr>
        <p:spPr>
          <a:xfrm>
            <a:off x="8437088" y="5314693"/>
            <a:ext cx="1538290" cy="698899"/>
          </a:xfrm>
          <a:prstGeom prst="rect">
            <a:avLst/>
          </a:prstGeom>
          <a:solidFill>
            <a:srgbClr val="457B3A"/>
          </a:solidFill>
          <a:ln w="25400">
            <a:solidFill>
              <a:srgbClr val="457B3B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29" name="很危險"/>
          <p:cNvSpPr txBox="1"/>
          <p:nvPr/>
        </p:nvSpPr>
        <p:spPr>
          <a:xfrm>
            <a:off x="8437088" y="5289491"/>
            <a:ext cx="148748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3500">
                <a:solidFill>
                  <a:srgbClr val="FFFFFF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很危險</a:t>
            </a:r>
          </a:p>
        </p:txBody>
      </p:sp>
      <p:sp>
        <p:nvSpPr>
          <p:cNvPr id="130" name="線條"/>
          <p:cNvSpPr/>
          <p:nvPr/>
        </p:nvSpPr>
        <p:spPr>
          <a:xfrm>
            <a:off x="678040" y="2954865"/>
            <a:ext cx="11664238" cy="2"/>
          </a:xfrm>
          <a:prstGeom prst="line">
            <a:avLst/>
          </a:prstGeom>
          <a:ln w="25400">
            <a:solidFill>
              <a:srgbClr val="457B3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98" name="確保哪些人可以閱覽或修改哪些資料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確保哪些人可以閱覽或修改哪些資料</a:t>
            </a:r>
          </a:p>
        </p:txBody>
      </p:sp>
      <p:sp>
        <p:nvSpPr>
          <p:cNvPr id="299" name="精細的權限管控"/>
          <p:cNvSpPr txBox="1"/>
          <p:nvPr/>
        </p:nvSpPr>
        <p:spPr>
          <a:xfrm>
            <a:off x="4425156" y="914914"/>
            <a:ext cx="41544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精細的權限管控</a:t>
            </a:r>
          </a:p>
        </p:txBody>
      </p:sp>
      <p:pic>
        <p:nvPicPr>
          <p:cNvPr id="30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957" y="3467108"/>
            <a:ext cx="10796886" cy="6072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03" name="有效分析、清晰掌握組織狀態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有效分析、清晰掌握組織狀態</a:t>
            </a:r>
          </a:p>
        </p:txBody>
      </p:sp>
      <p:sp>
        <p:nvSpPr>
          <p:cNvPr id="304" name="報表"/>
          <p:cNvSpPr txBox="1"/>
          <p:nvPr/>
        </p:nvSpPr>
        <p:spPr>
          <a:xfrm>
            <a:off x="5853906" y="914914"/>
            <a:ext cx="1296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報表</a:t>
            </a:r>
          </a:p>
        </p:txBody>
      </p:sp>
      <p:pic>
        <p:nvPicPr>
          <p:cNvPr id="30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741" y="3827955"/>
            <a:ext cx="2988375" cy="254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2802" y="3827955"/>
            <a:ext cx="3231270" cy="254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46760" y="3827955"/>
            <a:ext cx="4478755" cy="254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影像" descr="影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6799" y="6530603"/>
            <a:ext cx="4854610" cy="2769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影像" descr="影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78452" y="6530603"/>
            <a:ext cx="6249550" cy="2769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影像" descr="影像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46760" y="3827955"/>
            <a:ext cx="4479001" cy="2544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85801" r="0" b="0"/>
          <a:stretch>
            <a:fillRect/>
          </a:stretch>
        </p:blipFill>
        <p:spPr>
          <a:xfrm>
            <a:off x="2345531" y="8306073"/>
            <a:ext cx="8313682" cy="737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0" b="4652"/>
          <a:stretch>
            <a:fillRect/>
          </a:stretch>
        </p:blipFill>
        <p:spPr>
          <a:xfrm>
            <a:off x="2345531" y="3924994"/>
            <a:ext cx="8313682" cy="495557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15" name="不再是一張一張獨立的資料表，而是緊密連結的資料庫系統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不再是一張一張獨立的資料表，而是緊密連結的</a:t>
            </a:r>
            <a:r>
              <a:rPr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資料庫系統</a:t>
            </a:r>
          </a:p>
        </p:txBody>
      </p:sp>
      <p:sp>
        <p:nvSpPr>
          <p:cNvPr id="316" name="表單緊密連結"/>
          <p:cNvSpPr txBox="1"/>
          <p:nvPr/>
        </p:nvSpPr>
        <p:spPr>
          <a:xfrm>
            <a:off x="4710906" y="914914"/>
            <a:ext cx="3582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表單緊密連結</a:t>
            </a:r>
          </a:p>
        </p:txBody>
      </p:sp>
      <p:pic>
        <p:nvPicPr>
          <p:cNvPr id="317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20373" t="6176" r="29402" b="45428"/>
          <a:stretch>
            <a:fillRect/>
          </a:stretch>
        </p:blipFill>
        <p:spPr>
          <a:xfrm>
            <a:off x="2411042" y="4456064"/>
            <a:ext cx="8182531" cy="4524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79145" r="0" b="0"/>
          <a:stretch>
            <a:fillRect/>
          </a:stretch>
        </p:blipFill>
        <p:spPr>
          <a:xfrm>
            <a:off x="2345531" y="7935251"/>
            <a:ext cx="8313682" cy="1083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788"/>
          <a:stretch>
            <a:fillRect/>
          </a:stretch>
        </p:blipFill>
        <p:spPr>
          <a:xfrm>
            <a:off x="2345558" y="3910641"/>
            <a:ext cx="8313683" cy="46367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22" name="根據流程設計你需要的動作按鈕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根據流程設計你需要的動作按鈕</a:t>
            </a:r>
          </a:p>
        </p:txBody>
      </p:sp>
      <p:sp>
        <p:nvSpPr>
          <p:cNvPr id="323" name="自訂按鈕"/>
          <p:cNvSpPr txBox="1"/>
          <p:nvPr/>
        </p:nvSpPr>
        <p:spPr>
          <a:xfrm>
            <a:off x="5282406" y="914914"/>
            <a:ext cx="2439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自訂按鈕</a:t>
            </a:r>
          </a:p>
        </p:txBody>
      </p:sp>
      <p:grpSp>
        <p:nvGrpSpPr>
          <p:cNvPr id="327" name="群組"/>
          <p:cNvGrpSpPr/>
          <p:nvPr/>
        </p:nvGrpSpPr>
        <p:grpSpPr>
          <a:xfrm>
            <a:off x="2397041" y="4455235"/>
            <a:ext cx="8210719" cy="4506802"/>
            <a:chOff x="0" y="0"/>
            <a:chExt cx="8210717" cy="4506800"/>
          </a:xfrm>
        </p:grpSpPr>
        <p:pic>
          <p:nvPicPr>
            <p:cNvPr id="324" name="圖片 3" descr="圖片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22" t="19456" r="29662" b="28922"/>
            <a:stretch>
              <a:fillRect/>
            </a:stretch>
          </p:blipFill>
          <p:spPr>
            <a:xfrm>
              <a:off x="-1" y="0"/>
              <a:ext cx="8210719" cy="4504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圖片 3" descr="圖片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4292" t="23702" r="35436" b="28921"/>
            <a:stretch>
              <a:fillRect/>
            </a:stretch>
          </p:blipFill>
          <p:spPr>
            <a:xfrm>
              <a:off x="4713129" y="370538"/>
              <a:ext cx="2454139" cy="4134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圖片 3" descr="圖片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5575" t="25143" r="20178" b="28922"/>
            <a:stretch>
              <a:fillRect/>
            </a:stretch>
          </p:blipFill>
          <p:spPr>
            <a:xfrm>
              <a:off x="6481116" y="494360"/>
              <a:ext cx="1726521" cy="4012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矩形"/>
          <p:cNvSpPr/>
          <p:nvPr/>
        </p:nvSpPr>
        <p:spPr>
          <a:xfrm>
            <a:off x="7078430" y="4749084"/>
            <a:ext cx="3536539" cy="3552035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31" name="拋轉訂單：建立產生出貨單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拋轉訂單：建立產生出貨單</a:t>
            </a:r>
          </a:p>
        </p:txBody>
      </p:sp>
      <p:sp>
        <p:nvSpPr>
          <p:cNvPr id="332" name="動作按鈕：拋轉"/>
          <p:cNvSpPr txBox="1"/>
          <p:nvPr/>
        </p:nvSpPr>
        <p:spPr>
          <a:xfrm>
            <a:off x="4425156" y="914914"/>
            <a:ext cx="41544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動作按鈕：拋轉</a:t>
            </a:r>
          </a:p>
        </p:txBody>
      </p:sp>
      <p:pic>
        <p:nvPicPr>
          <p:cNvPr id="33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29180" b="23850"/>
          <a:stretch>
            <a:fillRect/>
          </a:stretch>
        </p:blipFill>
        <p:spPr>
          <a:xfrm>
            <a:off x="611217" y="3601737"/>
            <a:ext cx="6273368" cy="6189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群組"/>
          <p:cNvGrpSpPr/>
          <p:nvPr/>
        </p:nvGrpSpPr>
        <p:grpSpPr>
          <a:xfrm>
            <a:off x="2254650" y="5797117"/>
            <a:ext cx="2959950" cy="1391682"/>
            <a:chOff x="0" y="0"/>
            <a:chExt cx="2959948" cy="1391680"/>
          </a:xfrm>
        </p:grpSpPr>
        <p:pic>
          <p:nvPicPr>
            <p:cNvPr id="334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9769" t="13179" r="32116" b="21893"/>
            <a:stretch>
              <a:fillRect/>
            </a:stretch>
          </p:blipFill>
          <p:spPr>
            <a:xfrm>
              <a:off x="-1" y="-1"/>
              <a:ext cx="2959950" cy="13916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282" t="17732" r="35938" b="25489"/>
            <a:stretch>
              <a:fillRect/>
            </a:stretch>
          </p:blipFill>
          <p:spPr>
            <a:xfrm>
              <a:off x="2660156" y="97585"/>
              <a:ext cx="60502" cy="1217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7" name="線條"/>
          <p:cNvSpPr/>
          <p:nvPr/>
        </p:nvSpPr>
        <p:spPr>
          <a:xfrm>
            <a:off x="6870083" y="4017838"/>
            <a:ext cx="2893563" cy="376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338" name="影像" descr="影像"/>
          <p:cNvPicPr>
            <a:picLocks noChangeAspect="1"/>
          </p:cNvPicPr>
          <p:nvPr/>
        </p:nvPicPr>
        <p:blipFill>
          <a:blip r:embed="rId4">
            <a:extLst/>
          </a:blip>
          <a:srcRect l="11091" t="0" r="11091" b="12153"/>
          <a:stretch>
            <a:fillRect/>
          </a:stretch>
        </p:blipFill>
        <p:spPr>
          <a:xfrm>
            <a:off x="6827011" y="4617811"/>
            <a:ext cx="5566725" cy="5188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29480" b="25627"/>
          <a:stretch>
            <a:fillRect/>
          </a:stretch>
        </p:blipFill>
        <p:spPr>
          <a:xfrm>
            <a:off x="611217" y="3730247"/>
            <a:ext cx="6246626" cy="6044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0" t="0" r="6526" b="12696"/>
          <a:stretch>
            <a:fillRect/>
          </a:stretch>
        </p:blipFill>
        <p:spPr>
          <a:xfrm>
            <a:off x="6689097" y="4618783"/>
            <a:ext cx="5740746" cy="5176315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線條"/>
          <p:cNvSpPr/>
          <p:nvPr/>
        </p:nvSpPr>
        <p:spPr>
          <a:xfrm>
            <a:off x="6870083" y="4017838"/>
            <a:ext cx="2893563" cy="376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43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44" name="透過「更新別張表單欄位值」的動作按鈕執行「扣庫存」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透過「更新別張表單欄位值」的動作按鈕執行「扣庫存」</a:t>
            </a:r>
          </a:p>
        </p:txBody>
      </p:sp>
      <p:sp>
        <p:nvSpPr>
          <p:cNvPr id="345" name="動作按鈕：更新別張表單欄位值"/>
          <p:cNvSpPr txBox="1"/>
          <p:nvPr/>
        </p:nvSpPr>
        <p:spPr>
          <a:xfrm>
            <a:off x="2424907" y="914914"/>
            <a:ext cx="8154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動作按鈕：更新別張表單欄位值</a:t>
            </a:r>
          </a:p>
        </p:txBody>
      </p:sp>
      <p:grpSp>
        <p:nvGrpSpPr>
          <p:cNvPr id="349" name="群組"/>
          <p:cNvGrpSpPr/>
          <p:nvPr/>
        </p:nvGrpSpPr>
        <p:grpSpPr>
          <a:xfrm>
            <a:off x="2254650" y="5797114"/>
            <a:ext cx="2959950" cy="1391684"/>
            <a:chOff x="0" y="-1"/>
            <a:chExt cx="2959948" cy="1391683"/>
          </a:xfrm>
        </p:grpSpPr>
        <p:pic>
          <p:nvPicPr>
            <p:cNvPr id="346" name="影像" descr="影像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9769" t="13179" r="32116" b="21893"/>
            <a:stretch>
              <a:fillRect/>
            </a:stretch>
          </p:blipFill>
          <p:spPr>
            <a:xfrm>
              <a:off x="-1" y="-2"/>
              <a:ext cx="2959950" cy="1391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影像" descr="影像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3282" t="17732" r="35938" b="25489"/>
            <a:stretch>
              <a:fillRect/>
            </a:stretch>
          </p:blipFill>
          <p:spPr>
            <a:xfrm>
              <a:off x="2660156" y="97585"/>
              <a:ext cx="60502" cy="1217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影像" descr="影像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27742" b="0"/>
            <a:stretch>
              <a:fillRect/>
            </a:stretch>
          </p:blipFill>
          <p:spPr>
            <a:xfrm>
              <a:off x="202798" y="422789"/>
              <a:ext cx="2637173" cy="367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52" name="電子郵件線上簽核：快速方便、節省跑公文時間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電子郵件線上簽核：快速方便、節省跑公文時間</a:t>
            </a:r>
          </a:p>
        </p:txBody>
      </p:sp>
      <p:sp>
        <p:nvSpPr>
          <p:cNvPr id="353" name="簽核流程"/>
          <p:cNvSpPr txBox="1"/>
          <p:nvPr/>
        </p:nvSpPr>
        <p:spPr>
          <a:xfrm>
            <a:off x="5282406" y="914914"/>
            <a:ext cx="2439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簽核流程</a:t>
            </a:r>
          </a:p>
        </p:txBody>
      </p:sp>
      <p:grpSp>
        <p:nvGrpSpPr>
          <p:cNvPr id="359" name="群組"/>
          <p:cNvGrpSpPr/>
          <p:nvPr/>
        </p:nvGrpSpPr>
        <p:grpSpPr>
          <a:xfrm>
            <a:off x="3020374" y="3765364"/>
            <a:ext cx="6964052" cy="5493373"/>
            <a:chOff x="0" y="0"/>
            <a:chExt cx="6964050" cy="5493371"/>
          </a:xfrm>
        </p:grpSpPr>
        <p:grpSp>
          <p:nvGrpSpPr>
            <p:cNvPr id="356" name="群組"/>
            <p:cNvGrpSpPr/>
            <p:nvPr/>
          </p:nvGrpSpPr>
          <p:grpSpPr>
            <a:xfrm>
              <a:off x="-1" y="-1"/>
              <a:ext cx="6964051" cy="5493373"/>
              <a:chOff x="0" y="0"/>
              <a:chExt cx="6964051" cy="5493371"/>
            </a:xfrm>
          </p:grpSpPr>
          <p:pic>
            <p:nvPicPr>
              <p:cNvPr id="354" name="影像" descr="影像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43694" b="0"/>
              <a:stretch>
                <a:fillRect/>
              </a:stretch>
            </p:blipFill>
            <p:spPr>
              <a:xfrm>
                <a:off x="-1" y="-1"/>
                <a:ext cx="4947593" cy="54933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5" name="影像" descr="影像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3522" t="0" r="0" b="0"/>
              <a:stretch>
                <a:fillRect/>
              </a:stretch>
            </p:blipFill>
            <p:spPr>
              <a:xfrm>
                <a:off x="3758755" y="-1"/>
                <a:ext cx="3205297" cy="54933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57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14" t="514" r="514" b="514"/>
            <a:stretch>
              <a:fillRect/>
            </a:stretch>
          </p:blipFill>
          <p:spPr>
            <a:xfrm>
              <a:off x="65422" y="637918"/>
              <a:ext cx="6833208" cy="4813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影像" descr="影像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886" t="2949" r="5121" b="7220"/>
            <a:stretch>
              <a:fillRect/>
            </a:stretch>
          </p:blipFill>
          <p:spPr>
            <a:xfrm>
              <a:off x="5228691" y="4453548"/>
              <a:ext cx="949132" cy="210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727" y="4110578"/>
            <a:ext cx="7560768" cy="4726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6746" t="9866" r="7969" b="38183"/>
          <a:stretch>
            <a:fillRect/>
          </a:stretch>
        </p:blipFill>
        <p:spPr>
          <a:xfrm>
            <a:off x="1080754" y="4675740"/>
            <a:ext cx="7478764" cy="410541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64" name="在你常用的行事曆上，追蹤資料庫中的各個日期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在你常用的行事曆上，追蹤資料庫中的各個日期</a:t>
            </a:r>
          </a:p>
        </p:txBody>
      </p:sp>
      <p:sp>
        <p:nvSpPr>
          <p:cNvPr id="365" name="行事曆整合"/>
          <p:cNvSpPr txBox="1"/>
          <p:nvPr/>
        </p:nvSpPr>
        <p:spPr>
          <a:xfrm>
            <a:off x="4996656" y="914914"/>
            <a:ext cx="30114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行事曆整合</a:t>
            </a:r>
          </a:p>
        </p:txBody>
      </p:sp>
      <p:sp>
        <p:nvSpPr>
          <p:cNvPr id="366" name="矩形"/>
          <p:cNvSpPr/>
          <p:nvPr/>
        </p:nvSpPr>
        <p:spPr>
          <a:xfrm>
            <a:off x="7219459" y="5192316"/>
            <a:ext cx="1264154" cy="3552034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grpSp>
        <p:nvGrpSpPr>
          <p:cNvPr id="370" name="群組"/>
          <p:cNvGrpSpPr/>
          <p:nvPr/>
        </p:nvGrpSpPr>
        <p:grpSpPr>
          <a:xfrm>
            <a:off x="9126179" y="4156180"/>
            <a:ext cx="2838896" cy="4635508"/>
            <a:chOff x="0" y="0"/>
            <a:chExt cx="2838894" cy="4635506"/>
          </a:xfrm>
        </p:grpSpPr>
        <p:pic>
          <p:nvPicPr>
            <p:cNvPr id="367" name="影像" descr="影像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17297"/>
            <a:stretch>
              <a:fillRect/>
            </a:stretch>
          </p:blipFill>
          <p:spPr>
            <a:xfrm>
              <a:off x="102" y="-1"/>
              <a:ext cx="2838793" cy="421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影像" descr="影像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83159" r="0" b="0"/>
            <a:stretch>
              <a:fillRect/>
            </a:stretch>
          </p:blipFill>
          <p:spPr>
            <a:xfrm>
              <a:off x="0" y="3777837"/>
              <a:ext cx="2838793" cy="857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影像" descr="影像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063" t="6550" r="9063" b="33984"/>
            <a:stretch>
              <a:fillRect/>
            </a:stretch>
          </p:blipFill>
          <p:spPr>
            <a:xfrm>
              <a:off x="85679" y="382343"/>
              <a:ext cx="2667450" cy="3674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1" name="圓角矩形"/>
          <p:cNvSpPr/>
          <p:nvPr/>
        </p:nvSpPr>
        <p:spPr>
          <a:xfrm>
            <a:off x="9121285" y="4160663"/>
            <a:ext cx="2848679" cy="4626543"/>
          </a:xfrm>
          <a:prstGeom prst="roundRect">
            <a:avLst>
              <a:gd name="adj" fmla="val 5605"/>
            </a:avLst>
          </a:prstGeom>
          <a:ln w="25400">
            <a:solidFill>
              <a:srgbClr val="EF9FA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群組"/>
          <p:cNvGrpSpPr/>
          <p:nvPr/>
        </p:nvGrpSpPr>
        <p:grpSpPr>
          <a:xfrm>
            <a:off x="1003650" y="4122182"/>
            <a:ext cx="6190965" cy="5217541"/>
            <a:chOff x="0" y="0"/>
            <a:chExt cx="6190963" cy="5217540"/>
          </a:xfrm>
        </p:grpSpPr>
        <p:pic>
          <p:nvPicPr>
            <p:cNvPr id="373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3694" b="0"/>
            <a:stretch>
              <a:fillRect/>
            </a:stretch>
          </p:blipFill>
          <p:spPr>
            <a:xfrm>
              <a:off x="-1" y="-1"/>
              <a:ext cx="4699166" cy="521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3522" t="0" r="0" b="0"/>
            <a:stretch>
              <a:fillRect/>
            </a:stretch>
          </p:blipFill>
          <p:spPr>
            <a:xfrm>
              <a:off x="3146610" y="-1"/>
              <a:ext cx="3044354" cy="521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6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37" t="0" r="33037" b="2444"/>
          <a:stretch>
            <a:fillRect/>
          </a:stretch>
        </p:blipFill>
        <p:spPr>
          <a:xfrm>
            <a:off x="1033166" y="4613392"/>
            <a:ext cx="6053984" cy="4602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7467" y="3850199"/>
            <a:ext cx="8313682" cy="5197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影像" descr="影像"/>
          <p:cNvPicPr>
            <a:picLocks noChangeAspect="1"/>
          </p:cNvPicPr>
          <p:nvPr/>
        </p:nvPicPr>
        <p:blipFill>
          <a:blip r:embed="rId4">
            <a:extLst/>
          </a:blip>
          <a:srcRect l="0" t="348" r="0" b="10816"/>
          <a:stretch>
            <a:fillRect/>
          </a:stretch>
        </p:blipFill>
        <p:spPr>
          <a:xfrm>
            <a:off x="3744636" y="4352211"/>
            <a:ext cx="8199381" cy="461644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80" name="自動電子郵件＆通知：不再漏掉任何到期日以及最新變更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自動電子郵件＆通知：不再漏掉任何到期日以及最新變更</a:t>
            </a:r>
          </a:p>
        </p:txBody>
      </p:sp>
      <p:sp>
        <p:nvSpPr>
          <p:cNvPr id="381" name="通知提醒"/>
          <p:cNvSpPr txBox="1"/>
          <p:nvPr/>
        </p:nvSpPr>
        <p:spPr>
          <a:xfrm>
            <a:off x="5282406" y="914914"/>
            <a:ext cx="2439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通知提醒</a:t>
            </a:r>
          </a:p>
        </p:txBody>
      </p:sp>
      <p:pic>
        <p:nvPicPr>
          <p:cNvPr id="382" name="影像" descr="影像"/>
          <p:cNvPicPr>
            <a:picLocks noChangeAspect="1"/>
          </p:cNvPicPr>
          <p:nvPr/>
        </p:nvPicPr>
        <p:blipFill>
          <a:blip r:embed="rId5">
            <a:extLst/>
          </a:blip>
          <a:srcRect l="65700" t="29438" r="7880" b="23014"/>
          <a:stretch>
            <a:fillRect/>
          </a:stretch>
        </p:blipFill>
        <p:spPr>
          <a:xfrm>
            <a:off x="8721994" y="4924307"/>
            <a:ext cx="3074820" cy="3320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38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891" y="4096224"/>
            <a:ext cx="7560769" cy="4726712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誰？什麼時候？哪筆資料？做了哪些變更？讓組織有更完整的內控！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誰？什麼時候？哪筆資料？做了哪些變更？讓組織有更完整的內控！</a:t>
            </a:r>
          </a:p>
        </p:txBody>
      </p:sp>
      <p:sp>
        <p:nvSpPr>
          <p:cNvPr id="387" name="清楚的版本記錄"/>
          <p:cNvSpPr txBox="1"/>
          <p:nvPr/>
        </p:nvSpPr>
        <p:spPr>
          <a:xfrm>
            <a:off x="4425156" y="914914"/>
            <a:ext cx="41544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清楚的版本記錄</a:t>
            </a:r>
          </a:p>
        </p:txBody>
      </p:sp>
      <p:pic>
        <p:nvPicPr>
          <p:cNvPr id="388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6319" t="7765" r="8641" b="33934"/>
          <a:stretch>
            <a:fillRect/>
          </a:stretch>
        </p:blipFill>
        <p:spPr>
          <a:xfrm>
            <a:off x="610070" y="4593266"/>
            <a:ext cx="7454602" cy="4185741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2020/04/30 10:01:18  Rex Ho 修改 了…"/>
          <p:cNvSpPr txBox="1"/>
          <p:nvPr/>
        </p:nvSpPr>
        <p:spPr>
          <a:xfrm>
            <a:off x="8587402" y="4067016"/>
            <a:ext cx="318465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2020/04/30 10:01:18  </a:t>
            </a:r>
            <a:r>
              <a:rPr>
                <a:solidFill>
                  <a:srgbClr val="000000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rPr>
              <a:t>Rex Ho 修改 了</a:t>
            </a:r>
            <a:r>
              <a:rPr>
                <a:solidFill>
                  <a:srgbClr val="000000"/>
                </a:solidFill>
                <a:latin typeface="Source Han Sans TW Normal"/>
                <a:ea typeface="Source Han Sans TW Normal"/>
                <a:cs typeface="Source Han Sans TW Normal"/>
                <a:sym typeface="Source Han Sans TW Normal"/>
              </a:rPr>
              <a:t> </a:t>
            </a:r>
          </a:p>
          <a:p>
            <a:pPr algn="l">
              <a:lnSpc>
                <a:spcPct val="120000"/>
              </a:lnSpc>
              <a:defRPr sz="1400"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pPr>
            <a:r>
              <a:t>專案管理</a:t>
            </a:r>
            <a:r>
              <a:rPr>
                <a:latin typeface="Source Han Sans TW Normal"/>
                <a:ea typeface="Source Han Sans TW Normal"/>
                <a:cs typeface="Source Han Sans TW Normal"/>
                <a:sym typeface="Source Han Sans TW Normal"/>
              </a:rPr>
              <a:t> </a:t>
            </a:r>
            <a:r>
              <a:rPr>
                <a:latin typeface="Source Han Sans TW Medium"/>
                <a:ea typeface="Source Han Sans TW Medium"/>
                <a:cs typeface="Source Han Sans TW Medium"/>
                <a:sym typeface="Source Han Sans TW Medium"/>
              </a:rPr>
              <a:t>上的資料 端午節活促銷活動</a:t>
            </a:r>
            <a:endParaRPr>
              <a:latin typeface="Source Han Sans TW Normal"/>
              <a:ea typeface="Source Han Sans TW Normal"/>
              <a:cs typeface="Source Han Sans TW Normal"/>
              <a:sym typeface="Source Han Sans TW Normal"/>
            </a:endParaRPr>
          </a:p>
          <a:p>
            <a:pPr lvl="1" indent="457200" algn="l">
              <a:lnSpc>
                <a:spcPct val="120000"/>
              </a:lnSpc>
              <a:defRPr sz="1400"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附件: 端午優惠活動.pdf </a:t>
            </a:r>
          </a:p>
        </p:txBody>
      </p:sp>
      <p:sp>
        <p:nvSpPr>
          <p:cNvPr id="390" name="2020/04/27 16:42:54  Gina Tsao 修改了…"/>
          <p:cNvSpPr txBox="1"/>
          <p:nvPr/>
        </p:nvSpPr>
        <p:spPr>
          <a:xfrm>
            <a:off x="8588589" y="5578104"/>
            <a:ext cx="3293605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2020/04/27 16:42:54 </a:t>
            </a:r>
            <a:r>
              <a:rPr>
                <a:solidFill>
                  <a:srgbClr val="000000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rPr>
              <a:t> Gina Tsao 修改了</a:t>
            </a:r>
          </a:p>
          <a:p>
            <a:pPr algn="l">
              <a:lnSpc>
                <a:spcPct val="120000"/>
              </a:lnSpc>
              <a:defRPr sz="1400"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pPr>
            <a:r>
              <a:t>專案管理 </a:t>
            </a:r>
            <a:r>
              <a:rPr>
                <a:latin typeface="Source Han Sans TW Medium"/>
                <a:ea typeface="Source Han Sans TW Medium"/>
                <a:cs typeface="Source Han Sans TW Medium"/>
                <a:sym typeface="Source Han Sans TW Medium"/>
              </a:rPr>
              <a:t>上的資料 </a:t>
            </a:r>
            <a:r>
              <a:rPr>
                <a:latin typeface="Open Sans Semibold"/>
                <a:ea typeface="Open Sans Semibold"/>
                <a:cs typeface="Open Sans Semibold"/>
                <a:sym typeface="Open Sans Semibold"/>
              </a:rPr>
              <a:t>端午節活促銷活動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l">
              <a:lnSpc>
                <a:spcPct val="120000"/>
              </a:lnSpc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    子表格收入與支出</a:t>
            </a:r>
          </a:p>
          <a:p>
            <a:pPr lvl="1" indent="457200" algn="l">
              <a:lnSpc>
                <a:spcPct val="120000"/>
              </a:lnSpc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     備註: 外包給設計師，以件計價</a:t>
            </a:r>
          </a:p>
        </p:txBody>
      </p:sp>
      <p:sp>
        <p:nvSpPr>
          <p:cNvPr id="391" name="2020/04/27 16:10:59  Gina Tsao 修改了…"/>
          <p:cNvSpPr txBox="1"/>
          <p:nvPr/>
        </p:nvSpPr>
        <p:spPr>
          <a:xfrm>
            <a:off x="8575072" y="7378452"/>
            <a:ext cx="3475956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2020/04/27 16:10:59</a:t>
            </a:r>
            <a:r>
              <a:rPr>
                <a:latin typeface="Source Han Sans TW Medium"/>
                <a:ea typeface="Source Han Sans TW Medium"/>
                <a:cs typeface="Source Han Sans TW Medium"/>
                <a:sym typeface="Source Han Sans TW Medium"/>
              </a:rPr>
              <a:t> </a:t>
            </a:r>
            <a:r>
              <a:rPr>
                <a:solidFill>
                  <a:srgbClr val="000000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rPr>
              <a:t> Gina Tsao 修改了 </a:t>
            </a:r>
          </a:p>
          <a:p>
            <a:pPr algn="l">
              <a:lnSpc>
                <a:spcPct val="120000"/>
              </a:lnSpc>
              <a:defRPr sz="1400"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pPr>
            <a:r>
              <a:t>專案管理</a:t>
            </a:r>
            <a:r>
              <a:rPr>
                <a:latin typeface="Source Han Sans TW Medium"/>
                <a:ea typeface="Source Han Sans TW Medium"/>
                <a:cs typeface="Source Han Sans TW Medium"/>
                <a:sym typeface="Source Han Sans TW Medium"/>
              </a:rPr>
              <a:t> 上的資料 端午節活促銷活動</a:t>
            </a:r>
            <a:endParaRPr>
              <a:latin typeface="Source Han Sans TW Medium"/>
              <a:ea typeface="Source Han Sans TW Medium"/>
              <a:cs typeface="Source Han Sans TW Medium"/>
              <a:sym typeface="Source Han Sans TW Medium"/>
            </a:endParaRPr>
          </a:p>
          <a:p>
            <a:pPr lvl="1" indent="457200" algn="l">
              <a:lnSpc>
                <a:spcPct val="120000"/>
              </a:lnSpc>
              <a:defRPr sz="1400"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收支: 23740 → 57480</a:t>
            </a:r>
          </a:p>
          <a:p>
            <a:pPr lvl="1" indent="457200" algn="l" defTabSz="457200">
              <a:defRPr sz="1200">
                <a:solidFill>
                  <a:srgbClr val="808080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這次公式重算是由子表單 收入與支出 2020 </a:t>
            </a:r>
          </a:p>
          <a:p>
            <a:pPr lvl="1" indent="457200" algn="l" defTabSz="457200">
              <a:defRPr sz="1200">
                <a:solidFill>
                  <a:srgbClr val="808080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的</a:t>
            </a:r>
            <a:r>
              <a:rPr>
                <a:solidFill>
                  <a:srgbClr val="0077CC"/>
                </a:solidFill>
              </a:rPr>
              <a:t>這筆資料</a:t>
            </a:r>
            <a:r>
              <a:t>觸發</a:t>
            </a:r>
          </a:p>
        </p:txBody>
      </p:sp>
      <p:sp>
        <p:nvSpPr>
          <p:cNvPr id="392" name="線條"/>
          <p:cNvSpPr/>
          <p:nvPr/>
        </p:nvSpPr>
        <p:spPr>
          <a:xfrm>
            <a:off x="8512884" y="5284775"/>
            <a:ext cx="3299735" cy="2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3" name="線條"/>
          <p:cNvSpPr/>
          <p:nvPr/>
        </p:nvSpPr>
        <p:spPr>
          <a:xfrm>
            <a:off x="8512884" y="7141433"/>
            <a:ext cx="3299735" cy="2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94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83077" y="4760810"/>
            <a:ext cx="195182" cy="1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15910" y="6581144"/>
            <a:ext cx="195182" cy="1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83077" y="8075510"/>
            <a:ext cx="195182" cy="195182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!"/>
          <p:cNvSpPr txBox="1"/>
          <p:nvPr/>
        </p:nvSpPr>
        <p:spPr>
          <a:xfrm>
            <a:off x="8797038" y="8294171"/>
            <a:ext cx="167260" cy="324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5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圓角矩形"/>
          <p:cNvSpPr/>
          <p:nvPr/>
        </p:nvSpPr>
        <p:spPr>
          <a:xfrm>
            <a:off x="1129769" y="5123038"/>
            <a:ext cx="10745261" cy="3195706"/>
          </a:xfrm>
          <a:prstGeom prst="roundRect">
            <a:avLst>
              <a:gd name="adj" fmla="val 50000"/>
            </a:avLst>
          </a:prstGeom>
          <a:ln w="508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13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8396" y="4853108"/>
            <a:ext cx="508002" cy="50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80920" y="8035032"/>
            <a:ext cx="508002" cy="50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8396" y="8035032"/>
            <a:ext cx="508002" cy="50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影像" descr="影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80920" y="4841256"/>
            <a:ext cx="508002" cy="50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矩形"/>
          <p:cNvSpPr/>
          <p:nvPr/>
        </p:nvSpPr>
        <p:spPr>
          <a:xfrm>
            <a:off x="10729903" y="3607720"/>
            <a:ext cx="1536702" cy="317502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38" name="矩形"/>
          <p:cNvSpPr/>
          <p:nvPr/>
        </p:nvSpPr>
        <p:spPr>
          <a:xfrm>
            <a:off x="10331235" y="3202772"/>
            <a:ext cx="1442444" cy="318246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39" name="這張要跟這張連在一起"/>
          <p:cNvSpPr txBox="1"/>
          <p:nvPr/>
        </p:nvSpPr>
        <p:spPr>
          <a:xfrm>
            <a:off x="10742603" y="3614070"/>
            <a:ext cx="151130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100">
                <a:solidFill>
                  <a:srgbClr val="FFFFFF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pPr/>
            <a:r>
              <a:t>這張要跟這張連在一起</a:t>
            </a:r>
          </a:p>
        </p:txBody>
      </p:sp>
      <p:sp>
        <p:nvSpPr>
          <p:cNvPr id="140" name="這裡的數字少一個零"/>
          <p:cNvSpPr txBox="1"/>
          <p:nvPr/>
        </p:nvSpPr>
        <p:spPr>
          <a:xfrm>
            <a:off x="10366656" y="3202772"/>
            <a:ext cx="137160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100">
                <a:solidFill>
                  <a:srgbClr val="FFFFFF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pPr/>
            <a:r>
              <a:t>這裡的數字少一個零</a:t>
            </a:r>
          </a:p>
        </p:txBody>
      </p:sp>
      <p:sp>
        <p:nvSpPr>
          <p:cNvPr id="141" name="矩形"/>
          <p:cNvSpPr/>
          <p:nvPr/>
        </p:nvSpPr>
        <p:spPr>
          <a:xfrm>
            <a:off x="-521991" y="-3121"/>
            <a:ext cx="13777849" cy="27822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42" name="員工有高達 90% 的時間在和 Excel 搏鬥"/>
          <p:cNvSpPr txBox="1"/>
          <p:nvPr/>
        </p:nvSpPr>
        <p:spPr>
          <a:xfrm>
            <a:off x="3776064" y="1577058"/>
            <a:ext cx="5477564" cy="560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員工有高達</a:t>
            </a:r>
            <a:r>
              <a:rPr sz="29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90% </a:t>
            </a:r>
            <a:r>
              <a:t>的時間在和 Excel 搏鬥</a:t>
            </a:r>
          </a:p>
        </p:txBody>
      </p:sp>
      <p:sp>
        <p:nvSpPr>
          <p:cNvPr id="143" name="耗時"/>
          <p:cNvSpPr txBox="1"/>
          <p:nvPr/>
        </p:nvSpPr>
        <p:spPr>
          <a:xfrm>
            <a:off x="5853905" y="653582"/>
            <a:ext cx="1296988" cy="901701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耗時</a:t>
            </a:r>
          </a:p>
        </p:txBody>
      </p:sp>
      <p:pic>
        <p:nvPicPr>
          <p:cNvPr id="144" name="影像" descr="影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0932" y="6854135"/>
            <a:ext cx="373324" cy="33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影像" descr="影像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60083" y="6870937"/>
            <a:ext cx="473064" cy="30480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建立試算表"/>
          <p:cNvSpPr txBox="1"/>
          <p:nvPr/>
        </p:nvSpPr>
        <p:spPr>
          <a:xfrm>
            <a:off x="3365151" y="5441263"/>
            <a:ext cx="16144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建立試算表</a:t>
            </a:r>
          </a:p>
        </p:txBody>
      </p:sp>
      <p:sp>
        <p:nvSpPr>
          <p:cNvPr id="147" name="合併同仁版本"/>
          <p:cNvSpPr txBox="1"/>
          <p:nvPr/>
        </p:nvSpPr>
        <p:spPr>
          <a:xfrm>
            <a:off x="7581626" y="5441263"/>
            <a:ext cx="19065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合併同仁版本</a:t>
            </a:r>
          </a:p>
        </p:txBody>
      </p:sp>
      <p:sp>
        <p:nvSpPr>
          <p:cNvPr id="148" name="找錯誤公式"/>
          <p:cNvSpPr txBox="1"/>
          <p:nvPr/>
        </p:nvSpPr>
        <p:spPr>
          <a:xfrm>
            <a:off x="7727676" y="8624096"/>
            <a:ext cx="16144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找錯誤公式</a:t>
            </a:r>
          </a:p>
        </p:txBody>
      </p:sp>
      <p:sp>
        <p:nvSpPr>
          <p:cNvPr id="149" name="向主管彙報"/>
          <p:cNvSpPr txBox="1"/>
          <p:nvPr/>
        </p:nvSpPr>
        <p:spPr>
          <a:xfrm>
            <a:off x="3365151" y="8624096"/>
            <a:ext cx="16144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向主管彙報</a:t>
            </a:r>
          </a:p>
        </p:txBody>
      </p:sp>
      <p:sp>
        <p:nvSpPr>
          <p:cNvPr id="150" name="矩形"/>
          <p:cNvSpPr/>
          <p:nvPr/>
        </p:nvSpPr>
        <p:spPr>
          <a:xfrm>
            <a:off x="10650032" y="4025367"/>
            <a:ext cx="1163044" cy="318246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51" name="這張公式有問題"/>
          <p:cNvSpPr txBox="1"/>
          <p:nvPr/>
        </p:nvSpPr>
        <p:spPr>
          <a:xfrm>
            <a:off x="10685453" y="4025367"/>
            <a:ext cx="109220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100">
                <a:solidFill>
                  <a:srgbClr val="FFFFFF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pPr/>
            <a:r>
              <a:t>這張公式有問題</a:t>
            </a:r>
          </a:p>
        </p:txBody>
      </p:sp>
      <p:pic>
        <p:nvPicPr>
          <p:cNvPr id="152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73350" y="3202520"/>
            <a:ext cx="1906590" cy="1471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83768" y="3229738"/>
            <a:ext cx="1906590" cy="1471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flipH="1">
            <a:off x="3663601" y="6440630"/>
            <a:ext cx="1906591" cy="1471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flipH="1">
            <a:off x="8146701" y="6440630"/>
            <a:ext cx="1906591" cy="1471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影像" descr="影像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69125" y="3228247"/>
            <a:ext cx="1905001" cy="1472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影像" descr="影像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95435" y="3322663"/>
            <a:ext cx="595906" cy="53340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矩形"/>
          <p:cNvSpPr/>
          <p:nvPr/>
        </p:nvSpPr>
        <p:spPr>
          <a:xfrm>
            <a:off x="65984" y="2941637"/>
            <a:ext cx="12872832" cy="6529393"/>
          </a:xfrm>
          <a:prstGeom prst="rect">
            <a:avLst/>
          </a:prstGeom>
          <a:solidFill>
            <a:srgbClr val="EFEFEF">
              <a:alpha val="553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400" name="Excel 匯入 / 匯出"/>
          <p:cNvSpPr txBox="1"/>
          <p:nvPr/>
        </p:nvSpPr>
        <p:spPr>
          <a:xfrm>
            <a:off x="4266096" y="1159779"/>
            <a:ext cx="447260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Excel 匯入 / 匯出</a:t>
            </a:r>
          </a:p>
        </p:txBody>
      </p:sp>
      <p:pic>
        <p:nvPicPr>
          <p:cNvPr id="40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875" y="3773418"/>
            <a:ext cx="5735607" cy="358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0" t="0" r="1753" b="9054"/>
          <a:stretch>
            <a:fillRect/>
          </a:stretch>
        </p:blipFill>
        <p:spPr>
          <a:xfrm>
            <a:off x="545690" y="4105583"/>
            <a:ext cx="5694545" cy="3212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影像" descr="影像"/>
          <p:cNvPicPr>
            <a:picLocks noChangeAspect="1"/>
          </p:cNvPicPr>
          <p:nvPr/>
        </p:nvPicPr>
        <p:blipFill>
          <a:blip r:embed="rId4">
            <a:extLst/>
          </a:blip>
          <a:srcRect l="0" t="0" r="0" b="16188"/>
          <a:stretch>
            <a:fillRect/>
          </a:stretch>
        </p:blipFill>
        <p:spPr>
          <a:xfrm>
            <a:off x="5910965" y="5135870"/>
            <a:ext cx="6574961" cy="3445025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把既有的 Excel 變成資料庫"/>
          <p:cNvSpPr txBox="1"/>
          <p:nvPr/>
        </p:nvSpPr>
        <p:spPr>
          <a:xfrm>
            <a:off x="8204681" y="4226015"/>
            <a:ext cx="365947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把既有的 Excel 變成資料庫</a:t>
            </a:r>
          </a:p>
        </p:txBody>
      </p:sp>
      <p:sp>
        <p:nvSpPr>
          <p:cNvPr id="405" name="線條"/>
          <p:cNvSpPr/>
          <p:nvPr/>
        </p:nvSpPr>
        <p:spPr>
          <a:xfrm>
            <a:off x="4550767" y="7531433"/>
            <a:ext cx="1190949" cy="731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06" name="也能再匯出成EXCEL"/>
          <p:cNvSpPr txBox="1"/>
          <p:nvPr/>
        </p:nvSpPr>
        <p:spPr>
          <a:xfrm>
            <a:off x="1489347" y="7733706"/>
            <a:ext cx="286447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也能再匯出成EXCEL</a:t>
            </a:r>
          </a:p>
        </p:txBody>
      </p:sp>
      <p:sp>
        <p:nvSpPr>
          <p:cNvPr id="407" name="線條"/>
          <p:cNvSpPr/>
          <p:nvPr/>
        </p:nvSpPr>
        <p:spPr>
          <a:xfrm>
            <a:off x="6517268" y="4237918"/>
            <a:ext cx="1372197" cy="731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408" name="影像" descr="影像"/>
          <p:cNvPicPr>
            <a:picLocks noChangeAspect="1"/>
          </p:cNvPicPr>
          <p:nvPr/>
        </p:nvPicPr>
        <p:blipFill>
          <a:blip r:embed="rId4">
            <a:extLst/>
          </a:blip>
          <a:srcRect l="0" t="90397" r="0" b="0"/>
          <a:stretch>
            <a:fillRect/>
          </a:stretch>
        </p:blipFill>
        <p:spPr>
          <a:xfrm>
            <a:off x="5910929" y="8499019"/>
            <a:ext cx="6574961" cy="39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影像" descr="影像"/>
          <p:cNvPicPr>
            <a:picLocks noChangeAspect="1"/>
          </p:cNvPicPr>
          <p:nvPr/>
        </p:nvPicPr>
        <p:blipFill>
          <a:blip r:embed="rId5">
            <a:extLst/>
          </a:blip>
          <a:srcRect l="2797" t="6279" r="0" b="1558"/>
          <a:stretch>
            <a:fillRect/>
          </a:stretch>
        </p:blipFill>
        <p:spPr>
          <a:xfrm>
            <a:off x="5963749" y="5654101"/>
            <a:ext cx="6469651" cy="3147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影像" descr="影像"/>
          <p:cNvPicPr>
            <a:picLocks noChangeAspect="1"/>
          </p:cNvPicPr>
          <p:nvPr/>
        </p:nvPicPr>
        <p:blipFill>
          <a:blip r:embed="rId5">
            <a:extLst/>
          </a:blip>
          <a:srcRect l="262" t="3807" r="2596" b="85437"/>
          <a:stretch>
            <a:fillRect/>
          </a:stretch>
        </p:blipFill>
        <p:spPr>
          <a:xfrm>
            <a:off x="5980905" y="5561848"/>
            <a:ext cx="6465565" cy="367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413" name="在外也能輕鬆存取、簽核資料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在外也能輕鬆存取、簽核資料</a:t>
            </a:r>
          </a:p>
        </p:txBody>
      </p:sp>
      <p:sp>
        <p:nvSpPr>
          <p:cNvPr id="414" name="支援行動裝置"/>
          <p:cNvSpPr txBox="1"/>
          <p:nvPr/>
        </p:nvSpPr>
        <p:spPr>
          <a:xfrm>
            <a:off x="4710906" y="914914"/>
            <a:ext cx="3582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支援行動裝置</a:t>
            </a:r>
          </a:p>
        </p:txBody>
      </p:sp>
      <p:grpSp>
        <p:nvGrpSpPr>
          <p:cNvPr id="420" name="群組"/>
          <p:cNvGrpSpPr/>
          <p:nvPr/>
        </p:nvGrpSpPr>
        <p:grpSpPr>
          <a:xfrm>
            <a:off x="1479999" y="3961302"/>
            <a:ext cx="10045304" cy="5344348"/>
            <a:chOff x="0" y="-14"/>
            <a:chExt cx="10045303" cy="5344347"/>
          </a:xfrm>
        </p:grpSpPr>
        <p:pic>
          <p:nvPicPr>
            <p:cNvPr id="415" name="4.mobile-friendly-2.jpg" descr="4.mobile-friendly-2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76" t="7650" r="3945" b="2985"/>
            <a:stretch>
              <a:fillRect/>
            </a:stretch>
          </p:blipFill>
          <p:spPr>
            <a:xfrm>
              <a:off x="-1" y="-15"/>
              <a:ext cx="10045305" cy="5344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fill="norm" stroke="1" extrusionOk="0">
                  <a:moveTo>
                    <a:pt x="8760" y="0"/>
                  </a:moveTo>
                  <a:cubicBezTo>
                    <a:pt x="5300" y="-1"/>
                    <a:pt x="1841" y="10"/>
                    <a:pt x="1781" y="38"/>
                  </a:cubicBezTo>
                  <a:cubicBezTo>
                    <a:pt x="1666" y="91"/>
                    <a:pt x="1552" y="242"/>
                    <a:pt x="1472" y="441"/>
                  </a:cubicBezTo>
                  <a:cubicBezTo>
                    <a:pt x="1448" y="503"/>
                    <a:pt x="1429" y="560"/>
                    <a:pt x="1414" y="638"/>
                  </a:cubicBezTo>
                  <a:cubicBezTo>
                    <a:pt x="1375" y="936"/>
                    <a:pt x="1367" y="1859"/>
                    <a:pt x="1361" y="3993"/>
                  </a:cubicBezTo>
                  <a:cubicBezTo>
                    <a:pt x="1362" y="4574"/>
                    <a:pt x="1364" y="5073"/>
                    <a:pt x="1367" y="5895"/>
                  </a:cubicBezTo>
                  <a:cubicBezTo>
                    <a:pt x="1377" y="8528"/>
                    <a:pt x="1378" y="10721"/>
                    <a:pt x="1368" y="10766"/>
                  </a:cubicBezTo>
                  <a:cubicBezTo>
                    <a:pt x="1359" y="10810"/>
                    <a:pt x="1287" y="10914"/>
                    <a:pt x="1209" y="10997"/>
                  </a:cubicBezTo>
                  <a:cubicBezTo>
                    <a:pt x="1051" y="11165"/>
                    <a:pt x="872" y="11412"/>
                    <a:pt x="700" y="11701"/>
                  </a:cubicBezTo>
                  <a:cubicBezTo>
                    <a:pt x="638" y="11805"/>
                    <a:pt x="564" y="11891"/>
                    <a:pt x="537" y="11892"/>
                  </a:cubicBezTo>
                  <a:cubicBezTo>
                    <a:pt x="431" y="11895"/>
                    <a:pt x="271" y="12091"/>
                    <a:pt x="208" y="12293"/>
                  </a:cubicBezTo>
                  <a:cubicBezTo>
                    <a:pt x="142" y="12504"/>
                    <a:pt x="122" y="12863"/>
                    <a:pt x="169" y="13024"/>
                  </a:cubicBezTo>
                  <a:cubicBezTo>
                    <a:pt x="185" y="13083"/>
                    <a:pt x="175" y="13201"/>
                    <a:pt x="131" y="13427"/>
                  </a:cubicBezTo>
                  <a:cubicBezTo>
                    <a:pt x="54" y="13824"/>
                    <a:pt x="12" y="14257"/>
                    <a:pt x="0" y="14703"/>
                  </a:cubicBezTo>
                  <a:cubicBezTo>
                    <a:pt x="0" y="14877"/>
                    <a:pt x="1" y="15034"/>
                    <a:pt x="3" y="15215"/>
                  </a:cubicBezTo>
                  <a:cubicBezTo>
                    <a:pt x="30" y="16173"/>
                    <a:pt x="194" y="17168"/>
                    <a:pt x="485" y="18024"/>
                  </a:cubicBezTo>
                  <a:cubicBezTo>
                    <a:pt x="1130" y="19916"/>
                    <a:pt x="2463" y="21329"/>
                    <a:pt x="3818" y="21553"/>
                  </a:cubicBezTo>
                  <a:cubicBezTo>
                    <a:pt x="3984" y="21581"/>
                    <a:pt x="4146" y="21596"/>
                    <a:pt x="4307" y="21596"/>
                  </a:cubicBezTo>
                  <a:cubicBezTo>
                    <a:pt x="4791" y="21599"/>
                    <a:pt x="5264" y="21480"/>
                    <a:pt x="5797" y="21229"/>
                  </a:cubicBezTo>
                  <a:cubicBezTo>
                    <a:pt x="6298" y="20993"/>
                    <a:pt x="6653" y="20667"/>
                    <a:pt x="7182" y="19954"/>
                  </a:cubicBezTo>
                  <a:lnTo>
                    <a:pt x="7431" y="19617"/>
                  </a:lnTo>
                  <a:lnTo>
                    <a:pt x="9182" y="19625"/>
                  </a:lnTo>
                  <a:cubicBezTo>
                    <a:pt x="9583" y="19622"/>
                    <a:pt x="9903" y="19617"/>
                    <a:pt x="10438" y="19617"/>
                  </a:cubicBezTo>
                  <a:cubicBezTo>
                    <a:pt x="12939" y="19617"/>
                    <a:pt x="13350" y="19628"/>
                    <a:pt x="13388" y="19686"/>
                  </a:cubicBezTo>
                  <a:cubicBezTo>
                    <a:pt x="13393" y="19687"/>
                    <a:pt x="13427" y="19686"/>
                    <a:pt x="13427" y="19688"/>
                  </a:cubicBezTo>
                  <a:cubicBezTo>
                    <a:pt x="13407" y="19949"/>
                    <a:pt x="13398" y="20081"/>
                    <a:pt x="13399" y="20151"/>
                  </a:cubicBezTo>
                  <a:cubicBezTo>
                    <a:pt x="13399" y="20156"/>
                    <a:pt x="13398" y="20160"/>
                    <a:pt x="13399" y="20164"/>
                  </a:cubicBezTo>
                  <a:cubicBezTo>
                    <a:pt x="13399" y="20185"/>
                    <a:pt x="13402" y="20195"/>
                    <a:pt x="13405" y="20204"/>
                  </a:cubicBezTo>
                  <a:cubicBezTo>
                    <a:pt x="13407" y="20212"/>
                    <a:pt x="13410" y="20220"/>
                    <a:pt x="13414" y="20225"/>
                  </a:cubicBezTo>
                  <a:cubicBezTo>
                    <a:pt x="13420" y="20229"/>
                    <a:pt x="13427" y="20233"/>
                    <a:pt x="13437" y="20233"/>
                  </a:cubicBezTo>
                  <a:cubicBezTo>
                    <a:pt x="13478" y="20233"/>
                    <a:pt x="13496" y="20248"/>
                    <a:pt x="13501" y="20294"/>
                  </a:cubicBezTo>
                  <a:cubicBezTo>
                    <a:pt x="13503" y="20301"/>
                    <a:pt x="13503" y="20307"/>
                    <a:pt x="13501" y="20315"/>
                  </a:cubicBezTo>
                  <a:cubicBezTo>
                    <a:pt x="13502" y="20350"/>
                    <a:pt x="13497" y="20396"/>
                    <a:pt x="13487" y="20469"/>
                  </a:cubicBezTo>
                  <a:cubicBezTo>
                    <a:pt x="13464" y="20638"/>
                    <a:pt x="13447" y="20668"/>
                    <a:pt x="13274" y="20823"/>
                  </a:cubicBezTo>
                  <a:cubicBezTo>
                    <a:pt x="13245" y="20849"/>
                    <a:pt x="13229" y="20869"/>
                    <a:pt x="13206" y="20892"/>
                  </a:cubicBezTo>
                  <a:cubicBezTo>
                    <a:pt x="13142" y="20962"/>
                    <a:pt x="13093" y="21026"/>
                    <a:pt x="13097" y="21051"/>
                  </a:cubicBezTo>
                  <a:cubicBezTo>
                    <a:pt x="13097" y="21055"/>
                    <a:pt x="13101" y="21060"/>
                    <a:pt x="13103" y="21064"/>
                  </a:cubicBezTo>
                  <a:cubicBezTo>
                    <a:pt x="13118" y="21089"/>
                    <a:pt x="13176" y="21110"/>
                    <a:pt x="13254" y="21124"/>
                  </a:cubicBezTo>
                  <a:cubicBezTo>
                    <a:pt x="13345" y="21129"/>
                    <a:pt x="13446" y="21110"/>
                    <a:pt x="13487" y="21059"/>
                  </a:cubicBezTo>
                  <a:cubicBezTo>
                    <a:pt x="13496" y="21048"/>
                    <a:pt x="13498" y="21049"/>
                    <a:pt x="13504" y="21041"/>
                  </a:cubicBezTo>
                  <a:cubicBezTo>
                    <a:pt x="13506" y="21039"/>
                    <a:pt x="13507" y="21036"/>
                    <a:pt x="13509" y="21033"/>
                  </a:cubicBezTo>
                  <a:cubicBezTo>
                    <a:pt x="13529" y="21002"/>
                    <a:pt x="13542" y="20999"/>
                    <a:pt x="13554" y="21009"/>
                  </a:cubicBezTo>
                  <a:cubicBezTo>
                    <a:pt x="13562" y="21015"/>
                    <a:pt x="13570" y="21027"/>
                    <a:pt x="13580" y="21051"/>
                  </a:cubicBezTo>
                  <a:cubicBezTo>
                    <a:pt x="13589" y="21073"/>
                    <a:pt x="13605" y="21093"/>
                    <a:pt x="13623" y="21108"/>
                  </a:cubicBezTo>
                  <a:cubicBezTo>
                    <a:pt x="13635" y="21117"/>
                    <a:pt x="13647" y="21121"/>
                    <a:pt x="13659" y="21124"/>
                  </a:cubicBezTo>
                  <a:cubicBezTo>
                    <a:pt x="13666" y="21126"/>
                    <a:pt x="13673" y="21133"/>
                    <a:pt x="13680" y="21133"/>
                  </a:cubicBezTo>
                  <a:cubicBezTo>
                    <a:pt x="13701" y="21133"/>
                    <a:pt x="13713" y="21128"/>
                    <a:pt x="13724" y="21118"/>
                  </a:cubicBezTo>
                  <a:cubicBezTo>
                    <a:pt x="13744" y="21095"/>
                    <a:pt x="13746" y="21028"/>
                    <a:pt x="13742" y="20807"/>
                  </a:cubicBezTo>
                  <a:cubicBezTo>
                    <a:pt x="13737" y="20531"/>
                    <a:pt x="13756" y="20369"/>
                    <a:pt x="13807" y="20291"/>
                  </a:cubicBezTo>
                  <a:cubicBezTo>
                    <a:pt x="13822" y="20247"/>
                    <a:pt x="13838" y="20229"/>
                    <a:pt x="13856" y="20246"/>
                  </a:cubicBezTo>
                  <a:cubicBezTo>
                    <a:pt x="13872" y="20238"/>
                    <a:pt x="13889" y="20233"/>
                    <a:pt x="13909" y="20233"/>
                  </a:cubicBezTo>
                  <a:lnTo>
                    <a:pt x="13995" y="20233"/>
                  </a:lnTo>
                  <a:lnTo>
                    <a:pt x="14003" y="19938"/>
                  </a:lnTo>
                  <a:lnTo>
                    <a:pt x="14010" y="19641"/>
                  </a:lnTo>
                  <a:lnTo>
                    <a:pt x="14011" y="19641"/>
                  </a:lnTo>
                  <a:lnTo>
                    <a:pt x="14289" y="19627"/>
                  </a:lnTo>
                  <a:cubicBezTo>
                    <a:pt x="14364" y="19623"/>
                    <a:pt x="14416" y="19624"/>
                    <a:pt x="14458" y="19625"/>
                  </a:cubicBezTo>
                  <a:cubicBezTo>
                    <a:pt x="14458" y="19625"/>
                    <a:pt x="14458" y="19625"/>
                    <a:pt x="14459" y="19625"/>
                  </a:cubicBezTo>
                  <a:cubicBezTo>
                    <a:pt x="14566" y="19628"/>
                    <a:pt x="14587" y="19651"/>
                    <a:pt x="14630" y="19736"/>
                  </a:cubicBezTo>
                  <a:cubicBezTo>
                    <a:pt x="14672" y="19819"/>
                    <a:pt x="14680" y="19858"/>
                    <a:pt x="14668" y="19906"/>
                  </a:cubicBezTo>
                  <a:cubicBezTo>
                    <a:pt x="14666" y="19930"/>
                    <a:pt x="14661" y="19956"/>
                    <a:pt x="14647" y="19987"/>
                  </a:cubicBezTo>
                  <a:cubicBezTo>
                    <a:pt x="14636" y="20010"/>
                    <a:pt x="14624" y="20045"/>
                    <a:pt x="14612" y="20080"/>
                  </a:cubicBezTo>
                  <a:cubicBezTo>
                    <a:pt x="14555" y="20267"/>
                    <a:pt x="14503" y="20497"/>
                    <a:pt x="14508" y="20549"/>
                  </a:cubicBezTo>
                  <a:cubicBezTo>
                    <a:pt x="14510" y="20563"/>
                    <a:pt x="14512" y="20573"/>
                    <a:pt x="14517" y="20576"/>
                  </a:cubicBezTo>
                  <a:cubicBezTo>
                    <a:pt x="14534" y="20588"/>
                    <a:pt x="14572" y="20551"/>
                    <a:pt x="14651" y="20451"/>
                  </a:cubicBezTo>
                  <a:lnTo>
                    <a:pt x="14787" y="20278"/>
                  </a:lnTo>
                  <a:lnTo>
                    <a:pt x="14787" y="20278"/>
                  </a:lnTo>
                  <a:lnTo>
                    <a:pt x="14799" y="20305"/>
                  </a:lnTo>
                  <a:lnTo>
                    <a:pt x="14890" y="20489"/>
                  </a:lnTo>
                  <a:cubicBezTo>
                    <a:pt x="14917" y="20544"/>
                    <a:pt x="14956" y="20606"/>
                    <a:pt x="14995" y="20661"/>
                  </a:cubicBezTo>
                  <a:cubicBezTo>
                    <a:pt x="15031" y="20709"/>
                    <a:pt x="15069" y="20756"/>
                    <a:pt x="15102" y="20786"/>
                  </a:cubicBezTo>
                  <a:lnTo>
                    <a:pt x="15247" y="20921"/>
                  </a:lnTo>
                  <a:lnTo>
                    <a:pt x="16886" y="20934"/>
                  </a:lnTo>
                  <a:cubicBezTo>
                    <a:pt x="17688" y="20940"/>
                    <a:pt x="18099" y="20941"/>
                    <a:pt x="18330" y="20930"/>
                  </a:cubicBezTo>
                  <a:cubicBezTo>
                    <a:pt x="18331" y="20930"/>
                    <a:pt x="18332" y="20930"/>
                    <a:pt x="18332" y="20930"/>
                  </a:cubicBezTo>
                  <a:cubicBezTo>
                    <a:pt x="18563" y="20919"/>
                    <a:pt x="18615" y="20896"/>
                    <a:pt x="18700" y="20847"/>
                  </a:cubicBezTo>
                  <a:cubicBezTo>
                    <a:pt x="18736" y="20827"/>
                    <a:pt x="18766" y="20808"/>
                    <a:pt x="18793" y="20788"/>
                  </a:cubicBezTo>
                  <a:cubicBezTo>
                    <a:pt x="18819" y="20768"/>
                    <a:pt x="18842" y="20746"/>
                    <a:pt x="18864" y="20722"/>
                  </a:cubicBezTo>
                  <a:cubicBezTo>
                    <a:pt x="18864" y="20722"/>
                    <a:pt x="18864" y="20722"/>
                    <a:pt x="18865" y="20722"/>
                  </a:cubicBezTo>
                  <a:cubicBezTo>
                    <a:pt x="18908" y="20672"/>
                    <a:pt x="18946" y="20606"/>
                    <a:pt x="18997" y="20507"/>
                  </a:cubicBezTo>
                  <a:lnTo>
                    <a:pt x="19120" y="20266"/>
                  </a:lnTo>
                  <a:lnTo>
                    <a:pt x="19185" y="20536"/>
                  </a:lnTo>
                  <a:cubicBezTo>
                    <a:pt x="19239" y="20756"/>
                    <a:pt x="19262" y="20805"/>
                    <a:pt x="19306" y="20793"/>
                  </a:cubicBezTo>
                  <a:cubicBezTo>
                    <a:pt x="19355" y="20780"/>
                    <a:pt x="19362" y="20746"/>
                    <a:pt x="19368" y="20419"/>
                  </a:cubicBezTo>
                  <a:cubicBezTo>
                    <a:pt x="19375" y="20096"/>
                    <a:pt x="19382" y="20045"/>
                    <a:pt x="19445" y="19933"/>
                  </a:cubicBezTo>
                  <a:lnTo>
                    <a:pt x="19514" y="19805"/>
                  </a:lnTo>
                  <a:lnTo>
                    <a:pt x="19587" y="19949"/>
                  </a:lnTo>
                  <a:cubicBezTo>
                    <a:pt x="19668" y="20109"/>
                    <a:pt x="19705" y="20124"/>
                    <a:pt x="19752" y="20018"/>
                  </a:cubicBezTo>
                  <a:cubicBezTo>
                    <a:pt x="19759" y="20003"/>
                    <a:pt x="19765" y="19997"/>
                    <a:pt x="19771" y="19989"/>
                  </a:cubicBezTo>
                  <a:cubicBezTo>
                    <a:pt x="19779" y="19964"/>
                    <a:pt x="19787" y="19952"/>
                    <a:pt x="19797" y="19973"/>
                  </a:cubicBezTo>
                  <a:cubicBezTo>
                    <a:pt x="19810" y="19999"/>
                    <a:pt x="19819" y="20042"/>
                    <a:pt x="19826" y="20087"/>
                  </a:cubicBezTo>
                  <a:cubicBezTo>
                    <a:pt x="19837" y="20137"/>
                    <a:pt x="19849" y="20201"/>
                    <a:pt x="19863" y="20289"/>
                  </a:cubicBezTo>
                  <a:lnTo>
                    <a:pt x="19907" y="20557"/>
                  </a:lnTo>
                  <a:lnTo>
                    <a:pt x="20018" y="20469"/>
                  </a:lnTo>
                  <a:lnTo>
                    <a:pt x="20128" y="20379"/>
                  </a:lnTo>
                  <a:lnTo>
                    <a:pt x="20159" y="20483"/>
                  </a:lnTo>
                  <a:cubicBezTo>
                    <a:pt x="20176" y="20540"/>
                    <a:pt x="20186" y="20709"/>
                    <a:pt x="20183" y="20860"/>
                  </a:cubicBezTo>
                  <a:lnTo>
                    <a:pt x="20178" y="21110"/>
                  </a:lnTo>
                  <a:cubicBezTo>
                    <a:pt x="20219" y="21119"/>
                    <a:pt x="20277" y="21125"/>
                    <a:pt x="20355" y="21128"/>
                  </a:cubicBezTo>
                  <a:lnTo>
                    <a:pt x="20476" y="21123"/>
                  </a:lnTo>
                  <a:cubicBezTo>
                    <a:pt x="20769" y="21110"/>
                    <a:pt x="20773" y="21107"/>
                    <a:pt x="20773" y="20998"/>
                  </a:cubicBezTo>
                  <a:cubicBezTo>
                    <a:pt x="20773" y="20910"/>
                    <a:pt x="20740" y="20857"/>
                    <a:pt x="20611" y="20730"/>
                  </a:cubicBezTo>
                  <a:cubicBezTo>
                    <a:pt x="20432" y="20554"/>
                    <a:pt x="20404" y="20491"/>
                    <a:pt x="20402" y="20266"/>
                  </a:cubicBezTo>
                  <a:cubicBezTo>
                    <a:pt x="20402" y="20182"/>
                    <a:pt x="20362" y="19863"/>
                    <a:pt x="20314" y="19556"/>
                  </a:cubicBezTo>
                  <a:cubicBezTo>
                    <a:pt x="20267" y="19250"/>
                    <a:pt x="20236" y="18975"/>
                    <a:pt x="20245" y="18945"/>
                  </a:cubicBezTo>
                  <a:cubicBezTo>
                    <a:pt x="20251" y="18928"/>
                    <a:pt x="20300" y="18800"/>
                    <a:pt x="20335" y="18706"/>
                  </a:cubicBezTo>
                  <a:cubicBezTo>
                    <a:pt x="20335" y="18705"/>
                    <a:pt x="20336" y="18704"/>
                    <a:pt x="20337" y="18703"/>
                  </a:cubicBezTo>
                  <a:cubicBezTo>
                    <a:pt x="20339" y="18693"/>
                    <a:pt x="20341" y="18694"/>
                    <a:pt x="20343" y="18687"/>
                  </a:cubicBezTo>
                  <a:cubicBezTo>
                    <a:pt x="20367" y="18624"/>
                    <a:pt x="20373" y="18606"/>
                    <a:pt x="20402" y="18533"/>
                  </a:cubicBezTo>
                  <a:cubicBezTo>
                    <a:pt x="20461" y="18378"/>
                    <a:pt x="20506" y="18251"/>
                    <a:pt x="20541" y="18137"/>
                  </a:cubicBezTo>
                  <a:cubicBezTo>
                    <a:pt x="20543" y="18130"/>
                    <a:pt x="20545" y="18123"/>
                    <a:pt x="20547" y="18116"/>
                  </a:cubicBezTo>
                  <a:cubicBezTo>
                    <a:pt x="20567" y="18053"/>
                    <a:pt x="20583" y="17994"/>
                    <a:pt x="20596" y="17935"/>
                  </a:cubicBezTo>
                  <a:cubicBezTo>
                    <a:pt x="20603" y="17903"/>
                    <a:pt x="20609" y="17872"/>
                    <a:pt x="20613" y="17842"/>
                  </a:cubicBezTo>
                  <a:cubicBezTo>
                    <a:pt x="20617" y="17823"/>
                    <a:pt x="20618" y="17803"/>
                    <a:pt x="20621" y="17784"/>
                  </a:cubicBezTo>
                  <a:cubicBezTo>
                    <a:pt x="20642" y="17602"/>
                    <a:pt x="20624" y="17440"/>
                    <a:pt x="20573" y="17223"/>
                  </a:cubicBezTo>
                  <a:cubicBezTo>
                    <a:pt x="20485" y="16847"/>
                    <a:pt x="20257" y="16212"/>
                    <a:pt x="20092" y="15874"/>
                  </a:cubicBezTo>
                  <a:cubicBezTo>
                    <a:pt x="19989" y="15665"/>
                    <a:pt x="19954" y="15559"/>
                    <a:pt x="19965" y="15494"/>
                  </a:cubicBezTo>
                  <a:cubicBezTo>
                    <a:pt x="19974" y="15445"/>
                    <a:pt x="19962" y="15285"/>
                    <a:pt x="19939" y="15138"/>
                  </a:cubicBezTo>
                  <a:cubicBezTo>
                    <a:pt x="19893" y="14838"/>
                    <a:pt x="19911" y="14739"/>
                    <a:pt x="19999" y="14827"/>
                  </a:cubicBezTo>
                  <a:cubicBezTo>
                    <a:pt x="20064" y="14892"/>
                    <a:pt x="20168" y="14894"/>
                    <a:pt x="20232" y="14830"/>
                  </a:cubicBezTo>
                  <a:cubicBezTo>
                    <a:pt x="20259" y="14803"/>
                    <a:pt x="20305" y="14690"/>
                    <a:pt x="20335" y="14580"/>
                  </a:cubicBezTo>
                  <a:cubicBezTo>
                    <a:pt x="20409" y="14308"/>
                    <a:pt x="20604" y="13286"/>
                    <a:pt x="20626" y="13066"/>
                  </a:cubicBezTo>
                  <a:cubicBezTo>
                    <a:pt x="20626" y="13023"/>
                    <a:pt x="20627" y="12979"/>
                    <a:pt x="20625" y="12947"/>
                  </a:cubicBezTo>
                  <a:cubicBezTo>
                    <a:pt x="20607" y="12861"/>
                    <a:pt x="20561" y="12755"/>
                    <a:pt x="20535" y="12745"/>
                  </a:cubicBezTo>
                  <a:cubicBezTo>
                    <a:pt x="20528" y="12753"/>
                    <a:pt x="20522" y="12762"/>
                    <a:pt x="20516" y="12774"/>
                  </a:cubicBezTo>
                  <a:cubicBezTo>
                    <a:pt x="20481" y="12859"/>
                    <a:pt x="20382" y="13246"/>
                    <a:pt x="20382" y="13300"/>
                  </a:cubicBezTo>
                  <a:cubicBezTo>
                    <a:pt x="20382" y="13337"/>
                    <a:pt x="20324" y="13537"/>
                    <a:pt x="20253" y="13744"/>
                  </a:cubicBezTo>
                  <a:cubicBezTo>
                    <a:pt x="20149" y="14050"/>
                    <a:pt x="20117" y="14112"/>
                    <a:pt x="20088" y="14068"/>
                  </a:cubicBezTo>
                  <a:cubicBezTo>
                    <a:pt x="20069" y="14038"/>
                    <a:pt x="20055" y="13991"/>
                    <a:pt x="20055" y="13964"/>
                  </a:cubicBezTo>
                  <a:cubicBezTo>
                    <a:pt x="20055" y="13841"/>
                    <a:pt x="19811" y="13201"/>
                    <a:pt x="19684" y="12987"/>
                  </a:cubicBezTo>
                  <a:cubicBezTo>
                    <a:pt x="19540" y="12747"/>
                    <a:pt x="19517" y="12604"/>
                    <a:pt x="19622" y="12604"/>
                  </a:cubicBezTo>
                  <a:cubicBezTo>
                    <a:pt x="19693" y="12604"/>
                    <a:pt x="19707" y="12541"/>
                    <a:pt x="19714" y="12179"/>
                  </a:cubicBezTo>
                  <a:cubicBezTo>
                    <a:pt x="19718" y="11975"/>
                    <a:pt x="19735" y="11816"/>
                    <a:pt x="19762" y="11738"/>
                  </a:cubicBezTo>
                  <a:cubicBezTo>
                    <a:pt x="19790" y="11658"/>
                    <a:pt x="19799" y="11589"/>
                    <a:pt x="19795" y="11539"/>
                  </a:cubicBezTo>
                  <a:cubicBezTo>
                    <a:pt x="19794" y="11533"/>
                    <a:pt x="19794" y="11525"/>
                    <a:pt x="19793" y="11520"/>
                  </a:cubicBezTo>
                  <a:cubicBezTo>
                    <a:pt x="19785" y="11474"/>
                    <a:pt x="19763" y="11448"/>
                    <a:pt x="19726" y="11456"/>
                  </a:cubicBezTo>
                  <a:cubicBezTo>
                    <a:pt x="19719" y="11457"/>
                    <a:pt x="19707" y="11457"/>
                    <a:pt x="19698" y="11459"/>
                  </a:cubicBezTo>
                  <a:cubicBezTo>
                    <a:pt x="19664" y="11464"/>
                    <a:pt x="19622" y="11468"/>
                    <a:pt x="19590" y="11467"/>
                  </a:cubicBezTo>
                  <a:cubicBezTo>
                    <a:pt x="19582" y="11467"/>
                    <a:pt x="19572" y="11473"/>
                    <a:pt x="19564" y="11475"/>
                  </a:cubicBezTo>
                  <a:cubicBezTo>
                    <a:pt x="19549" y="11478"/>
                    <a:pt x="19536" y="11479"/>
                    <a:pt x="19521" y="11486"/>
                  </a:cubicBezTo>
                  <a:cubicBezTo>
                    <a:pt x="19497" y="11499"/>
                    <a:pt x="19475" y="11516"/>
                    <a:pt x="19459" y="11536"/>
                  </a:cubicBezTo>
                  <a:cubicBezTo>
                    <a:pt x="19438" y="11561"/>
                    <a:pt x="19410" y="11579"/>
                    <a:pt x="19382" y="11592"/>
                  </a:cubicBezTo>
                  <a:cubicBezTo>
                    <a:pt x="19368" y="11603"/>
                    <a:pt x="19350" y="11623"/>
                    <a:pt x="19341" y="11629"/>
                  </a:cubicBezTo>
                  <a:cubicBezTo>
                    <a:pt x="19261" y="11675"/>
                    <a:pt x="19239" y="11882"/>
                    <a:pt x="19288" y="12136"/>
                  </a:cubicBezTo>
                  <a:cubicBezTo>
                    <a:pt x="19343" y="12421"/>
                    <a:pt x="19315" y="12722"/>
                    <a:pt x="19234" y="12722"/>
                  </a:cubicBezTo>
                  <a:cubicBezTo>
                    <a:pt x="19234" y="12722"/>
                    <a:pt x="19232" y="12722"/>
                    <a:pt x="19232" y="12722"/>
                  </a:cubicBezTo>
                  <a:cubicBezTo>
                    <a:pt x="19226" y="12722"/>
                    <a:pt x="19221" y="12721"/>
                    <a:pt x="19217" y="12718"/>
                  </a:cubicBezTo>
                  <a:cubicBezTo>
                    <a:pt x="19214" y="12716"/>
                    <a:pt x="19212" y="12710"/>
                    <a:pt x="19209" y="12705"/>
                  </a:cubicBezTo>
                  <a:cubicBezTo>
                    <a:pt x="19208" y="12703"/>
                    <a:pt x="19206" y="12702"/>
                    <a:pt x="19205" y="12698"/>
                  </a:cubicBezTo>
                  <a:cubicBezTo>
                    <a:pt x="19203" y="12692"/>
                    <a:pt x="19202" y="12671"/>
                    <a:pt x="19201" y="12662"/>
                  </a:cubicBezTo>
                  <a:cubicBezTo>
                    <a:pt x="19196" y="12638"/>
                    <a:pt x="19192" y="12613"/>
                    <a:pt x="19190" y="12559"/>
                  </a:cubicBezTo>
                  <a:cubicBezTo>
                    <a:pt x="19183" y="12410"/>
                    <a:pt x="19180" y="12126"/>
                    <a:pt x="19177" y="11585"/>
                  </a:cubicBezTo>
                  <a:cubicBezTo>
                    <a:pt x="19175" y="11271"/>
                    <a:pt x="19176" y="10881"/>
                    <a:pt x="19179" y="10503"/>
                  </a:cubicBezTo>
                  <a:cubicBezTo>
                    <a:pt x="19181" y="10127"/>
                    <a:pt x="19185" y="9765"/>
                    <a:pt x="19190" y="9504"/>
                  </a:cubicBezTo>
                  <a:lnTo>
                    <a:pt x="19190" y="9501"/>
                  </a:lnTo>
                  <a:lnTo>
                    <a:pt x="19208" y="8561"/>
                  </a:lnTo>
                  <a:lnTo>
                    <a:pt x="19208" y="8553"/>
                  </a:lnTo>
                  <a:lnTo>
                    <a:pt x="19537" y="8521"/>
                  </a:lnTo>
                  <a:cubicBezTo>
                    <a:pt x="19932" y="8484"/>
                    <a:pt x="20273" y="8330"/>
                    <a:pt x="20582" y="8052"/>
                  </a:cubicBezTo>
                  <a:cubicBezTo>
                    <a:pt x="21121" y="7567"/>
                    <a:pt x="21426" y="6916"/>
                    <a:pt x="21560" y="5964"/>
                  </a:cubicBezTo>
                  <a:cubicBezTo>
                    <a:pt x="21587" y="5772"/>
                    <a:pt x="21600" y="5482"/>
                    <a:pt x="21600" y="5177"/>
                  </a:cubicBezTo>
                  <a:cubicBezTo>
                    <a:pt x="21599" y="4873"/>
                    <a:pt x="21585" y="4555"/>
                    <a:pt x="21558" y="4311"/>
                  </a:cubicBezTo>
                  <a:cubicBezTo>
                    <a:pt x="21505" y="3839"/>
                    <a:pt x="21303" y="3082"/>
                    <a:pt x="21141" y="2741"/>
                  </a:cubicBezTo>
                  <a:cubicBezTo>
                    <a:pt x="21050" y="2552"/>
                    <a:pt x="21013" y="2432"/>
                    <a:pt x="21013" y="2337"/>
                  </a:cubicBezTo>
                  <a:cubicBezTo>
                    <a:pt x="21013" y="1992"/>
                    <a:pt x="20774" y="1367"/>
                    <a:pt x="20568" y="1171"/>
                  </a:cubicBezTo>
                  <a:cubicBezTo>
                    <a:pt x="20288" y="904"/>
                    <a:pt x="19886" y="985"/>
                    <a:pt x="19655" y="1354"/>
                  </a:cubicBezTo>
                  <a:cubicBezTo>
                    <a:pt x="19569" y="1491"/>
                    <a:pt x="19544" y="1505"/>
                    <a:pt x="19310" y="1535"/>
                  </a:cubicBezTo>
                  <a:cubicBezTo>
                    <a:pt x="18638" y="1619"/>
                    <a:pt x="18128" y="1990"/>
                    <a:pt x="17672" y="2733"/>
                  </a:cubicBezTo>
                  <a:cubicBezTo>
                    <a:pt x="17147" y="3585"/>
                    <a:pt x="16964" y="3867"/>
                    <a:pt x="16773" y="3968"/>
                  </a:cubicBezTo>
                  <a:cubicBezTo>
                    <a:pt x="16730" y="4004"/>
                    <a:pt x="16688" y="4017"/>
                    <a:pt x="16611" y="4019"/>
                  </a:cubicBezTo>
                  <a:cubicBezTo>
                    <a:pt x="16608" y="4019"/>
                    <a:pt x="16607" y="4021"/>
                    <a:pt x="16605" y="4021"/>
                  </a:cubicBezTo>
                  <a:cubicBezTo>
                    <a:pt x="16563" y="4026"/>
                    <a:pt x="16518" y="4030"/>
                    <a:pt x="16467" y="4032"/>
                  </a:cubicBezTo>
                  <a:lnTo>
                    <a:pt x="16181" y="4040"/>
                  </a:lnTo>
                  <a:lnTo>
                    <a:pt x="16181" y="4003"/>
                  </a:lnTo>
                  <a:lnTo>
                    <a:pt x="16180" y="3985"/>
                  </a:lnTo>
                  <a:lnTo>
                    <a:pt x="16178" y="3862"/>
                  </a:lnTo>
                  <a:cubicBezTo>
                    <a:pt x="16178" y="3833"/>
                    <a:pt x="16175" y="3407"/>
                    <a:pt x="16174" y="3211"/>
                  </a:cubicBezTo>
                  <a:lnTo>
                    <a:pt x="16168" y="2409"/>
                  </a:lnTo>
                  <a:lnTo>
                    <a:pt x="16156" y="887"/>
                  </a:lnTo>
                  <a:cubicBezTo>
                    <a:pt x="16155" y="840"/>
                    <a:pt x="16153" y="806"/>
                    <a:pt x="16152" y="770"/>
                  </a:cubicBezTo>
                  <a:lnTo>
                    <a:pt x="16093" y="573"/>
                  </a:lnTo>
                  <a:cubicBezTo>
                    <a:pt x="16014" y="311"/>
                    <a:pt x="15875" y="99"/>
                    <a:pt x="15748" y="45"/>
                  </a:cubicBezTo>
                  <a:cubicBezTo>
                    <a:pt x="15682" y="17"/>
                    <a:pt x="12221" y="2"/>
                    <a:pt x="8760" y="0"/>
                  </a:cubicBezTo>
                  <a:close/>
                  <a:moveTo>
                    <a:pt x="21137" y="757"/>
                  </a:moveTo>
                  <a:cubicBezTo>
                    <a:pt x="21130" y="757"/>
                    <a:pt x="21080" y="843"/>
                    <a:pt x="21025" y="948"/>
                  </a:cubicBezTo>
                  <a:cubicBezTo>
                    <a:pt x="20971" y="1052"/>
                    <a:pt x="20932" y="1135"/>
                    <a:pt x="20939" y="1135"/>
                  </a:cubicBezTo>
                  <a:cubicBezTo>
                    <a:pt x="20946" y="1135"/>
                    <a:pt x="20996" y="1052"/>
                    <a:pt x="21050" y="948"/>
                  </a:cubicBezTo>
                  <a:cubicBezTo>
                    <a:pt x="21104" y="843"/>
                    <a:pt x="21144" y="757"/>
                    <a:pt x="21137" y="757"/>
                  </a:cubicBezTo>
                  <a:close/>
                  <a:moveTo>
                    <a:pt x="19244" y="797"/>
                  </a:moveTo>
                  <a:cubicBezTo>
                    <a:pt x="19245" y="802"/>
                    <a:pt x="19245" y="806"/>
                    <a:pt x="19246" y="810"/>
                  </a:cubicBezTo>
                  <a:lnTo>
                    <a:pt x="19308" y="935"/>
                  </a:lnTo>
                  <a:cubicBezTo>
                    <a:pt x="19363" y="1046"/>
                    <a:pt x="19412" y="1135"/>
                    <a:pt x="19416" y="1135"/>
                  </a:cubicBezTo>
                  <a:cubicBezTo>
                    <a:pt x="19435" y="1135"/>
                    <a:pt x="19416" y="1095"/>
                    <a:pt x="19316" y="921"/>
                  </a:cubicBezTo>
                  <a:lnTo>
                    <a:pt x="19244" y="797"/>
                  </a:lnTo>
                  <a:close/>
                  <a:moveTo>
                    <a:pt x="20136" y="9096"/>
                  </a:moveTo>
                  <a:cubicBezTo>
                    <a:pt x="19857" y="9096"/>
                    <a:pt x="19650" y="9607"/>
                    <a:pt x="19726" y="10112"/>
                  </a:cubicBezTo>
                  <a:cubicBezTo>
                    <a:pt x="19762" y="10358"/>
                    <a:pt x="19877" y="10597"/>
                    <a:pt x="19988" y="10657"/>
                  </a:cubicBezTo>
                  <a:cubicBezTo>
                    <a:pt x="20014" y="10672"/>
                    <a:pt x="20037" y="10682"/>
                    <a:pt x="20058" y="10689"/>
                  </a:cubicBezTo>
                  <a:cubicBezTo>
                    <a:pt x="20094" y="10690"/>
                    <a:pt x="20098" y="10693"/>
                    <a:pt x="20146" y="10694"/>
                  </a:cubicBezTo>
                  <a:cubicBezTo>
                    <a:pt x="20158" y="10694"/>
                    <a:pt x="20158" y="10693"/>
                    <a:pt x="20169" y="10694"/>
                  </a:cubicBezTo>
                  <a:cubicBezTo>
                    <a:pt x="20198" y="10687"/>
                    <a:pt x="20228" y="10676"/>
                    <a:pt x="20265" y="10657"/>
                  </a:cubicBezTo>
                  <a:cubicBezTo>
                    <a:pt x="20335" y="10621"/>
                    <a:pt x="20371" y="10621"/>
                    <a:pt x="20390" y="10657"/>
                  </a:cubicBezTo>
                  <a:cubicBezTo>
                    <a:pt x="20398" y="10671"/>
                    <a:pt x="20404" y="10678"/>
                    <a:pt x="20410" y="10686"/>
                  </a:cubicBezTo>
                  <a:cubicBezTo>
                    <a:pt x="20430" y="10683"/>
                    <a:pt x="20443" y="10678"/>
                    <a:pt x="20453" y="10673"/>
                  </a:cubicBezTo>
                  <a:cubicBezTo>
                    <a:pt x="20454" y="10658"/>
                    <a:pt x="20454" y="10641"/>
                    <a:pt x="20451" y="10617"/>
                  </a:cubicBezTo>
                  <a:cubicBezTo>
                    <a:pt x="20444" y="10566"/>
                    <a:pt x="20465" y="10424"/>
                    <a:pt x="20498" y="10301"/>
                  </a:cubicBezTo>
                  <a:cubicBezTo>
                    <a:pt x="20573" y="10021"/>
                    <a:pt x="20574" y="9792"/>
                    <a:pt x="20501" y="9521"/>
                  </a:cubicBezTo>
                  <a:cubicBezTo>
                    <a:pt x="20437" y="9281"/>
                    <a:pt x="20278" y="9096"/>
                    <a:pt x="20136" y="9096"/>
                  </a:cubicBezTo>
                  <a:close/>
                  <a:moveTo>
                    <a:pt x="21025" y="10832"/>
                  </a:moveTo>
                  <a:cubicBezTo>
                    <a:pt x="20885" y="10830"/>
                    <a:pt x="20744" y="10959"/>
                    <a:pt x="20648" y="11201"/>
                  </a:cubicBezTo>
                  <a:cubicBezTo>
                    <a:pt x="20571" y="11394"/>
                    <a:pt x="20575" y="11861"/>
                    <a:pt x="20655" y="12071"/>
                  </a:cubicBezTo>
                  <a:cubicBezTo>
                    <a:pt x="20670" y="12109"/>
                    <a:pt x="20676" y="12142"/>
                    <a:pt x="20684" y="12174"/>
                  </a:cubicBezTo>
                  <a:cubicBezTo>
                    <a:pt x="20696" y="12206"/>
                    <a:pt x="20703" y="12234"/>
                    <a:pt x="20699" y="12253"/>
                  </a:cubicBezTo>
                  <a:cubicBezTo>
                    <a:pt x="20700" y="12279"/>
                    <a:pt x="20700" y="12303"/>
                    <a:pt x="20696" y="12326"/>
                  </a:cubicBezTo>
                  <a:cubicBezTo>
                    <a:pt x="20681" y="12412"/>
                    <a:pt x="20686" y="12423"/>
                    <a:pt x="20726" y="12392"/>
                  </a:cubicBezTo>
                  <a:cubicBezTo>
                    <a:pt x="20742" y="12380"/>
                    <a:pt x="20757" y="12378"/>
                    <a:pt x="20773" y="12373"/>
                  </a:cubicBezTo>
                  <a:cubicBezTo>
                    <a:pt x="20773" y="12371"/>
                    <a:pt x="20772" y="12367"/>
                    <a:pt x="20773" y="12366"/>
                  </a:cubicBezTo>
                  <a:cubicBezTo>
                    <a:pt x="20785" y="12330"/>
                    <a:pt x="20814" y="12340"/>
                    <a:pt x="20838" y="12368"/>
                  </a:cubicBezTo>
                  <a:cubicBezTo>
                    <a:pt x="21071" y="12418"/>
                    <a:pt x="21135" y="12409"/>
                    <a:pt x="21228" y="12309"/>
                  </a:cubicBezTo>
                  <a:cubicBezTo>
                    <a:pt x="21341" y="12187"/>
                    <a:pt x="21442" y="11868"/>
                    <a:pt x="21442" y="11632"/>
                  </a:cubicBezTo>
                  <a:cubicBezTo>
                    <a:pt x="21442" y="11443"/>
                    <a:pt x="21345" y="11094"/>
                    <a:pt x="21263" y="10981"/>
                  </a:cubicBezTo>
                  <a:cubicBezTo>
                    <a:pt x="21190" y="10882"/>
                    <a:pt x="21108" y="10833"/>
                    <a:pt x="21025" y="1083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16" name="線條"/>
            <p:cNvSpPr/>
            <p:nvPr/>
          </p:nvSpPr>
          <p:spPr>
            <a:xfrm flipV="1">
              <a:off x="9387963" y="3388"/>
              <a:ext cx="2" cy="154424"/>
            </a:xfrm>
            <a:prstGeom prst="line">
              <a:avLst/>
            </a:prstGeom>
            <a:noFill/>
            <a:ln w="12700" cap="flat">
              <a:solidFill>
                <a:srgbClr val="F7D1D2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7" name="線條"/>
            <p:cNvSpPr/>
            <p:nvPr/>
          </p:nvSpPr>
          <p:spPr>
            <a:xfrm flipV="1">
              <a:off x="9735785" y="194586"/>
              <a:ext cx="93010" cy="93010"/>
            </a:xfrm>
            <a:prstGeom prst="line">
              <a:avLst/>
            </a:prstGeom>
            <a:noFill/>
            <a:ln w="12700" cap="flat">
              <a:solidFill>
                <a:srgbClr val="F7D1D2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8" name="線條"/>
            <p:cNvSpPr/>
            <p:nvPr/>
          </p:nvSpPr>
          <p:spPr>
            <a:xfrm>
              <a:off x="9872263" y="640826"/>
              <a:ext cx="131536" cy="2"/>
            </a:xfrm>
            <a:prstGeom prst="line">
              <a:avLst/>
            </a:prstGeom>
            <a:noFill/>
            <a:ln w="12700" cap="flat">
              <a:solidFill>
                <a:srgbClr val="F7D1D2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9" name="線條"/>
            <p:cNvSpPr/>
            <p:nvPr/>
          </p:nvSpPr>
          <p:spPr>
            <a:xfrm flipH="1" flipV="1">
              <a:off x="8941504" y="194586"/>
              <a:ext cx="93010" cy="93010"/>
            </a:xfrm>
            <a:prstGeom prst="line">
              <a:avLst/>
            </a:prstGeom>
            <a:noFill/>
            <a:ln w="12700" cap="flat">
              <a:solidFill>
                <a:srgbClr val="F7D1D2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grpSp>
        <p:nvGrpSpPr>
          <p:cNvPr id="425" name="群組"/>
          <p:cNvGrpSpPr/>
          <p:nvPr/>
        </p:nvGrpSpPr>
        <p:grpSpPr>
          <a:xfrm>
            <a:off x="2767256" y="3918994"/>
            <a:ext cx="7470290" cy="5217541"/>
            <a:chOff x="0" y="0"/>
            <a:chExt cx="7470289" cy="5217540"/>
          </a:xfrm>
        </p:grpSpPr>
        <p:pic>
          <p:nvPicPr>
            <p:cNvPr id="423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3694" b="0"/>
            <a:stretch>
              <a:fillRect/>
            </a:stretch>
          </p:blipFill>
          <p:spPr>
            <a:xfrm>
              <a:off x="-1" y="-1"/>
              <a:ext cx="4699167" cy="521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3522" t="0" r="0" b="0"/>
            <a:stretch>
              <a:fillRect/>
            </a:stretch>
          </p:blipFill>
          <p:spPr>
            <a:xfrm>
              <a:off x="4425937" y="-1"/>
              <a:ext cx="3044353" cy="521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6" name="將資料庫的的各項優點帶到網站或部落格中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將資料庫的的各項優點帶到網站或部落格中</a:t>
            </a:r>
          </a:p>
        </p:txBody>
      </p:sp>
      <p:sp>
        <p:nvSpPr>
          <p:cNvPr id="427" name="嵌入在你的網站中"/>
          <p:cNvSpPr txBox="1"/>
          <p:nvPr/>
        </p:nvSpPr>
        <p:spPr>
          <a:xfrm>
            <a:off x="4139406" y="914914"/>
            <a:ext cx="4725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嵌入在你的網站中</a:t>
            </a:r>
          </a:p>
        </p:txBody>
      </p:sp>
      <p:pic>
        <p:nvPicPr>
          <p:cNvPr id="428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rcRect l="0" t="632" r="0" b="7712"/>
          <a:stretch>
            <a:fillRect/>
          </a:stretch>
        </p:blipFill>
        <p:spPr>
          <a:xfrm>
            <a:off x="2824806" y="4435240"/>
            <a:ext cx="7355324" cy="4648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431" name="Ragic 提供 RESTful HTTP API任何程式開發人員都能用程式存取、整合 Ragic 資料庫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Ragic 提供 RESTful HTTP API任何程式開發人員都能用程式存取、整合 Ragic 資料庫</a:t>
            </a:r>
          </a:p>
        </p:txBody>
      </p:sp>
      <p:sp>
        <p:nvSpPr>
          <p:cNvPr id="432" name="簡單而完整的API"/>
          <p:cNvSpPr txBox="1"/>
          <p:nvPr/>
        </p:nvSpPr>
        <p:spPr>
          <a:xfrm>
            <a:off x="4250329" y="914914"/>
            <a:ext cx="450414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簡單而完整的API</a:t>
            </a:r>
          </a:p>
        </p:txBody>
      </p:sp>
      <p:grpSp>
        <p:nvGrpSpPr>
          <p:cNvPr id="436" name="群組"/>
          <p:cNvGrpSpPr/>
          <p:nvPr/>
        </p:nvGrpSpPr>
        <p:grpSpPr>
          <a:xfrm>
            <a:off x="2834659" y="3928133"/>
            <a:ext cx="7335482" cy="5199261"/>
            <a:chOff x="0" y="0"/>
            <a:chExt cx="7335480" cy="5199260"/>
          </a:xfrm>
        </p:grpSpPr>
        <p:pic>
          <p:nvPicPr>
            <p:cNvPr id="433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9971" t="0" r="0" b="0"/>
            <a:stretch>
              <a:fillRect/>
            </a:stretch>
          </p:blipFill>
          <p:spPr>
            <a:xfrm>
              <a:off x="5669810" y="-1"/>
              <a:ext cx="1665671" cy="5199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22605" b="0"/>
            <a:stretch>
              <a:fillRect/>
            </a:stretch>
          </p:blipFill>
          <p:spPr>
            <a:xfrm>
              <a:off x="0" y="-1"/>
              <a:ext cx="6436592" cy="5199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7262" y="587037"/>
              <a:ext cx="7160463" cy="4539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grpSp>
        <p:nvGrpSpPr>
          <p:cNvPr id="441" name="群組"/>
          <p:cNvGrpSpPr/>
          <p:nvPr/>
        </p:nvGrpSpPr>
        <p:grpSpPr>
          <a:xfrm>
            <a:off x="2774433" y="3904639"/>
            <a:ext cx="7470290" cy="5217542"/>
            <a:chOff x="0" y="0"/>
            <a:chExt cx="7470289" cy="5217540"/>
          </a:xfrm>
        </p:grpSpPr>
        <p:pic>
          <p:nvPicPr>
            <p:cNvPr id="439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3694" b="0"/>
            <a:stretch>
              <a:fillRect/>
            </a:stretch>
          </p:blipFill>
          <p:spPr>
            <a:xfrm>
              <a:off x="-1" y="0"/>
              <a:ext cx="4699167" cy="521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3522" t="0" r="0" b="0"/>
            <a:stretch>
              <a:fillRect/>
            </a:stretch>
          </p:blipFill>
          <p:spPr>
            <a:xfrm>
              <a:off x="4425937" y="0"/>
              <a:ext cx="3044353" cy="521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2" name="無論你的商業邏輯有多複雜，都能夠透過 Ragic 的伺服器端 Javascript 流程引擎完成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無論你的商業邏輯有多複雜，都能夠透過 Ragic 的伺服器端 Javascript 流程引擎完成</a:t>
            </a:r>
          </a:p>
        </p:txBody>
      </p:sp>
      <p:sp>
        <p:nvSpPr>
          <p:cNvPr id="443" name="客製化 Scripting 引擎"/>
          <p:cNvSpPr txBox="1"/>
          <p:nvPr/>
        </p:nvSpPr>
        <p:spPr>
          <a:xfrm>
            <a:off x="3726129" y="914914"/>
            <a:ext cx="5552542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客製化 Scripting 引擎</a:t>
            </a:r>
          </a:p>
        </p:txBody>
      </p:sp>
      <p:pic>
        <p:nvPicPr>
          <p:cNvPr id="444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rcRect l="0" t="0" r="0" b="13426"/>
          <a:stretch>
            <a:fillRect/>
          </a:stretch>
        </p:blipFill>
        <p:spPr>
          <a:xfrm>
            <a:off x="2819288" y="4443414"/>
            <a:ext cx="7366156" cy="4614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矩形"/>
          <p:cNvSpPr/>
          <p:nvPr/>
        </p:nvSpPr>
        <p:spPr>
          <a:xfrm>
            <a:off x="-386523" y="-97372"/>
            <a:ext cx="13777846" cy="34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447" name="跨平台，安裝容易的 Java-based 產品"/>
          <p:cNvSpPr txBox="1"/>
          <p:nvPr/>
        </p:nvSpPr>
        <p:spPr>
          <a:xfrm>
            <a:off x="558599" y="1881680"/>
            <a:ext cx="118876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跨平台，安裝容易的 Java-based 產品</a:t>
            </a:r>
          </a:p>
        </p:txBody>
      </p:sp>
      <p:sp>
        <p:nvSpPr>
          <p:cNvPr id="448" name="使用技術"/>
          <p:cNvSpPr txBox="1"/>
          <p:nvPr/>
        </p:nvSpPr>
        <p:spPr>
          <a:xfrm>
            <a:off x="5282406" y="914914"/>
            <a:ext cx="2439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使用技術</a:t>
            </a:r>
          </a:p>
        </p:txBody>
      </p:sp>
      <p:sp>
        <p:nvSpPr>
          <p:cNvPr id="449" name="矩形"/>
          <p:cNvSpPr/>
          <p:nvPr/>
        </p:nvSpPr>
        <p:spPr>
          <a:xfrm>
            <a:off x="800341" y="4445873"/>
            <a:ext cx="2439991" cy="1543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50" name="以 Java 開發"/>
          <p:cNvSpPr txBox="1"/>
          <p:nvPr/>
        </p:nvSpPr>
        <p:spPr>
          <a:xfrm>
            <a:off x="1302052" y="4605048"/>
            <a:ext cx="1436570" cy="35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以 Java 開發</a:t>
            </a:r>
          </a:p>
        </p:txBody>
      </p:sp>
      <p:sp>
        <p:nvSpPr>
          <p:cNvPr id="451" name="在 Linux 或 Windows…"/>
          <p:cNvSpPr txBox="1"/>
          <p:nvPr/>
        </p:nvSpPr>
        <p:spPr>
          <a:xfrm>
            <a:off x="916540" y="5211247"/>
            <a:ext cx="2207592" cy="65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pPr>
            <a:r>
              <a:t>在 Linux 或 Windows </a:t>
            </a:r>
          </a:p>
          <a:p>
            <a: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pPr>
            <a:r>
              <a:t>的環境都可以安裝</a:t>
            </a:r>
          </a:p>
        </p:txBody>
      </p:sp>
      <p:sp>
        <p:nvSpPr>
          <p:cNvPr id="452" name="線條"/>
          <p:cNvSpPr/>
          <p:nvPr/>
        </p:nvSpPr>
        <p:spPr>
          <a:xfrm>
            <a:off x="996535" y="5103250"/>
            <a:ext cx="2047603" cy="2"/>
          </a:xfrm>
          <a:prstGeom prst="line">
            <a:avLst/>
          </a:prstGeom>
          <a:ln w="12700">
            <a:solidFill>
              <a:srgbClr val="39393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3" name="矩形"/>
          <p:cNvSpPr/>
          <p:nvPr/>
        </p:nvSpPr>
        <p:spPr>
          <a:xfrm>
            <a:off x="3840462" y="4433173"/>
            <a:ext cx="4408341" cy="19705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54" name="內嵌應用程式伺服器 (Jetty)…"/>
          <p:cNvSpPr txBox="1"/>
          <p:nvPr/>
        </p:nvSpPr>
        <p:spPr>
          <a:xfrm>
            <a:off x="4342170" y="4648526"/>
            <a:ext cx="3404922" cy="65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pPr>
            <a:r>
              <a:t>內嵌應用程式伺服器 (Jetty)</a:t>
            </a:r>
          </a:p>
          <a:p>
            <a: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pPr>
            <a:r>
              <a:t>內嵌資料庫 (Berkeley DB)</a:t>
            </a:r>
          </a:p>
        </p:txBody>
      </p:sp>
      <p:sp>
        <p:nvSpPr>
          <p:cNvPr id="455" name="容易安裝，不需獨立裝 AP Server 或資料庫…"/>
          <p:cNvSpPr txBox="1"/>
          <p:nvPr/>
        </p:nvSpPr>
        <p:spPr>
          <a:xfrm>
            <a:off x="3950587" y="5583525"/>
            <a:ext cx="4188090" cy="65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6025" indent="-160020" algn="l" defTabSz="642937">
              <a:lnSpc>
                <a:spcPct val="110000"/>
              </a:lnSpc>
              <a:buSzPct val="100000"/>
              <a:buChar char="-"/>
              <a:defRPr sz="1600">
                <a:solidFill>
                  <a:srgbClr val="393939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pPr>
            <a:r>
              <a:t>容易安裝，不需獨立裝 AP Server 或資料庫</a:t>
            </a:r>
          </a:p>
          <a:p>
            <a:pPr marL="226025" indent="-160020" algn="l" defTabSz="642937">
              <a:lnSpc>
                <a:spcPct val="110000"/>
              </a:lnSpc>
              <a:buSzPct val="100000"/>
              <a:buChar char="-"/>
              <a:defRPr sz="1600">
                <a:solidFill>
                  <a:srgbClr val="393939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pPr>
            <a:r>
              <a:t>NoSQL 資料庫提供高存取效能以及彈性</a:t>
            </a:r>
          </a:p>
        </p:txBody>
      </p:sp>
      <p:sp>
        <p:nvSpPr>
          <p:cNvPr id="456" name="線條"/>
          <p:cNvSpPr/>
          <p:nvPr/>
        </p:nvSpPr>
        <p:spPr>
          <a:xfrm>
            <a:off x="4018574" y="5475528"/>
            <a:ext cx="4052114" cy="2"/>
          </a:xfrm>
          <a:prstGeom prst="line">
            <a:avLst/>
          </a:prstGeom>
          <a:ln w="12700">
            <a:solidFill>
              <a:srgbClr val="39393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7" name="矩形"/>
          <p:cNvSpPr/>
          <p:nvPr/>
        </p:nvSpPr>
        <p:spPr>
          <a:xfrm>
            <a:off x="8848931" y="4445873"/>
            <a:ext cx="3352803" cy="1543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58" name="伺服器端的 Javascript 引擎"/>
          <p:cNvSpPr txBox="1"/>
          <p:nvPr/>
        </p:nvSpPr>
        <p:spPr>
          <a:xfrm>
            <a:off x="9019902" y="4693948"/>
            <a:ext cx="3010862" cy="35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伺服器端的 Javascript 引擎</a:t>
            </a:r>
          </a:p>
        </p:txBody>
      </p:sp>
      <p:sp>
        <p:nvSpPr>
          <p:cNvPr id="459" name="所有網頁程式開發人員都會的語言"/>
          <p:cNvSpPr txBox="1"/>
          <p:nvPr/>
        </p:nvSpPr>
        <p:spPr>
          <a:xfrm>
            <a:off x="8909708" y="5364917"/>
            <a:ext cx="3231251" cy="35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lvl1pPr>
          </a:lstStyle>
          <a:p>
            <a:pPr/>
            <a:r>
              <a:t>所有網頁程式開發人員都會的語言</a:t>
            </a:r>
          </a:p>
        </p:txBody>
      </p:sp>
      <p:sp>
        <p:nvSpPr>
          <p:cNvPr id="460" name="線條"/>
          <p:cNvSpPr/>
          <p:nvPr/>
        </p:nvSpPr>
        <p:spPr>
          <a:xfrm>
            <a:off x="9019902" y="5217550"/>
            <a:ext cx="3010862" cy="2"/>
          </a:xfrm>
          <a:prstGeom prst="line">
            <a:avLst/>
          </a:prstGeom>
          <a:ln w="12700">
            <a:solidFill>
              <a:srgbClr val="39393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1" name="矩形"/>
          <p:cNvSpPr/>
          <p:nvPr/>
        </p:nvSpPr>
        <p:spPr>
          <a:xfrm>
            <a:off x="7731745" y="7083303"/>
            <a:ext cx="3873502" cy="1543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62" name="完整的 RESTful API"/>
          <p:cNvSpPr txBox="1"/>
          <p:nvPr/>
        </p:nvSpPr>
        <p:spPr>
          <a:xfrm>
            <a:off x="8332898" y="7331377"/>
            <a:ext cx="2671198" cy="35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完整的 RESTful API </a:t>
            </a:r>
          </a:p>
        </p:txBody>
      </p:sp>
      <p:sp>
        <p:nvSpPr>
          <p:cNvPr id="463" name="透過程式查詢或是儲存資料到 Ragic 中"/>
          <p:cNvSpPr txBox="1"/>
          <p:nvPr/>
        </p:nvSpPr>
        <p:spPr>
          <a:xfrm>
            <a:off x="7858746" y="8002346"/>
            <a:ext cx="3614632" cy="35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lvl1pPr>
          </a:lstStyle>
          <a:p>
            <a:pPr/>
            <a:r>
              <a:t>透過程式查詢或是儲存資料到 Ragic 中</a:t>
            </a:r>
          </a:p>
        </p:txBody>
      </p:sp>
      <p:sp>
        <p:nvSpPr>
          <p:cNvPr id="464" name="線條"/>
          <p:cNvSpPr/>
          <p:nvPr/>
        </p:nvSpPr>
        <p:spPr>
          <a:xfrm>
            <a:off x="7963602" y="7854978"/>
            <a:ext cx="3404921" cy="2"/>
          </a:xfrm>
          <a:prstGeom prst="line">
            <a:avLst/>
          </a:prstGeom>
          <a:ln w="12700">
            <a:solidFill>
              <a:srgbClr val="39393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5" name="矩形"/>
          <p:cNvSpPr/>
          <p:nvPr/>
        </p:nvSpPr>
        <p:spPr>
          <a:xfrm>
            <a:off x="1277711" y="7070773"/>
            <a:ext cx="5969003" cy="1543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66" name="純 Javascript AJAX 介面"/>
          <p:cNvSpPr txBox="1"/>
          <p:nvPr/>
        </p:nvSpPr>
        <p:spPr>
          <a:xfrm>
            <a:off x="1937080" y="7331377"/>
            <a:ext cx="4650264" cy="35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純 Javascript AJAX 介面</a:t>
            </a:r>
          </a:p>
        </p:txBody>
      </p:sp>
      <p:sp>
        <p:nvSpPr>
          <p:cNvPr id="467" name="不需安裝任何 Flash/Applet/Silverlight，所有瀏覽器都能執行"/>
          <p:cNvSpPr txBox="1"/>
          <p:nvPr/>
        </p:nvSpPr>
        <p:spPr>
          <a:xfrm>
            <a:off x="1392011" y="8002346"/>
            <a:ext cx="5740403" cy="35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indent="27905" defTabSz="642937">
              <a:lnSpc>
                <a:spcPct val="110000"/>
              </a:lnSpc>
              <a:defRPr sz="1600">
                <a:solidFill>
                  <a:srgbClr val="393939"/>
                </a:solidFill>
                <a:latin typeface="Source Han Sans TW"/>
                <a:ea typeface="Source Han Sans TW"/>
                <a:cs typeface="Source Han Sans TW"/>
                <a:sym typeface="Source Han Sans TW"/>
              </a:defRPr>
            </a:lvl1pPr>
          </a:lstStyle>
          <a:p>
            <a:pPr/>
            <a:r>
              <a:t>不需安裝任何 Flash/Applet/Silverlight，所有瀏覽器都能執行</a:t>
            </a:r>
          </a:p>
        </p:txBody>
      </p:sp>
      <p:sp>
        <p:nvSpPr>
          <p:cNvPr id="468" name="線條"/>
          <p:cNvSpPr/>
          <p:nvPr/>
        </p:nvSpPr>
        <p:spPr>
          <a:xfrm>
            <a:off x="1521755" y="7861328"/>
            <a:ext cx="5480915" cy="2"/>
          </a:xfrm>
          <a:prstGeom prst="line">
            <a:avLst/>
          </a:prstGeom>
          <a:ln w="12700">
            <a:solidFill>
              <a:srgbClr val="393939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9" name="矩形"/>
          <p:cNvSpPr/>
          <p:nvPr/>
        </p:nvSpPr>
        <p:spPr>
          <a:xfrm>
            <a:off x="736841" y="4382373"/>
            <a:ext cx="2566991" cy="1670355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70" name="矩形"/>
          <p:cNvSpPr/>
          <p:nvPr/>
        </p:nvSpPr>
        <p:spPr>
          <a:xfrm>
            <a:off x="3777680" y="4370694"/>
            <a:ext cx="4533903" cy="2095502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71" name="矩形"/>
          <p:cNvSpPr/>
          <p:nvPr/>
        </p:nvSpPr>
        <p:spPr>
          <a:xfrm>
            <a:off x="8788157" y="4379350"/>
            <a:ext cx="3479802" cy="1676402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72" name="矩形"/>
          <p:cNvSpPr/>
          <p:nvPr/>
        </p:nvSpPr>
        <p:spPr>
          <a:xfrm>
            <a:off x="7665811" y="7016778"/>
            <a:ext cx="4000502" cy="1676402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473" name="矩形"/>
          <p:cNvSpPr/>
          <p:nvPr/>
        </p:nvSpPr>
        <p:spPr>
          <a:xfrm>
            <a:off x="1214211" y="7008292"/>
            <a:ext cx="6096003" cy="1676402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410764">
              <a:defRPr sz="1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線條"/>
          <p:cNvSpPr/>
          <p:nvPr/>
        </p:nvSpPr>
        <p:spPr>
          <a:xfrm>
            <a:off x="735231" y="1242410"/>
            <a:ext cx="11534338" cy="2"/>
          </a:xfrm>
          <a:prstGeom prst="line">
            <a:avLst/>
          </a:prstGeom>
          <a:ln w="25400">
            <a:solidFill>
              <a:srgbClr val="E2777C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6" name="矩形"/>
          <p:cNvSpPr/>
          <p:nvPr/>
        </p:nvSpPr>
        <p:spPr>
          <a:xfrm>
            <a:off x="3885275" y="758628"/>
            <a:ext cx="5234251" cy="916762"/>
          </a:xfrm>
          <a:prstGeom prst="rect">
            <a:avLst/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477" name="TextBox 1"/>
          <p:cNvSpPr txBox="1"/>
          <p:nvPr/>
        </p:nvSpPr>
        <p:spPr>
          <a:xfrm>
            <a:off x="3872065" y="919092"/>
            <a:ext cx="5260669" cy="61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2900">
                <a:solidFill>
                  <a:srgbClr val="FFFFFF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全球企業信任的雲端資料庫</a:t>
            </a:r>
          </a:p>
        </p:txBody>
      </p:sp>
      <p:pic>
        <p:nvPicPr>
          <p:cNvPr id="478" name="intel.png" descr="int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4470" y="2473439"/>
            <a:ext cx="960950" cy="63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帝亞吉歐.png" descr="帝亞吉歐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6190" y="4916413"/>
            <a:ext cx="1404940" cy="5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研華.png" descr="研華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0944" y="2462803"/>
            <a:ext cx="1404939" cy="59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amazon.png" descr="amaz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00019" y="3668329"/>
            <a:ext cx="1835548" cy="5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fortinet.png" descr="fortinet.png"/>
          <p:cNvPicPr>
            <a:picLocks noChangeAspect="1"/>
          </p:cNvPicPr>
          <p:nvPr/>
        </p:nvPicPr>
        <p:blipFill>
          <a:blip r:embed="rId6">
            <a:extLst/>
          </a:blip>
          <a:srcRect l="0" t="18536" r="0" b="18536"/>
          <a:stretch>
            <a:fillRect/>
          </a:stretch>
        </p:blipFill>
        <p:spPr>
          <a:xfrm>
            <a:off x="1036100" y="6216679"/>
            <a:ext cx="2179179" cy="267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蓋亞汽車.png" descr="蓋亞汽車.png"/>
          <p:cNvPicPr>
            <a:picLocks noChangeAspect="1"/>
          </p:cNvPicPr>
          <p:nvPr/>
        </p:nvPicPr>
        <p:blipFill>
          <a:blip r:embed="rId7">
            <a:extLst/>
          </a:blip>
          <a:srcRect l="0" t="0" r="0" b="14641"/>
          <a:stretch>
            <a:fillRect/>
          </a:stretch>
        </p:blipFill>
        <p:spPr>
          <a:xfrm>
            <a:off x="7885882" y="3735427"/>
            <a:ext cx="1835624" cy="418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師大.png" descr="師大.png"/>
          <p:cNvPicPr>
            <a:picLocks noChangeAspect="1"/>
          </p:cNvPicPr>
          <p:nvPr/>
        </p:nvPicPr>
        <p:blipFill>
          <a:blip r:embed="rId8">
            <a:extLst/>
          </a:blip>
          <a:srcRect l="0" t="7315" r="0" b="7315"/>
          <a:stretch>
            <a:fillRect/>
          </a:stretch>
        </p:blipFill>
        <p:spPr>
          <a:xfrm>
            <a:off x="9685856" y="2509084"/>
            <a:ext cx="2449918" cy="505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法國巴黎人壽.png" descr="法國巴黎人壽.png"/>
          <p:cNvPicPr>
            <a:picLocks noChangeAspect="1"/>
          </p:cNvPicPr>
          <p:nvPr/>
        </p:nvPicPr>
        <p:blipFill>
          <a:blip r:embed="rId9">
            <a:extLst/>
          </a:blip>
          <a:srcRect l="4346" t="2143" r="522" b="14094"/>
          <a:stretch>
            <a:fillRect/>
          </a:stretch>
        </p:blipFill>
        <p:spPr>
          <a:xfrm>
            <a:off x="671024" y="7285039"/>
            <a:ext cx="2163154" cy="50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第一銀行.png" descr="第一銀行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69616" y="7239752"/>
            <a:ext cx="1707947" cy="597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慈濟.png" descr="慈濟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134380" y="8414080"/>
            <a:ext cx="1175735" cy="662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影像" descr="影像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31291" y="7339473"/>
            <a:ext cx="1929212" cy="398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影像" descr="影像"/>
          <p:cNvPicPr>
            <a:picLocks noChangeAspect="1"/>
          </p:cNvPicPr>
          <p:nvPr/>
        </p:nvPicPr>
        <p:blipFill>
          <a:blip r:embed="rId13">
            <a:extLst/>
          </a:blip>
          <a:srcRect l="3224" t="14779" r="3224" b="14779"/>
          <a:stretch>
            <a:fillRect/>
          </a:stretch>
        </p:blipFill>
        <p:spPr>
          <a:xfrm>
            <a:off x="11291182" y="7146134"/>
            <a:ext cx="1042669" cy="78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影像" descr="影像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72605" y="4936447"/>
            <a:ext cx="1929215" cy="485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影像" descr="影像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213079" y="6087702"/>
            <a:ext cx="755622" cy="5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影像" descr="影像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415806" y="3740846"/>
            <a:ext cx="1727097" cy="423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影像" descr="影像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61791" y="3659425"/>
            <a:ext cx="1257449" cy="570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影像" descr="影像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118319" y="2514044"/>
            <a:ext cx="2033796" cy="495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影像" descr="影像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197937" y="8460099"/>
            <a:ext cx="1025692" cy="443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影像" descr="影像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7887713" y="8460119"/>
            <a:ext cx="570312" cy="570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台北市政府.png" descr="台北市政府.png"/>
          <p:cNvPicPr>
            <a:picLocks noChangeAspect="1"/>
          </p:cNvPicPr>
          <p:nvPr/>
        </p:nvPicPr>
        <p:blipFill>
          <a:blip r:embed="rId21">
            <a:extLst/>
          </a:blip>
          <a:srcRect l="0" t="4462" r="0" b="4462"/>
          <a:stretch>
            <a:fillRect/>
          </a:stretch>
        </p:blipFill>
        <p:spPr>
          <a:xfrm>
            <a:off x="3761840" y="6040466"/>
            <a:ext cx="1704099" cy="619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林務局-2.png" descr="林務局-2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691998" y="7235828"/>
            <a:ext cx="1835670" cy="605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健身魂.png" descr="健身魂.png"/>
          <p:cNvPicPr>
            <a:picLocks noChangeAspect="1"/>
          </p:cNvPicPr>
          <p:nvPr/>
        </p:nvPicPr>
        <p:blipFill>
          <a:blip r:embed="rId23">
            <a:extLst/>
          </a:blip>
          <a:srcRect l="0" t="29514" r="0" b="29514"/>
          <a:stretch>
            <a:fillRect/>
          </a:stretch>
        </p:blipFill>
        <p:spPr>
          <a:xfrm>
            <a:off x="9122109" y="8469048"/>
            <a:ext cx="1348191" cy="55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影像" descr="影像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7277585" y="2474690"/>
            <a:ext cx="1661062" cy="545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影像" descr="影像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884309" y="8477112"/>
            <a:ext cx="2087337" cy="53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影像" descr="影像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3635731" y="8482549"/>
            <a:ext cx="2101788" cy="52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康聯生醫.png" descr="康聯生醫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5514290" y="3614470"/>
            <a:ext cx="1692869" cy="66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法國工商會.png" descr="法國工商會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926189" y="4854947"/>
            <a:ext cx="1929211" cy="63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潘冀.png" descr="潘冀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0351336" y="4962361"/>
            <a:ext cx="1727275" cy="433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桃園市政府.png" descr="桃園市政府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6138164" y="6083620"/>
            <a:ext cx="1929212" cy="53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影像" descr="影像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8712358" y="6135482"/>
            <a:ext cx="1800629" cy="429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影像" descr="影像"/>
          <p:cNvPicPr>
            <a:picLocks noChangeAspect="1"/>
          </p:cNvPicPr>
          <p:nvPr/>
        </p:nvPicPr>
        <p:blipFill>
          <a:blip r:embed="rId32">
            <a:extLst/>
          </a:blip>
          <a:srcRect l="22911" t="23110" r="22911" b="38384"/>
          <a:stretch>
            <a:fillRect/>
          </a:stretch>
        </p:blipFill>
        <p:spPr>
          <a:xfrm>
            <a:off x="8089504" y="4855028"/>
            <a:ext cx="1593605" cy="637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矩形"/>
          <p:cNvSpPr/>
          <p:nvPr/>
        </p:nvSpPr>
        <p:spPr>
          <a:xfrm>
            <a:off x="-138900" y="-138273"/>
            <a:ext cx="6207445" cy="100301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511" name="ragic logo.png" descr="ragic logo.png"/>
          <p:cNvPicPr>
            <a:picLocks noChangeAspect="1"/>
          </p:cNvPicPr>
          <p:nvPr/>
        </p:nvPicPr>
        <p:blipFill>
          <a:blip r:embed="rId2">
            <a:extLst/>
          </a:blip>
          <a:srcRect l="11725" t="24740" r="8162" b="22069"/>
          <a:stretch>
            <a:fillRect/>
          </a:stretch>
        </p:blipFill>
        <p:spPr>
          <a:xfrm>
            <a:off x="1137213" y="3487103"/>
            <a:ext cx="3909734" cy="1460206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5 間全球五百大企業客戶…"/>
          <p:cNvSpPr txBox="1"/>
          <p:nvPr/>
        </p:nvSpPr>
        <p:spPr>
          <a:xfrm>
            <a:off x="1230389" y="5301245"/>
            <a:ext cx="367246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39687" defTabSz="914400"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5 間全球五百大企業客戶</a:t>
            </a:r>
          </a:p>
          <a:p>
            <a:pPr indent="39687" defTabSz="914400"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各國數千間企業採用</a:t>
            </a:r>
          </a:p>
        </p:txBody>
      </p:sp>
      <p:grpSp>
        <p:nvGrpSpPr>
          <p:cNvPr id="516" name="群組"/>
          <p:cNvGrpSpPr/>
          <p:nvPr/>
        </p:nvGrpSpPr>
        <p:grpSpPr>
          <a:xfrm>
            <a:off x="6617871" y="1718166"/>
            <a:ext cx="5388220" cy="457203"/>
            <a:chOff x="0" y="0"/>
            <a:chExt cx="5388219" cy="457201"/>
          </a:xfrm>
        </p:grpSpPr>
        <p:sp>
          <p:nvSpPr>
            <p:cNvPr id="513" name="2008"/>
            <p:cNvSpPr txBox="1"/>
            <p:nvPr/>
          </p:nvSpPr>
          <p:spPr>
            <a:xfrm>
              <a:off x="192485" y="1"/>
              <a:ext cx="880055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3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2008</a:t>
              </a:r>
            </a:p>
          </p:txBody>
        </p:sp>
        <p:sp>
          <p:nvSpPr>
            <p:cNvPr id="514" name="圓角矩形"/>
            <p:cNvSpPr/>
            <p:nvPr/>
          </p:nvSpPr>
          <p:spPr>
            <a:xfrm>
              <a:off x="0" y="204045"/>
              <a:ext cx="99911" cy="99913"/>
            </a:xfrm>
            <a:prstGeom prst="roundRect">
              <a:avLst>
                <a:gd name="adj" fmla="val 27162"/>
              </a:avLst>
            </a:prstGeom>
            <a:solidFill>
              <a:srgbClr val="3939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15" name="台北成立，代理 Interwoven Teamsite"/>
            <p:cNvSpPr txBox="1"/>
            <p:nvPr/>
          </p:nvSpPr>
          <p:spPr>
            <a:xfrm>
              <a:off x="1060719" y="0"/>
              <a:ext cx="4327501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0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台北成立，代理 Interwoven Teamsite</a:t>
              </a:r>
            </a:p>
          </p:txBody>
        </p:sp>
      </p:grpSp>
      <p:grpSp>
        <p:nvGrpSpPr>
          <p:cNvPr id="521" name="群組"/>
          <p:cNvGrpSpPr/>
          <p:nvPr/>
        </p:nvGrpSpPr>
        <p:grpSpPr>
          <a:xfrm>
            <a:off x="6617871" y="2733016"/>
            <a:ext cx="4743422" cy="1016847"/>
            <a:chOff x="0" y="0"/>
            <a:chExt cx="4743421" cy="1016846"/>
          </a:xfrm>
        </p:grpSpPr>
        <p:sp>
          <p:nvSpPr>
            <p:cNvPr id="517" name="2010"/>
            <p:cNvSpPr txBox="1"/>
            <p:nvPr/>
          </p:nvSpPr>
          <p:spPr>
            <a:xfrm>
              <a:off x="192484" y="1"/>
              <a:ext cx="88055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3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2010</a:t>
              </a:r>
            </a:p>
          </p:txBody>
        </p:sp>
        <p:sp>
          <p:nvSpPr>
            <p:cNvPr id="518" name="圓角矩形"/>
            <p:cNvSpPr/>
            <p:nvPr/>
          </p:nvSpPr>
          <p:spPr>
            <a:xfrm>
              <a:off x="0" y="204044"/>
              <a:ext cx="99911" cy="99913"/>
            </a:xfrm>
            <a:prstGeom prst="roundRect">
              <a:avLst>
                <a:gd name="adj" fmla="val 27162"/>
              </a:avLst>
            </a:prstGeom>
            <a:solidFill>
              <a:srgbClr val="3939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19" name="推出 Ragic Builder"/>
            <p:cNvSpPr txBox="1"/>
            <p:nvPr/>
          </p:nvSpPr>
          <p:spPr>
            <a:xfrm>
              <a:off x="1060719" y="0"/>
              <a:ext cx="2243163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0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推出 Ragic Builder</a:t>
              </a:r>
            </a:p>
          </p:txBody>
        </p:sp>
        <p:sp>
          <p:nvSpPr>
            <p:cNvPr id="520" name="“Product to watch“ eWeek 雜誌"/>
            <p:cNvSpPr txBox="1"/>
            <p:nvPr/>
          </p:nvSpPr>
          <p:spPr>
            <a:xfrm>
              <a:off x="1060719" y="559646"/>
              <a:ext cx="368270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indent="39687" algn="l" defTabSz="914400">
                <a:lnSpc>
                  <a:spcPct val="110000"/>
                </a:lnSpc>
                <a:defRPr sz="2000">
                  <a:solidFill>
                    <a:srgbClr val="39393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“</a:t>
              </a:r>
              <a:r>
                <a:rPr>
                  <a:latin typeface="Source Han Sans TW Medium"/>
                  <a:ea typeface="Source Han Sans TW Medium"/>
                  <a:cs typeface="Source Han Sans TW Medium"/>
                  <a:sym typeface="Source Han Sans TW Medium"/>
                </a:rPr>
                <a:t>Product to watch</a:t>
              </a:r>
              <a:r>
                <a:t>“</a:t>
              </a:r>
              <a:r>
                <a:rPr>
                  <a:latin typeface="Source Han Sans TW Medium"/>
                  <a:ea typeface="Source Han Sans TW Medium"/>
                  <a:cs typeface="Source Han Sans TW Medium"/>
                  <a:sym typeface="Source Han Sans TW Medium"/>
                </a:rPr>
                <a:t> eWeek 雜誌</a:t>
              </a:r>
            </a:p>
          </p:txBody>
        </p:sp>
      </p:grpSp>
      <p:grpSp>
        <p:nvGrpSpPr>
          <p:cNvPr id="526" name="群組"/>
          <p:cNvGrpSpPr/>
          <p:nvPr/>
        </p:nvGrpSpPr>
        <p:grpSpPr>
          <a:xfrm>
            <a:off x="6617871" y="4276393"/>
            <a:ext cx="3826268" cy="1016846"/>
            <a:chOff x="0" y="0"/>
            <a:chExt cx="3826267" cy="1016845"/>
          </a:xfrm>
        </p:grpSpPr>
        <p:sp>
          <p:nvSpPr>
            <p:cNvPr id="522" name="圓角矩形"/>
            <p:cNvSpPr/>
            <p:nvPr/>
          </p:nvSpPr>
          <p:spPr>
            <a:xfrm>
              <a:off x="0" y="204044"/>
              <a:ext cx="99911" cy="99912"/>
            </a:xfrm>
            <a:prstGeom prst="roundRect">
              <a:avLst>
                <a:gd name="adj" fmla="val 27162"/>
              </a:avLst>
            </a:prstGeom>
            <a:solidFill>
              <a:srgbClr val="3939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23" name="2011"/>
            <p:cNvSpPr txBox="1"/>
            <p:nvPr/>
          </p:nvSpPr>
          <p:spPr>
            <a:xfrm>
              <a:off x="192112" y="0"/>
              <a:ext cx="88055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3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2011</a:t>
              </a:r>
            </a:p>
          </p:txBody>
        </p:sp>
        <p:sp>
          <p:nvSpPr>
            <p:cNvPr id="524" name="台灣新創公司十強"/>
            <p:cNvSpPr txBox="1"/>
            <p:nvPr/>
          </p:nvSpPr>
          <p:spPr>
            <a:xfrm>
              <a:off x="1060347" y="0"/>
              <a:ext cx="2185988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0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台灣新創公司十強</a:t>
              </a:r>
            </a:p>
          </p:txBody>
        </p:sp>
        <p:sp>
          <p:nvSpPr>
            <p:cNvPr id="525" name="數位時代2011創業之星"/>
            <p:cNvSpPr txBox="1"/>
            <p:nvPr/>
          </p:nvSpPr>
          <p:spPr>
            <a:xfrm>
              <a:off x="1060347" y="559645"/>
              <a:ext cx="276592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000">
                  <a:solidFill>
                    <a:srgbClr val="39393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pPr/>
              <a:r>
                <a:t>數位時代2011創業之星</a:t>
              </a:r>
            </a:p>
          </p:txBody>
        </p:sp>
      </p:grpSp>
      <p:grpSp>
        <p:nvGrpSpPr>
          <p:cNvPr id="531" name="群組"/>
          <p:cNvGrpSpPr/>
          <p:nvPr/>
        </p:nvGrpSpPr>
        <p:grpSpPr>
          <a:xfrm>
            <a:off x="6617995" y="5812788"/>
            <a:ext cx="5702246" cy="1016847"/>
            <a:chOff x="0" y="0"/>
            <a:chExt cx="5702245" cy="1016846"/>
          </a:xfrm>
        </p:grpSpPr>
        <p:sp>
          <p:nvSpPr>
            <p:cNvPr id="527" name="圓角矩形"/>
            <p:cNvSpPr/>
            <p:nvPr/>
          </p:nvSpPr>
          <p:spPr>
            <a:xfrm>
              <a:off x="0" y="204045"/>
              <a:ext cx="99911" cy="99912"/>
            </a:xfrm>
            <a:prstGeom prst="roundRect">
              <a:avLst>
                <a:gd name="adj" fmla="val 27162"/>
              </a:avLst>
            </a:prstGeom>
            <a:solidFill>
              <a:srgbClr val="3939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28" name="2012"/>
            <p:cNvSpPr txBox="1"/>
            <p:nvPr/>
          </p:nvSpPr>
          <p:spPr>
            <a:xfrm>
              <a:off x="192360" y="0"/>
              <a:ext cx="88055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3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2012</a:t>
              </a:r>
            </a:p>
          </p:txBody>
        </p:sp>
        <p:sp>
          <p:nvSpPr>
            <p:cNvPr id="529" name="Red Herring 全球百大新創科技公司決選"/>
            <p:cNvSpPr txBox="1"/>
            <p:nvPr/>
          </p:nvSpPr>
          <p:spPr>
            <a:xfrm>
              <a:off x="1060346" y="0"/>
              <a:ext cx="464190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0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Red Herring 全球百大新創科技公司決選</a:t>
              </a:r>
            </a:p>
          </p:txBody>
        </p:sp>
        <p:sp>
          <p:nvSpPr>
            <p:cNvPr id="530" name="Echelon Taiwan satellite 首獎"/>
            <p:cNvSpPr txBox="1"/>
            <p:nvPr/>
          </p:nvSpPr>
          <p:spPr>
            <a:xfrm>
              <a:off x="1060346" y="559646"/>
              <a:ext cx="3721646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000">
                  <a:solidFill>
                    <a:srgbClr val="39393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pPr/>
              <a:r>
                <a:t> Echelon Taiwan satellite 首獎</a:t>
              </a:r>
            </a:p>
          </p:txBody>
        </p:sp>
      </p:grpSp>
      <p:grpSp>
        <p:nvGrpSpPr>
          <p:cNvPr id="535" name="群組"/>
          <p:cNvGrpSpPr/>
          <p:nvPr/>
        </p:nvGrpSpPr>
        <p:grpSpPr>
          <a:xfrm>
            <a:off x="6617871" y="7349183"/>
            <a:ext cx="3465560" cy="457202"/>
            <a:chOff x="0" y="0"/>
            <a:chExt cx="3465559" cy="457201"/>
          </a:xfrm>
        </p:grpSpPr>
        <p:sp>
          <p:nvSpPr>
            <p:cNvPr id="532" name="圓角矩形"/>
            <p:cNvSpPr/>
            <p:nvPr/>
          </p:nvSpPr>
          <p:spPr>
            <a:xfrm>
              <a:off x="0" y="204045"/>
              <a:ext cx="99911" cy="99913"/>
            </a:xfrm>
            <a:prstGeom prst="roundRect">
              <a:avLst>
                <a:gd name="adj" fmla="val 27162"/>
              </a:avLst>
            </a:prstGeom>
            <a:solidFill>
              <a:srgbClr val="39393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33" name="2013"/>
            <p:cNvSpPr txBox="1"/>
            <p:nvPr/>
          </p:nvSpPr>
          <p:spPr>
            <a:xfrm>
              <a:off x="192112" y="1"/>
              <a:ext cx="880552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3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2013</a:t>
              </a:r>
            </a:p>
          </p:txBody>
        </p:sp>
        <p:sp>
          <p:nvSpPr>
            <p:cNvPr id="534" name="AAMA台北搖籃計畫"/>
            <p:cNvSpPr txBox="1"/>
            <p:nvPr/>
          </p:nvSpPr>
          <p:spPr>
            <a:xfrm>
              <a:off x="1067740" y="0"/>
              <a:ext cx="2397820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indent="39687" algn="l" defTabSz="914400">
                <a:lnSpc>
                  <a:spcPct val="110000"/>
                </a:lnSpc>
                <a:defRPr sz="2000">
                  <a:solidFill>
                    <a:srgbClr val="393939"/>
                  </a:solidFill>
                  <a:latin typeface="Source Han Sans TW Medium"/>
                  <a:ea typeface="Source Han Sans TW Medium"/>
                  <a:cs typeface="Source Han Sans TW Medium"/>
                  <a:sym typeface="Source Han Sans TW Medium"/>
                </a:defRPr>
              </a:lvl1pPr>
            </a:lstStyle>
            <a:p>
              <a:pPr/>
              <a:r>
                <a:t>AAMA台北搖籃計畫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矩形"/>
          <p:cNvSpPr/>
          <p:nvPr/>
        </p:nvSpPr>
        <p:spPr>
          <a:xfrm>
            <a:off x="-386523" y="-461259"/>
            <a:ext cx="13777846" cy="391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61" name="根據統計，88% 的資料有誤，且無法進行任何內控查核"/>
          <p:cNvSpPr txBox="1"/>
          <p:nvPr/>
        </p:nvSpPr>
        <p:spPr>
          <a:xfrm>
            <a:off x="2785178" y="1945358"/>
            <a:ext cx="7398483" cy="560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根據統計，</a:t>
            </a:r>
            <a:r>
              <a:rPr sz="29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88%</a:t>
            </a:r>
            <a:r>
              <a:t> 的資料有誤，且無法進行任何內控查核</a:t>
            </a:r>
          </a:p>
        </p:txBody>
      </p:sp>
      <p:sp>
        <p:nvSpPr>
          <p:cNvPr id="162" name="錯誤"/>
          <p:cNvSpPr txBox="1"/>
          <p:nvPr/>
        </p:nvSpPr>
        <p:spPr>
          <a:xfrm>
            <a:off x="5853905" y="1021882"/>
            <a:ext cx="1296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錯誤</a:t>
            </a:r>
          </a:p>
        </p:txBody>
      </p:sp>
      <p:pic>
        <p:nvPicPr>
          <p:cNvPr id="16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1318" y="4920467"/>
            <a:ext cx="7142163" cy="2795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矩形"/>
          <p:cNvSpPr/>
          <p:nvPr/>
        </p:nvSpPr>
        <p:spPr>
          <a:xfrm>
            <a:off x="-386523" y="-461259"/>
            <a:ext cx="13777846" cy="391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66" name="資料分散在太多工作表，難以產生出有意義的報表"/>
          <p:cNvSpPr txBox="1"/>
          <p:nvPr/>
        </p:nvSpPr>
        <p:spPr>
          <a:xfrm>
            <a:off x="3212305" y="1971714"/>
            <a:ext cx="65801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資料分散在太多工作表，難以產生出有意義的報表</a:t>
            </a:r>
          </a:p>
        </p:txBody>
      </p:sp>
      <p:sp>
        <p:nvSpPr>
          <p:cNvPr id="167" name="見樹不見林"/>
          <p:cNvSpPr txBox="1"/>
          <p:nvPr/>
        </p:nvSpPr>
        <p:spPr>
          <a:xfrm>
            <a:off x="4996655" y="1021882"/>
            <a:ext cx="30114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見樹不見林</a:t>
            </a:r>
          </a:p>
        </p:txBody>
      </p:sp>
      <p:pic>
        <p:nvPicPr>
          <p:cNvPr id="168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140" y="4065173"/>
            <a:ext cx="5573494" cy="4575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5167" y="4236463"/>
            <a:ext cx="5573494" cy="4575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5778" y="4626985"/>
            <a:ext cx="5573495" cy="4575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矩形"/>
          <p:cNvSpPr/>
          <p:nvPr/>
        </p:nvSpPr>
        <p:spPr>
          <a:xfrm>
            <a:off x="-386523" y="-461259"/>
            <a:ext cx="13777846" cy="391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73" name="資料筆數和使用人數增加，工作效率直線下降"/>
          <p:cNvSpPr txBox="1"/>
          <p:nvPr/>
        </p:nvSpPr>
        <p:spPr>
          <a:xfrm>
            <a:off x="3504405" y="1971714"/>
            <a:ext cx="59959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資料筆數和使用人數增加，工作效率直線下降</a:t>
            </a:r>
          </a:p>
        </p:txBody>
      </p:sp>
      <p:sp>
        <p:nvSpPr>
          <p:cNvPr id="174" name="難以成長"/>
          <p:cNvSpPr txBox="1"/>
          <p:nvPr/>
        </p:nvSpPr>
        <p:spPr>
          <a:xfrm>
            <a:off x="5282405" y="1021882"/>
            <a:ext cx="2439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難以成長</a:t>
            </a:r>
          </a:p>
        </p:txBody>
      </p:sp>
      <p:pic>
        <p:nvPicPr>
          <p:cNvPr id="17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7002" y="4850805"/>
            <a:ext cx="6530795" cy="2935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9547" y="6833593"/>
            <a:ext cx="2928045" cy="292847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說明框"/>
          <p:cNvSpPr/>
          <p:nvPr/>
        </p:nvSpPr>
        <p:spPr>
          <a:xfrm>
            <a:off x="1341397" y="2532392"/>
            <a:ext cx="10321927" cy="3609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1" y="0"/>
                </a:moveTo>
                <a:cubicBezTo>
                  <a:pt x="113" y="0"/>
                  <a:pt x="0" y="322"/>
                  <a:pt x="0" y="717"/>
                </a:cubicBezTo>
                <a:lnTo>
                  <a:pt x="0" y="15990"/>
                </a:lnTo>
                <a:cubicBezTo>
                  <a:pt x="0" y="16386"/>
                  <a:pt x="113" y="16705"/>
                  <a:pt x="251" y="16705"/>
                </a:cubicBezTo>
                <a:lnTo>
                  <a:pt x="18536" y="16705"/>
                </a:lnTo>
                <a:lnTo>
                  <a:pt x="18901" y="21600"/>
                </a:lnTo>
                <a:lnTo>
                  <a:pt x="19265" y="16705"/>
                </a:lnTo>
                <a:lnTo>
                  <a:pt x="21350" y="16705"/>
                </a:lnTo>
                <a:cubicBezTo>
                  <a:pt x="21488" y="16705"/>
                  <a:pt x="21600" y="16386"/>
                  <a:pt x="21600" y="15990"/>
                </a:cubicBezTo>
                <a:lnTo>
                  <a:pt x="21600" y="717"/>
                </a:lnTo>
                <a:cubicBezTo>
                  <a:pt x="21600" y="322"/>
                  <a:pt x="21488" y="0"/>
                  <a:pt x="21350" y="0"/>
                </a:cubicBezTo>
                <a:lnTo>
                  <a:pt x="251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79" name="但購買或建構資料庫系統，更令人感到"/>
          <p:cNvSpPr txBox="1"/>
          <p:nvPr/>
        </p:nvSpPr>
        <p:spPr>
          <a:xfrm>
            <a:off x="2257928" y="3575049"/>
            <a:ext cx="710849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32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lvl1pPr>
          </a:lstStyle>
          <a:p>
            <a:pPr/>
            <a:r>
              <a:t>但購買或建構資料庫系統，更令人感到</a:t>
            </a:r>
          </a:p>
        </p:txBody>
      </p:sp>
      <p:sp>
        <p:nvSpPr>
          <p:cNvPr id="180" name="矩形"/>
          <p:cNvSpPr/>
          <p:nvPr/>
        </p:nvSpPr>
        <p:spPr>
          <a:xfrm>
            <a:off x="9353398" y="3568699"/>
            <a:ext cx="1265493" cy="685803"/>
          </a:xfrm>
          <a:prstGeom prst="rect">
            <a:avLst/>
          </a:prstGeom>
          <a:solidFill>
            <a:srgbClr val="3939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81" name="挫折"/>
          <p:cNvSpPr txBox="1"/>
          <p:nvPr/>
        </p:nvSpPr>
        <p:spPr>
          <a:xfrm>
            <a:off x="9453912" y="3575049"/>
            <a:ext cx="103906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200">
                <a:solidFill>
                  <a:srgbClr val="FFFFFF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挫折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矩形"/>
          <p:cNvSpPr/>
          <p:nvPr/>
        </p:nvSpPr>
        <p:spPr>
          <a:xfrm>
            <a:off x="-386523" y="-111365"/>
            <a:ext cx="13777846" cy="35688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84" name="超過 90% 的企業資訊專案，超過預定日期還無法驗收"/>
          <p:cNvSpPr txBox="1"/>
          <p:nvPr/>
        </p:nvSpPr>
        <p:spPr>
          <a:xfrm>
            <a:off x="2880485" y="1945358"/>
            <a:ext cx="7229879" cy="560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超過</a:t>
            </a:r>
            <a:r>
              <a:rPr sz="29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 90% </a:t>
            </a:r>
            <a:r>
              <a:t>的企業資訊專案，超過預定日期還無法驗收</a:t>
            </a:r>
          </a:p>
        </p:txBody>
      </p:sp>
      <p:sp>
        <p:nvSpPr>
          <p:cNvPr id="185" name="延誤"/>
          <p:cNvSpPr txBox="1"/>
          <p:nvPr/>
        </p:nvSpPr>
        <p:spPr>
          <a:xfrm>
            <a:off x="5853905" y="1021882"/>
            <a:ext cx="1296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延誤</a:t>
            </a:r>
          </a:p>
        </p:txBody>
      </p:sp>
      <p:pic>
        <p:nvPicPr>
          <p:cNvPr id="186" name="影像" descr="影像"/>
          <p:cNvPicPr>
            <a:picLocks noChangeAspect="1"/>
          </p:cNvPicPr>
          <p:nvPr/>
        </p:nvPicPr>
        <p:blipFill>
          <a:blip r:embed="rId3">
            <a:alphaModFix amt="86982"/>
            <a:extLst/>
          </a:blip>
          <a:stretch>
            <a:fillRect/>
          </a:stretch>
        </p:blipFill>
        <p:spPr>
          <a:xfrm>
            <a:off x="4441321" y="7086721"/>
            <a:ext cx="1981952" cy="1773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影像" descr="影像"/>
          <p:cNvPicPr>
            <a:picLocks noChangeAspect="1"/>
          </p:cNvPicPr>
          <p:nvPr/>
        </p:nvPicPr>
        <p:blipFill>
          <a:blip r:embed="rId4">
            <a:alphaModFix amt="78962"/>
            <a:extLst/>
          </a:blip>
          <a:stretch>
            <a:fillRect/>
          </a:stretch>
        </p:blipFill>
        <p:spPr>
          <a:xfrm>
            <a:off x="4441321" y="4157221"/>
            <a:ext cx="1981952" cy="1888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影像" descr="影像"/>
          <p:cNvPicPr>
            <a:picLocks noChangeAspect="1"/>
          </p:cNvPicPr>
          <p:nvPr/>
        </p:nvPicPr>
        <p:blipFill>
          <a:blip r:embed="rId5">
            <a:alphaModFix amt="86508"/>
            <a:extLst/>
          </a:blip>
          <a:stretch>
            <a:fillRect/>
          </a:stretch>
        </p:blipFill>
        <p:spPr>
          <a:xfrm>
            <a:off x="1430798" y="5243898"/>
            <a:ext cx="2709853" cy="253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影像" descr="影像"/>
          <p:cNvPicPr>
            <a:picLocks noChangeAspect="1"/>
          </p:cNvPicPr>
          <p:nvPr/>
        </p:nvPicPr>
        <p:blipFill>
          <a:blip r:embed="rId6">
            <a:alphaModFix amt="89824"/>
            <a:extLst/>
          </a:blip>
          <a:stretch>
            <a:fillRect/>
          </a:stretch>
        </p:blipFill>
        <p:spPr>
          <a:xfrm>
            <a:off x="7956015" y="4892676"/>
            <a:ext cx="3840614" cy="323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矩形"/>
          <p:cNvSpPr/>
          <p:nvPr/>
        </p:nvSpPr>
        <p:spPr>
          <a:xfrm>
            <a:off x="-386523" y="-461259"/>
            <a:ext cx="13777846" cy="391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92" name="超過 40% 的資訊專案以失敗收場或上線後就荒廢"/>
          <p:cNvSpPr txBox="1"/>
          <p:nvPr/>
        </p:nvSpPr>
        <p:spPr>
          <a:xfrm>
            <a:off x="3181527" y="1945358"/>
            <a:ext cx="6624507" cy="560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algn="l" defTabSz="914400">
              <a:lnSpc>
                <a:spcPct val="150000"/>
              </a:lnSpc>
              <a:defRPr sz="2300">
                <a:solidFill>
                  <a:srgbClr val="393939"/>
                </a:solidFill>
                <a:latin typeface="Source Han Sans TW Medium"/>
                <a:ea typeface="Source Han Sans TW Medium"/>
                <a:cs typeface="Source Han Sans TW Medium"/>
                <a:sym typeface="Source Han Sans TW Medium"/>
              </a:defRPr>
            </a:pPr>
            <a:r>
              <a:t>超過 </a:t>
            </a:r>
            <a:r>
              <a:rPr sz="2900">
                <a:latin typeface="Source Han Sans TW Bold"/>
                <a:ea typeface="Source Han Sans TW Bold"/>
                <a:cs typeface="Source Han Sans TW Bold"/>
                <a:sym typeface="Source Han Sans TW Bold"/>
              </a:rPr>
              <a:t>40% </a:t>
            </a:r>
            <a:r>
              <a:t>的資訊專案以失敗收場或上線後就荒廢</a:t>
            </a:r>
          </a:p>
        </p:txBody>
      </p:sp>
      <p:sp>
        <p:nvSpPr>
          <p:cNvPr id="193" name="失敗"/>
          <p:cNvSpPr txBox="1"/>
          <p:nvPr/>
        </p:nvSpPr>
        <p:spPr>
          <a:xfrm>
            <a:off x="5853905" y="1021882"/>
            <a:ext cx="12969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4500">
                <a:solidFill>
                  <a:srgbClr val="393939"/>
                </a:solidFill>
                <a:latin typeface="Source Han Sans TW Bold"/>
                <a:ea typeface="Source Han Sans TW Bold"/>
                <a:cs typeface="Source Han Sans TW Bold"/>
                <a:sym typeface="Source Han Sans TW Bold"/>
              </a:defRPr>
            </a:lvl1pPr>
          </a:lstStyle>
          <a:p>
            <a:pPr/>
            <a:r>
              <a:t>失敗</a:t>
            </a:r>
          </a:p>
        </p:txBody>
      </p:sp>
      <p:pic>
        <p:nvPicPr>
          <p:cNvPr id="194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18" y="4671571"/>
            <a:ext cx="3098764" cy="3918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