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1"/>
  </p:notesMasterIdLst>
  <p:sldIdLst>
    <p:sldId id="256" r:id="rId2"/>
    <p:sldId id="372" r:id="rId3"/>
    <p:sldId id="373" r:id="rId4"/>
    <p:sldId id="375" r:id="rId5"/>
    <p:sldId id="377" r:id="rId6"/>
    <p:sldId id="378" r:id="rId7"/>
    <p:sldId id="379" r:id="rId8"/>
    <p:sldId id="380" r:id="rId9"/>
    <p:sldId id="381" r:id="rId10"/>
    <p:sldId id="382" r:id="rId11"/>
    <p:sldId id="383" r:id="rId12"/>
    <p:sldId id="384" r:id="rId13"/>
    <p:sldId id="385" r:id="rId14"/>
    <p:sldId id="386" r:id="rId15"/>
    <p:sldId id="387" r:id="rId16"/>
    <p:sldId id="388" r:id="rId17"/>
    <p:sldId id="389" r:id="rId18"/>
    <p:sldId id="390" r:id="rId19"/>
    <p:sldId id="391" r:id="rId20"/>
    <p:sldId id="393" r:id="rId21"/>
    <p:sldId id="394" r:id="rId22"/>
    <p:sldId id="395" r:id="rId23"/>
    <p:sldId id="396" r:id="rId24"/>
    <p:sldId id="397" r:id="rId25"/>
    <p:sldId id="398" r:id="rId26"/>
    <p:sldId id="399" r:id="rId27"/>
    <p:sldId id="400" r:id="rId28"/>
    <p:sldId id="401" r:id="rId29"/>
    <p:sldId id="402" r:id="rId30"/>
    <p:sldId id="403" r:id="rId31"/>
    <p:sldId id="404" r:id="rId32"/>
    <p:sldId id="405" r:id="rId33"/>
    <p:sldId id="406" r:id="rId34"/>
    <p:sldId id="407" r:id="rId35"/>
    <p:sldId id="408" r:id="rId36"/>
    <p:sldId id="409" r:id="rId37"/>
    <p:sldId id="410" r:id="rId38"/>
    <p:sldId id="411" r:id="rId39"/>
    <p:sldId id="412" r:id="rId40"/>
    <p:sldId id="413" r:id="rId41"/>
    <p:sldId id="414" r:id="rId42"/>
    <p:sldId id="415" r:id="rId43"/>
    <p:sldId id="416" r:id="rId44"/>
    <p:sldId id="417" r:id="rId45"/>
    <p:sldId id="418" r:id="rId46"/>
    <p:sldId id="419" r:id="rId47"/>
    <p:sldId id="420" r:id="rId48"/>
    <p:sldId id="421" r:id="rId49"/>
    <p:sldId id="422" r:id="rId50"/>
    <p:sldId id="423" r:id="rId51"/>
    <p:sldId id="424" r:id="rId52"/>
    <p:sldId id="425" r:id="rId53"/>
    <p:sldId id="426" r:id="rId54"/>
    <p:sldId id="427" r:id="rId55"/>
    <p:sldId id="428" r:id="rId56"/>
    <p:sldId id="429" r:id="rId57"/>
    <p:sldId id="430" r:id="rId58"/>
    <p:sldId id="431" r:id="rId59"/>
    <p:sldId id="432" r:id="rId60"/>
    <p:sldId id="433" r:id="rId61"/>
    <p:sldId id="434" r:id="rId62"/>
    <p:sldId id="435" r:id="rId63"/>
    <p:sldId id="436" r:id="rId64"/>
    <p:sldId id="437" r:id="rId65"/>
    <p:sldId id="438" r:id="rId66"/>
    <p:sldId id="439" r:id="rId67"/>
    <p:sldId id="440" r:id="rId68"/>
    <p:sldId id="441" r:id="rId69"/>
    <p:sldId id="442" r:id="rId70"/>
    <p:sldId id="443" r:id="rId71"/>
    <p:sldId id="444" r:id="rId72"/>
    <p:sldId id="445" r:id="rId73"/>
    <p:sldId id="446" r:id="rId74"/>
    <p:sldId id="447" r:id="rId75"/>
    <p:sldId id="448" r:id="rId76"/>
    <p:sldId id="449" r:id="rId77"/>
    <p:sldId id="450" r:id="rId78"/>
    <p:sldId id="452" r:id="rId79"/>
    <p:sldId id="453" r:id="rId80"/>
    <p:sldId id="454" r:id="rId81"/>
    <p:sldId id="455" r:id="rId82"/>
    <p:sldId id="456" r:id="rId83"/>
    <p:sldId id="457" r:id="rId84"/>
    <p:sldId id="458" r:id="rId85"/>
    <p:sldId id="459" r:id="rId86"/>
    <p:sldId id="460" r:id="rId87"/>
    <p:sldId id="461" r:id="rId88"/>
    <p:sldId id="463" r:id="rId89"/>
    <p:sldId id="464" r:id="rId90"/>
    <p:sldId id="465" r:id="rId91"/>
    <p:sldId id="466" r:id="rId92"/>
    <p:sldId id="467" r:id="rId93"/>
    <p:sldId id="468" r:id="rId94"/>
    <p:sldId id="469" r:id="rId95"/>
    <p:sldId id="470" r:id="rId96"/>
    <p:sldId id="471" r:id="rId97"/>
    <p:sldId id="472" r:id="rId98"/>
    <p:sldId id="473" r:id="rId99"/>
    <p:sldId id="474" r:id="rId100"/>
    <p:sldId id="475" r:id="rId101"/>
    <p:sldId id="476" r:id="rId102"/>
    <p:sldId id="477" r:id="rId103"/>
    <p:sldId id="478" r:id="rId104"/>
    <p:sldId id="479" r:id="rId105"/>
    <p:sldId id="480" r:id="rId106"/>
    <p:sldId id="481" r:id="rId107"/>
    <p:sldId id="482" r:id="rId108"/>
    <p:sldId id="483" r:id="rId109"/>
    <p:sldId id="484" r:id="rId110"/>
    <p:sldId id="486" r:id="rId111"/>
    <p:sldId id="487" r:id="rId112"/>
    <p:sldId id="488" r:id="rId113"/>
    <p:sldId id="489" r:id="rId114"/>
    <p:sldId id="490" r:id="rId115"/>
    <p:sldId id="491" r:id="rId116"/>
    <p:sldId id="492" r:id="rId117"/>
    <p:sldId id="493" r:id="rId118"/>
    <p:sldId id="494" r:id="rId119"/>
    <p:sldId id="286" r:id="rId120"/>
  </p:sldIdLst>
  <p:sldSz cx="12192000" cy="6858000"/>
  <p:notesSz cx="6858000" cy="9144000"/>
  <p:embeddedFontLst>
    <p:embeddedFont>
      <p:font typeface="Calibri" panose="020F0502020204030204" pitchFamily="34" charset="0"/>
      <p:regular r:id="rId122"/>
      <p:bold r:id="rId123"/>
      <p:italic r:id="rId124"/>
      <p:boldItalic r:id="rId125"/>
    </p:embeddedFont>
    <p:embeddedFont>
      <p:font typeface="Calibri Light" panose="020F0302020204030204" pitchFamily="34" charset="0"/>
      <p:regular r:id="rId126"/>
      <p:italic r:id="rId127"/>
    </p:embeddedFont>
    <p:embeddedFont>
      <p:font typeface="Helvetica Neue" panose="02000503000000020004" pitchFamily="2"/>
      <p:regular r:id="rId128"/>
      <p:bold r:id="rId129"/>
      <p:italic r:id="rId130"/>
      <p:boldItalic r:id="rId131"/>
    </p:embeddedFont>
    <p:embeddedFont>
      <p:font typeface="Microsoft Sans Serif" panose="020B0604020202020204" pitchFamily="34" charset="0"/>
      <p:regular r:id="rId132"/>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5F5"/>
    <a:srgbClr val="9D6262"/>
    <a:srgbClr val="445252"/>
    <a:srgbClr val="FFF8F8"/>
    <a:srgbClr val="FFFAFA"/>
    <a:srgbClr val="FFF1EB"/>
    <a:srgbClr val="FCEEE3"/>
    <a:srgbClr val="F4D0D0"/>
    <a:srgbClr val="FCC8C8"/>
    <a:srgbClr val="FCC5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5232" autoAdjust="0"/>
  </p:normalViewPr>
  <p:slideViewPr>
    <p:cSldViewPr snapToGrid="0">
      <p:cViewPr varScale="1">
        <p:scale>
          <a:sx n="86" d="100"/>
          <a:sy n="86" d="100"/>
        </p:scale>
        <p:origin x="69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2.fntdata"/><Relationship Id="rId128"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font" Target="fonts/font5.fntdata"/><Relationship Id="rId13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3.fntdata"/><Relationship Id="rId12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fntdata"/><Relationship Id="rId130" Type="http://schemas.openxmlformats.org/officeDocument/2006/relationships/font" Target="fonts/font9.fntdata"/><Relationship Id="rId13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0.fntdata"/><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9B7EA6-DD99-4658-A99E-97553DABDDEC}" type="datetimeFigureOut">
              <a:rPr lang="zh-TW" altLang="en-US" smtClean="0"/>
              <a:t>2018/3/27</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AB7B8-0B51-4E46-93B5-64865AC5EE0F}" type="slidenum">
              <a:rPr lang="zh-TW" altLang="en-US" smtClean="0"/>
              <a:t>‹#›</a:t>
            </a:fld>
            <a:endParaRPr lang="zh-TW" altLang="en-US"/>
          </a:p>
        </p:txBody>
      </p:sp>
    </p:spTree>
    <p:extLst>
      <p:ext uri="{BB962C8B-B14F-4D97-AF65-F5344CB8AC3E}">
        <p14:creationId xmlns:p14="http://schemas.microsoft.com/office/powerpoint/2010/main" val="513263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F9AB7B8-0B51-4E46-93B5-64865AC5EE0F}" type="slidenum">
              <a:rPr lang="zh-TW" altLang="en-US" smtClean="0"/>
              <a:t>7</a:t>
            </a:fld>
            <a:endParaRPr lang="zh-TW" altLang="en-US"/>
          </a:p>
        </p:txBody>
      </p:sp>
    </p:spTree>
    <p:extLst>
      <p:ext uri="{BB962C8B-B14F-4D97-AF65-F5344CB8AC3E}">
        <p14:creationId xmlns:p14="http://schemas.microsoft.com/office/powerpoint/2010/main" val="1946692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AB7B8-0B51-4E46-93B5-64865AC5EE0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789340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338B0F-85DC-4E38-9BF3-FC45689E02B2}"/>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6F0DCFA3-2260-4834-8F68-CA15DD9E27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EB7162B0-4F2A-4344-A8C3-A4BB634AFBD4}"/>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5" name="頁尾版面配置區 4">
            <a:extLst>
              <a:ext uri="{FF2B5EF4-FFF2-40B4-BE49-F238E27FC236}">
                <a16:creationId xmlns:a16="http://schemas.microsoft.com/office/drawing/2014/main" id="{5A597CB1-F59F-418B-B980-E12CF46ADA5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27E5713-2C89-4735-B6BD-5DC8AD322070}"/>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66084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9C9097-EF09-4C0C-9DC9-20C335E8A6F5}"/>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EBECF780-3325-4B1D-8A71-40CA499E9934}"/>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99C03E1-16D4-4B3B-9617-74A759B331AA}"/>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5" name="頁尾版面配置區 4">
            <a:extLst>
              <a:ext uri="{FF2B5EF4-FFF2-40B4-BE49-F238E27FC236}">
                <a16:creationId xmlns:a16="http://schemas.microsoft.com/office/drawing/2014/main" id="{2305149A-553C-498D-9389-0BD9C073E3C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81A4E5F-4E14-42E2-B33F-119F5486EFED}"/>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2658209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531A0BFB-C631-44BF-9ED5-6C36BEF83D43}"/>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B17C8354-C9DF-427C-A205-DB9F24A23AD9}"/>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B9060D4-BCF4-476B-B57D-16356AAE0E22}"/>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5" name="頁尾版面配置區 4">
            <a:extLst>
              <a:ext uri="{FF2B5EF4-FFF2-40B4-BE49-F238E27FC236}">
                <a16:creationId xmlns:a16="http://schemas.microsoft.com/office/drawing/2014/main" id="{C78AF856-219A-48F5-890A-094B19C28D3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4D54869-5C71-466A-BDD7-4F1E56551DD2}"/>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3710698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E0896D-F311-488D-91A0-C39C4BBB5773}"/>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C92AF249-3D86-4C21-89E5-F5B07DD2EE01}"/>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95C6663-A543-4A10-B0BF-AD0A3924DADC}"/>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5" name="頁尾版面配置區 4">
            <a:extLst>
              <a:ext uri="{FF2B5EF4-FFF2-40B4-BE49-F238E27FC236}">
                <a16:creationId xmlns:a16="http://schemas.microsoft.com/office/drawing/2014/main" id="{4FF1E2AB-ED07-4A6F-A2EC-136695EFEFF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9CD7934-575F-4CE6-8EFC-90CDA1A3BE94}"/>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747464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3A7D08-4809-431D-8072-F01455ACAA4F}"/>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F5A00205-DD2A-4D50-BF76-B8313E0979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DAFF051E-17D6-469E-B1B0-39C3464AAB1D}"/>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5" name="頁尾版面配置區 4">
            <a:extLst>
              <a:ext uri="{FF2B5EF4-FFF2-40B4-BE49-F238E27FC236}">
                <a16:creationId xmlns:a16="http://schemas.microsoft.com/office/drawing/2014/main" id="{55D13769-045C-48C1-B095-3BB02F8C5EF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34F342C-A561-4747-B3D2-9EE10B8B4099}"/>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3199325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40ED87-017D-41E7-BCBC-E170F05A3A93}"/>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9F02AE94-9291-4BB2-B2AE-15F59EDAC19D}"/>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5E792083-7951-423A-962E-F03BDC07C972}"/>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38C22934-324A-4F40-B820-19131FD57EA5}"/>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6" name="頁尾版面配置區 5">
            <a:extLst>
              <a:ext uri="{FF2B5EF4-FFF2-40B4-BE49-F238E27FC236}">
                <a16:creationId xmlns:a16="http://schemas.microsoft.com/office/drawing/2014/main" id="{85CE4914-D7E9-40C3-ACA5-A5A507B01C14}"/>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6ECD824A-8711-4C29-8D91-BA2D1D7F29D7}"/>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4260433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FA0235-FFC8-4313-BBF6-FD763262DAC0}"/>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F189DAFC-FAB8-4723-BA8D-5479A2DE8C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147DAD7C-87A6-4EEE-846B-5B50BE4D258D}"/>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1B6352E5-F0C8-48E9-8C04-646BD79109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30B95D6C-01B2-435A-B911-C4BF11A35515}"/>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DEC67476-DE15-4D34-9235-E8D521B56CC6}"/>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8" name="頁尾版面配置區 7">
            <a:extLst>
              <a:ext uri="{FF2B5EF4-FFF2-40B4-BE49-F238E27FC236}">
                <a16:creationId xmlns:a16="http://schemas.microsoft.com/office/drawing/2014/main" id="{12B72F39-D8DF-48BC-A61E-E45206F0D335}"/>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258C238C-9041-4599-A998-9658B9F728F6}"/>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7592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59B396-9C1C-4309-BB2B-89541FE91ABC}"/>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FC58EF9D-4101-46FE-AC14-A98ABCEBDC4D}"/>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4" name="頁尾版面配置區 3">
            <a:extLst>
              <a:ext uri="{FF2B5EF4-FFF2-40B4-BE49-F238E27FC236}">
                <a16:creationId xmlns:a16="http://schemas.microsoft.com/office/drawing/2014/main" id="{DA1DB887-AA33-4179-B298-CDC74A2E64A1}"/>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B29F4F95-31E4-410B-BC9C-EF9AE7293050}"/>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912609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6D127DC-0E86-43E6-92B2-71650E79C37A}"/>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3" name="頁尾版面配置區 2">
            <a:extLst>
              <a:ext uri="{FF2B5EF4-FFF2-40B4-BE49-F238E27FC236}">
                <a16:creationId xmlns:a16="http://schemas.microsoft.com/office/drawing/2014/main" id="{081FD8FF-F8CF-43B0-A87F-EA7A0B5A794E}"/>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A797FE72-2CC1-419C-8E8C-0497256DE453}"/>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149079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44E8F1-368B-4AF0-ACC9-4D9F8043B0F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78D98A07-F792-4C69-AC2D-DC1794D155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DA584901-5463-4122-9614-654EDF67F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1242BF32-E801-4333-AB6F-8E62FED4648C}"/>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6" name="頁尾版面配置區 5">
            <a:extLst>
              <a:ext uri="{FF2B5EF4-FFF2-40B4-BE49-F238E27FC236}">
                <a16:creationId xmlns:a16="http://schemas.microsoft.com/office/drawing/2014/main" id="{23B0438E-7F49-4D9C-8103-AFBAFE3BE269}"/>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A825C1F3-A08B-4C1D-9069-93AE795D3676}"/>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1634096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1F3EFC-DBAC-4719-9E84-D7B9DBF5B46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14394E47-79ED-45C6-A856-2187C38490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D6459F15-66C4-4C5C-BA91-681216EFF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929F90E0-31E1-40AA-A632-DA2D558A9042}"/>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6" name="頁尾版面配置區 5">
            <a:extLst>
              <a:ext uri="{FF2B5EF4-FFF2-40B4-BE49-F238E27FC236}">
                <a16:creationId xmlns:a16="http://schemas.microsoft.com/office/drawing/2014/main" id="{5A42AEBC-F33B-4A2A-B31D-4D7405FC0EE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317A620-D9D2-4321-92C3-E25C302ED22C}"/>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1989862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34F4CDE-1F6D-4474-82C2-A6F9E2A353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51A5432D-CC90-4A2B-8862-F3E469D50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9FC40AC-63C9-450C-929A-95158371A5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AFAB1-422F-4C54-BF23-73010D5EFF5C}" type="datetimeFigureOut">
              <a:rPr lang="zh-TW" altLang="en-US" smtClean="0"/>
              <a:t>2018/3/27</a:t>
            </a:fld>
            <a:endParaRPr lang="zh-TW" altLang="en-US"/>
          </a:p>
        </p:txBody>
      </p:sp>
      <p:sp>
        <p:nvSpPr>
          <p:cNvPr id="5" name="頁尾版面配置區 4">
            <a:extLst>
              <a:ext uri="{FF2B5EF4-FFF2-40B4-BE49-F238E27FC236}">
                <a16:creationId xmlns:a16="http://schemas.microsoft.com/office/drawing/2014/main" id="{CD9D5A1F-3B45-4899-9736-1CDACD2210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F0783339-5B4E-497F-9953-624369E7F1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2079270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10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115.xml"/><Relationship Id="rId3" Type="http://schemas.openxmlformats.org/officeDocument/2006/relationships/slide" Target="slide3.xml"/><Relationship Id="rId7" Type="http://schemas.openxmlformats.org/officeDocument/2006/relationships/slide" Target="slide47.xml"/><Relationship Id="rId12"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39.xml"/><Relationship Id="rId11" Type="http://schemas.openxmlformats.org/officeDocument/2006/relationships/slide" Target="slide106.xml"/><Relationship Id="rId5" Type="http://schemas.openxmlformats.org/officeDocument/2006/relationships/slide" Target="slide29.xml"/><Relationship Id="rId10" Type="http://schemas.openxmlformats.org/officeDocument/2006/relationships/slide" Target="slide92.xml"/><Relationship Id="rId4" Type="http://schemas.openxmlformats.org/officeDocument/2006/relationships/slide" Target="slide9.xml"/><Relationship Id="rId9" Type="http://schemas.openxmlformats.org/officeDocument/2006/relationships/slide" Target="slide7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4AFFE1A-5F0F-4093-BD2B-F7B1B3D99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5023" y="5405895"/>
            <a:ext cx="2248689" cy="798351"/>
          </a:xfrm>
          <a:prstGeom prst="rect">
            <a:avLst/>
          </a:prstGeom>
        </p:spPr>
      </p:pic>
      <p:sp>
        <p:nvSpPr>
          <p:cNvPr id="6" name="文字方塊 5">
            <a:extLst>
              <a:ext uri="{FF2B5EF4-FFF2-40B4-BE49-F238E27FC236}">
                <a16:creationId xmlns:a16="http://schemas.microsoft.com/office/drawing/2014/main" id="{AB37E377-85D0-499B-9A58-33FF239A755C}"/>
              </a:ext>
            </a:extLst>
          </p:cNvPr>
          <p:cNvSpPr txBox="1"/>
          <p:nvPr/>
        </p:nvSpPr>
        <p:spPr>
          <a:xfrm>
            <a:off x="658287" y="658948"/>
            <a:ext cx="7500291" cy="1015663"/>
          </a:xfrm>
          <a:prstGeom prst="rect">
            <a:avLst/>
          </a:prstGeom>
          <a:noFill/>
        </p:spPr>
        <p:txBody>
          <a:bodyPr wrap="square" rtlCol="0">
            <a:spAutoFit/>
          </a:bodyPr>
          <a:lstStyle/>
          <a:p>
            <a:r>
              <a:rPr lang="en-US" altLang="zh-TW" sz="6000" b="1" spc="-150" dirty="0">
                <a:solidFill>
                  <a:srgbClr val="445252"/>
                </a:solidFill>
                <a:latin typeface="Helvetica Neue" panose="02000503000000020004" pitchFamily="2"/>
                <a:ea typeface="Helvetica Neue" panose="02000503000000020004" pitchFamily="2"/>
                <a:cs typeface="Helvetica Neue" panose="02000503000000020004" pitchFamily="2"/>
              </a:rPr>
              <a:t>Ragic</a:t>
            </a:r>
            <a:r>
              <a:rPr lang="zh-TW" altLang="en-US" sz="6000" b="1" spc="-150" dirty="0">
                <a:solidFill>
                  <a:srgbClr val="445252"/>
                </a:solidFill>
                <a:latin typeface="Helvetica Neue" panose="02000503000000020004" pitchFamily="2"/>
                <a:ea typeface="Helvetica Neue" panose="02000503000000020004" pitchFamily="2"/>
                <a:cs typeface="Helvetica Neue" panose="02000503000000020004" pitchFamily="2"/>
              </a:rPr>
              <a:t> </a:t>
            </a:r>
            <a:r>
              <a:rPr lang="zh-TW" altLang="en-US" sz="5400" b="1" spc="-150" dirty="0">
                <a:solidFill>
                  <a:srgbClr val="445252"/>
                </a:solidFill>
                <a:latin typeface="Noto Sans CJK TC Bold" panose="020B0800000000000000" pitchFamily="34" charset="-120"/>
                <a:ea typeface="Noto Sans CJK TC Bold" panose="020B0800000000000000" pitchFamily="34" charset="-120"/>
                <a:cs typeface="Microsoft Sans Serif" panose="020B0604020202020204" pitchFamily="34" charset="0"/>
              </a:rPr>
              <a:t>資料庫設計入門</a:t>
            </a:r>
            <a:endParaRPr lang="zh-TW" altLang="en-US" sz="5400" dirty="0">
              <a:solidFill>
                <a:srgbClr val="445252"/>
              </a:solidFill>
              <a:latin typeface="Noto Sans CJK TC Bold" panose="020B0800000000000000" pitchFamily="34" charset="-120"/>
              <a:ea typeface="Noto Sans CJK TC Bold" panose="020B0800000000000000" pitchFamily="34" charset="-120"/>
              <a:cs typeface="Microsoft Sans Serif" panose="020B0604020202020204" pitchFamily="34" charset="0"/>
            </a:endParaRPr>
          </a:p>
        </p:txBody>
      </p:sp>
      <p:sp>
        <p:nvSpPr>
          <p:cNvPr id="7" name="矩形: 圓角 6">
            <a:extLst>
              <a:ext uri="{FF2B5EF4-FFF2-40B4-BE49-F238E27FC236}">
                <a16:creationId xmlns:a16="http://schemas.microsoft.com/office/drawing/2014/main" id="{B8133FA6-3B04-41AC-8B66-5789E305F27D}"/>
              </a:ext>
            </a:extLst>
          </p:cNvPr>
          <p:cNvSpPr/>
          <p:nvPr/>
        </p:nvSpPr>
        <p:spPr>
          <a:xfrm>
            <a:off x="4386793" y="3429000"/>
            <a:ext cx="3418413" cy="1000125"/>
          </a:xfrm>
          <a:prstGeom prst="roundRect">
            <a:avLst>
              <a:gd name="adj" fmla="val 20476"/>
            </a:avLst>
          </a:prstGeom>
          <a:solidFill>
            <a:srgbClr val="D5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a:latin typeface="Noto Sans CJK TC Bold" panose="020B0800000000000000" pitchFamily="34" charset="-120"/>
                <a:ea typeface="Noto Sans CJK TC Bold" panose="020B0800000000000000" pitchFamily="34" charset="-120"/>
                <a:cs typeface="Microsoft Sans Serif" panose="020B0604020202020204" pitchFamily="34" charset="0"/>
              </a:rPr>
              <a:t>開始上課</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160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46D8110-FF18-4B19-B205-62ADF876C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46" y="1853194"/>
            <a:ext cx="7427005" cy="416926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10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84086" y="383831"/>
            <a:ext cx="6498454"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建立表單</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697168"/>
            <a:ext cx="7695136" cy="445505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8E8DBFD9-0A2C-4180-BB99-1E2AE683FC88}"/>
              </a:ext>
            </a:extLst>
          </p:cNvPr>
          <p:cNvSpPr/>
          <p:nvPr/>
        </p:nvSpPr>
        <p:spPr>
          <a:xfrm>
            <a:off x="7683954" y="584399"/>
            <a:ext cx="3952875"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設計屬於自己的表單</a:t>
            </a:r>
          </a:p>
        </p:txBody>
      </p:sp>
      <p:cxnSp>
        <p:nvCxnSpPr>
          <p:cNvPr id="13" name="直線接點 12">
            <a:extLst>
              <a:ext uri="{FF2B5EF4-FFF2-40B4-BE49-F238E27FC236}">
                <a16:creationId xmlns:a16="http://schemas.microsoft.com/office/drawing/2014/main" id="{F6340C11-2C4D-44BE-A72C-581466EE15F5}"/>
              </a:ext>
            </a:extLst>
          </p:cNvPr>
          <p:cNvCxnSpPr>
            <a:cxnSpLocks/>
            <a:endCxn id="16" idx="1"/>
          </p:cNvCxnSpPr>
          <p:nvPr/>
        </p:nvCxnSpPr>
        <p:spPr>
          <a:xfrm>
            <a:off x="5220070" y="2675461"/>
            <a:ext cx="36248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6A8C7831-5BB6-4FAC-BA9C-6393F6F57678}"/>
              </a:ext>
            </a:extLst>
          </p:cNvPr>
          <p:cNvSpPr txBox="1"/>
          <p:nvPr/>
        </p:nvSpPr>
        <p:spPr>
          <a:xfrm>
            <a:off x="9311604" y="2400194"/>
            <a:ext cx="27184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新增表單及頁籤</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6" name="箭號: 五邊形 15">
            <a:extLst>
              <a:ext uri="{FF2B5EF4-FFF2-40B4-BE49-F238E27FC236}">
                <a16:creationId xmlns:a16="http://schemas.microsoft.com/office/drawing/2014/main" id="{1AEF2887-30F0-48F6-BE0F-51D7E9D451AC}"/>
              </a:ext>
            </a:extLst>
          </p:cNvPr>
          <p:cNvSpPr/>
          <p:nvPr/>
        </p:nvSpPr>
        <p:spPr>
          <a:xfrm>
            <a:off x="8844878" y="249226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cxnSp>
        <p:nvCxnSpPr>
          <p:cNvPr id="17" name="直線接點 16">
            <a:extLst>
              <a:ext uri="{FF2B5EF4-FFF2-40B4-BE49-F238E27FC236}">
                <a16:creationId xmlns:a16="http://schemas.microsoft.com/office/drawing/2014/main" id="{5C78634D-31EA-4D0A-8538-039A0359A550}"/>
              </a:ext>
            </a:extLst>
          </p:cNvPr>
          <p:cNvCxnSpPr>
            <a:cxnSpLocks/>
          </p:cNvCxnSpPr>
          <p:nvPr/>
        </p:nvCxnSpPr>
        <p:spPr>
          <a:xfrm>
            <a:off x="5558901" y="5437896"/>
            <a:ext cx="193385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C81335B4-9B34-4AC3-A9D8-9F2F8D842DD3}"/>
              </a:ext>
            </a:extLst>
          </p:cNvPr>
          <p:cNvCxnSpPr>
            <a:cxnSpLocks/>
          </p:cNvCxnSpPr>
          <p:nvPr/>
        </p:nvCxnSpPr>
        <p:spPr>
          <a:xfrm>
            <a:off x="7476477" y="2675461"/>
            <a:ext cx="0" cy="276243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9657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報表呈現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8</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590799"/>
            <a:ext cx="10905062" cy="263842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648826" y="494893"/>
            <a:ext cx="1988004"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工作事項</a:t>
            </a:r>
          </a:p>
        </p:txBody>
      </p:sp>
      <p:pic>
        <p:nvPicPr>
          <p:cNvPr id="11" name="圖片 10" descr="一張含有 螢幕擷取畫面 的圖片&#10;&#10;產生非常高可信度的描述">
            <a:extLst>
              <a:ext uri="{FF2B5EF4-FFF2-40B4-BE49-F238E27FC236}">
                <a16:creationId xmlns:a16="http://schemas.microsoft.com/office/drawing/2014/main" id="{8FF93C6B-A2EC-4399-B2A1-ED085E629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900" y="2735535"/>
            <a:ext cx="10686199" cy="23434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91371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報表呈現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9</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590799"/>
            <a:ext cx="10905062" cy="263842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305925" y="494893"/>
            <a:ext cx="233090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標籤產生器</a:t>
            </a:r>
          </a:p>
        </p:txBody>
      </p:sp>
      <p:pic>
        <p:nvPicPr>
          <p:cNvPr id="10" name="圖片 9" descr="一張含有 螢幕擷取畫面 的圖片&#10;&#10;產生非常高可信度的描述">
            <a:extLst>
              <a:ext uri="{FF2B5EF4-FFF2-40B4-BE49-F238E27FC236}">
                <a16:creationId xmlns:a16="http://schemas.microsoft.com/office/drawing/2014/main" id="{D9AF7C8F-EDB2-4E4E-88E8-B3CCC69C1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09" y="2666822"/>
            <a:ext cx="10756576" cy="2457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99941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7A820C2-88A8-41F0-A022-4ED16A7ED790}"/>
              </a:ext>
            </a:extLst>
          </p:cNvPr>
          <p:cNvPicPr>
            <a:picLocks noChangeAspect="1"/>
          </p:cNvPicPr>
          <p:nvPr/>
        </p:nvPicPr>
        <p:blipFill>
          <a:blip r:embed="rId2"/>
          <a:stretch>
            <a:fillRect/>
          </a:stretch>
        </p:blipFill>
        <p:spPr>
          <a:xfrm>
            <a:off x="2930489" y="1406334"/>
            <a:ext cx="6175411" cy="470837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30765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報表呈現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10</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2771776" y="1247781"/>
            <a:ext cx="6489736" cy="502919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744075" y="494893"/>
            <a:ext cx="189275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顯示地圖</a:t>
            </a:r>
          </a:p>
        </p:txBody>
      </p:sp>
    </p:spTree>
    <p:extLst>
      <p:ext uri="{BB962C8B-B14F-4D97-AF65-F5344CB8AC3E}">
        <p14:creationId xmlns:p14="http://schemas.microsoft.com/office/powerpoint/2010/main" val="20871526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descr="一張含有 文字, 地圖, 天空 的圖片&#10;&#10;產生非常高可信度的描述">
            <a:extLst>
              <a:ext uri="{FF2B5EF4-FFF2-40B4-BE49-F238E27FC236}">
                <a16:creationId xmlns:a16="http://schemas.microsoft.com/office/drawing/2014/main" id="{A3A40676-8182-47EA-B532-77FE09434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906" y="1670850"/>
            <a:ext cx="9515475" cy="417934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30765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報表呈現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123950" y="1476375"/>
            <a:ext cx="9809144" cy="454608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10125075" y="494893"/>
            <a:ext cx="151175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曲線</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圖</a:t>
            </a:r>
          </a:p>
        </p:txBody>
      </p:sp>
    </p:spTree>
    <p:extLst>
      <p:ext uri="{BB962C8B-B14F-4D97-AF65-F5344CB8AC3E}">
        <p14:creationId xmlns:p14="http://schemas.microsoft.com/office/powerpoint/2010/main" val="7326470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30765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報表呈現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581025" y="2094576"/>
            <a:ext cx="11055804" cy="359185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10125075" y="494893"/>
            <a:ext cx="151175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甘特</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圖</a:t>
            </a:r>
          </a:p>
        </p:txBody>
      </p:sp>
      <p:pic>
        <p:nvPicPr>
          <p:cNvPr id="11" name="圖片 10" descr="一張含有 螢幕擷取畫面 的圖片&#10;&#10;產生非常高可信度的描述">
            <a:extLst>
              <a:ext uri="{FF2B5EF4-FFF2-40B4-BE49-F238E27FC236}">
                <a16:creationId xmlns:a16="http://schemas.microsoft.com/office/drawing/2014/main" id="{CB3635F7-3D26-457F-91B0-34B140A8B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702" y="2260455"/>
            <a:ext cx="10756596" cy="3242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91985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30765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報表呈現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2819400" y="1356221"/>
            <a:ext cx="6572250" cy="491122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715499" y="494893"/>
            <a:ext cx="1921331"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分群報表</a:t>
            </a:r>
          </a:p>
        </p:txBody>
      </p:sp>
      <p:pic>
        <p:nvPicPr>
          <p:cNvPr id="10" name="圖片 9" descr="一張含有 螢幕擷取畫面 的圖片&#10;&#10;產生非常高可信度的描述">
            <a:extLst>
              <a:ext uri="{FF2B5EF4-FFF2-40B4-BE49-F238E27FC236}">
                <a16:creationId xmlns:a16="http://schemas.microsoft.com/office/drawing/2014/main" id="{960AF916-C4B4-4066-94E3-9B74B8B2E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367" y="1455967"/>
            <a:ext cx="6295265" cy="47088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52505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090289F8-9DC3-49DC-B836-E68841675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6853" y="469602"/>
            <a:ext cx="3448911" cy="3448911"/>
          </a:xfrm>
          <a:prstGeom prst="rect">
            <a:avLst/>
          </a:prstGeom>
        </p:spPr>
      </p:pic>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7552936" cy="769441"/>
          </a:xfrm>
          <a:prstGeom prst="rect">
            <a:avLst/>
          </a:prstGeom>
          <a:noFill/>
        </p:spPr>
        <p:txBody>
          <a:bodyPr wrap="square" rtlCol="0">
            <a:spAutoFit/>
          </a:bodyPr>
          <a:lstStyle/>
          <a:p>
            <a:pPr lvl="0">
              <a:defRPr/>
            </a:pPr>
            <a:r>
              <a:rPr lang="zh-TW" altLang="en-US" sz="4400" dirty="0">
                <a:solidFill>
                  <a:srgbClr val="9D626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資料庫設定及維護</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48975" y="6422571"/>
            <a:ext cx="873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106</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8972021" y="5891498"/>
            <a:ext cx="40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成為達人從這裡開始</a:t>
            </a:r>
          </a:p>
        </p:txBody>
      </p:sp>
      <p:pic>
        <p:nvPicPr>
          <p:cNvPr id="12" name="圖片 11">
            <a:extLst>
              <a:ext uri="{FF2B5EF4-FFF2-40B4-BE49-F238E27FC236}">
                <a16:creationId xmlns:a16="http://schemas.microsoft.com/office/drawing/2014/main" id="{9710AEEE-9CD8-4B3C-A831-A81C30007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592" y="5592983"/>
            <a:ext cx="686429" cy="686429"/>
          </a:xfrm>
          <a:prstGeom prst="rect">
            <a:avLst/>
          </a:prstGeom>
        </p:spPr>
      </p:pic>
    </p:spTree>
    <p:extLst>
      <p:ext uri="{BB962C8B-B14F-4D97-AF65-F5344CB8AC3E}">
        <p14:creationId xmlns:p14="http://schemas.microsoft.com/office/powerpoint/2010/main" val="28578117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資料庫設定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781050" y="1666876"/>
            <a:ext cx="10696575" cy="449579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5305425" y="494893"/>
            <a:ext cx="633140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可以客製化自己的資料庫頁面嗎？</a:t>
            </a:r>
          </a:p>
        </p:txBody>
      </p:sp>
      <p:pic>
        <p:nvPicPr>
          <p:cNvPr id="11" name="圖片 10" descr="一張含有 螢幕擷取畫面 的圖片&#10;&#10;產生非常高可信度的描述">
            <a:extLst>
              <a:ext uri="{FF2B5EF4-FFF2-40B4-BE49-F238E27FC236}">
                <a16:creationId xmlns:a16="http://schemas.microsoft.com/office/drawing/2014/main" id="{9ED01505-D614-4B91-BECA-41C7F8E0C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126" y="1899310"/>
            <a:ext cx="2567849" cy="4030926"/>
          </a:xfrm>
          <a:prstGeom prst="rect">
            <a:avLst/>
          </a:prstGeom>
          <a:ln>
            <a:noFill/>
          </a:ln>
          <a:effectLst>
            <a:outerShdw blurRad="292100" dist="139700" dir="2700000" algn="tl" rotWithShape="0">
              <a:srgbClr val="333333">
                <a:alpha val="65000"/>
              </a:srgbClr>
            </a:outerShdw>
          </a:effectLst>
        </p:spPr>
      </p:pic>
      <p:pic>
        <p:nvPicPr>
          <p:cNvPr id="13" name="圖片 12" descr="一張含有 螢幕擷取畫面 的圖片&#10;&#10;產生非常高可信度的描述">
            <a:extLst>
              <a:ext uri="{FF2B5EF4-FFF2-40B4-BE49-F238E27FC236}">
                <a16:creationId xmlns:a16="http://schemas.microsoft.com/office/drawing/2014/main" id="{FE6CCCE7-6027-469E-BAB5-50F84E617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194" y="2381397"/>
            <a:ext cx="6568680" cy="2969403"/>
          </a:xfrm>
          <a:prstGeom prst="rect">
            <a:avLst/>
          </a:prstGeom>
          <a:ln>
            <a:noFill/>
          </a:ln>
          <a:effectLst>
            <a:outerShdw blurRad="292100" dist="139700" dir="2700000" algn="tl" rotWithShape="0">
              <a:srgbClr val="333333">
                <a:alpha val="65000"/>
              </a:srgbClr>
            </a:outerShdw>
          </a:effectLst>
        </p:spPr>
      </p:pic>
      <p:sp>
        <p:nvSpPr>
          <p:cNvPr id="14" name="箭號: 向下 13">
            <a:extLst>
              <a:ext uri="{FF2B5EF4-FFF2-40B4-BE49-F238E27FC236}">
                <a16:creationId xmlns:a16="http://schemas.microsoft.com/office/drawing/2014/main" id="{A1DA939D-2258-4929-A19B-60D6431C7DB8}"/>
              </a:ext>
            </a:extLst>
          </p:cNvPr>
          <p:cNvSpPr/>
          <p:nvPr/>
        </p:nvSpPr>
        <p:spPr>
          <a:xfrm rot="16200000">
            <a:off x="3936210" y="3703744"/>
            <a:ext cx="318749" cy="422057"/>
          </a:xfrm>
          <a:prstGeom prst="downArrow">
            <a:avLst/>
          </a:prstGeom>
          <a:solidFill>
            <a:srgbClr val="F8937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950618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資料庫設定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104900" y="1371602"/>
            <a:ext cx="10029825" cy="465085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8743950" y="494893"/>
            <a:ext cx="2892880"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設定專屬</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Logo</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pic>
        <p:nvPicPr>
          <p:cNvPr id="10" name="圖片 9" descr="一張含有 螢幕擷取畫面 的圖片&#10;&#10;產生非常高可信度的描述">
            <a:extLst>
              <a:ext uri="{FF2B5EF4-FFF2-40B4-BE49-F238E27FC236}">
                <a16:creationId xmlns:a16="http://schemas.microsoft.com/office/drawing/2014/main" id="{DA8D2234-86B1-4136-A59C-8DCFE0FD9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032" y="1469469"/>
            <a:ext cx="7313443" cy="3306077"/>
          </a:xfrm>
          <a:prstGeom prst="rect">
            <a:avLst/>
          </a:prstGeom>
          <a:ln>
            <a:noFill/>
          </a:ln>
          <a:effectLst>
            <a:outerShdw blurRad="292100" dist="139700" dir="2700000" algn="tl" rotWithShape="0">
              <a:srgbClr val="333333">
                <a:alpha val="65000"/>
              </a:srgbClr>
            </a:outerShdw>
          </a:effectLst>
        </p:spPr>
      </p:pic>
      <p:sp>
        <p:nvSpPr>
          <p:cNvPr id="15" name="矩形 14">
            <a:extLst>
              <a:ext uri="{FF2B5EF4-FFF2-40B4-BE49-F238E27FC236}">
                <a16:creationId xmlns:a16="http://schemas.microsoft.com/office/drawing/2014/main" id="{BC0934FA-90B2-46CD-AF55-678897ED5C30}"/>
              </a:ext>
            </a:extLst>
          </p:cNvPr>
          <p:cNvSpPr/>
          <p:nvPr/>
        </p:nvSpPr>
        <p:spPr>
          <a:xfrm>
            <a:off x="2686946" y="2806826"/>
            <a:ext cx="3736490" cy="197225"/>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a:extLst>
              <a:ext uri="{FF2B5EF4-FFF2-40B4-BE49-F238E27FC236}">
                <a16:creationId xmlns:a16="http://schemas.microsoft.com/office/drawing/2014/main" id="{9C1E2A40-C2E1-4865-AB7C-09079C0DAA27}"/>
              </a:ext>
            </a:extLst>
          </p:cNvPr>
          <p:cNvPicPr>
            <a:picLocks noChangeAspect="1"/>
          </p:cNvPicPr>
          <p:nvPr/>
        </p:nvPicPr>
        <p:blipFill>
          <a:blip r:embed="rId3"/>
          <a:stretch>
            <a:fillRect/>
          </a:stretch>
        </p:blipFill>
        <p:spPr>
          <a:xfrm>
            <a:off x="1332788" y="4250963"/>
            <a:ext cx="4220083" cy="1581109"/>
          </a:xfrm>
          <a:prstGeom prst="rect">
            <a:avLst/>
          </a:prstGeom>
          <a:ln>
            <a:noFill/>
          </a:ln>
          <a:effectLst>
            <a:outerShdw blurRad="292100" dist="139700" dir="2700000" algn="tl" rotWithShape="0">
              <a:srgbClr val="333333">
                <a:alpha val="65000"/>
              </a:srgbClr>
            </a:outerShdw>
          </a:effectLst>
        </p:spPr>
      </p:pic>
      <p:pic>
        <p:nvPicPr>
          <p:cNvPr id="4" name="圖片 3">
            <a:extLst>
              <a:ext uri="{FF2B5EF4-FFF2-40B4-BE49-F238E27FC236}">
                <a16:creationId xmlns:a16="http://schemas.microsoft.com/office/drawing/2014/main" id="{8861E566-1EF1-4E05-9AE4-BD0BFAA2F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9130" y="4269869"/>
            <a:ext cx="4313890" cy="1581109"/>
          </a:xfrm>
          <a:prstGeom prst="rect">
            <a:avLst/>
          </a:prstGeom>
        </p:spPr>
      </p:pic>
      <p:sp>
        <p:nvSpPr>
          <p:cNvPr id="17" name="箭號: 向下 16">
            <a:extLst>
              <a:ext uri="{FF2B5EF4-FFF2-40B4-BE49-F238E27FC236}">
                <a16:creationId xmlns:a16="http://schemas.microsoft.com/office/drawing/2014/main" id="{5A7F417A-2B55-4A65-8EB6-A9E0258D37FE}"/>
              </a:ext>
            </a:extLst>
          </p:cNvPr>
          <p:cNvSpPr/>
          <p:nvPr/>
        </p:nvSpPr>
        <p:spPr>
          <a:xfrm rot="16200000">
            <a:off x="5936625" y="5092780"/>
            <a:ext cx="318749" cy="422057"/>
          </a:xfrm>
          <a:prstGeom prst="downArrow">
            <a:avLst/>
          </a:prstGeom>
          <a:solidFill>
            <a:srgbClr val="F8937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362336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資料庫設定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624613" y="1371602"/>
            <a:ext cx="9197267" cy="430122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8886824" y="494893"/>
            <a:ext cx="275000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設定專屬橫幅</a:t>
            </a:r>
          </a:p>
        </p:txBody>
      </p:sp>
      <p:pic>
        <p:nvPicPr>
          <p:cNvPr id="10" name="圖片 9" descr="一張含有 螢幕擷取畫面 的圖片&#10;&#10;產生非常高可信度的描述">
            <a:extLst>
              <a:ext uri="{FF2B5EF4-FFF2-40B4-BE49-F238E27FC236}">
                <a16:creationId xmlns:a16="http://schemas.microsoft.com/office/drawing/2014/main" id="{DA8D2234-86B1-4136-A59C-8DCFE0FD9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032" y="1469469"/>
            <a:ext cx="7313443" cy="3306077"/>
          </a:xfrm>
          <a:prstGeom prst="rect">
            <a:avLst/>
          </a:prstGeom>
          <a:ln>
            <a:noFill/>
          </a:ln>
          <a:effectLst>
            <a:outerShdw blurRad="292100" dist="139700" dir="2700000" algn="tl" rotWithShape="0">
              <a:srgbClr val="333333">
                <a:alpha val="65000"/>
              </a:srgbClr>
            </a:outerShdw>
          </a:effectLst>
        </p:spPr>
      </p:pic>
      <p:sp>
        <p:nvSpPr>
          <p:cNvPr id="15" name="矩形 14">
            <a:extLst>
              <a:ext uri="{FF2B5EF4-FFF2-40B4-BE49-F238E27FC236}">
                <a16:creationId xmlns:a16="http://schemas.microsoft.com/office/drawing/2014/main" id="{BC0934FA-90B2-46CD-AF55-678897ED5C30}"/>
              </a:ext>
            </a:extLst>
          </p:cNvPr>
          <p:cNvSpPr/>
          <p:nvPr/>
        </p:nvSpPr>
        <p:spPr>
          <a:xfrm>
            <a:off x="2680596" y="2973408"/>
            <a:ext cx="3736490" cy="197225"/>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 name="圖片 3">
            <a:extLst>
              <a:ext uri="{FF2B5EF4-FFF2-40B4-BE49-F238E27FC236}">
                <a16:creationId xmlns:a16="http://schemas.microsoft.com/office/drawing/2014/main" id="{BEFCFB61-AA53-4576-82D2-1EA15D0AB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064" y="4221313"/>
            <a:ext cx="8879896" cy="13041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4684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C4E0608-7560-48AC-8010-7A65774AD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89" y="1544120"/>
            <a:ext cx="6969761" cy="446841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76686" y="324186"/>
            <a:ext cx="7047392"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建立表單</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442106"/>
            <a:ext cx="7292314" cy="471006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8847246" y="2101604"/>
            <a:ext cx="16449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命名頁籤</a:t>
            </a:r>
          </a:p>
        </p:txBody>
      </p:sp>
      <p:cxnSp>
        <p:nvCxnSpPr>
          <p:cNvPr id="18" name="直線接點 17">
            <a:extLst>
              <a:ext uri="{FF2B5EF4-FFF2-40B4-BE49-F238E27FC236}">
                <a16:creationId xmlns:a16="http://schemas.microsoft.com/office/drawing/2014/main" id="{CD1F41C8-65AF-49EB-BD14-51F58C1AD543}"/>
              </a:ext>
            </a:extLst>
          </p:cNvPr>
          <p:cNvCxnSpPr>
            <a:cxnSpLocks/>
          </p:cNvCxnSpPr>
          <p:nvPr/>
        </p:nvCxnSpPr>
        <p:spPr>
          <a:xfrm flipV="1">
            <a:off x="3419382" y="2363214"/>
            <a:ext cx="4961138"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箭號: 五邊形 11">
            <a:extLst>
              <a:ext uri="{FF2B5EF4-FFF2-40B4-BE49-F238E27FC236}">
                <a16:creationId xmlns:a16="http://schemas.microsoft.com/office/drawing/2014/main" id="{C9F6A4A3-AAFB-4742-9AE1-9B62C88EE566}"/>
              </a:ext>
            </a:extLst>
          </p:cNvPr>
          <p:cNvSpPr/>
          <p:nvPr/>
        </p:nvSpPr>
        <p:spPr>
          <a:xfrm>
            <a:off x="8380520" y="218001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8631532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038CED4F-EC30-45AA-A73D-35ECD3D20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506" y="2494625"/>
            <a:ext cx="7804003" cy="352783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資料庫設定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1438182"/>
            <a:ext cx="10978540" cy="472291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8064956" y="494893"/>
            <a:ext cx="3571874"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設定專屬登入頁面</a:t>
            </a:r>
          </a:p>
        </p:txBody>
      </p:sp>
      <p:sp>
        <p:nvSpPr>
          <p:cNvPr id="15" name="矩形 14">
            <a:extLst>
              <a:ext uri="{FF2B5EF4-FFF2-40B4-BE49-F238E27FC236}">
                <a16:creationId xmlns:a16="http://schemas.microsoft.com/office/drawing/2014/main" id="{BC0934FA-90B2-46CD-AF55-678897ED5C30}"/>
              </a:ext>
            </a:extLst>
          </p:cNvPr>
          <p:cNvSpPr/>
          <p:nvPr/>
        </p:nvSpPr>
        <p:spPr>
          <a:xfrm>
            <a:off x="883920" y="4699313"/>
            <a:ext cx="4030980" cy="739140"/>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 name="圖片 4">
            <a:extLst>
              <a:ext uri="{FF2B5EF4-FFF2-40B4-BE49-F238E27FC236}">
                <a16:creationId xmlns:a16="http://schemas.microsoft.com/office/drawing/2014/main" id="{B76D461E-ED9E-42D6-AD45-63903C809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8497" y="1565473"/>
            <a:ext cx="7040997" cy="3029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28674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descr="一張含有 螢幕擷取畫面 的圖片&#10;&#10;產生非常高可信度的描述">
            <a:extLst>
              <a:ext uri="{FF2B5EF4-FFF2-40B4-BE49-F238E27FC236}">
                <a16:creationId xmlns:a16="http://schemas.microsoft.com/office/drawing/2014/main" id="{F5A159F4-108D-46C5-A7CB-1B3D8A79A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203" y="1608075"/>
            <a:ext cx="9396710" cy="438312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資料庫設定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5</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346087" y="1504951"/>
            <a:ext cx="9674338" cy="459104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734550" y="494893"/>
            <a:ext cx="190227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帳號付款</a:t>
            </a:r>
          </a:p>
        </p:txBody>
      </p:sp>
    </p:spTree>
    <p:extLst>
      <p:ext uri="{BB962C8B-B14F-4D97-AF65-F5344CB8AC3E}">
        <p14:creationId xmlns:p14="http://schemas.microsoft.com/office/powerpoint/2010/main" val="17223029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資料庫設定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6</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838325" y="1504951"/>
            <a:ext cx="8134350" cy="459104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286874" y="494893"/>
            <a:ext cx="234995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備份與還原</a:t>
            </a:r>
          </a:p>
        </p:txBody>
      </p:sp>
      <p:pic>
        <p:nvPicPr>
          <p:cNvPr id="11" name="圖片 10">
            <a:extLst>
              <a:ext uri="{FF2B5EF4-FFF2-40B4-BE49-F238E27FC236}">
                <a16:creationId xmlns:a16="http://schemas.microsoft.com/office/drawing/2014/main" id="{7F1F5F56-4E02-472D-BEAC-3F7BD0862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062" y="1707620"/>
            <a:ext cx="7754471" cy="4181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63240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資料庫設定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7</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81926" y="1495429"/>
            <a:ext cx="7585773" cy="459862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10544175" y="494893"/>
            <a:ext cx="1092654"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備份</a:t>
            </a:r>
          </a:p>
        </p:txBody>
      </p:sp>
      <p:pic>
        <p:nvPicPr>
          <p:cNvPr id="10" name="圖片 9">
            <a:extLst>
              <a:ext uri="{FF2B5EF4-FFF2-40B4-BE49-F238E27FC236}">
                <a16:creationId xmlns:a16="http://schemas.microsoft.com/office/drawing/2014/main" id="{36AD3135-5B55-4519-8F43-DB50A6A2A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76" y="1638300"/>
            <a:ext cx="7362136" cy="4286251"/>
          </a:xfrm>
          <a:prstGeom prst="rect">
            <a:avLst/>
          </a:prstGeom>
          <a:ln>
            <a:noFill/>
          </a:ln>
          <a:effectLst>
            <a:outerShdw blurRad="292100" dist="139700" dir="2700000" algn="tl" rotWithShape="0">
              <a:srgbClr val="333333">
                <a:alpha val="65000"/>
              </a:srgbClr>
            </a:outerShdw>
          </a:effectLst>
        </p:spPr>
      </p:pic>
      <p:sp>
        <p:nvSpPr>
          <p:cNvPr id="13" name="矩形 12">
            <a:extLst>
              <a:ext uri="{FF2B5EF4-FFF2-40B4-BE49-F238E27FC236}">
                <a16:creationId xmlns:a16="http://schemas.microsoft.com/office/drawing/2014/main" id="{93097CFC-C259-4DA0-8E3E-68300BC90C0F}"/>
              </a:ext>
            </a:extLst>
          </p:cNvPr>
          <p:cNvSpPr/>
          <p:nvPr/>
        </p:nvSpPr>
        <p:spPr>
          <a:xfrm>
            <a:off x="994671" y="3562350"/>
            <a:ext cx="3310629" cy="447675"/>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矩形 13">
            <a:extLst>
              <a:ext uri="{FF2B5EF4-FFF2-40B4-BE49-F238E27FC236}">
                <a16:creationId xmlns:a16="http://schemas.microsoft.com/office/drawing/2014/main" id="{F9BBD95B-4E28-4C31-8C68-48C0EB4E91DC}"/>
              </a:ext>
            </a:extLst>
          </p:cNvPr>
          <p:cNvSpPr/>
          <p:nvPr/>
        </p:nvSpPr>
        <p:spPr>
          <a:xfrm>
            <a:off x="994670" y="4095746"/>
            <a:ext cx="3310629" cy="447675"/>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5" name="直線接點 14">
            <a:extLst>
              <a:ext uri="{FF2B5EF4-FFF2-40B4-BE49-F238E27FC236}">
                <a16:creationId xmlns:a16="http://schemas.microsoft.com/office/drawing/2014/main" id="{C5C22B0D-0F0A-429C-A70B-843470ED50CD}"/>
              </a:ext>
            </a:extLst>
          </p:cNvPr>
          <p:cNvCxnSpPr>
            <a:cxnSpLocks/>
          </p:cNvCxnSpPr>
          <p:nvPr/>
        </p:nvCxnSpPr>
        <p:spPr>
          <a:xfrm flipH="1">
            <a:off x="4305301" y="3647197"/>
            <a:ext cx="451484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B4ED7B4F-D0BC-48B9-A9B2-1982E1DB0796}"/>
              </a:ext>
            </a:extLst>
          </p:cNvPr>
          <p:cNvSpPr txBox="1"/>
          <p:nvPr/>
        </p:nvSpPr>
        <p:spPr>
          <a:xfrm>
            <a:off x="9258150" y="3370112"/>
            <a:ext cx="29189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下載資料庫架構</a:t>
            </a:r>
          </a:p>
        </p:txBody>
      </p:sp>
      <p:cxnSp>
        <p:nvCxnSpPr>
          <p:cNvPr id="18" name="直線接點 17">
            <a:extLst>
              <a:ext uri="{FF2B5EF4-FFF2-40B4-BE49-F238E27FC236}">
                <a16:creationId xmlns:a16="http://schemas.microsoft.com/office/drawing/2014/main" id="{90B81516-198D-49B5-A6E7-916F1ECBCF9A}"/>
              </a:ext>
            </a:extLst>
          </p:cNvPr>
          <p:cNvCxnSpPr>
            <a:cxnSpLocks/>
          </p:cNvCxnSpPr>
          <p:nvPr/>
        </p:nvCxnSpPr>
        <p:spPr>
          <a:xfrm flipH="1">
            <a:off x="4305301" y="4437772"/>
            <a:ext cx="451484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CE57074F-22E9-4E38-845B-0E0D5116BDA6}"/>
              </a:ext>
            </a:extLst>
          </p:cNvPr>
          <p:cNvSpPr txBox="1"/>
          <p:nvPr/>
        </p:nvSpPr>
        <p:spPr>
          <a:xfrm>
            <a:off x="9273037" y="4176162"/>
            <a:ext cx="29189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不包含上傳檔案</a:t>
            </a:r>
          </a:p>
        </p:txBody>
      </p:sp>
      <p:sp>
        <p:nvSpPr>
          <p:cNvPr id="21" name="箭號: 五邊形 20">
            <a:extLst>
              <a:ext uri="{FF2B5EF4-FFF2-40B4-BE49-F238E27FC236}">
                <a16:creationId xmlns:a16="http://schemas.microsoft.com/office/drawing/2014/main" id="{22EC676F-3D27-4F6C-8561-5643EB3A2F17}"/>
              </a:ext>
            </a:extLst>
          </p:cNvPr>
          <p:cNvSpPr/>
          <p:nvPr/>
        </p:nvSpPr>
        <p:spPr>
          <a:xfrm>
            <a:off x="8820150" y="344852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2" name="箭號: 五邊形 21">
            <a:extLst>
              <a:ext uri="{FF2B5EF4-FFF2-40B4-BE49-F238E27FC236}">
                <a16:creationId xmlns:a16="http://schemas.microsoft.com/office/drawing/2014/main" id="{5D554416-61F9-44CB-81B5-E5FAFAD03665}"/>
              </a:ext>
            </a:extLst>
          </p:cNvPr>
          <p:cNvSpPr/>
          <p:nvPr/>
        </p:nvSpPr>
        <p:spPr>
          <a:xfrm>
            <a:off x="8820150" y="425457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5597120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9C8045AC-6143-41F5-8E99-B5E2206DB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88" y="2131817"/>
            <a:ext cx="7256043" cy="263771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資料庫設定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8</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81924" y="2009512"/>
            <a:ext cx="7585773" cy="294322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10544175" y="494893"/>
            <a:ext cx="1092654"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還原</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20" name="文字方塊 19">
            <a:extLst>
              <a:ext uri="{FF2B5EF4-FFF2-40B4-BE49-F238E27FC236}">
                <a16:creationId xmlns:a16="http://schemas.microsoft.com/office/drawing/2014/main" id="{CE57074F-22E9-4E38-845B-0E0D5116BDA6}"/>
              </a:ext>
            </a:extLst>
          </p:cNvPr>
          <p:cNvSpPr txBox="1"/>
          <p:nvPr/>
        </p:nvSpPr>
        <p:spPr>
          <a:xfrm>
            <a:off x="9273037" y="2057059"/>
            <a:ext cx="197598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選擇先前備份的檔案</a:t>
            </a:r>
          </a:p>
        </p:txBody>
      </p:sp>
      <p:sp>
        <p:nvSpPr>
          <p:cNvPr id="23" name="文字方塊 22">
            <a:extLst>
              <a:ext uri="{FF2B5EF4-FFF2-40B4-BE49-F238E27FC236}">
                <a16:creationId xmlns:a16="http://schemas.microsoft.com/office/drawing/2014/main" id="{BBF1C548-69A1-4C68-8EFD-604BA9C73327}"/>
              </a:ext>
            </a:extLst>
          </p:cNvPr>
          <p:cNvSpPr txBox="1"/>
          <p:nvPr/>
        </p:nvSpPr>
        <p:spPr>
          <a:xfrm>
            <a:off x="9273037" y="3762926"/>
            <a:ext cx="19759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確認上傳</a:t>
            </a:r>
          </a:p>
        </p:txBody>
      </p:sp>
      <p:sp>
        <p:nvSpPr>
          <p:cNvPr id="13" name="箭號: 五邊形 12">
            <a:extLst>
              <a:ext uri="{FF2B5EF4-FFF2-40B4-BE49-F238E27FC236}">
                <a16:creationId xmlns:a16="http://schemas.microsoft.com/office/drawing/2014/main" id="{ECE95591-D59B-4653-9B73-832A4B7E547A}"/>
              </a:ext>
            </a:extLst>
          </p:cNvPr>
          <p:cNvSpPr/>
          <p:nvPr/>
        </p:nvSpPr>
        <p:spPr>
          <a:xfrm>
            <a:off x="8806311" y="211478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4" name="箭號: 五邊形 13">
            <a:extLst>
              <a:ext uri="{FF2B5EF4-FFF2-40B4-BE49-F238E27FC236}">
                <a16:creationId xmlns:a16="http://schemas.microsoft.com/office/drawing/2014/main" id="{EB8AE66B-B50B-4C97-80D5-25F67D6E562A}"/>
              </a:ext>
            </a:extLst>
          </p:cNvPr>
          <p:cNvSpPr/>
          <p:nvPr/>
        </p:nvSpPr>
        <p:spPr>
          <a:xfrm>
            <a:off x="8806311" y="384133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9419426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259BB18-4072-4ADC-96BD-007F7EE2E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3500" y="435428"/>
            <a:ext cx="3347514" cy="3347514"/>
          </a:xfrm>
          <a:prstGeom prst="rect">
            <a:avLst/>
          </a:prstGeom>
        </p:spPr>
      </p:pic>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57908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9D626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線上資源及客服管道</a:t>
            </a:r>
            <a:endPar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39475" y="6422571"/>
            <a:ext cx="683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115</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5944898" y="5891498"/>
            <a:ext cx="18102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自助而後人助</a:t>
            </a:r>
          </a:p>
        </p:txBody>
      </p:sp>
      <p:pic>
        <p:nvPicPr>
          <p:cNvPr id="7" name="圖片 6">
            <a:extLst>
              <a:ext uri="{FF2B5EF4-FFF2-40B4-BE49-F238E27FC236}">
                <a16:creationId xmlns:a16="http://schemas.microsoft.com/office/drawing/2014/main" id="{F00B6117-0154-4A69-B6AC-620D8AC00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602" y="5641312"/>
            <a:ext cx="650296" cy="650296"/>
          </a:xfrm>
          <a:prstGeom prst="rect">
            <a:avLst/>
          </a:prstGeom>
        </p:spPr>
      </p:pic>
    </p:spTree>
    <p:extLst>
      <p:ext uri="{BB962C8B-B14F-4D97-AF65-F5344CB8AC3E}">
        <p14:creationId xmlns:p14="http://schemas.microsoft.com/office/powerpoint/2010/main" val="9668334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6" y="435428"/>
            <a:ext cx="29337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線上資源 </a:t>
            </a: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1781178"/>
            <a:ext cx="8066612" cy="431482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 name="圖片 5">
            <a:extLst>
              <a:ext uri="{FF2B5EF4-FFF2-40B4-BE49-F238E27FC236}">
                <a16:creationId xmlns:a16="http://schemas.microsoft.com/office/drawing/2014/main" id="{D3C9CBEF-4635-43CD-8C17-B17AABBFF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49" y="1893592"/>
            <a:ext cx="7796501" cy="4050007"/>
          </a:xfrm>
          <a:prstGeom prst="rect">
            <a:avLst/>
          </a:prstGeom>
          <a:ln>
            <a:noFill/>
          </a:ln>
          <a:effectLst>
            <a:outerShdw blurRad="292100" dist="139700" dir="2700000" algn="tl" rotWithShape="0">
              <a:srgbClr val="333333">
                <a:alpha val="65000"/>
              </a:srgbClr>
            </a:outerShdw>
          </a:effectLst>
        </p:spPr>
      </p:pic>
      <p:sp>
        <p:nvSpPr>
          <p:cNvPr id="15" name="矩形 14">
            <a:extLst>
              <a:ext uri="{FF2B5EF4-FFF2-40B4-BE49-F238E27FC236}">
                <a16:creationId xmlns:a16="http://schemas.microsoft.com/office/drawing/2014/main" id="{4589D685-AFEE-4686-A3F5-E91ED2FAF6A8}"/>
              </a:ext>
            </a:extLst>
          </p:cNvPr>
          <p:cNvSpPr/>
          <p:nvPr/>
        </p:nvSpPr>
        <p:spPr>
          <a:xfrm>
            <a:off x="966097" y="3136549"/>
            <a:ext cx="1758054" cy="721076"/>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矩形 16">
            <a:extLst>
              <a:ext uri="{FF2B5EF4-FFF2-40B4-BE49-F238E27FC236}">
                <a16:creationId xmlns:a16="http://schemas.microsoft.com/office/drawing/2014/main" id="{FCF607DB-1029-403D-AF97-881617B973D8}"/>
              </a:ext>
            </a:extLst>
          </p:cNvPr>
          <p:cNvSpPr/>
          <p:nvPr/>
        </p:nvSpPr>
        <p:spPr>
          <a:xfrm>
            <a:off x="6509647" y="1893592"/>
            <a:ext cx="1281803" cy="263876"/>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矩形 17">
            <a:extLst>
              <a:ext uri="{FF2B5EF4-FFF2-40B4-BE49-F238E27FC236}">
                <a16:creationId xmlns:a16="http://schemas.microsoft.com/office/drawing/2014/main" id="{4679F4D9-7CA8-453E-B65D-C9D9F5B7873A}"/>
              </a:ext>
            </a:extLst>
          </p:cNvPr>
          <p:cNvSpPr/>
          <p:nvPr/>
        </p:nvSpPr>
        <p:spPr>
          <a:xfrm>
            <a:off x="966097" y="4857751"/>
            <a:ext cx="1758054" cy="361950"/>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文字方塊 20">
            <a:extLst>
              <a:ext uri="{FF2B5EF4-FFF2-40B4-BE49-F238E27FC236}">
                <a16:creationId xmlns:a16="http://schemas.microsoft.com/office/drawing/2014/main" id="{E4BF5296-B815-4676-88DA-E5C33097077C}"/>
              </a:ext>
            </a:extLst>
          </p:cNvPr>
          <p:cNvSpPr txBox="1"/>
          <p:nvPr/>
        </p:nvSpPr>
        <p:spPr>
          <a:xfrm>
            <a:off x="9503847" y="2844427"/>
            <a:ext cx="239833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設計者及使用者教學文件</a:t>
            </a:r>
          </a:p>
        </p:txBody>
      </p:sp>
      <p:sp>
        <p:nvSpPr>
          <p:cNvPr id="22" name="文字方塊 21">
            <a:extLst>
              <a:ext uri="{FF2B5EF4-FFF2-40B4-BE49-F238E27FC236}">
                <a16:creationId xmlns:a16="http://schemas.microsoft.com/office/drawing/2014/main" id="{E109EDC4-8482-4D15-AC95-8BDDDCC89DE3}"/>
              </a:ext>
            </a:extLst>
          </p:cNvPr>
          <p:cNvSpPr txBox="1"/>
          <p:nvPr/>
        </p:nvSpPr>
        <p:spPr>
          <a:xfrm>
            <a:off x="9503847" y="4770527"/>
            <a:ext cx="23983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部落格及</a:t>
            </a:r>
            <a:r>
              <a:rPr lang="zh-TW" altLang="en-US" sz="2800" dirty="0">
                <a:solidFill>
                  <a:srgbClr val="9D6262"/>
                </a:solidFill>
                <a:latin typeface="Noto Sans CJK TC Bold" panose="020B0800000000000000" pitchFamily="34" charset="-120"/>
                <a:ea typeface="Noto Sans CJK TC Bold" panose="020B0800000000000000" pitchFamily="34" charset="-120"/>
              </a:rPr>
              <a:t>粉專</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4" name="箭號: 五邊形 13">
            <a:extLst>
              <a:ext uri="{FF2B5EF4-FFF2-40B4-BE49-F238E27FC236}">
                <a16:creationId xmlns:a16="http://schemas.microsoft.com/office/drawing/2014/main" id="{181BBE12-1F40-4BEE-86A1-37A58FA9F9B3}"/>
              </a:ext>
            </a:extLst>
          </p:cNvPr>
          <p:cNvSpPr/>
          <p:nvPr/>
        </p:nvSpPr>
        <p:spPr>
          <a:xfrm>
            <a:off x="9037121" y="295334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6" name="箭號: 五邊形 15">
            <a:extLst>
              <a:ext uri="{FF2B5EF4-FFF2-40B4-BE49-F238E27FC236}">
                <a16:creationId xmlns:a16="http://schemas.microsoft.com/office/drawing/2014/main" id="{6DD506A2-7FD1-413C-8383-A125A3EAE6DB}"/>
              </a:ext>
            </a:extLst>
          </p:cNvPr>
          <p:cNvSpPr/>
          <p:nvPr/>
        </p:nvSpPr>
        <p:spPr>
          <a:xfrm>
            <a:off x="9037121" y="485552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4886597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23851" y="435428"/>
            <a:ext cx="29717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客服管道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154267"/>
            <a:ext cx="10978541" cy="412432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文字方塊 20">
            <a:extLst>
              <a:ext uri="{FF2B5EF4-FFF2-40B4-BE49-F238E27FC236}">
                <a16:creationId xmlns:a16="http://schemas.microsoft.com/office/drawing/2014/main" id="{E4BF5296-B815-4676-88DA-E5C33097077C}"/>
              </a:ext>
            </a:extLst>
          </p:cNvPr>
          <p:cNvSpPr txBox="1"/>
          <p:nvPr/>
        </p:nvSpPr>
        <p:spPr>
          <a:xfrm>
            <a:off x="1434497" y="1495098"/>
            <a:ext cx="5686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畫面右下角</a:t>
            </a:r>
          </a:p>
        </p:txBody>
      </p:sp>
      <p:sp>
        <p:nvSpPr>
          <p:cNvPr id="22" name="文字方塊 21">
            <a:extLst>
              <a:ext uri="{FF2B5EF4-FFF2-40B4-BE49-F238E27FC236}">
                <a16:creationId xmlns:a16="http://schemas.microsoft.com/office/drawing/2014/main" id="{E109EDC4-8482-4D15-AC95-8BDDDCC89DE3}"/>
              </a:ext>
            </a:extLst>
          </p:cNvPr>
          <p:cNvSpPr txBox="1"/>
          <p:nvPr/>
        </p:nvSpPr>
        <p:spPr>
          <a:xfrm>
            <a:off x="8784020" y="1487064"/>
            <a:ext cx="31127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以關鍵字詢問</a:t>
            </a:r>
          </a:p>
        </p:txBody>
      </p:sp>
      <p:sp>
        <p:nvSpPr>
          <p:cNvPr id="23" name="矩形: 圓角 22">
            <a:extLst>
              <a:ext uri="{FF2B5EF4-FFF2-40B4-BE49-F238E27FC236}">
                <a16:creationId xmlns:a16="http://schemas.microsoft.com/office/drawing/2014/main" id="{2AD4C1A8-9604-43E3-85C4-73DCD1244CF3}"/>
              </a:ext>
            </a:extLst>
          </p:cNvPr>
          <p:cNvSpPr/>
          <p:nvPr/>
        </p:nvSpPr>
        <p:spPr>
          <a:xfrm>
            <a:off x="9238499" y="494893"/>
            <a:ext cx="2305801"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客服機器人</a:t>
            </a:r>
          </a:p>
        </p:txBody>
      </p:sp>
      <p:pic>
        <p:nvPicPr>
          <p:cNvPr id="7" name="圖片 6">
            <a:extLst>
              <a:ext uri="{FF2B5EF4-FFF2-40B4-BE49-F238E27FC236}">
                <a16:creationId xmlns:a16="http://schemas.microsoft.com/office/drawing/2014/main" id="{AA3C2A22-2311-4DE1-A963-720167B74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9647" y="2201399"/>
            <a:ext cx="3112703" cy="3981560"/>
          </a:xfrm>
          <a:prstGeom prst="rect">
            <a:avLst/>
          </a:prstGeom>
          <a:ln>
            <a:noFill/>
          </a:ln>
          <a:effectLst>
            <a:outerShdw blurRad="292100" dist="139700" dir="2700000" algn="tl" rotWithShape="0">
              <a:srgbClr val="333333">
                <a:alpha val="65000"/>
              </a:srgbClr>
            </a:outerShdw>
          </a:effectLst>
        </p:spPr>
      </p:pic>
      <p:sp>
        <p:nvSpPr>
          <p:cNvPr id="24" name="箭號: 向下 23">
            <a:extLst>
              <a:ext uri="{FF2B5EF4-FFF2-40B4-BE49-F238E27FC236}">
                <a16:creationId xmlns:a16="http://schemas.microsoft.com/office/drawing/2014/main" id="{791FA3BE-BB16-4FC8-9EA4-98314395E2D7}"/>
              </a:ext>
            </a:extLst>
          </p:cNvPr>
          <p:cNvSpPr/>
          <p:nvPr/>
        </p:nvSpPr>
        <p:spPr>
          <a:xfrm rot="16200000">
            <a:off x="6949228" y="4236342"/>
            <a:ext cx="318749" cy="422057"/>
          </a:xfrm>
          <a:prstGeom prst="downArrow">
            <a:avLst/>
          </a:prstGeom>
          <a:solidFill>
            <a:srgbClr val="F8937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a16="http://schemas.microsoft.com/office/drawing/2014/main" id="{60A06AFB-26CE-4BE2-A5CC-9CF54B529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89" y="2186133"/>
            <a:ext cx="5410669" cy="3924640"/>
          </a:xfrm>
          <a:prstGeom prst="rect">
            <a:avLst/>
          </a:prstGeom>
        </p:spPr>
      </p:pic>
      <p:sp>
        <p:nvSpPr>
          <p:cNvPr id="14" name="箭號: 五邊形 13">
            <a:extLst>
              <a:ext uri="{FF2B5EF4-FFF2-40B4-BE49-F238E27FC236}">
                <a16:creationId xmlns:a16="http://schemas.microsoft.com/office/drawing/2014/main" id="{AC3501C1-32A9-4D2B-B876-0858762ED218}"/>
              </a:ext>
            </a:extLst>
          </p:cNvPr>
          <p:cNvSpPr/>
          <p:nvPr/>
        </p:nvSpPr>
        <p:spPr>
          <a:xfrm>
            <a:off x="967771" y="156453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5" name="箭號: 五邊形 14">
            <a:extLst>
              <a:ext uri="{FF2B5EF4-FFF2-40B4-BE49-F238E27FC236}">
                <a16:creationId xmlns:a16="http://schemas.microsoft.com/office/drawing/2014/main" id="{415450CB-4EDD-4423-AB6B-555EB8BE5A3A}"/>
              </a:ext>
            </a:extLst>
          </p:cNvPr>
          <p:cNvSpPr/>
          <p:nvPr/>
        </p:nvSpPr>
        <p:spPr>
          <a:xfrm>
            <a:off x="8317294" y="157095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2079779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23851" y="435428"/>
            <a:ext cx="29717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客服管道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154267"/>
            <a:ext cx="10978541" cy="412432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文字方塊 20">
            <a:extLst>
              <a:ext uri="{FF2B5EF4-FFF2-40B4-BE49-F238E27FC236}">
                <a16:creationId xmlns:a16="http://schemas.microsoft.com/office/drawing/2014/main" id="{E4BF5296-B815-4676-88DA-E5C33097077C}"/>
              </a:ext>
            </a:extLst>
          </p:cNvPr>
          <p:cNvSpPr txBox="1"/>
          <p:nvPr/>
        </p:nvSpPr>
        <p:spPr>
          <a:xfrm>
            <a:off x="1434497" y="1495098"/>
            <a:ext cx="36423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畫面右上角</a:t>
            </a:r>
          </a:p>
        </p:txBody>
      </p:sp>
      <p:sp>
        <p:nvSpPr>
          <p:cNvPr id="22" name="文字方塊 21">
            <a:extLst>
              <a:ext uri="{FF2B5EF4-FFF2-40B4-BE49-F238E27FC236}">
                <a16:creationId xmlns:a16="http://schemas.microsoft.com/office/drawing/2014/main" id="{E109EDC4-8482-4D15-AC95-8BDDDCC89DE3}"/>
              </a:ext>
            </a:extLst>
          </p:cNvPr>
          <p:cNvSpPr txBox="1"/>
          <p:nvPr/>
        </p:nvSpPr>
        <p:spPr>
          <a:xfrm>
            <a:off x="7225799" y="1487064"/>
            <a:ext cx="44110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提供連結並敘述問題</a:t>
            </a:r>
          </a:p>
        </p:txBody>
      </p:sp>
      <p:sp>
        <p:nvSpPr>
          <p:cNvPr id="23" name="矩形: 圓角 22">
            <a:extLst>
              <a:ext uri="{FF2B5EF4-FFF2-40B4-BE49-F238E27FC236}">
                <a16:creationId xmlns:a16="http://schemas.microsoft.com/office/drawing/2014/main" id="{2AD4C1A8-9604-43E3-85C4-73DCD1244CF3}"/>
              </a:ext>
            </a:extLst>
          </p:cNvPr>
          <p:cNvSpPr/>
          <p:nvPr/>
        </p:nvSpPr>
        <p:spPr>
          <a:xfrm>
            <a:off x="9629775" y="494893"/>
            <a:ext cx="191452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專人協助</a:t>
            </a:r>
          </a:p>
        </p:txBody>
      </p:sp>
      <p:sp>
        <p:nvSpPr>
          <p:cNvPr id="24" name="箭號: 向下 23">
            <a:extLst>
              <a:ext uri="{FF2B5EF4-FFF2-40B4-BE49-F238E27FC236}">
                <a16:creationId xmlns:a16="http://schemas.microsoft.com/office/drawing/2014/main" id="{791FA3BE-BB16-4FC8-9EA4-98314395E2D7}"/>
              </a:ext>
            </a:extLst>
          </p:cNvPr>
          <p:cNvSpPr/>
          <p:nvPr/>
        </p:nvSpPr>
        <p:spPr>
          <a:xfrm rot="16200000">
            <a:off x="6261499" y="4164773"/>
            <a:ext cx="318749" cy="422057"/>
          </a:xfrm>
          <a:prstGeom prst="downArrow">
            <a:avLst/>
          </a:prstGeom>
          <a:solidFill>
            <a:srgbClr val="F8937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 name="圖片 3">
            <a:extLst>
              <a:ext uri="{FF2B5EF4-FFF2-40B4-BE49-F238E27FC236}">
                <a16:creationId xmlns:a16="http://schemas.microsoft.com/office/drawing/2014/main" id="{05A76C32-621B-45E5-91E2-38CA38EA4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349" y="3648076"/>
            <a:ext cx="5236808" cy="1375409"/>
          </a:xfrm>
          <a:prstGeom prst="rect">
            <a:avLst/>
          </a:prstGeom>
          <a:ln>
            <a:noFill/>
          </a:ln>
          <a:effectLst>
            <a:outerShdw blurRad="292100" dist="139700" dir="2700000" algn="tl" rotWithShape="0">
              <a:srgbClr val="333333">
                <a:alpha val="65000"/>
              </a:srgbClr>
            </a:outerShdw>
          </a:effectLst>
        </p:spPr>
      </p:pic>
      <p:sp>
        <p:nvSpPr>
          <p:cNvPr id="16" name="矩形 15">
            <a:extLst>
              <a:ext uri="{FF2B5EF4-FFF2-40B4-BE49-F238E27FC236}">
                <a16:creationId xmlns:a16="http://schemas.microsoft.com/office/drawing/2014/main" id="{6E480AA0-1CCE-40ED-A80A-80836211D3E9}"/>
              </a:ext>
            </a:extLst>
          </p:cNvPr>
          <p:cNvSpPr/>
          <p:nvPr/>
        </p:nvSpPr>
        <p:spPr>
          <a:xfrm>
            <a:off x="5076824" y="3733801"/>
            <a:ext cx="819151" cy="276224"/>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 name="圖片 5">
            <a:extLst>
              <a:ext uri="{FF2B5EF4-FFF2-40B4-BE49-F238E27FC236}">
                <a16:creationId xmlns:a16="http://schemas.microsoft.com/office/drawing/2014/main" id="{7F6531D4-2F4F-43FD-9BD6-135778487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615" y="2506545"/>
            <a:ext cx="4820097" cy="3511528"/>
          </a:xfrm>
          <a:prstGeom prst="rect">
            <a:avLst/>
          </a:prstGeom>
        </p:spPr>
      </p:pic>
      <p:sp>
        <p:nvSpPr>
          <p:cNvPr id="15" name="箭號: 五邊形 14">
            <a:extLst>
              <a:ext uri="{FF2B5EF4-FFF2-40B4-BE49-F238E27FC236}">
                <a16:creationId xmlns:a16="http://schemas.microsoft.com/office/drawing/2014/main" id="{4C6EB169-3B87-4B48-A878-2CF9421A62AF}"/>
              </a:ext>
            </a:extLst>
          </p:cNvPr>
          <p:cNvSpPr/>
          <p:nvPr/>
        </p:nvSpPr>
        <p:spPr>
          <a:xfrm>
            <a:off x="967770" y="157206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7" name="箭號: 五邊形 16">
            <a:extLst>
              <a:ext uri="{FF2B5EF4-FFF2-40B4-BE49-F238E27FC236}">
                <a16:creationId xmlns:a16="http://schemas.microsoft.com/office/drawing/2014/main" id="{9EE9BDDA-96E3-4D6C-B960-2DF9647646C6}"/>
              </a:ext>
            </a:extLst>
          </p:cNvPr>
          <p:cNvSpPr/>
          <p:nvPr/>
        </p:nvSpPr>
        <p:spPr>
          <a:xfrm>
            <a:off x="6759073" y="156547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0047658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C72DCFF-3C27-443E-9B1A-8B4A348B1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412" y="2571750"/>
            <a:ext cx="4829175" cy="1714500"/>
          </a:xfrm>
          <a:prstGeom prst="rect">
            <a:avLst/>
          </a:prstGeom>
        </p:spPr>
      </p:pic>
    </p:spTree>
    <p:extLst>
      <p:ext uri="{BB962C8B-B14F-4D97-AF65-F5344CB8AC3E}">
        <p14:creationId xmlns:p14="http://schemas.microsoft.com/office/powerpoint/2010/main" val="1609949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E29CCC7-0EED-43F2-986B-97B0B489C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787" y="1600496"/>
            <a:ext cx="6740988" cy="4288300"/>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94442" y="352100"/>
            <a:ext cx="7615562"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建立表單</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6" y="1466849"/>
            <a:ext cx="7100797" cy="455559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9053468" y="3238068"/>
            <a:ext cx="16449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命名表單</a:t>
            </a:r>
          </a:p>
        </p:txBody>
      </p:sp>
      <p:cxnSp>
        <p:nvCxnSpPr>
          <p:cNvPr id="13" name="直線接點 12">
            <a:extLst>
              <a:ext uri="{FF2B5EF4-FFF2-40B4-BE49-F238E27FC236}">
                <a16:creationId xmlns:a16="http://schemas.microsoft.com/office/drawing/2014/main" id="{F6340C11-2C4D-44BE-A72C-581466EE15F5}"/>
              </a:ext>
            </a:extLst>
          </p:cNvPr>
          <p:cNvCxnSpPr>
            <a:cxnSpLocks/>
          </p:cNvCxnSpPr>
          <p:nvPr/>
        </p:nvCxnSpPr>
        <p:spPr>
          <a:xfrm>
            <a:off x="6019800" y="3499678"/>
            <a:ext cx="257581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箭號: 五邊形 9">
            <a:extLst>
              <a:ext uri="{FF2B5EF4-FFF2-40B4-BE49-F238E27FC236}">
                <a16:creationId xmlns:a16="http://schemas.microsoft.com/office/drawing/2014/main" id="{E87E193B-FCE4-4147-829B-9A747EE7EC0F}"/>
              </a:ext>
            </a:extLst>
          </p:cNvPr>
          <p:cNvSpPr/>
          <p:nvPr/>
        </p:nvSpPr>
        <p:spPr>
          <a:xfrm>
            <a:off x="8586742" y="331647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756044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descr="一張含有 螢幕擷取畫面 的圖片&#10;&#10;產生非常高可信度的描述">
            <a:extLst>
              <a:ext uri="{FF2B5EF4-FFF2-40B4-BE49-F238E27FC236}">
                <a16:creationId xmlns:a16="http://schemas.microsoft.com/office/drawing/2014/main" id="{F0D37431-3553-4452-B5D7-D5735FD06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630" y="1569777"/>
            <a:ext cx="7990420" cy="389886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03320" y="352100"/>
            <a:ext cx="7651072"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建立欄位</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6" y="1466849"/>
            <a:ext cx="8259836" cy="409944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9690717" y="3576675"/>
            <a:ext cx="16449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直接輸入欄位名稱</a:t>
            </a:r>
          </a:p>
        </p:txBody>
      </p:sp>
      <p:cxnSp>
        <p:nvCxnSpPr>
          <p:cNvPr id="13" name="直線接點 12">
            <a:extLst>
              <a:ext uri="{FF2B5EF4-FFF2-40B4-BE49-F238E27FC236}">
                <a16:creationId xmlns:a16="http://schemas.microsoft.com/office/drawing/2014/main" id="{F6340C11-2C4D-44BE-A72C-581466EE15F5}"/>
              </a:ext>
            </a:extLst>
          </p:cNvPr>
          <p:cNvCxnSpPr>
            <a:cxnSpLocks/>
          </p:cNvCxnSpPr>
          <p:nvPr/>
        </p:nvCxnSpPr>
        <p:spPr>
          <a:xfrm>
            <a:off x="5042517" y="3843754"/>
            <a:ext cx="408243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BD66B14B-83E0-4851-825E-08EB7795ED2F}"/>
              </a:ext>
            </a:extLst>
          </p:cNvPr>
          <p:cNvSpPr/>
          <p:nvPr/>
        </p:nvSpPr>
        <p:spPr>
          <a:xfrm>
            <a:off x="4133850" y="3718357"/>
            <a:ext cx="908667" cy="205943"/>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箭號: 五邊形 10">
            <a:extLst>
              <a:ext uri="{FF2B5EF4-FFF2-40B4-BE49-F238E27FC236}">
                <a16:creationId xmlns:a16="http://schemas.microsoft.com/office/drawing/2014/main" id="{838B9317-6700-4000-98B3-D058E5901C2B}"/>
              </a:ext>
            </a:extLst>
          </p:cNvPr>
          <p:cNvSpPr/>
          <p:nvPr/>
        </p:nvSpPr>
        <p:spPr>
          <a:xfrm>
            <a:off x="9124950" y="366055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395791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AA3C97B9-E631-4576-9D1A-C00B076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092" y="1384053"/>
            <a:ext cx="6336641" cy="4846672"/>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07521" y="352100"/>
            <a:ext cx="6776212"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5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建立欄位</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12275" y="1261604"/>
            <a:ext cx="6636250" cy="509157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9056015" y="1489984"/>
            <a:ext cx="2331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欄位種類設定</a:t>
            </a:r>
          </a:p>
        </p:txBody>
      </p:sp>
      <p:cxnSp>
        <p:nvCxnSpPr>
          <p:cNvPr id="13" name="直線接點 12">
            <a:extLst>
              <a:ext uri="{FF2B5EF4-FFF2-40B4-BE49-F238E27FC236}">
                <a16:creationId xmlns:a16="http://schemas.microsoft.com/office/drawing/2014/main" id="{F6340C11-2C4D-44BE-A72C-581466EE15F5}"/>
              </a:ext>
            </a:extLst>
          </p:cNvPr>
          <p:cNvCxnSpPr>
            <a:cxnSpLocks/>
            <a:endCxn id="25" idx="1"/>
          </p:cNvCxnSpPr>
          <p:nvPr/>
        </p:nvCxnSpPr>
        <p:spPr>
          <a:xfrm flipV="1">
            <a:off x="2000250" y="1731332"/>
            <a:ext cx="6501433" cy="212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BD66B14B-83E0-4851-825E-08EB7795ED2F}"/>
              </a:ext>
            </a:extLst>
          </p:cNvPr>
          <p:cNvSpPr/>
          <p:nvPr/>
        </p:nvSpPr>
        <p:spPr>
          <a:xfrm>
            <a:off x="4495800" y="2914650"/>
            <a:ext cx="1133475" cy="238122"/>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11">
            <a:extLst>
              <a:ext uri="{FF2B5EF4-FFF2-40B4-BE49-F238E27FC236}">
                <a16:creationId xmlns:a16="http://schemas.microsoft.com/office/drawing/2014/main" id="{0394F42D-D471-41FA-907E-BA5660F4355C}"/>
              </a:ext>
            </a:extLst>
          </p:cNvPr>
          <p:cNvSpPr/>
          <p:nvPr/>
        </p:nvSpPr>
        <p:spPr>
          <a:xfrm>
            <a:off x="5630709" y="2914650"/>
            <a:ext cx="1453024" cy="238122"/>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矩形 16">
            <a:extLst>
              <a:ext uri="{FF2B5EF4-FFF2-40B4-BE49-F238E27FC236}">
                <a16:creationId xmlns:a16="http://schemas.microsoft.com/office/drawing/2014/main" id="{456D8C04-3F74-4DDE-A030-81EFB2068403}"/>
              </a:ext>
            </a:extLst>
          </p:cNvPr>
          <p:cNvSpPr/>
          <p:nvPr/>
        </p:nvSpPr>
        <p:spPr>
          <a:xfrm>
            <a:off x="944880" y="3145782"/>
            <a:ext cx="1999624" cy="542297"/>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8" name="直線接點 17">
            <a:extLst>
              <a:ext uri="{FF2B5EF4-FFF2-40B4-BE49-F238E27FC236}">
                <a16:creationId xmlns:a16="http://schemas.microsoft.com/office/drawing/2014/main" id="{E667371D-6EC2-45EB-BAAB-BCABBDD4BCBD}"/>
              </a:ext>
            </a:extLst>
          </p:cNvPr>
          <p:cNvCxnSpPr>
            <a:cxnSpLocks/>
          </p:cNvCxnSpPr>
          <p:nvPr/>
        </p:nvCxnSpPr>
        <p:spPr>
          <a:xfrm flipV="1">
            <a:off x="2000250" y="1752600"/>
            <a:ext cx="0" cy="139318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A23CA8BE-F213-42D5-B6A1-9055F1D0F0E1}"/>
              </a:ext>
            </a:extLst>
          </p:cNvPr>
          <p:cNvCxnSpPr>
            <a:cxnSpLocks/>
            <a:endCxn id="26" idx="1"/>
          </p:cNvCxnSpPr>
          <p:nvPr/>
        </p:nvCxnSpPr>
        <p:spPr>
          <a:xfrm>
            <a:off x="5067299" y="2428875"/>
            <a:ext cx="3434384" cy="1577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694F54C7-77D5-4846-B19D-523C4D49A4F8}"/>
              </a:ext>
            </a:extLst>
          </p:cNvPr>
          <p:cNvSpPr txBox="1"/>
          <p:nvPr/>
        </p:nvSpPr>
        <p:spPr>
          <a:xfrm>
            <a:off x="9056015" y="2200097"/>
            <a:ext cx="2331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欄位名稱</a:t>
            </a:r>
          </a:p>
        </p:txBody>
      </p:sp>
      <p:cxnSp>
        <p:nvCxnSpPr>
          <p:cNvPr id="24" name="直線接點 23">
            <a:extLst>
              <a:ext uri="{FF2B5EF4-FFF2-40B4-BE49-F238E27FC236}">
                <a16:creationId xmlns:a16="http://schemas.microsoft.com/office/drawing/2014/main" id="{447C58CD-82C9-4015-B90A-4CE215FEC898}"/>
              </a:ext>
            </a:extLst>
          </p:cNvPr>
          <p:cNvCxnSpPr>
            <a:cxnSpLocks/>
          </p:cNvCxnSpPr>
          <p:nvPr/>
        </p:nvCxnSpPr>
        <p:spPr>
          <a:xfrm>
            <a:off x="5067299" y="2428875"/>
            <a:ext cx="0" cy="4857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2C43916A-0529-40C9-8748-9A4D86D7CA7B}"/>
              </a:ext>
            </a:extLst>
          </p:cNvPr>
          <p:cNvCxnSpPr>
            <a:cxnSpLocks/>
          </p:cNvCxnSpPr>
          <p:nvPr/>
        </p:nvCxnSpPr>
        <p:spPr>
          <a:xfrm>
            <a:off x="6357221" y="3952875"/>
            <a:ext cx="21444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74C80CAE-31A3-4DB6-AE65-BDF51473D21C}"/>
              </a:ext>
            </a:extLst>
          </p:cNvPr>
          <p:cNvCxnSpPr>
            <a:cxnSpLocks/>
          </p:cNvCxnSpPr>
          <p:nvPr/>
        </p:nvCxnSpPr>
        <p:spPr>
          <a:xfrm>
            <a:off x="6357221" y="3152772"/>
            <a:ext cx="0" cy="80010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文字方塊 36">
            <a:extLst>
              <a:ext uri="{FF2B5EF4-FFF2-40B4-BE49-F238E27FC236}">
                <a16:creationId xmlns:a16="http://schemas.microsoft.com/office/drawing/2014/main" id="{ABE34793-C3E1-4106-867E-465D36C4DE7D}"/>
              </a:ext>
            </a:extLst>
          </p:cNvPr>
          <p:cNvSpPr txBox="1"/>
          <p:nvPr/>
        </p:nvSpPr>
        <p:spPr>
          <a:xfrm>
            <a:off x="9056015" y="3691265"/>
            <a:ext cx="2331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欄位值</a:t>
            </a:r>
          </a:p>
        </p:txBody>
      </p:sp>
      <p:sp>
        <p:nvSpPr>
          <p:cNvPr id="38" name="矩形: 圓角 37">
            <a:extLst>
              <a:ext uri="{FF2B5EF4-FFF2-40B4-BE49-F238E27FC236}">
                <a16:creationId xmlns:a16="http://schemas.microsoft.com/office/drawing/2014/main" id="{D8BCE3E7-DE00-45DA-B6BF-1AF1445C89E0}"/>
              </a:ext>
            </a:extLst>
          </p:cNvPr>
          <p:cNvSpPr/>
          <p:nvPr/>
        </p:nvSpPr>
        <p:spPr>
          <a:xfrm>
            <a:off x="8474529" y="366744"/>
            <a:ext cx="3162300"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關於欄位的設定</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25" name="箭號: 五邊形 24">
            <a:extLst>
              <a:ext uri="{FF2B5EF4-FFF2-40B4-BE49-F238E27FC236}">
                <a16:creationId xmlns:a16="http://schemas.microsoft.com/office/drawing/2014/main" id="{E6FED69A-121D-4618-9DFD-B05ACE66EBC6}"/>
              </a:ext>
            </a:extLst>
          </p:cNvPr>
          <p:cNvSpPr/>
          <p:nvPr/>
        </p:nvSpPr>
        <p:spPr>
          <a:xfrm>
            <a:off x="8501683" y="154813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6" name="箭號: 五邊形 25">
            <a:extLst>
              <a:ext uri="{FF2B5EF4-FFF2-40B4-BE49-F238E27FC236}">
                <a16:creationId xmlns:a16="http://schemas.microsoft.com/office/drawing/2014/main" id="{EAF3027E-4728-49A0-BA92-B57DBDE12522}"/>
              </a:ext>
            </a:extLst>
          </p:cNvPr>
          <p:cNvSpPr/>
          <p:nvPr/>
        </p:nvSpPr>
        <p:spPr>
          <a:xfrm>
            <a:off x="8501683" y="226144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36" name="箭號: 五邊形 35">
            <a:extLst>
              <a:ext uri="{FF2B5EF4-FFF2-40B4-BE49-F238E27FC236}">
                <a16:creationId xmlns:a16="http://schemas.microsoft.com/office/drawing/2014/main" id="{0BDB9BD9-51E0-434B-B386-DFB35E94BB9B}"/>
              </a:ext>
            </a:extLst>
          </p:cNvPr>
          <p:cNvSpPr/>
          <p:nvPr/>
        </p:nvSpPr>
        <p:spPr>
          <a:xfrm>
            <a:off x="8501683" y="376967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694057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5" name="圖片 24" descr="一張含有 螢幕擷取畫面 的圖片&#10;&#10;產生非常高可信度的描述">
            <a:extLst>
              <a:ext uri="{FF2B5EF4-FFF2-40B4-BE49-F238E27FC236}">
                <a16:creationId xmlns:a16="http://schemas.microsoft.com/office/drawing/2014/main" id="{79D3F28A-8813-4883-A84D-3A5F61D34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88" y="1881255"/>
            <a:ext cx="9152462" cy="346940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400973" y="352100"/>
            <a:ext cx="6455960"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6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建立欄位</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12274" y="1733550"/>
            <a:ext cx="9312775" cy="373379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8881656" y="934105"/>
            <a:ext cx="2331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敘述欄位</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0" name="直線接點 19">
            <a:extLst>
              <a:ext uri="{FF2B5EF4-FFF2-40B4-BE49-F238E27FC236}">
                <a16:creationId xmlns:a16="http://schemas.microsoft.com/office/drawing/2014/main" id="{A23CA8BE-F213-42D5-B6A1-9055F1D0F0E1}"/>
              </a:ext>
            </a:extLst>
          </p:cNvPr>
          <p:cNvCxnSpPr>
            <a:cxnSpLocks/>
          </p:cNvCxnSpPr>
          <p:nvPr/>
        </p:nvCxnSpPr>
        <p:spPr>
          <a:xfrm flipV="1">
            <a:off x="6777037" y="1181100"/>
            <a:ext cx="0" cy="274320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694F54C7-77D5-4846-B19D-523C4D49A4F8}"/>
              </a:ext>
            </a:extLst>
          </p:cNvPr>
          <p:cNvSpPr txBox="1"/>
          <p:nvPr/>
        </p:nvSpPr>
        <p:spPr>
          <a:xfrm>
            <a:off x="8881656" y="5665483"/>
            <a:ext cx="2331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一般欄位</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6" name="直線接點 25">
            <a:extLst>
              <a:ext uri="{FF2B5EF4-FFF2-40B4-BE49-F238E27FC236}">
                <a16:creationId xmlns:a16="http://schemas.microsoft.com/office/drawing/2014/main" id="{1D59BAF5-2C48-44D1-8C7F-203D502CC009}"/>
              </a:ext>
            </a:extLst>
          </p:cNvPr>
          <p:cNvCxnSpPr>
            <a:cxnSpLocks/>
          </p:cNvCxnSpPr>
          <p:nvPr/>
        </p:nvCxnSpPr>
        <p:spPr>
          <a:xfrm flipH="1">
            <a:off x="6777037" y="1181100"/>
            <a:ext cx="1604963"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E3484098-3B5E-46C1-95F1-6839BB4B0703}"/>
              </a:ext>
            </a:extLst>
          </p:cNvPr>
          <p:cNvCxnSpPr>
            <a:cxnSpLocks/>
          </p:cNvCxnSpPr>
          <p:nvPr/>
        </p:nvCxnSpPr>
        <p:spPr>
          <a:xfrm flipV="1">
            <a:off x="6777037" y="5251026"/>
            <a:ext cx="0" cy="6735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50D98247-4FAE-4E43-8FA9-6B2034BD2F3E}"/>
              </a:ext>
            </a:extLst>
          </p:cNvPr>
          <p:cNvCxnSpPr>
            <a:cxnSpLocks/>
          </p:cNvCxnSpPr>
          <p:nvPr/>
        </p:nvCxnSpPr>
        <p:spPr>
          <a:xfrm flipH="1">
            <a:off x="6777037" y="5924550"/>
            <a:ext cx="15001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箭號: 五邊形 15">
            <a:extLst>
              <a:ext uri="{FF2B5EF4-FFF2-40B4-BE49-F238E27FC236}">
                <a16:creationId xmlns:a16="http://schemas.microsoft.com/office/drawing/2014/main" id="{2AF5F811-DD9F-4A39-B8BB-C0EDC0DA9A91}"/>
              </a:ext>
            </a:extLst>
          </p:cNvPr>
          <p:cNvSpPr/>
          <p:nvPr/>
        </p:nvSpPr>
        <p:spPr>
          <a:xfrm>
            <a:off x="8374865" y="99789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7" name="箭號: 五邊形 16">
            <a:extLst>
              <a:ext uri="{FF2B5EF4-FFF2-40B4-BE49-F238E27FC236}">
                <a16:creationId xmlns:a16="http://schemas.microsoft.com/office/drawing/2014/main" id="{70FC3DB4-F178-47B3-B072-D76355E31276}"/>
              </a:ext>
            </a:extLst>
          </p:cNvPr>
          <p:cNvSpPr/>
          <p:nvPr/>
        </p:nvSpPr>
        <p:spPr>
          <a:xfrm>
            <a:off x="8277225" y="574134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218776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9CECBDF1-336F-4E37-ABB7-AA90916386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0018" y="1669620"/>
            <a:ext cx="6126921" cy="2138762"/>
          </a:xfrm>
          <a:prstGeom prst="rect">
            <a:avLst/>
          </a:prstGeom>
          <a:ln>
            <a:noFill/>
          </a:ln>
          <a:effectLst>
            <a:outerShdw blurRad="292100" dist="139700" dir="2700000" algn="tl" rotWithShape="0">
              <a:srgbClr val="333333">
                <a:alpha val="65000"/>
              </a:srgbClr>
            </a:outerShdw>
          </a:effectLst>
        </p:spPr>
      </p:pic>
      <p:pic>
        <p:nvPicPr>
          <p:cNvPr id="16" name="圖片 15">
            <a:extLst>
              <a:ext uri="{FF2B5EF4-FFF2-40B4-BE49-F238E27FC236}">
                <a16:creationId xmlns:a16="http://schemas.microsoft.com/office/drawing/2014/main" id="{83C91FA2-A784-4A90-94ED-6ED8A5A51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61" y="1634750"/>
            <a:ext cx="2846579" cy="453389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7543" y="352100"/>
            <a:ext cx="6620306"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7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建立欄位</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44211" y="1567836"/>
            <a:ext cx="3016751" cy="467743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5047999" y="4024094"/>
            <a:ext cx="2331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設定預設值</a:t>
            </a:r>
          </a:p>
        </p:txBody>
      </p:sp>
      <p:sp>
        <p:nvSpPr>
          <p:cNvPr id="23" name="文字方塊 22">
            <a:extLst>
              <a:ext uri="{FF2B5EF4-FFF2-40B4-BE49-F238E27FC236}">
                <a16:creationId xmlns:a16="http://schemas.microsoft.com/office/drawing/2014/main" id="{694F54C7-77D5-4846-B19D-523C4D49A4F8}"/>
              </a:ext>
            </a:extLst>
          </p:cNvPr>
          <p:cNvSpPr txBox="1"/>
          <p:nvPr/>
        </p:nvSpPr>
        <p:spPr>
          <a:xfrm>
            <a:off x="5047999" y="5142687"/>
            <a:ext cx="2331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預設值種類</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6" name="直線接點 25">
            <a:extLst>
              <a:ext uri="{FF2B5EF4-FFF2-40B4-BE49-F238E27FC236}">
                <a16:creationId xmlns:a16="http://schemas.microsoft.com/office/drawing/2014/main" id="{1D59BAF5-2C48-44D1-8C7F-203D502CC009}"/>
              </a:ext>
            </a:extLst>
          </p:cNvPr>
          <p:cNvCxnSpPr>
            <a:cxnSpLocks/>
            <a:stCxn id="21" idx="1"/>
          </p:cNvCxnSpPr>
          <p:nvPr/>
        </p:nvCxnSpPr>
        <p:spPr>
          <a:xfrm flipH="1">
            <a:off x="2285151" y="4267108"/>
            <a:ext cx="2281748" cy="8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50D98247-4FAE-4E43-8FA9-6B2034BD2F3E}"/>
              </a:ext>
            </a:extLst>
          </p:cNvPr>
          <p:cNvCxnSpPr>
            <a:cxnSpLocks/>
          </p:cNvCxnSpPr>
          <p:nvPr/>
        </p:nvCxnSpPr>
        <p:spPr>
          <a:xfrm>
            <a:off x="2285151" y="3825196"/>
            <a:ext cx="0" cy="44271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063C52E9-403A-4985-9D25-88DBE4E3DC33}"/>
              </a:ext>
            </a:extLst>
          </p:cNvPr>
          <p:cNvSpPr/>
          <p:nvPr/>
        </p:nvSpPr>
        <p:spPr>
          <a:xfrm>
            <a:off x="3906685" y="1644278"/>
            <a:ext cx="6273588" cy="224475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2" name="直線接點 21">
            <a:extLst>
              <a:ext uri="{FF2B5EF4-FFF2-40B4-BE49-F238E27FC236}">
                <a16:creationId xmlns:a16="http://schemas.microsoft.com/office/drawing/2014/main" id="{31659290-2815-49C0-BA64-DB7E0DB80CEA}"/>
              </a:ext>
            </a:extLst>
          </p:cNvPr>
          <p:cNvCxnSpPr>
            <a:cxnSpLocks/>
          </p:cNvCxnSpPr>
          <p:nvPr/>
        </p:nvCxnSpPr>
        <p:spPr>
          <a:xfrm flipH="1">
            <a:off x="3157282" y="5365632"/>
            <a:ext cx="138013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AA0BE7AB-FEDF-4F47-B7DD-07F5186A8EB2}"/>
              </a:ext>
            </a:extLst>
          </p:cNvPr>
          <p:cNvCxnSpPr>
            <a:cxnSpLocks/>
          </p:cNvCxnSpPr>
          <p:nvPr/>
        </p:nvCxnSpPr>
        <p:spPr>
          <a:xfrm>
            <a:off x="8751346" y="2599479"/>
            <a:ext cx="0" cy="28964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D5DEBB9F-101D-44E7-A57D-7FA64CA0C73C}"/>
              </a:ext>
            </a:extLst>
          </p:cNvPr>
          <p:cNvCxnSpPr>
            <a:cxnSpLocks/>
          </p:cNvCxnSpPr>
          <p:nvPr/>
        </p:nvCxnSpPr>
        <p:spPr>
          <a:xfrm flipH="1">
            <a:off x="8751346" y="5495925"/>
            <a:ext cx="4974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文字方塊 35">
            <a:extLst>
              <a:ext uri="{FF2B5EF4-FFF2-40B4-BE49-F238E27FC236}">
                <a16:creationId xmlns:a16="http://schemas.microsoft.com/office/drawing/2014/main" id="{E1A778D4-911C-4F15-B2A7-6FB7F2B7C9B3}"/>
              </a:ext>
            </a:extLst>
          </p:cNvPr>
          <p:cNvSpPr txBox="1"/>
          <p:nvPr/>
        </p:nvSpPr>
        <p:spPr>
          <a:xfrm>
            <a:off x="9746203" y="5223333"/>
            <a:ext cx="205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帶入預設值</a:t>
            </a:r>
          </a:p>
        </p:txBody>
      </p:sp>
      <p:sp>
        <p:nvSpPr>
          <p:cNvPr id="37" name="矩形: 圓角 36">
            <a:extLst>
              <a:ext uri="{FF2B5EF4-FFF2-40B4-BE49-F238E27FC236}">
                <a16:creationId xmlns:a16="http://schemas.microsoft.com/office/drawing/2014/main" id="{F24C5633-5E84-43D5-80EE-374444CFC402}"/>
              </a:ext>
            </a:extLst>
          </p:cNvPr>
          <p:cNvSpPr/>
          <p:nvPr/>
        </p:nvSpPr>
        <p:spPr>
          <a:xfrm>
            <a:off x="9282793" y="583402"/>
            <a:ext cx="2354036"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預設值設定</a:t>
            </a:r>
          </a:p>
        </p:txBody>
      </p:sp>
      <p:sp>
        <p:nvSpPr>
          <p:cNvPr id="21" name="箭號: 五邊形 20">
            <a:extLst>
              <a:ext uri="{FF2B5EF4-FFF2-40B4-BE49-F238E27FC236}">
                <a16:creationId xmlns:a16="http://schemas.microsoft.com/office/drawing/2014/main" id="{27B87E14-A88E-4336-ADC8-C8B88FB36E31}"/>
              </a:ext>
            </a:extLst>
          </p:cNvPr>
          <p:cNvSpPr/>
          <p:nvPr/>
        </p:nvSpPr>
        <p:spPr>
          <a:xfrm>
            <a:off x="4566899" y="408390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5" name="箭號: 五邊形 24">
            <a:extLst>
              <a:ext uri="{FF2B5EF4-FFF2-40B4-BE49-F238E27FC236}">
                <a16:creationId xmlns:a16="http://schemas.microsoft.com/office/drawing/2014/main" id="{E7F1CE21-D2E5-480A-82C4-695F8923FCAA}"/>
              </a:ext>
            </a:extLst>
          </p:cNvPr>
          <p:cNvSpPr/>
          <p:nvPr/>
        </p:nvSpPr>
        <p:spPr>
          <a:xfrm>
            <a:off x="4537414" y="519918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28" name="箭號: 五邊形 27">
            <a:extLst>
              <a:ext uri="{FF2B5EF4-FFF2-40B4-BE49-F238E27FC236}">
                <a16:creationId xmlns:a16="http://schemas.microsoft.com/office/drawing/2014/main" id="{234AB76C-88C8-4BD3-9B8F-F10F4AB4D18A}"/>
              </a:ext>
            </a:extLst>
          </p:cNvPr>
          <p:cNvSpPr/>
          <p:nvPr/>
        </p:nvSpPr>
        <p:spPr>
          <a:xfrm>
            <a:off x="9248775" y="529950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928083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1" name="圖片 20" descr="一張含有 螢幕擷取畫面, 監視器, 貨車 的圖片&#10;&#10;描述是以高可信度產生">
            <a:extLst>
              <a:ext uri="{FF2B5EF4-FFF2-40B4-BE49-F238E27FC236}">
                <a16:creationId xmlns:a16="http://schemas.microsoft.com/office/drawing/2014/main" id="{A5F3C660-72E7-456C-9B04-FB0B0F294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317" y="1667078"/>
            <a:ext cx="6739157" cy="447894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3489" y="352100"/>
            <a:ext cx="5538187"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8</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子表格</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733425" y="1567836"/>
            <a:ext cx="6886575" cy="467743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9174705" y="5030878"/>
            <a:ext cx="13218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子表格</a:t>
            </a:r>
          </a:p>
        </p:txBody>
      </p:sp>
      <p:cxnSp>
        <p:nvCxnSpPr>
          <p:cNvPr id="22" name="直線接點 21">
            <a:extLst>
              <a:ext uri="{FF2B5EF4-FFF2-40B4-BE49-F238E27FC236}">
                <a16:creationId xmlns:a16="http://schemas.microsoft.com/office/drawing/2014/main" id="{31659290-2815-49C0-BA64-DB7E0DB80CEA}"/>
              </a:ext>
            </a:extLst>
          </p:cNvPr>
          <p:cNvCxnSpPr>
            <a:cxnSpLocks/>
          </p:cNvCxnSpPr>
          <p:nvPr/>
        </p:nvCxnSpPr>
        <p:spPr>
          <a:xfrm flipH="1">
            <a:off x="7444491" y="5292488"/>
            <a:ext cx="116188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矩形: 圓角 36">
            <a:extLst>
              <a:ext uri="{FF2B5EF4-FFF2-40B4-BE49-F238E27FC236}">
                <a16:creationId xmlns:a16="http://schemas.microsoft.com/office/drawing/2014/main" id="{F24C5633-5E84-43D5-80EE-374444CFC402}"/>
              </a:ext>
            </a:extLst>
          </p:cNvPr>
          <p:cNvSpPr/>
          <p:nvPr/>
        </p:nvSpPr>
        <p:spPr>
          <a:xfrm>
            <a:off x="5781676" y="606025"/>
            <a:ext cx="5931353"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一筆訂單訂購多項產品怎麼辦？</a:t>
            </a:r>
          </a:p>
        </p:txBody>
      </p:sp>
      <p:sp>
        <p:nvSpPr>
          <p:cNvPr id="11" name="箭號: 五邊形 10">
            <a:extLst>
              <a:ext uri="{FF2B5EF4-FFF2-40B4-BE49-F238E27FC236}">
                <a16:creationId xmlns:a16="http://schemas.microsoft.com/office/drawing/2014/main" id="{F38F0B10-E71E-4CF3-A9CE-FFA4D39A38F5}"/>
              </a:ext>
            </a:extLst>
          </p:cNvPr>
          <p:cNvSpPr/>
          <p:nvPr/>
        </p:nvSpPr>
        <p:spPr>
          <a:xfrm>
            <a:off x="8616954" y="510928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566220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9A29861D-1C8E-4091-9684-366FC3AE4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13" y="2174217"/>
            <a:ext cx="10156484" cy="2545785"/>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85564" y="352100"/>
            <a:ext cx="6221768"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9</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公式</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560317" y="2078512"/>
            <a:ext cx="10393431" cy="281589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4648474" y="5443424"/>
            <a:ext cx="25219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直接輸入公式</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2" name="直線接點 21">
            <a:extLst>
              <a:ext uri="{FF2B5EF4-FFF2-40B4-BE49-F238E27FC236}">
                <a16:creationId xmlns:a16="http://schemas.microsoft.com/office/drawing/2014/main" id="{31659290-2815-49C0-BA64-DB7E0DB80CEA}"/>
              </a:ext>
            </a:extLst>
          </p:cNvPr>
          <p:cNvCxnSpPr>
            <a:cxnSpLocks/>
          </p:cNvCxnSpPr>
          <p:nvPr/>
        </p:nvCxnSpPr>
        <p:spPr>
          <a:xfrm flipV="1">
            <a:off x="3329692" y="3429000"/>
            <a:ext cx="0" cy="22574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矩形: 圓角 36">
            <a:extLst>
              <a:ext uri="{FF2B5EF4-FFF2-40B4-BE49-F238E27FC236}">
                <a16:creationId xmlns:a16="http://schemas.microsoft.com/office/drawing/2014/main" id="{F24C5633-5E84-43D5-80EE-374444CFC402}"/>
              </a:ext>
            </a:extLst>
          </p:cNvPr>
          <p:cNvSpPr/>
          <p:nvPr/>
        </p:nvSpPr>
        <p:spPr>
          <a:xfrm>
            <a:off x="7010400" y="742625"/>
            <a:ext cx="4716712"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怎麼套用公式計算金額？</a:t>
            </a:r>
          </a:p>
        </p:txBody>
      </p:sp>
      <p:cxnSp>
        <p:nvCxnSpPr>
          <p:cNvPr id="16" name="直線接點 15">
            <a:extLst>
              <a:ext uri="{FF2B5EF4-FFF2-40B4-BE49-F238E27FC236}">
                <a16:creationId xmlns:a16="http://schemas.microsoft.com/office/drawing/2014/main" id="{78E4C3EB-12B0-4EAD-9713-74BCC545E040}"/>
              </a:ext>
            </a:extLst>
          </p:cNvPr>
          <p:cNvCxnSpPr>
            <a:cxnSpLocks/>
          </p:cNvCxnSpPr>
          <p:nvPr/>
        </p:nvCxnSpPr>
        <p:spPr>
          <a:xfrm flipH="1">
            <a:off x="3329692" y="5686425"/>
            <a:ext cx="86130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329EE35F-0C47-4AE8-8C3E-774C01A12803}"/>
              </a:ext>
            </a:extLst>
          </p:cNvPr>
          <p:cNvCxnSpPr>
            <a:cxnSpLocks/>
          </p:cNvCxnSpPr>
          <p:nvPr/>
        </p:nvCxnSpPr>
        <p:spPr>
          <a:xfrm flipV="1">
            <a:off x="9435217" y="3176475"/>
            <a:ext cx="0" cy="25099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18547C60-3830-4E3D-8A81-A274508DCB7A}"/>
              </a:ext>
            </a:extLst>
          </p:cNvPr>
          <p:cNvSpPr txBox="1"/>
          <p:nvPr/>
        </p:nvSpPr>
        <p:spPr>
          <a:xfrm>
            <a:off x="10107130" y="5431867"/>
            <a:ext cx="1693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套用標頭</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7" name="箭號: 五邊形 16">
            <a:extLst>
              <a:ext uri="{FF2B5EF4-FFF2-40B4-BE49-F238E27FC236}">
                <a16:creationId xmlns:a16="http://schemas.microsoft.com/office/drawing/2014/main" id="{B3AE4BD7-C332-4FC7-A378-35101B9A665E}"/>
              </a:ext>
            </a:extLst>
          </p:cNvPr>
          <p:cNvSpPr/>
          <p:nvPr/>
        </p:nvSpPr>
        <p:spPr>
          <a:xfrm>
            <a:off x="4181748" y="550714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9" name="箭號: 五邊形 18">
            <a:extLst>
              <a:ext uri="{FF2B5EF4-FFF2-40B4-BE49-F238E27FC236}">
                <a16:creationId xmlns:a16="http://schemas.microsoft.com/office/drawing/2014/main" id="{408BB403-6066-4D7A-916A-D1428485A57C}"/>
              </a:ext>
            </a:extLst>
          </p:cNvPr>
          <p:cNvSpPr/>
          <p:nvPr/>
        </p:nvSpPr>
        <p:spPr>
          <a:xfrm>
            <a:off x="9629775" y="549325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cxnSp>
        <p:nvCxnSpPr>
          <p:cNvPr id="20" name="直線接點 19">
            <a:extLst>
              <a:ext uri="{FF2B5EF4-FFF2-40B4-BE49-F238E27FC236}">
                <a16:creationId xmlns:a16="http://schemas.microsoft.com/office/drawing/2014/main" id="{37743737-A2FE-4505-86F5-94824B989EAA}"/>
              </a:ext>
            </a:extLst>
          </p:cNvPr>
          <p:cNvCxnSpPr>
            <a:cxnSpLocks/>
          </p:cNvCxnSpPr>
          <p:nvPr/>
        </p:nvCxnSpPr>
        <p:spPr>
          <a:xfrm flipH="1">
            <a:off x="9435218" y="5676459"/>
            <a:ext cx="19455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271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牆 的圖片&#10;&#10;產生非常高可信度的描述">
            <a:extLst>
              <a:ext uri="{FF2B5EF4-FFF2-40B4-BE49-F238E27FC236}">
                <a16:creationId xmlns:a16="http://schemas.microsoft.com/office/drawing/2014/main" id="{4CB0A65B-3FA4-4D88-BA43-ECFC36283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88" y="1488034"/>
            <a:ext cx="7808828" cy="401025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94442" y="352100"/>
            <a:ext cx="7011880"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10</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簽核</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574400" y="1428058"/>
            <a:ext cx="8007624" cy="418216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F24C5633-5E84-43D5-80EE-374444CFC402}"/>
              </a:ext>
            </a:extLst>
          </p:cNvPr>
          <p:cNvSpPr/>
          <p:nvPr/>
        </p:nvSpPr>
        <p:spPr>
          <a:xfrm>
            <a:off x="7626804" y="496144"/>
            <a:ext cx="4010025"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如何設定電子簽核？</a:t>
            </a:r>
          </a:p>
        </p:txBody>
      </p:sp>
      <p:cxnSp>
        <p:nvCxnSpPr>
          <p:cNvPr id="16" name="直線接點 15">
            <a:extLst>
              <a:ext uri="{FF2B5EF4-FFF2-40B4-BE49-F238E27FC236}">
                <a16:creationId xmlns:a16="http://schemas.microsoft.com/office/drawing/2014/main" id="{78E4C3EB-12B0-4EAD-9713-74BCC545E040}"/>
              </a:ext>
            </a:extLst>
          </p:cNvPr>
          <p:cNvCxnSpPr>
            <a:cxnSpLocks/>
          </p:cNvCxnSpPr>
          <p:nvPr/>
        </p:nvCxnSpPr>
        <p:spPr>
          <a:xfrm flipH="1">
            <a:off x="8467116" y="5146675"/>
            <a:ext cx="61021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8457D506-0C6A-465C-904F-E30EC2CA0C34}"/>
              </a:ext>
            </a:extLst>
          </p:cNvPr>
          <p:cNvSpPr txBox="1"/>
          <p:nvPr/>
        </p:nvSpPr>
        <p:spPr>
          <a:xfrm>
            <a:off x="9612857" y="4852822"/>
            <a:ext cx="25219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點這裡設計</a:t>
            </a:r>
            <a:endParaRPr lang="en-US" altLang="zh-TW" sz="2800" dirty="0">
              <a:solidFill>
                <a:srgbClr val="9D6262"/>
              </a:solidFill>
              <a:latin typeface="Noto Sans CJK TC Bold" panose="020B0800000000000000" pitchFamily="34" charset="-120"/>
              <a:ea typeface="Noto Sans CJK TC Bold" panose="020B08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簽核流程</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3" name="箭號: 五邊形 12">
            <a:extLst>
              <a:ext uri="{FF2B5EF4-FFF2-40B4-BE49-F238E27FC236}">
                <a16:creationId xmlns:a16="http://schemas.microsoft.com/office/drawing/2014/main" id="{22F164B7-FCCA-4502-AD78-D00E17E17A9B}"/>
              </a:ext>
            </a:extLst>
          </p:cNvPr>
          <p:cNvSpPr/>
          <p:nvPr/>
        </p:nvSpPr>
        <p:spPr>
          <a:xfrm>
            <a:off x="9077325" y="496347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09803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40" name="圖片 39">
            <a:extLst>
              <a:ext uri="{FF2B5EF4-FFF2-40B4-BE49-F238E27FC236}">
                <a16:creationId xmlns:a16="http://schemas.microsoft.com/office/drawing/2014/main" id="{697326A4-4568-4AE5-A151-4A091019B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57" y="-31578"/>
            <a:ext cx="2512964" cy="2512964"/>
          </a:xfrm>
          <a:prstGeom prst="rect">
            <a:avLst/>
          </a:prstGeom>
        </p:spPr>
      </p:pic>
      <p:sp>
        <p:nvSpPr>
          <p:cNvPr id="6" name="文字方塊 5">
            <a:extLst>
              <a:ext uri="{FF2B5EF4-FFF2-40B4-BE49-F238E27FC236}">
                <a16:creationId xmlns:a16="http://schemas.microsoft.com/office/drawing/2014/main" id="{AB37E377-85D0-499B-9A58-33FF239A755C}"/>
              </a:ext>
            </a:extLst>
          </p:cNvPr>
          <p:cNvSpPr txBox="1"/>
          <p:nvPr/>
        </p:nvSpPr>
        <p:spPr>
          <a:xfrm>
            <a:off x="1495814" y="3075057"/>
            <a:ext cx="28088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教學目錄</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2" name="文字方塊 1">
            <a:hlinkClick r:id="rId3" action="ppaction://hlinksldjump"/>
            <a:extLst>
              <a:ext uri="{FF2B5EF4-FFF2-40B4-BE49-F238E27FC236}">
                <a16:creationId xmlns:a16="http://schemas.microsoft.com/office/drawing/2014/main" id="{2F51F18E-CF67-4BD1-83CF-88CF0AC220F0}"/>
              </a:ext>
            </a:extLst>
          </p:cNvPr>
          <p:cNvSpPr txBox="1"/>
          <p:nvPr/>
        </p:nvSpPr>
        <p:spPr>
          <a:xfrm>
            <a:off x="6417124" y="406938"/>
            <a:ext cx="2409830"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資料庫基本概念</a:t>
            </a:r>
          </a:p>
        </p:txBody>
      </p:sp>
      <p:sp>
        <p:nvSpPr>
          <p:cNvPr id="8" name="文字方塊 7">
            <a:extLst>
              <a:ext uri="{FF2B5EF4-FFF2-40B4-BE49-F238E27FC236}">
                <a16:creationId xmlns:a16="http://schemas.microsoft.com/office/drawing/2014/main" id="{41053280-51FD-4D7B-9D53-E990E910D58C}"/>
              </a:ext>
            </a:extLst>
          </p:cNvPr>
          <p:cNvSpPr txBox="1"/>
          <p:nvPr/>
        </p:nvSpPr>
        <p:spPr>
          <a:xfrm>
            <a:off x="6417125" y="878374"/>
            <a:ext cx="1838325" cy="461665"/>
          </a:xfrm>
          <a:prstGeom prst="rect">
            <a:avLst/>
          </a:prstGeom>
          <a:noFill/>
        </p:spPr>
        <p:txBody>
          <a:bodyPr wrap="square" rtlCol="0">
            <a:spAutoFit/>
          </a:bodyPr>
          <a:lstStyle/>
          <a:p>
            <a:r>
              <a:rPr lang="zh-TW" altLang="en-US" sz="2400" dirty="0">
                <a:solidFill>
                  <a:srgbClr val="E73A38"/>
                </a:solidFill>
                <a:latin typeface="Noto Sans CJK TC Bold" panose="020B0800000000000000" pitchFamily="34" charset="-120"/>
                <a:ea typeface="Noto Sans CJK TC Bold" panose="020B0800000000000000" pitchFamily="34" charset="-120"/>
              </a:rPr>
              <a:t>基礎篇</a:t>
            </a:r>
          </a:p>
        </p:txBody>
      </p:sp>
      <p:sp>
        <p:nvSpPr>
          <p:cNvPr id="10" name="文字方塊 9">
            <a:extLst>
              <a:ext uri="{FF2B5EF4-FFF2-40B4-BE49-F238E27FC236}">
                <a16:creationId xmlns:a16="http://schemas.microsoft.com/office/drawing/2014/main" id="{A403DCB3-A39A-41E0-8424-8CE1B6DFBDC2}"/>
              </a:ext>
            </a:extLst>
          </p:cNvPr>
          <p:cNvSpPr txBox="1"/>
          <p:nvPr/>
        </p:nvSpPr>
        <p:spPr>
          <a:xfrm>
            <a:off x="6417125" y="3225877"/>
            <a:ext cx="1838325" cy="461665"/>
          </a:xfrm>
          <a:prstGeom prst="rect">
            <a:avLst/>
          </a:prstGeom>
          <a:noFill/>
        </p:spPr>
        <p:txBody>
          <a:bodyPr wrap="square" rtlCol="0">
            <a:spAutoFit/>
          </a:bodyPr>
          <a:lstStyle/>
          <a:p>
            <a:r>
              <a:rPr lang="zh-TW" altLang="en-US" sz="2400" dirty="0">
                <a:solidFill>
                  <a:srgbClr val="E73A38"/>
                </a:solidFill>
                <a:latin typeface="Noto Sans CJK TC Bold" panose="020B0800000000000000" pitchFamily="34" charset="-120"/>
                <a:ea typeface="Noto Sans CJK TC Bold" panose="020B0800000000000000" pitchFamily="34" charset="-120"/>
              </a:rPr>
              <a:t>進階篇</a:t>
            </a:r>
          </a:p>
        </p:txBody>
      </p:sp>
      <p:sp>
        <p:nvSpPr>
          <p:cNvPr id="12" name="文字方塊 11">
            <a:hlinkClick r:id="rId4" action="ppaction://hlinksldjump"/>
            <a:extLst>
              <a:ext uri="{FF2B5EF4-FFF2-40B4-BE49-F238E27FC236}">
                <a16:creationId xmlns:a16="http://schemas.microsoft.com/office/drawing/2014/main" id="{D9D370AE-16F5-42B5-B036-00B138FF4B7B}"/>
              </a:ext>
            </a:extLst>
          </p:cNvPr>
          <p:cNvSpPr txBox="1"/>
          <p:nvPr/>
        </p:nvSpPr>
        <p:spPr>
          <a:xfrm>
            <a:off x="6417127" y="1348439"/>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建立企業電子化流程</a:t>
            </a:r>
          </a:p>
        </p:txBody>
      </p:sp>
      <p:sp>
        <p:nvSpPr>
          <p:cNvPr id="13" name="文字方塊 12">
            <a:hlinkClick r:id="rId5" action="ppaction://hlinksldjump"/>
            <a:extLst>
              <a:ext uri="{FF2B5EF4-FFF2-40B4-BE49-F238E27FC236}">
                <a16:creationId xmlns:a16="http://schemas.microsoft.com/office/drawing/2014/main" id="{A1F48D50-7E93-439A-9211-6B8AB758655D}"/>
              </a:ext>
            </a:extLst>
          </p:cNvPr>
          <p:cNvSpPr txBox="1"/>
          <p:nvPr/>
        </p:nvSpPr>
        <p:spPr>
          <a:xfrm>
            <a:off x="6417125" y="1819359"/>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協同合作及劃分權限</a:t>
            </a:r>
          </a:p>
        </p:txBody>
      </p:sp>
      <p:sp>
        <p:nvSpPr>
          <p:cNvPr id="14" name="文字方塊 13">
            <a:hlinkClick r:id="rId6" action="ppaction://hlinksldjump"/>
            <a:extLst>
              <a:ext uri="{FF2B5EF4-FFF2-40B4-BE49-F238E27FC236}">
                <a16:creationId xmlns:a16="http://schemas.microsoft.com/office/drawing/2014/main" id="{0DE03EDD-4B2E-43EA-A36B-748FD583A743}"/>
              </a:ext>
            </a:extLst>
          </p:cNvPr>
          <p:cNvSpPr txBox="1"/>
          <p:nvPr/>
        </p:nvSpPr>
        <p:spPr>
          <a:xfrm>
            <a:off x="6417125" y="2289940"/>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如何快速找到資料</a:t>
            </a:r>
          </a:p>
        </p:txBody>
      </p:sp>
      <p:sp>
        <p:nvSpPr>
          <p:cNvPr id="15" name="文字方塊 14">
            <a:hlinkClick r:id="rId7" action="ppaction://hlinksldjump"/>
            <a:extLst>
              <a:ext uri="{FF2B5EF4-FFF2-40B4-BE49-F238E27FC236}">
                <a16:creationId xmlns:a16="http://schemas.microsoft.com/office/drawing/2014/main" id="{A3B087D7-47DE-43F1-B9D2-07A9305831FD}"/>
              </a:ext>
            </a:extLst>
          </p:cNvPr>
          <p:cNvSpPr txBox="1"/>
          <p:nvPr/>
        </p:nvSpPr>
        <p:spPr>
          <a:xfrm>
            <a:off x="6417127" y="2765902"/>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匯出匯入</a:t>
            </a:r>
            <a:r>
              <a:rPr lang="en-US" altLang="zh-TW" sz="2000" dirty="0">
                <a:solidFill>
                  <a:srgbClr val="9D6262"/>
                </a:solidFill>
                <a:latin typeface="Noto Sans CJK TC Bold" panose="020B0800000000000000" pitchFamily="34" charset="-120"/>
                <a:ea typeface="Noto Sans CJK TC Bold" panose="020B0800000000000000" pitchFamily="34" charset="-120"/>
              </a:rPr>
              <a:t>Excel</a:t>
            </a:r>
            <a:r>
              <a:rPr lang="zh-TW" altLang="en-US" sz="2000" dirty="0">
                <a:solidFill>
                  <a:srgbClr val="9D6262"/>
                </a:solidFill>
                <a:latin typeface="Noto Sans CJK TC Bold" panose="020B0800000000000000" pitchFamily="34" charset="-120"/>
                <a:ea typeface="Noto Sans CJK TC Bold" panose="020B0800000000000000" pitchFamily="34" charset="-120"/>
              </a:rPr>
              <a:t>及整合</a:t>
            </a:r>
          </a:p>
        </p:txBody>
      </p:sp>
      <p:sp>
        <p:nvSpPr>
          <p:cNvPr id="16" name="文字方塊 15">
            <a:hlinkClick r:id="rId8" action="ppaction://hlinksldjump"/>
            <a:extLst>
              <a:ext uri="{FF2B5EF4-FFF2-40B4-BE49-F238E27FC236}">
                <a16:creationId xmlns:a16="http://schemas.microsoft.com/office/drawing/2014/main" id="{AA0F6A56-BD53-4A89-B0BB-9FA448945E64}"/>
              </a:ext>
            </a:extLst>
          </p:cNvPr>
          <p:cNvSpPr txBox="1"/>
          <p:nvPr/>
        </p:nvSpPr>
        <p:spPr>
          <a:xfrm>
            <a:off x="6417125" y="3709981"/>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設計表單資料關聯性</a:t>
            </a:r>
          </a:p>
        </p:txBody>
      </p:sp>
      <p:sp>
        <p:nvSpPr>
          <p:cNvPr id="17" name="文字方塊 16">
            <a:hlinkClick r:id="rId9" action="ppaction://hlinksldjump"/>
            <a:extLst>
              <a:ext uri="{FF2B5EF4-FFF2-40B4-BE49-F238E27FC236}">
                <a16:creationId xmlns:a16="http://schemas.microsoft.com/office/drawing/2014/main" id="{6DB9BC43-F63C-40C9-AB83-B86941692DC0}"/>
              </a:ext>
            </a:extLst>
          </p:cNvPr>
          <p:cNvSpPr txBox="1"/>
          <p:nvPr/>
        </p:nvSpPr>
        <p:spPr>
          <a:xfrm>
            <a:off x="6417127" y="4162333"/>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用按鈕提升工作效率</a:t>
            </a:r>
          </a:p>
        </p:txBody>
      </p:sp>
      <p:sp>
        <p:nvSpPr>
          <p:cNvPr id="18" name="文字方塊 17">
            <a:hlinkClick r:id="rId10" action="ppaction://hlinksldjump"/>
            <a:extLst>
              <a:ext uri="{FF2B5EF4-FFF2-40B4-BE49-F238E27FC236}">
                <a16:creationId xmlns:a16="http://schemas.microsoft.com/office/drawing/2014/main" id="{A8585B18-A1D3-405D-BDD5-317DE433D13F}"/>
              </a:ext>
            </a:extLst>
          </p:cNvPr>
          <p:cNvSpPr txBox="1"/>
          <p:nvPr/>
        </p:nvSpPr>
        <p:spPr>
          <a:xfrm>
            <a:off x="6417127" y="4619350"/>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藉由報表呈現資料</a:t>
            </a:r>
          </a:p>
        </p:txBody>
      </p:sp>
      <p:sp>
        <p:nvSpPr>
          <p:cNvPr id="19" name="文字方塊 18">
            <a:hlinkClick r:id="rId11" action="ppaction://hlinksldjump"/>
            <a:extLst>
              <a:ext uri="{FF2B5EF4-FFF2-40B4-BE49-F238E27FC236}">
                <a16:creationId xmlns:a16="http://schemas.microsoft.com/office/drawing/2014/main" id="{52314AB7-1A6C-44E4-8E8C-0E05DE585A5C}"/>
              </a:ext>
            </a:extLst>
          </p:cNvPr>
          <p:cNvSpPr txBox="1"/>
          <p:nvPr/>
        </p:nvSpPr>
        <p:spPr>
          <a:xfrm>
            <a:off x="6417125" y="5040337"/>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資料庫設定及維護</a:t>
            </a:r>
          </a:p>
        </p:txBody>
      </p:sp>
      <p:sp>
        <p:nvSpPr>
          <p:cNvPr id="24" name="文字方塊 23">
            <a:hlinkClick r:id="rId5" action="ppaction://hlinksldjump"/>
            <a:extLst>
              <a:ext uri="{FF2B5EF4-FFF2-40B4-BE49-F238E27FC236}">
                <a16:creationId xmlns:a16="http://schemas.microsoft.com/office/drawing/2014/main" id="{8F8D802C-7037-454A-A750-2EF1594C7C2E}"/>
              </a:ext>
            </a:extLst>
          </p:cNvPr>
          <p:cNvSpPr txBox="1"/>
          <p:nvPr/>
        </p:nvSpPr>
        <p:spPr>
          <a:xfrm>
            <a:off x="10382924" y="1825651"/>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29</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26" name="文字方塊 25">
            <a:hlinkClick r:id="rId4" action="ppaction://hlinksldjump"/>
            <a:extLst>
              <a:ext uri="{FF2B5EF4-FFF2-40B4-BE49-F238E27FC236}">
                <a16:creationId xmlns:a16="http://schemas.microsoft.com/office/drawing/2014/main" id="{8D708B0B-AF9E-41AF-B5FC-B4AD8B845B5D}"/>
              </a:ext>
            </a:extLst>
          </p:cNvPr>
          <p:cNvSpPr txBox="1"/>
          <p:nvPr/>
        </p:nvSpPr>
        <p:spPr>
          <a:xfrm>
            <a:off x="10367944" y="1339279"/>
            <a:ext cx="520475" cy="400110"/>
          </a:xfrm>
          <a:prstGeom prst="rect">
            <a:avLst/>
          </a:prstGeom>
          <a:noFill/>
        </p:spPr>
        <p:txBody>
          <a:bodyPr wrap="square" rtlCol="0">
            <a:spAutoFit/>
          </a:bodyPr>
          <a:lstStyle/>
          <a:p>
            <a:r>
              <a:rPr lang="en-US" altLang="zh-TW" sz="2000" dirty="0">
                <a:solidFill>
                  <a:srgbClr val="9D6262"/>
                </a:solidFill>
                <a:latin typeface="Noto Sans CJK TC Bold" panose="020B0800000000000000" pitchFamily="34" charset="-120"/>
                <a:ea typeface="Noto Sans CJK TC Bold" panose="020B0800000000000000" pitchFamily="34" charset="-120"/>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9</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27" name="文字方塊 26">
            <a:hlinkClick r:id="rId3" action="ppaction://hlinksldjump"/>
            <a:extLst>
              <a:ext uri="{FF2B5EF4-FFF2-40B4-BE49-F238E27FC236}">
                <a16:creationId xmlns:a16="http://schemas.microsoft.com/office/drawing/2014/main" id="{94D5A9E4-84A7-4C2D-8771-6914732150BD}"/>
              </a:ext>
            </a:extLst>
          </p:cNvPr>
          <p:cNvSpPr txBox="1"/>
          <p:nvPr/>
        </p:nvSpPr>
        <p:spPr>
          <a:xfrm>
            <a:off x="10382924" y="435428"/>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   3</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28" name="文字方塊 27">
            <a:hlinkClick r:id="rId6" action="ppaction://hlinksldjump"/>
            <a:extLst>
              <a:ext uri="{FF2B5EF4-FFF2-40B4-BE49-F238E27FC236}">
                <a16:creationId xmlns:a16="http://schemas.microsoft.com/office/drawing/2014/main" id="{774C86BF-401E-4F2E-8F7C-D8F51A5711BE}"/>
              </a:ext>
            </a:extLst>
          </p:cNvPr>
          <p:cNvSpPr txBox="1"/>
          <p:nvPr/>
        </p:nvSpPr>
        <p:spPr>
          <a:xfrm>
            <a:off x="10367944" y="2299016"/>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39</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29" name="文字方塊 28">
            <a:hlinkClick r:id="rId7" action="ppaction://hlinksldjump"/>
            <a:extLst>
              <a:ext uri="{FF2B5EF4-FFF2-40B4-BE49-F238E27FC236}">
                <a16:creationId xmlns:a16="http://schemas.microsoft.com/office/drawing/2014/main" id="{638E968E-6384-43BA-8059-4158E58ECED5}"/>
              </a:ext>
            </a:extLst>
          </p:cNvPr>
          <p:cNvSpPr txBox="1"/>
          <p:nvPr/>
        </p:nvSpPr>
        <p:spPr>
          <a:xfrm>
            <a:off x="10367944" y="2759610"/>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47</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30" name="文字方塊 29">
            <a:hlinkClick r:id="rId8" action="ppaction://hlinksldjump"/>
            <a:extLst>
              <a:ext uri="{FF2B5EF4-FFF2-40B4-BE49-F238E27FC236}">
                <a16:creationId xmlns:a16="http://schemas.microsoft.com/office/drawing/2014/main" id="{67D2DDFC-1D44-4737-ADD7-5C80E9307CC6}"/>
              </a:ext>
            </a:extLst>
          </p:cNvPr>
          <p:cNvSpPr txBox="1"/>
          <p:nvPr/>
        </p:nvSpPr>
        <p:spPr>
          <a:xfrm>
            <a:off x="10367947" y="3690480"/>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55</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31" name="文字方塊 30">
            <a:hlinkClick r:id="rId9" action="ppaction://hlinksldjump"/>
            <a:extLst>
              <a:ext uri="{FF2B5EF4-FFF2-40B4-BE49-F238E27FC236}">
                <a16:creationId xmlns:a16="http://schemas.microsoft.com/office/drawing/2014/main" id="{30C3BDAA-8209-4849-A63E-E4D9E884D306}"/>
              </a:ext>
            </a:extLst>
          </p:cNvPr>
          <p:cNvSpPr txBox="1"/>
          <p:nvPr/>
        </p:nvSpPr>
        <p:spPr>
          <a:xfrm>
            <a:off x="10367946" y="4162333"/>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74</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32" name="文字方塊 31">
            <a:hlinkClick r:id="rId10" action="ppaction://hlinksldjump"/>
            <a:extLst>
              <a:ext uri="{FF2B5EF4-FFF2-40B4-BE49-F238E27FC236}">
                <a16:creationId xmlns:a16="http://schemas.microsoft.com/office/drawing/2014/main" id="{1D290A44-B550-4062-A38B-0CFECBCEC67A}"/>
              </a:ext>
            </a:extLst>
          </p:cNvPr>
          <p:cNvSpPr txBox="1"/>
          <p:nvPr/>
        </p:nvSpPr>
        <p:spPr>
          <a:xfrm>
            <a:off x="10367945" y="4587985"/>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92</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33" name="文字方塊 32">
            <a:hlinkClick r:id="rId11" action="ppaction://hlinksldjump"/>
            <a:extLst>
              <a:ext uri="{FF2B5EF4-FFF2-40B4-BE49-F238E27FC236}">
                <a16:creationId xmlns:a16="http://schemas.microsoft.com/office/drawing/2014/main" id="{E83FCDEC-A7A5-45AA-BA74-D6DC735E985E}"/>
              </a:ext>
            </a:extLst>
          </p:cNvPr>
          <p:cNvSpPr txBox="1"/>
          <p:nvPr/>
        </p:nvSpPr>
        <p:spPr>
          <a:xfrm>
            <a:off x="10248901" y="5040337"/>
            <a:ext cx="639519"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106</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34" name="文字方塊 33">
            <a:extLst>
              <a:ext uri="{FF2B5EF4-FFF2-40B4-BE49-F238E27FC236}">
                <a16:creationId xmlns:a16="http://schemas.microsoft.com/office/drawing/2014/main" id="{4AF79E76-DF97-431E-8F00-1374A542D11D}"/>
              </a:ext>
            </a:extLst>
          </p:cNvPr>
          <p:cNvSpPr txBox="1"/>
          <p:nvPr/>
        </p:nvSpPr>
        <p:spPr>
          <a:xfrm>
            <a:off x="1220262" y="5948870"/>
            <a:ext cx="4037538" cy="338554"/>
          </a:xfrm>
          <a:prstGeom prst="rect">
            <a:avLst/>
          </a:prstGeom>
          <a:noFill/>
        </p:spPr>
        <p:txBody>
          <a:bodyPr wrap="square" rtlCol="0">
            <a:spAutoFit/>
          </a:bodyPr>
          <a:lstStyle/>
          <a:p>
            <a:r>
              <a:rPr lang="zh-TW" altLang="en-US" sz="1600" dirty="0">
                <a:solidFill>
                  <a:srgbClr val="9D6262"/>
                </a:solidFill>
                <a:latin typeface="Noto Sans CJK TC Regular" panose="020B0500000000000000" pitchFamily="34" charset="-120"/>
                <a:ea typeface="Noto Sans CJK TC Regular" panose="020B0500000000000000" pitchFamily="34" charset="-120"/>
              </a:rPr>
              <a:t>點擊項目，即可跳至該章節</a:t>
            </a:r>
          </a:p>
        </p:txBody>
      </p:sp>
      <p:pic>
        <p:nvPicPr>
          <p:cNvPr id="36" name="圖片 35">
            <a:extLst>
              <a:ext uri="{FF2B5EF4-FFF2-40B4-BE49-F238E27FC236}">
                <a16:creationId xmlns:a16="http://schemas.microsoft.com/office/drawing/2014/main" id="{4D97C24E-E729-430D-AD8C-BBB3E618FE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5120" y="5918092"/>
            <a:ext cx="325142" cy="325142"/>
          </a:xfrm>
          <a:prstGeom prst="rect">
            <a:avLst/>
          </a:prstGeom>
        </p:spPr>
      </p:pic>
      <p:sp>
        <p:nvSpPr>
          <p:cNvPr id="35" name="文字方塊 34">
            <a:extLst>
              <a:ext uri="{FF2B5EF4-FFF2-40B4-BE49-F238E27FC236}">
                <a16:creationId xmlns:a16="http://schemas.microsoft.com/office/drawing/2014/main" id="{21BF635C-098E-4BC7-B41D-E52A4107B933}"/>
              </a:ext>
            </a:extLst>
          </p:cNvPr>
          <p:cNvSpPr txBox="1"/>
          <p:nvPr/>
        </p:nvSpPr>
        <p:spPr>
          <a:xfrm>
            <a:off x="6417125" y="5461089"/>
            <a:ext cx="1838325" cy="461665"/>
          </a:xfrm>
          <a:prstGeom prst="rect">
            <a:avLst/>
          </a:prstGeom>
          <a:noFill/>
        </p:spPr>
        <p:txBody>
          <a:bodyPr wrap="square" rtlCol="0">
            <a:spAutoFit/>
          </a:bodyPr>
          <a:lstStyle/>
          <a:p>
            <a:r>
              <a:rPr lang="zh-TW" altLang="en-US" sz="2400" dirty="0">
                <a:solidFill>
                  <a:srgbClr val="E73A38"/>
                </a:solidFill>
                <a:latin typeface="Noto Sans CJK TC Bold" panose="020B0800000000000000" pitchFamily="34" charset="-120"/>
                <a:ea typeface="Noto Sans CJK TC Bold" panose="020B0800000000000000" pitchFamily="34" charset="-120"/>
              </a:rPr>
              <a:t>番外篇</a:t>
            </a:r>
          </a:p>
        </p:txBody>
      </p:sp>
      <p:sp>
        <p:nvSpPr>
          <p:cNvPr id="37" name="文字方塊 36">
            <a:hlinkClick r:id="rId13" action="ppaction://hlinksldjump"/>
            <a:extLst>
              <a:ext uri="{FF2B5EF4-FFF2-40B4-BE49-F238E27FC236}">
                <a16:creationId xmlns:a16="http://schemas.microsoft.com/office/drawing/2014/main" id="{82FEBEF3-0381-4D4C-B25A-B63D24BA40A8}"/>
              </a:ext>
            </a:extLst>
          </p:cNvPr>
          <p:cNvSpPr txBox="1"/>
          <p:nvPr/>
        </p:nvSpPr>
        <p:spPr>
          <a:xfrm>
            <a:off x="6417125" y="5901041"/>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線上資源及客服管道</a:t>
            </a:r>
          </a:p>
        </p:txBody>
      </p:sp>
      <p:sp>
        <p:nvSpPr>
          <p:cNvPr id="38" name="文字方塊 37">
            <a:hlinkClick r:id="rId13" action="ppaction://hlinksldjump"/>
            <a:extLst>
              <a:ext uri="{FF2B5EF4-FFF2-40B4-BE49-F238E27FC236}">
                <a16:creationId xmlns:a16="http://schemas.microsoft.com/office/drawing/2014/main" id="{7AB5B2C1-65E0-41CD-872B-F24321345DD4}"/>
              </a:ext>
            </a:extLst>
          </p:cNvPr>
          <p:cNvSpPr txBox="1"/>
          <p:nvPr/>
        </p:nvSpPr>
        <p:spPr>
          <a:xfrm>
            <a:off x="10248901" y="5901041"/>
            <a:ext cx="639519"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115</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Tree>
    <p:extLst>
      <p:ext uri="{BB962C8B-B14F-4D97-AF65-F5344CB8AC3E}">
        <p14:creationId xmlns:p14="http://schemas.microsoft.com/office/powerpoint/2010/main" val="2805704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85563" y="352100"/>
            <a:ext cx="7801993"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11</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簽核</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41307" y="1355012"/>
            <a:ext cx="4504262" cy="84314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6" name="直線接點 15">
            <a:extLst>
              <a:ext uri="{FF2B5EF4-FFF2-40B4-BE49-F238E27FC236}">
                <a16:creationId xmlns:a16="http://schemas.microsoft.com/office/drawing/2014/main" id="{78E4C3EB-12B0-4EAD-9713-74BCC545E040}"/>
              </a:ext>
            </a:extLst>
          </p:cNvPr>
          <p:cNvCxnSpPr>
            <a:cxnSpLocks/>
          </p:cNvCxnSpPr>
          <p:nvPr/>
        </p:nvCxnSpPr>
        <p:spPr>
          <a:xfrm flipH="1">
            <a:off x="5145568" y="1776582"/>
            <a:ext cx="95043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8457D506-0C6A-465C-904F-E30EC2CA0C34}"/>
              </a:ext>
            </a:extLst>
          </p:cNvPr>
          <p:cNvSpPr txBox="1"/>
          <p:nvPr/>
        </p:nvSpPr>
        <p:spPr>
          <a:xfrm>
            <a:off x="6630677" y="1526152"/>
            <a:ext cx="51046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點擊圖示或文字</a:t>
            </a:r>
          </a:p>
        </p:txBody>
      </p:sp>
      <p:pic>
        <p:nvPicPr>
          <p:cNvPr id="11" name="圖片 10" descr="一張含有 螢幕擷取畫面 的圖片&#10;&#10;產生非常高可信度的描述">
            <a:extLst>
              <a:ext uri="{FF2B5EF4-FFF2-40B4-BE49-F238E27FC236}">
                <a16:creationId xmlns:a16="http://schemas.microsoft.com/office/drawing/2014/main" id="{DAB8759A-AE6C-4E3F-8AF7-E843081EC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526" y="1420223"/>
            <a:ext cx="4385823" cy="719951"/>
          </a:xfrm>
          <a:prstGeom prst="rect">
            <a:avLst/>
          </a:prstGeom>
          <a:ln>
            <a:noFill/>
          </a:ln>
          <a:effectLst>
            <a:outerShdw blurRad="292100" dist="139700" dir="2700000" algn="tl" rotWithShape="0">
              <a:srgbClr val="333333">
                <a:alpha val="65000"/>
              </a:srgbClr>
            </a:outerShdw>
          </a:effectLst>
        </p:spPr>
      </p:pic>
      <p:pic>
        <p:nvPicPr>
          <p:cNvPr id="12" name="圖片 11" descr="一張含有 螢幕擷取畫面 的圖片&#10;&#10;產生非常高可信度的描述">
            <a:extLst>
              <a:ext uri="{FF2B5EF4-FFF2-40B4-BE49-F238E27FC236}">
                <a16:creationId xmlns:a16="http://schemas.microsoft.com/office/drawing/2014/main" id="{3EA5AF4D-C776-402C-8314-D4CE2FA3A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25" y="2592825"/>
            <a:ext cx="4385823" cy="1043149"/>
          </a:xfrm>
          <a:prstGeom prst="rect">
            <a:avLst/>
          </a:prstGeom>
          <a:ln>
            <a:noFill/>
          </a:ln>
          <a:effectLst>
            <a:outerShdw blurRad="292100" dist="139700" dir="2700000" algn="tl" rotWithShape="0">
              <a:srgbClr val="333333">
                <a:alpha val="65000"/>
              </a:srgbClr>
            </a:outerShdw>
          </a:effectLst>
        </p:spPr>
      </p:pic>
      <p:sp>
        <p:nvSpPr>
          <p:cNvPr id="15" name="矩形: 圓角 14">
            <a:extLst>
              <a:ext uri="{FF2B5EF4-FFF2-40B4-BE49-F238E27FC236}">
                <a16:creationId xmlns:a16="http://schemas.microsoft.com/office/drawing/2014/main" id="{4AF8C93B-1C7F-4C53-A8A0-D03851741A31}"/>
              </a:ext>
            </a:extLst>
          </p:cNvPr>
          <p:cNvSpPr/>
          <p:nvPr/>
        </p:nvSpPr>
        <p:spPr>
          <a:xfrm>
            <a:off x="641306" y="2515269"/>
            <a:ext cx="4504262" cy="122120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8" name="圖片 17" descr="一張含有 螢幕擷取畫面 的圖片&#10;&#10;產生非常高可信度的描述">
            <a:extLst>
              <a:ext uri="{FF2B5EF4-FFF2-40B4-BE49-F238E27FC236}">
                <a16:creationId xmlns:a16="http://schemas.microsoft.com/office/drawing/2014/main" id="{764CC603-C2E5-4FD3-B605-52F34AD95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68" y="4044836"/>
            <a:ext cx="4380680" cy="2069371"/>
          </a:xfrm>
          <a:prstGeom prst="rect">
            <a:avLst/>
          </a:prstGeom>
          <a:ln>
            <a:noFill/>
          </a:ln>
          <a:effectLst>
            <a:outerShdw blurRad="292100" dist="139700" dir="2700000" algn="tl" rotWithShape="0">
              <a:srgbClr val="333333">
                <a:alpha val="65000"/>
              </a:srgbClr>
            </a:outerShdw>
          </a:effectLst>
        </p:spPr>
      </p:pic>
      <p:sp>
        <p:nvSpPr>
          <p:cNvPr id="19" name="矩形: 圓角 18">
            <a:extLst>
              <a:ext uri="{FF2B5EF4-FFF2-40B4-BE49-F238E27FC236}">
                <a16:creationId xmlns:a16="http://schemas.microsoft.com/office/drawing/2014/main" id="{1D01B14D-7785-4DB3-B100-08B08DF189FB}"/>
              </a:ext>
            </a:extLst>
          </p:cNvPr>
          <p:cNvSpPr/>
          <p:nvPr/>
        </p:nvSpPr>
        <p:spPr>
          <a:xfrm>
            <a:off x="641305" y="3987739"/>
            <a:ext cx="4504262" cy="218356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0" name="直線接點 19">
            <a:extLst>
              <a:ext uri="{FF2B5EF4-FFF2-40B4-BE49-F238E27FC236}">
                <a16:creationId xmlns:a16="http://schemas.microsoft.com/office/drawing/2014/main" id="{44C441C5-8408-4B61-870F-678DCBF7772E}"/>
              </a:ext>
            </a:extLst>
          </p:cNvPr>
          <p:cNvCxnSpPr>
            <a:cxnSpLocks/>
          </p:cNvCxnSpPr>
          <p:nvPr/>
        </p:nvCxnSpPr>
        <p:spPr>
          <a:xfrm flipH="1">
            <a:off x="5145568" y="3168903"/>
            <a:ext cx="95043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7FF6DC9B-494F-4E7D-9858-FD55B245267D}"/>
              </a:ext>
            </a:extLst>
          </p:cNvPr>
          <p:cNvCxnSpPr>
            <a:cxnSpLocks/>
          </p:cNvCxnSpPr>
          <p:nvPr/>
        </p:nvCxnSpPr>
        <p:spPr>
          <a:xfrm flipH="1">
            <a:off x="5145569" y="5224631"/>
            <a:ext cx="1001989"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8B073F95-A40A-41CB-B6C1-8036DE60185E}"/>
              </a:ext>
            </a:extLst>
          </p:cNvPr>
          <p:cNvSpPr txBox="1"/>
          <p:nvPr/>
        </p:nvSpPr>
        <p:spPr>
          <a:xfrm>
            <a:off x="6630677" y="2940285"/>
            <a:ext cx="46478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新增簽核流程</a:t>
            </a:r>
          </a:p>
        </p:txBody>
      </p:sp>
      <p:sp>
        <p:nvSpPr>
          <p:cNvPr id="26" name="文字方塊 25">
            <a:extLst>
              <a:ext uri="{FF2B5EF4-FFF2-40B4-BE49-F238E27FC236}">
                <a16:creationId xmlns:a16="http://schemas.microsoft.com/office/drawing/2014/main" id="{B175CE73-81F5-43A3-BD99-A2FDF73FA237}"/>
              </a:ext>
            </a:extLst>
          </p:cNvPr>
          <p:cNvSpPr txBox="1"/>
          <p:nvPr/>
        </p:nvSpPr>
        <p:spPr>
          <a:xfrm>
            <a:off x="6630677" y="4963021"/>
            <a:ext cx="46478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設定簽核對象</a:t>
            </a:r>
          </a:p>
        </p:txBody>
      </p:sp>
      <p:sp>
        <p:nvSpPr>
          <p:cNvPr id="27" name="箭號: 五邊形 26">
            <a:extLst>
              <a:ext uri="{FF2B5EF4-FFF2-40B4-BE49-F238E27FC236}">
                <a16:creationId xmlns:a16="http://schemas.microsoft.com/office/drawing/2014/main" id="{96FD20E3-9AB1-4A7A-9633-8C315CC86F84}"/>
              </a:ext>
            </a:extLst>
          </p:cNvPr>
          <p:cNvSpPr/>
          <p:nvPr/>
        </p:nvSpPr>
        <p:spPr>
          <a:xfrm>
            <a:off x="6096000" y="160456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8" name="箭號: 五邊形 27">
            <a:extLst>
              <a:ext uri="{FF2B5EF4-FFF2-40B4-BE49-F238E27FC236}">
                <a16:creationId xmlns:a16="http://schemas.microsoft.com/office/drawing/2014/main" id="{75C32830-719E-4FB2-A42F-476E43F8F3C5}"/>
              </a:ext>
            </a:extLst>
          </p:cNvPr>
          <p:cNvSpPr/>
          <p:nvPr/>
        </p:nvSpPr>
        <p:spPr>
          <a:xfrm>
            <a:off x="6104018" y="298570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29" name="箭號: 五邊形 28">
            <a:extLst>
              <a:ext uri="{FF2B5EF4-FFF2-40B4-BE49-F238E27FC236}">
                <a16:creationId xmlns:a16="http://schemas.microsoft.com/office/drawing/2014/main" id="{3443D16A-6E33-4C00-A118-E162F43092BB}"/>
              </a:ext>
            </a:extLst>
          </p:cNvPr>
          <p:cNvSpPr/>
          <p:nvPr/>
        </p:nvSpPr>
        <p:spPr>
          <a:xfrm>
            <a:off x="6085401" y="504143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336581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7" name="圖片 26" descr="一張含有 螢幕擷取畫面 的圖片&#10;&#10;產生非常高可信度的描述">
            <a:extLst>
              <a:ext uri="{FF2B5EF4-FFF2-40B4-BE49-F238E27FC236}">
                <a16:creationId xmlns:a16="http://schemas.microsoft.com/office/drawing/2014/main" id="{FA13FA13-D0C3-48A0-A1A3-167C0D103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467" y="1377321"/>
            <a:ext cx="4292651" cy="4884494"/>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15055" y="352100"/>
            <a:ext cx="8420571"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12</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簽核</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3895426" y="1300207"/>
            <a:ext cx="4504262" cy="503872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6" name="直線接點 15">
            <a:extLst>
              <a:ext uri="{FF2B5EF4-FFF2-40B4-BE49-F238E27FC236}">
                <a16:creationId xmlns:a16="http://schemas.microsoft.com/office/drawing/2014/main" id="{78E4C3EB-12B0-4EAD-9713-74BCC545E040}"/>
              </a:ext>
            </a:extLst>
          </p:cNvPr>
          <p:cNvCxnSpPr>
            <a:cxnSpLocks/>
          </p:cNvCxnSpPr>
          <p:nvPr/>
        </p:nvCxnSpPr>
        <p:spPr>
          <a:xfrm flipH="1">
            <a:off x="3414204" y="4705625"/>
            <a:ext cx="11525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8457D506-0C6A-465C-904F-E30EC2CA0C34}"/>
              </a:ext>
            </a:extLst>
          </p:cNvPr>
          <p:cNvSpPr txBox="1"/>
          <p:nvPr/>
        </p:nvSpPr>
        <p:spPr>
          <a:xfrm>
            <a:off x="1704879" y="4437836"/>
            <a:ext cx="16091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輸入職銜</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24" name="文字方塊 23">
            <a:extLst>
              <a:ext uri="{FF2B5EF4-FFF2-40B4-BE49-F238E27FC236}">
                <a16:creationId xmlns:a16="http://schemas.microsoft.com/office/drawing/2014/main" id="{8B073F95-A40A-41CB-B6C1-8036DE60185E}"/>
              </a:ext>
            </a:extLst>
          </p:cNvPr>
          <p:cNvSpPr txBox="1"/>
          <p:nvPr/>
        </p:nvSpPr>
        <p:spPr>
          <a:xfrm>
            <a:off x="9399439" y="2356283"/>
            <a:ext cx="2630332" cy="1384995"/>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選擇簽核對象</a:t>
            </a:r>
          </a:p>
          <a:p>
            <a:pPr lvl="0">
              <a:defRPr/>
            </a:pPr>
            <a:r>
              <a:rPr lang="en-US" altLang="zh-TW" sz="2800" dirty="0">
                <a:solidFill>
                  <a:srgbClr val="9D6262"/>
                </a:solidFill>
                <a:latin typeface="Noto Sans CJK TC Bold" panose="020B0800000000000000" pitchFamily="34" charset="-120"/>
                <a:ea typeface="Noto Sans CJK TC Bold" panose="020B0800000000000000" pitchFamily="34" charset="-120"/>
              </a:rPr>
              <a:t>(</a:t>
            </a:r>
            <a:r>
              <a:rPr lang="zh-TW" altLang="en-US" sz="2800" dirty="0">
                <a:solidFill>
                  <a:srgbClr val="9D6262"/>
                </a:solidFill>
                <a:latin typeface="Noto Sans CJK TC Bold" panose="020B0800000000000000" pitchFamily="34" charset="-120"/>
                <a:ea typeface="Noto Sans CJK TC Bold" panose="020B0800000000000000" pitchFamily="34" charset="-120"/>
              </a:rPr>
              <a:t>新增使用者後面會再說明</a:t>
            </a:r>
            <a:r>
              <a:rPr lang="en-US" altLang="zh-TW" sz="2800" dirty="0">
                <a:solidFill>
                  <a:srgbClr val="9D6262"/>
                </a:solidFill>
                <a:latin typeface="Noto Sans CJK TC Bold" panose="020B0800000000000000" pitchFamily="34" charset="-120"/>
                <a:ea typeface="Noto Sans CJK TC Bold" panose="020B0800000000000000" pitchFamily="34" charset="-120"/>
              </a:rPr>
              <a:t>)</a:t>
            </a:r>
          </a:p>
        </p:txBody>
      </p:sp>
      <p:cxnSp>
        <p:nvCxnSpPr>
          <p:cNvPr id="28" name="直線接點 27">
            <a:extLst>
              <a:ext uri="{FF2B5EF4-FFF2-40B4-BE49-F238E27FC236}">
                <a16:creationId xmlns:a16="http://schemas.microsoft.com/office/drawing/2014/main" id="{FA087BF8-0B4F-42A8-AC5F-3792C16BA5F6}"/>
              </a:ext>
            </a:extLst>
          </p:cNvPr>
          <p:cNvCxnSpPr>
            <a:cxnSpLocks/>
          </p:cNvCxnSpPr>
          <p:nvPr/>
        </p:nvCxnSpPr>
        <p:spPr>
          <a:xfrm flipH="1">
            <a:off x="7620550" y="2662407"/>
            <a:ext cx="12472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箭號: 五邊形 12">
            <a:extLst>
              <a:ext uri="{FF2B5EF4-FFF2-40B4-BE49-F238E27FC236}">
                <a16:creationId xmlns:a16="http://schemas.microsoft.com/office/drawing/2014/main" id="{B0E5FE35-1D6E-4EEC-B8C9-339AD271F164}"/>
              </a:ext>
            </a:extLst>
          </p:cNvPr>
          <p:cNvSpPr/>
          <p:nvPr/>
        </p:nvSpPr>
        <p:spPr>
          <a:xfrm>
            <a:off x="1188079" y="451624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5" name="箭號: 五邊形 14">
            <a:extLst>
              <a:ext uri="{FF2B5EF4-FFF2-40B4-BE49-F238E27FC236}">
                <a16:creationId xmlns:a16="http://schemas.microsoft.com/office/drawing/2014/main" id="{B4A743B5-035C-45C9-A27D-91B963B1EFE5}"/>
              </a:ext>
            </a:extLst>
          </p:cNvPr>
          <p:cNvSpPr/>
          <p:nvPr/>
        </p:nvSpPr>
        <p:spPr>
          <a:xfrm>
            <a:off x="8867775" y="247920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221781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3" name="圖片 12" descr="一張含有 螢幕擷取畫面 的圖片&#10;&#10;產生非常高可信度的描述">
            <a:extLst>
              <a:ext uri="{FF2B5EF4-FFF2-40B4-BE49-F238E27FC236}">
                <a16:creationId xmlns:a16="http://schemas.microsoft.com/office/drawing/2014/main" id="{59AD846A-FE0C-445C-BA93-E9C57CC0F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042" y="2038350"/>
            <a:ext cx="6342107" cy="3724391"/>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a:t>
            </a:r>
            <a:r>
              <a:rPr lang="en-US" altLang="zh-TW" sz="2000" dirty="0">
                <a:solidFill>
                  <a:srgbClr val="9D6262"/>
                </a:solidFill>
                <a:latin typeface="Noto Sans CJK TC Medium" panose="020B0600000000000000" pitchFamily="34" charset="-120"/>
                <a:ea typeface="Noto Sans CJK TC Medium" panose="020B0600000000000000" pitchFamily="34" charset="-120"/>
              </a:rPr>
              <a:t>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65462" y="352100"/>
            <a:ext cx="6257279"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13</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簽核</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2600325" y="1971678"/>
            <a:ext cx="6496050" cy="386714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93C322CD-3AA3-4942-8970-F8C769424AF7}"/>
              </a:ext>
            </a:extLst>
          </p:cNvPr>
          <p:cNvSpPr/>
          <p:nvPr/>
        </p:nvSpPr>
        <p:spPr>
          <a:xfrm>
            <a:off x="8479291" y="856869"/>
            <a:ext cx="3157538"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簽核設定完成！</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spTree>
    <p:extLst>
      <p:ext uri="{BB962C8B-B14F-4D97-AF65-F5344CB8AC3E}">
        <p14:creationId xmlns:p14="http://schemas.microsoft.com/office/powerpoint/2010/main" val="2630491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descr="一張含有 螢幕擷取畫面 的圖片&#10;&#10;產生非常高可信度的描述">
            <a:extLst>
              <a:ext uri="{FF2B5EF4-FFF2-40B4-BE49-F238E27FC236}">
                <a16:creationId xmlns:a16="http://schemas.microsoft.com/office/drawing/2014/main" id="{6E90CC80-A971-4830-B05B-FF9AFADC3F33}"/>
              </a:ext>
            </a:extLst>
          </p:cNvPr>
          <p:cNvPicPr>
            <a:picLocks noChangeAspect="1"/>
          </p:cNvPicPr>
          <p:nvPr/>
        </p:nvPicPr>
        <p:blipFill rotWithShape="1">
          <a:blip r:embed="rId2">
            <a:extLst>
              <a:ext uri="{28A0092B-C50C-407E-A947-70E740481C1C}">
                <a14:useLocalDpi xmlns:a14="http://schemas.microsoft.com/office/drawing/2010/main" val="0"/>
              </a:ext>
            </a:extLst>
          </a:blip>
          <a:srcRect r="1697"/>
          <a:stretch/>
        </p:blipFill>
        <p:spPr>
          <a:xfrm>
            <a:off x="2109955" y="2015286"/>
            <a:ext cx="7634120" cy="3947250"/>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a:t>
            </a:r>
            <a:r>
              <a:rPr lang="en-US" altLang="zh-TW" sz="2000" dirty="0">
                <a:solidFill>
                  <a:srgbClr val="9D6262"/>
                </a:solidFill>
                <a:latin typeface="Noto Sans CJK TC Medium" panose="020B0600000000000000" pitchFamily="34" charset="-120"/>
                <a:ea typeface="Noto Sans CJK TC Medium" panose="020B0600000000000000" pitchFamily="34" charset="-120"/>
              </a:rPr>
              <a:t>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52399" y="352100"/>
            <a:ext cx="36861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981200" y="1894266"/>
            <a:ext cx="7886700" cy="424674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1" name="直線接點 10">
            <a:extLst>
              <a:ext uri="{FF2B5EF4-FFF2-40B4-BE49-F238E27FC236}">
                <a16:creationId xmlns:a16="http://schemas.microsoft.com/office/drawing/2014/main" id="{DFA8BD66-0007-4FE3-9527-A9E2A15DBD98}"/>
              </a:ext>
            </a:extLst>
          </p:cNvPr>
          <p:cNvCxnSpPr>
            <a:cxnSpLocks/>
          </p:cNvCxnSpPr>
          <p:nvPr/>
        </p:nvCxnSpPr>
        <p:spPr>
          <a:xfrm>
            <a:off x="4000501" y="1434229"/>
            <a:ext cx="0" cy="64222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22E2E57C-2E3E-44A5-A778-3BB41A0E46A0}"/>
              </a:ext>
            </a:extLst>
          </p:cNvPr>
          <p:cNvCxnSpPr>
            <a:cxnSpLocks/>
          </p:cNvCxnSpPr>
          <p:nvPr/>
        </p:nvCxnSpPr>
        <p:spPr>
          <a:xfrm>
            <a:off x="4000501" y="1434229"/>
            <a:ext cx="118109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BF3F183C-D72A-43A6-910A-FDED9BC3CC91}"/>
              </a:ext>
            </a:extLst>
          </p:cNvPr>
          <p:cNvSpPr txBox="1"/>
          <p:nvPr/>
        </p:nvSpPr>
        <p:spPr>
          <a:xfrm>
            <a:off x="5720422" y="1192572"/>
            <a:ext cx="56510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離開設計模式，離開前記得儲存</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3" name="箭號: 五邊形 12">
            <a:extLst>
              <a:ext uri="{FF2B5EF4-FFF2-40B4-BE49-F238E27FC236}">
                <a16:creationId xmlns:a16="http://schemas.microsoft.com/office/drawing/2014/main" id="{6CE8B5CC-E330-4EC2-961C-FFB22EF92080}"/>
              </a:ext>
            </a:extLst>
          </p:cNvPr>
          <p:cNvSpPr/>
          <p:nvPr/>
        </p:nvSpPr>
        <p:spPr>
          <a:xfrm>
            <a:off x="5181600" y="125102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659340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355DA6CA-D0E9-47D3-B00D-D3D48286D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511" y="1506432"/>
            <a:ext cx="7050677" cy="460635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a:t>
            </a:r>
            <a:r>
              <a:rPr lang="en-US" altLang="zh-TW" sz="2000" dirty="0">
                <a:solidFill>
                  <a:srgbClr val="9D6262"/>
                </a:solidFill>
                <a:latin typeface="Noto Sans CJK TC Medium" panose="020B0600000000000000" pitchFamily="34" charset="-120"/>
                <a:ea typeface="Noto Sans CJK TC Medium" panose="020B0600000000000000" pitchFamily="34" charset="-120"/>
              </a:rPr>
              <a:t>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85563" y="352100"/>
            <a:ext cx="8290265"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15</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輸入資料</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909637" y="1434228"/>
            <a:ext cx="7205663" cy="480641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1" name="直線接點 10">
            <a:extLst>
              <a:ext uri="{FF2B5EF4-FFF2-40B4-BE49-F238E27FC236}">
                <a16:creationId xmlns:a16="http://schemas.microsoft.com/office/drawing/2014/main" id="{DFA8BD66-0007-4FE3-9527-A9E2A15DBD98}"/>
              </a:ext>
            </a:extLst>
          </p:cNvPr>
          <p:cNvCxnSpPr>
            <a:cxnSpLocks/>
          </p:cNvCxnSpPr>
          <p:nvPr/>
        </p:nvCxnSpPr>
        <p:spPr>
          <a:xfrm>
            <a:off x="3228976" y="1908881"/>
            <a:ext cx="0" cy="7440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22E2E57C-2E3E-44A5-A778-3BB41A0E46A0}"/>
              </a:ext>
            </a:extLst>
          </p:cNvPr>
          <p:cNvCxnSpPr>
            <a:cxnSpLocks/>
            <a:endCxn id="21" idx="1"/>
          </p:cNvCxnSpPr>
          <p:nvPr/>
        </p:nvCxnSpPr>
        <p:spPr>
          <a:xfrm>
            <a:off x="3228976" y="1908881"/>
            <a:ext cx="5507123" cy="6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BF3F183C-D72A-43A6-910A-FDED9BC3CC91}"/>
              </a:ext>
            </a:extLst>
          </p:cNvPr>
          <p:cNvSpPr txBox="1"/>
          <p:nvPr/>
        </p:nvSpPr>
        <p:spPr>
          <a:xfrm>
            <a:off x="9201153" y="1653859"/>
            <a:ext cx="2729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在這裡輸入資料</a:t>
            </a:r>
          </a:p>
        </p:txBody>
      </p:sp>
      <p:sp>
        <p:nvSpPr>
          <p:cNvPr id="14" name="矩形 13">
            <a:extLst>
              <a:ext uri="{FF2B5EF4-FFF2-40B4-BE49-F238E27FC236}">
                <a16:creationId xmlns:a16="http://schemas.microsoft.com/office/drawing/2014/main" id="{E114E537-977A-4DAC-AA51-540FEC1C2B5A}"/>
              </a:ext>
            </a:extLst>
          </p:cNvPr>
          <p:cNvSpPr/>
          <p:nvPr/>
        </p:nvSpPr>
        <p:spPr>
          <a:xfrm>
            <a:off x="2438400" y="2652952"/>
            <a:ext cx="1631949" cy="238122"/>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矩形 17">
            <a:extLst>
              <a:ext uri="{FF2B5EF4-FFF2-40B4-BE49-F238E27FC236}">
                <a16:creationId xmlns:a16="http://schemas.microsoft.com/office/drawing/2014/main" id="{E5A0B2F5-A7E8-4847-AF16-A4F0CFDBD85A}"/>
              </a:ext>
            </a:extLst>
          </p:cNvPr>
          <p:cNvSpPr/>
          <p:nvPr/>
        </p:nvSpPr>
        <p:spPr>
          <a:xfrm>
            <a:off x="6330951" y="2895668"/>
            <a:ext cx="1562100" cy="238122"/>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9" name="直線接點 18">
            <a:extLst>
              <a:ext uri="{FF2B5EF4-FFF2-40B4-BE49-F238E27FC236}">
                <a16:creationId xmlns:a16="http://schemas.microsoft.com/office/drawing/2014/main" id="{63777497-DC39-434F-9064-1D36F181517F}"/>
              </a:ext>
            </a:extLst>
          </p:cNvPr>
          <p:cNvCxnSpPr>
            <a:cxnSpLocks/>
          </p:cNvCxnSpPr>
          <p:nvPr/>
        </p:nvCxnSpPr>
        <p:spPr>
          <a:xfrm>
            <a:off x="7132109" y="3133790"/>
            <a:ext cx="0" cy="51534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CBF5613D-39E6-4CEB-9A96-152DCE8A5628}"/>
              </a:ext>
            </a:extLst>
          </p:cNvPr>
          <p:cNvCxnSpPr>
            <a:cxnSpLocks/>
          </p:cNvCxnSpPr>
          <p:nvPr/>
        </p:nvCxnSpPr>
        <p:spPr>
          <a:xfrm>
            <a:off x="7132109" y="3649133"/>
            <a:ext cx="160231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03144AD6-9282-4CD0-8E8F-80E9052F06D0}"/>
              </a:ext>
            </a:extLst>
          </p:cNvPr>
          <p:cNvSpPr txBox="1"/>
          <p:nvPr/>
        </p:nvSpPr>
        <p:spPr>
          <a:xfrm>
            <a:off x="9201153" y="3387523"/>
            <a:ext cx="2729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預設值</a:t>
            </a:r>
          </a:p>
        </p:txBody>
      </p:sp>
      <p:sp>
        <p:nvSpPr>
          <p:cNvPr id="21" name="箭號: 五邊形 20">
            <a:extLst>
              <a:ext uri="{FF2B5EF4-FFF2-40B4-BE49-F238E27FC236}">
                <a16:creationId xmlns:a16="http://schemas.microsoft.com/office/drawing/2014/main" id="{1A2A8C81-BD19-44D7-B2C9-340EC4BFC7C3}"/>
              </a:ext>
            </a:extLst>
          </p:cNvPr>
          <p:cNvSpPr/>
          <p:nvPr/>
        </p:nvSpPr>
        <p:spPr>
          <a:xfrm>
            <a:off x="8736099" y="173226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2" name="箭號: 五邊形 21">
            <a:extLst>
              <a:ext uri="{FF2B5EF4-FFF2-40B4-BE49-F238E27FC236}">
                <a16:creationId xmlns:a16="http://schemas.microsoft.com/office/drawing/2014/main" id="{53A05AFD-5ECB-4B43-B535-2ABF1600AD59}"/>
              </a:ext>
            </a:extLst>
          </p:cNvPr>
          <p:cNvSpPr/>
          <p:nvPr/>
        </p:nvSpPr>
        <p:spPr>
          <a:xfrm>
            <a:off x="8734427" y="344320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520279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1" name="圖片 20" descr="一張含有 螢幕擷取畫面 的圖片&#10;&#10;產生非常高可信度的描述">
            <a:extLst>
              <a:ext uri="{FF2B5EF4-FFF2-40B4-BE49-F238E27FC236}">
                <a16:creationId xmlns:a16="http://schemas.microsoft.com/office/drawing/2014/main" id="{83B42F9B-9073-4B37-A83F-C24C148A7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22" y="2017171"/>
            <a:ext cx="8654768" cy="4155382"/>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a:t>
            </a:r>
            <a:r>
              <a:rPr lang="en-US" altLang="zh-TW" sz="2000" dirty="0">
                <a:solidFill>
                  <a:srgbClr val="9D6262"/>
                </a:solidFill>
                <a:latin typeface="Noto Sans CJK TC Medium" panose="020B0600000000000000" pitchFamily="34" charset="-120"/>
                <a:ea typeface="Noto Sans CJK TC Medium" panose="020B0600000000000000" pitchFamily="34" charset="-120"/>
              </a:rPr>
              <a:t>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67808" y="352100"/>
            <a:ext cx="6461461"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16</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輸入資料</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908876"/>
            <a:ext cx="8876237" cy="437197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文字方塊 16">
            <a:extLst>
              <a:ext uri="{FF2B5EF4-FFF2-40B4-BE49-F238E27FC236}">
                <a16:creationId xmlns:a16="http://schemas.microsoft.com/office/drawing/2014/main" id="{BF3F183C-D72A-43A6-910A-FDED9BC3CC91}"/>
              </a:ext>
            </a:extLst>
          </p:cNvPr>
          <p:cNvSpPr txBox="1"/>
          <p:nvPr/>
        </p:nvSpPr>
        <p:spPr>
          <a:xfrm>
            <a:off x="3028701" y="1288084"/>
            <a:ext cx="19840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回到列表頁</a:t>
            </a:r>
          </a:p>
        </p:txBody>
      </p:sp>
      <p:cxnSp>
        <p:nvCxnSpPr>
          <p:cNvPr id="19" name="直線接點 18">
            <a:extLst>
              <a:ext uri="{FF2B5EF4-FFF2-40B4-BE49-F238E27FC236}">
                <a16:creationId xmlns:a16="http://schemas.microsoft.com/office/drawing/2014/main" id="{63777497-DC39-434F-9064-1D36F181517F}"/>
              </a:ext>
            </a:extLst>
          </p:cNvPr>
          <p:cNvCxnSpPr>
            <a:cxnSpLocks/>
          </p:cNvCxnSpPr>
          <p:nvPr/>
        </p:nvCxnSpPr>
        <p:spPr>
          <a:xfrm>
            <a:off x="1190624" y="1532467"/>
            <a:ext cx="0" cy="5376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CBF5613D-39E6-4CEB-9A96-152DCE8A5628}"/>
              </a:ext>
            </a:extLst>
          </p:cNvPr>
          <p:cNvCxnSpPr>
            <a:cxnSpLocks/>
          </p:cNvCxnSpPr>
          <p:nvPr/>
        </p:nvCxnSpPr>
        <p:spPr>
          <a:xfrm>
            <a:off x="1190624" y="1532467"/>
            <a:ext cx="132609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03144AD6-9282-4CD0-8E8F-80E9052F06D0}"/>
              </a:ext>
            </a:extLst>
          </p:cNvPr>
          <p:cNvSpPr txBox="1"/>
          <p:nvPr/>
        </p:nvSpPr>
        <p:spPr>
          <a:xfrm>
            <a:off x="10697030" y="5080857"/>
            <a:ext cx="11048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簽核</a:t>
            </a:r>
          </a:p>
        </p:txBody>
      </p:sp>
      <p:sp>
        <p:nvSpPr>
          <p:cNvPr id="22" name="矩形: 圓角 21">
            <a:extLst>
              <a:ext uri="{FF2B5EF4-FFF2-40B4-BE49-F238E27FC236}">
                <a16:creationId xmlns:a16="http://schemas.microsoft.com/office/drawing/2014/main" id="{1EDDFE6A-C757-4C59-B7F2-86A15F0F7EF5}"/>
              </a:ext>
            </a:extLst>
          </p:cNvPr>
          <p:cNvSpPr/>
          <p:nvPr/>
        </p:nvSpPr>
        <p:spPr>
          <a:xfrm>
            <a:off x="6805537" y="822097"/>
            <a:ext cx="4907492"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表單頁：一筆完整的資料</a:t>
            </a:r>
          </a:p>
        </p:txBody>
      </p:sp>
      <p:cxnSp>
        <p:nvCxnSpPr>
          <p:cNvPr id="28" name="直線接點 27">
            <a:extLst>
              <a:ext uri="{FF2B5EF4-FFF2-40B4-BE49-F238E27FC236}">
                <a16:creationId xmlns:a16="http://schemas.microsoft.com/office/drawing/2014/main" id="{81B17785-2D21-429E-B434-AA377828163C}"/>
              </a:ext>
            </a:extLst>
          </p:cNvPr>
          <p:cNvCxnSpPr>
            <a:cxnSpLocks/>
            <a:endCxn id="18" idx="1"/>
          </p:cNvCxnSpPr>
          <p:nvPr/>
        </p:nvCxnSpPr>
        <p:spPr>
          <a:xfrm>
            <a:off x="9423790" y="5342467"/>
            <a:ext cx="73484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箭號: 五邊形 14">
            <a:extLst>
              <a:ext uri="{FF2B5EF4-FFF2-40B4-BE49-F238E27FC236}">
                <a16:creationId xmlns:a16="http://schemas.microsoft.com/office/drawing/2014/main" id="{EE7F90FF-2672-4487-B691-B0FEE8605983}"/>
              </a:ext>
            </a:extLst>
          </p:cNvPr>
          <p:cNvSpPr/>
          <p:nvPr/>
        </p:nvSpPr>
        <p:spPr>
          <a:xfrm>
            <a:off x="2516715" y="136649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8" name="箭號: 五邊形 17">
            <a:extLst>
              <a:ext uri="{FF2B5EF4-FFF2-40B4-BE49-F238E27FC236}">
                <a16:creationId xmlns:a16="http://schemas.microsoft.com/office/drawing/2014/main" id="{C707D99B-35AD-43C6-AF8A-96AA5807C08A}"/>
              </a:ext>
            </a:extLst>
          </p:cNvPr>
          <p:cNvSpPr/>
          <p:nvPr/>
        </p:nvSpPr>
        <p:spPr>
          <a:xfrm>
            <a:off x="10158639" y="515926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650872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a:t>
            </a:r>
            <a:r>
              <a:rPr lang="en-US" altLang="zh-TW" sz="2000" dirty="0">
                <a:solidFill>
                  <a:srgbClr val="9D6262"/>
                </a:solidFill>
                <a:latin typeface="Noto Sans CJK TC Medium" panose="020B0600000000000000" pitchFamily="34" charset="-120"/>
                <a:ea typeface="Noto Sans CJK TC Medium" panose="020B0600000000000000" pitchFamily="34" charset="-120"/>
              </a:rPr>
              <a:t>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38830" y="352100"/>
            <a:ext cx="6177380"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17</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輸入資料</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536366"/>
            <a:ext cx="10739742" cy="240982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1EDDFE6A-C757-4C59-B7F2-86A15F0F7EF5}"/>
              </a:ext>
            </a:extLst>
          </p:cNvPr>
          <p:cNvSpPr/>
          <p:nvPr/>
        </p:nvSpPr>
        <p:spPr>
          <a:xfrm>
            <a:off x="5169352" y="1369979"/>
            <a:ext cx="6467477"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列表頁就可以看到先前輸入的資料</a:t>
            </a:r>
          </a:p>
        </p:txBody>
      </p:sp>
      <p:pic>
        <p:nvPicPr>
          <p:cNvPr id="15" name="圖片 14">
            <a:extLst>
              <a:ext uri="{FF2B5EF4-FFF2-40B4-BE49-F238E27FC236}">
                <a16:creationId xmlns:a16="http://schemas.microsoft.com/office/drawing/2014/main" id="{E1AEDCFE-D0A1-4D92-BA90-647BF25B8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73" y="2663793"/>
            <a:ext cx="10479772" cy="21549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318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a:t>
            </a:r>
            <a:r>
              <a:rPr lang="en-US" altLang="zh-TW" sz="2000" dirty="0">
                <a:solidFill>
                  <a:srgbClr val="9D6262"/>
                </a:solidFill>
                <a:latin typeface="Noto Sans CJK TC Medium" panose="020B0600000000000000" pitchFamily="34" charset="-120"/>
                <a:ea typeface="Noto Sans CJK TC Medium" panose="020B0600000000000000" pitchFamily="34" charset="-120"/>
              </a:rPr>
              <a:t>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21075" y="352100"/>
            <a:ext cx="8094956"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18</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列表頁設計</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31746" y="3592814"/>
            <a:ext cx="10322003" cy="240982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1EDDFE6A-C757-4C59-B7F2-86A15F0F7EF5}"/>
              </a:ext>
            </a:extLst>
          </p:cNvPr>
          <p:cNvSpPr/>
          <p:nvPr/>
        </p:nvSpPr>
        <p:spPr>
          <a:xfrm>
            <a:off x="5245552" y="1300810"/>
            <a:ext cx="6467477"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可以調整顯示在列表頁的欄位嗎？</a:t>
            </a:r>
          </a:p>
        </p:txBody>
      </p:sp>
      <p:pic>
        <p:nvPicPr>
          <p:cNvPr id="10" name="圖片 9" descr="一張含有 螢幕擷取畫面 的圖片&#10;&#10;產生非常高可信度的描述">
            <a:extLst>
              <a:ext uri="{FF2B5EF4-FFF2-40B4-BE49-F238E27FC236}">
                <a16:creationId xmlns:a16="http://schemas.microsoft.com/office/drawing/2014/main" id="{D3E412C5-9849-4757-B913-E32463272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70" y="3673384"/>
            <a:ext cx="10122354" cy="2248684"/>
          </a:xfrm>
          <a:prstGeom prst="rect">
            <a:avLst/>
          </a:prstGeom>
          <a:ln>
            <a:noFill/>
          </a:ln>
          <a:effectLst>
            <a:outerShdw blurRad="292100" dist="139700" dir="2700000" algn="tl" rotWithShape="0">
              <a:srgbClr val="333333">
                <a:alpha val="65000"/>
              </a:srgbClr>
            </a:outerShdw>
          </a:effectLst>
        </p:spPr>
      </p:pic>
      <p:cxnSp>
        <p:nvCxnSpPr>
          <p:cNvPr id="11" name="直線接點 10">
            <a:extLst>
              <a:ext uri="{FF2B5EF4-FFF2-40B4-BE49-F238E27FC236}">
                <a16:creationId xmlns:a16="http://schemas.microsoft.com/office/drawing/2014/main" id="{602C5E19-A73B-43C3-B075-9C0AAC42842C}"/>
              </a:ext>
            </a:extLst>
          </p:cNvPr>
          <p:cNvCxnSpPr>
            <a:cxnSpLocks/>
          </p:cNvCxnSpPr>
          <p:nvPr/>
        </p:nvCxnSpPr>
        <p:spPr>
          <a:xfrm>
            <a:off x="9801226" y="2943225"/>
            <a:ext cx="0" cy="77941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字方塊 12">
            <a:extLst>
              <a:ext uri="{FF2B5EF4-FFF2-40B4-BE49-F238E27FC236}">
                <a16:creationId xmlns:a16="http://schemas.microsoft.com/office/drawing/2014/main" id="{D6BBB78E-42BE-47DA-AB4D-75E0D0B4CAFD}"/>
              </a:ext>
            </a:extLst>
          </p:cNvPr>
          <p:cNvSpPr txBox="1"/>
          <p:nvPr/>
        </p:nvSpPr>
        <p:spPr>
          <a:xfrm>
            <a:off x="7811117" y="2350219"/>
            <a:ext cx="4171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在列表頁點擊「修改設計」</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4" name="箭號: 五邊形 13">
            <a:extLst>
              <a:ext uri="{FF2B5EF4-FFF2-40B4-BE49-F238E27FC236}">
                <a16:creationId xmlns:a16="http://schemas.microsoft.com/office/drawing/2014/main" id="{CA0F7C3C-9EF5-43FF-B312-3976DDBA2705}"/>
              </a:ext>
            </a:extLst>
          </p:cNvPr>
          <p:cNvSpPr/>
          <p:nvPr/>
        </p:nvSpPr>
        <p:spPr>
          <a:xfrm>
            <a:off x="7267848" y="242862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805374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4" name="圖片 13" descr="一張含有 螢幕擷取畫面 的圖片&#10;&#10;產生非常高可信度的描述">
            <a:extLst>
              <a:ext uri="{FF2B5EF4-FFF2-40B4-BE49-F238E27FC236}">
                <a16:creationId xmlns:a16="http://schemas.microsoft.com/office/drawing/2014/main" id="{8B645668-CD55-4A07-8322-6C8271912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60" y="2321996"/>
            <a:ext cx="6831672" cy="363410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a:t>
            </a:r>
            <a:r>
              <a:rPr lang="en-US" altLang="zh-TW" sz="2000" dirty="0">
                <a:solidFill>
                  <a:srgbClr val="9D6262"/>
                </a:solidFill>
                <a:latin typeface="Noto Sans CJK TC Medium" panose="020B0600000000000000" pitchFamily="34" charset="-120"/>
                <a:ea typeface="Noto Sans CJK TC Medium" panose="020B0600000000000000" pitchFamily="34" charset="-120"/>
              </a:rPr>
              <a:t>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27888" y="352100"/>
            <a:ext cx="7716979"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電子化流程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19</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列表頁設計</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254931"/>
            <a:ext cx="7091918" cy="385029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1" name="直線接點 10">
            <a:extLst>
              <a:ext uri="{FF2B5EF4-FFF2-40B4-BE49-F238E27FC236}">
                <a16:creationId xmlns:a16="http://schemas.microsoft.com/office/drawing/2014/main" id="{602C5E19-A73B-43C3-B075-9C0AAC42842C}"/>
              </a:ext>
            </a:extLst>
          </p:cNvPr>
          <p:cNvCxnSpPr>
            <a:cxnSpLocks/>
          </p:cNvCxnSpPr>
          <p:nvPr/>
        </p:nvCxnSpPr>
        <p:spPr>
          <a:xfrm flipH="1">
            <a:off x="6096000" y="3690610"/>
            <a:ext cx="212638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字方塊 12">
            <a:extLst>
              <a:ext uri="{FF2B5EF4-FFF2-40B4-BE49-F238E27FC236}">
                <a16:creationId xmlns:a16="http://schemas.microsoft.com/office/drawing/2014/main" id="{D6BBB78E-42BE-47DA-AB4D-75E0D0B4CAFD}"/>
              </a:ext>
            </a:extLst>
          </p:cNvPr>
          <p:cNvSpPr txBox="1"/>
          <p:nvPr/>
        </p:nvSpPr>
        <p:spPr>
          <a:xfrm>
            <a:off x="8679173" y="3429000"/>
            <a:ext cx="30338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選擇</a:t>
            </a: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要顯示的欄位</a:t>
            </a:r>
          </a:p>
        </p:txBody>
      </p:sp>
      <p:sp>
        <p:nvSpPr>
          <p:cNvPr id="15" name="箭號: 五邊形 14">
            <a:extLst>
              <a:ext uri="{FF2B5EF4-FFF2-40B4-BE49-F238E27FC236}">
                <a16:creationId xmlns:a16="http://schemas.microsoft.com/office/drawing/2014/main" id="{F1000105-54ED-42B7-A1FA-E17D1FF1F7ED}"/>
              </a:ext>
            </a:extLst>
          </p:cNvPr>
          <p:cNvSpPr/>
          <p:nvPr/>
        </p:nvSpPr>
        <p:spPr>
          <a:xfrm>
            <a:off x="8222383" y="350740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355601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7552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協同合作並劃分權限</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39475" y="6422571"/>
            <a:ext cx="683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2</a:t>
            </a:r>
            <a:r>
              <a:rPr kumimoji="0" lang="en-US" altLang="zh-TW"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rPr>
              <a:t>9</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3791481" y="5901245"/>
            <a:ext cx="40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第一次用</a:t>
            </a:r>
            <a:r>
              <a:rPr kumimoji="0" lang="en-US" altLang="zh-TW"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Ragic</a:t>
            </a: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就上手</a:t>
            </a:r>
          </a:p>
        </p:txBody>
      </p:sp>
      <p:pic>
        <p:nvPicPr>
          <p:cNvPr id="4" name="圖片 3">
            <a:extLst>
              <a:ext uri="{FF2B5EF4-FFF2-40B4-BE49-F238E27FC236}">
                <a16:creationId xmlns:a16="http://schemas.microsoft.com/office/drawing/2014/main" id="{9F6B279D-91D3-4A95-8627-395E46FEC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7732" y="604178"/>
            <a:ext cx="2824822" cy="2824822"/>
          </a:xfrm>
          <a:prstGeom prst="rect">
            <a:avLst/>
          </a:prstGeom>
        </p:spPr>
      </p:pic>
      <p:pic>
        <p:nvPicPr>
          <p:cNvPr id="7" name="圖片 6">
            <a:extLst>
              <a:ext uri="{FF2B5EF4-FFF2-40B4-BE49-F238E27FC236}">
                <a16:creationId xmlns:a16="http://schemas.microsoft.com/office/drawing/2014/main" id="{C53A1756-3563-4F0C-8874-495AFA3CF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906" y="5576097"/>
            <a:ext cx="650296" cy="650296"/>
          </a:xfrm>
          <a:prstGeom prst="rect">
            <a:avLst/>
          </a:prstGeom>
        </p:spPr>
      </p:pic>
    </p:spTree>
    <p:extLst>
      <p:ext uri="{BB962C8B-B14F-4D97-AF65-F5344CB8AC3E}">
        <p14:creationId xmlns:p14="http://schemas.microsoft.com/office/powerpoint/2010/main" val="314346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54193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資料庫基本概念</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192554" y="6422571"/>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3</a:t>
            </a:r>
            <a:endParaRPr lang="zh-TW" altLang="en-US" sz="2000" dirty="0">
              <a:solidFill>
                <a:srgbClr val="445252"/>
              </a:solidFill>
              <a:latin typeface="Noto Sans CJK TC Medium" panose="020B0600000000000000" pitchFamily="34" charset="-120"/>
              <a:ea typeface="Noto Sans CJK TC Medium" panose="020B0600000000000000" pitchFamily="34" charset="-120"/>
            </a:endParaRPr>
          </a:p>
        </p:txBody>
      </p:sp>
      <p:pic>
        <p:nvPicPr>
          <p:cNvPr id="7" name="圖片 6">
            <a:extLst>
              <a:ext uri="{FF2B5EF4-FFF2-40B4-BE49-F238E27FC236}">
                <a16:creationId xmlns:a16="http://schemas.microsoft.com/office/drawing/2014/main" id="{282232D2-F81B-4B71-9C38-E593A7678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1700" y="434966"/>
            <a:ext cx="2763111" cy="2763111"/>
          </a:xfrm>
          <a:prstGeom prst="rect">
            <a:avLst/>
          </a:prstGeom>
        </p:spPr>
      </p:pic>
    </p:spTree>
    <p:extLst>
      <p:ext uri="{BB962C8B-B14F-4D97-AF65-F5344CB8AC3E}">
        <p14:creationId xmlns:p14="http://schemas.microsoft.com/office/powerpoint/2010/main" val="632012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30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協同合作</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295525"/>
            <a:ext cx="7352237" cy="332421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D6BBB78E-42BE-47DA-AB4D-75E0D0B4CAFD}"/>
              </a:ext>
            </a:extLst>
          </p:cNvPr>
          <p:cNvSpPr txBox="1"/>
          <p:nvPr/>
        </p:nvSpPr>
        <p:spPr>
          <a:xfrm>
            <a:off x="8932506" y="2154207"/>
            <a:ext cx="3259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建立需要的群組</a:t>
            </a:r>
          </a:p>
        </p:txBody>
      </p:sp>
      <p:pic>
        <p:nvPicPr>
          <p:cNvPr id="10" name="圖片 9" descr="一張含有 螢幕擷取畫面 的圖片&#10;&#10;產生非常高可信度的描述">
            <a:extLst>
              <a:ext uri="{FF2B5EF4-FFF2-40B4-BE49-F238E27FC236}">
                <a16:creationId xmlns:a16="http://schemas.microsoft.com/office/drawing/2014/main" id="{0355CD42-7AB0-40B0-89CC-C929B286A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71" y="2403651"/>
            <a:ext cx="7130980" cy="3135685"/>
          </a:xfrm>
          <a:prstGeom prst="rect">
            <a:avLst/>
          </a:prstGeom>
          <a:ln>
            <a:noFill/>
          </a:ln>
          <a:effectLst>
            <a:outerShdw blurRad="292100" dist="139700" dir="2700000" algn="tl" rotWithShape="0">
              <a:srgbClr val="333333">
                <a:alpha val="65000"/>
              </a:srgbClr>
            </a:outerShdw>
          </a:effectLst>
        </p:spPr>
      </p:pic>
      <p:sp>
        <p:nvSpPr>
          <p:cNvPr id="15" name="矩形: 圓角 14">
            <a:extLst>
              <a:ext uri="{FF2B5EF4-FFF2-40B4-BE49-F238E27FC236}">
                <a16:creationId xmlns:a16="http://schemas.microsoft.com/office/drawing/2014/main" id="{833F3798-CE92-40F5-85A0-27489C1478F1}"/>
              </a:ext>
            </a:extLst>
          </p:cNvPr>
          <p:cNvSpPr/>
          <p:nvPr/>
        </p:nvSpPr>
        <p:spPr>
          <a:xfrm>
            <a:off x="5882366" y="809797"/>
            <a:ext cx="5754463"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怎麼把同事加進來一起使用？</a:t>
            </a:r>
          </a:p>
        </p:txBody>
      </p:sp>
      <p:sp>
        <p:nvSpPr>
          <p:cNvPr id="17" name="文字方塊 16">
            <a:extLst>
              <a:ext uri="{FF2B5EF4-FFF2-40B4-BE49-F238E27FC236}">
                <a16:creationId xmlns:a16="http://schemas.microsoft.com/office/drawing/2014/main" id="{5A4E6EC1-8237-43AF-BE80-89E88CAADCBA}"/>
              </a:ext>
            </a:extLst>
          </p:cNvPr>
          <p:cNvSpPr txBox="1"/>
          <p:nvPr/>
        </p:nvSpPr>
        <p:spPr>
          <a:xfrm>
            <a:off x="8932506" y="3245536"/>
            <a:ext cx="325949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設定群組對各表單的權限</a:t>
            </a:r>
          </a:p>
        </p:txBody>
      </p:sp>
      <p:sp>
        <p:nvSpPr>
          <p:cNvPr id="19" name="文字方塊 18">
            <a:extLst>
              <a:ext uri="{FF2B5EF4-FFF2-40B4-BE49-F238E27FC236}">
                <a16:creationId xmlns:a16="http://schemas.microsoft.com/office/drawing/2014/main" id="{B35BF268-93C8-4FED-B22B-58AA036CC462}"/>
              </a:ext>
            </a:extLst>
          </p:cNvPr>
          <p:cNvSpPr txBox="1"/>
          <p:nvPr/>
        </p:nvSpPr>
        <p:spPr>
          <a:xfrm>
            <a:off x="8932506" y="4443784"/>
            <a:ext cx="325949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加入使用者並分配至適當的群組</a:t>
            </a:r>
          </a:p>
        </p:txBody>
      </p:sp>
      <p:sp>
        <p:nvSpPr>
          <p:cNvPr id="20" name="箭號: 五邊形 19">
            <a:extLst>
              <a:ext uri="{FF2B5EF4-FFF2-40B4-BE49-F238E27FC236}">
                <a16:creationId xmlns:a16="http://schemas.microsoft.com/office/drawing/2014/main" id="{94510390-E24F-40A5-BEB6-1C5EC22AE9E9}"/>
              </a:ext>
            </a:extLst>
          </p:cNvPr>
          <p:cNvSpPr/>
          <p:nvPr/>
        </p:nvSpPr>
        <p:spPr>
          <a:xfrm>
            <a:off x="8391524" y="223261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1" name="箭號: 五邊形 20">
            <a:extLst>
              <a:ext uri="{FF2B5EF4-FFF2-40B4-BE49-F238E27FC236}">
                <a16:creationId xmlns:a16="http://schemas.microsoft.com/office/drawing/2014/main" id="{14F4F8EB-5170-40B6-BD36-A2EB89349DFB}"/>
              </a:ext>
            </a:extLst>
          </p:cNvPr>
          <p:cNvSpPr/>
          <p:nvPr/>
        </p:nvSpPr>
        <p:spPr>
          <a:xfrm>
            <a:off x="8391524" y="333820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22" name="箭號: 五邊形 21">
            <a:extLst>
              <a:ext uri="{FF2B5EF4-FFF2-40B4-BE49-F238E27FC236}">
                <a16:creationId xmlns:a16="http://schemas.microsoft.com/office/drawing/2014/main" id="{1BD87916-C176-4494-A84D-163B41632624}"/>
              </a:ext>
            </a:extLst>
          </p:cNvPr>
          <p:cNvSpPr/>
          <p:nvPr/>
        </p:nvSpPr>
        <p:spPr>
          <a:xfrm>
            <a:off x="8391524" y="451398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713092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7B7A8620-FB1C-4263-90E1-1FFF95E20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844" y="1828800"/>
            <a:ext cx="7253106" cy="4296084"/>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協同合作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1743078"/>
            <a:ext cx="7428436" cy="445767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D6BBB78E-42BE-47DA-AB4D-75E0D0B4CAFD}"/>
              </a:ext>
            </a:extLst>
          </p:cNvPr>
          <p:cNvSpPr txBox="1"/>
          <p:nvPr/>
        </p:nvSpPr>
        <p:spPr>
          <a:xfrm>
            <a:off x="9048749" y="2410239"/>
            <a:ext cx="23336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直接新增群組</a:t>
            </a:r>
          </a:p>
        </p:txBody>
      </p:sp>
      <p:sp>
        <p:nvSpPr>
          <p:cNvPr id="15" name="矩形: 圓角 14">
            <a:extLst>
              <a:ext uri="{FF2B5EF4-FFF2-40B4-BE49-F238E27FC236}">
                <a16:creationId xmlns:a16="http://schemas.microsoft.com/office/drawing/2014/main" id="{833F3798-CE92-40F5-85A0-27489C1478F1}"/>
              </a:ext>
            </a:extLst>
          </p:cNvPr>
          <p:cNvSpPr/>
          <p:nvPr/>
        </p:nvSpPr>
        <p:spPr>
          <a:xfrm>
            <a:off x="5276850" y="656063"/>
            <a:ext cx="6436179"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可是群組劃分跟公司的不一樣！？</a:t>
            </a:r>
          </a:p>
        </p:txBody>
      </p:sp>
      <p:cxnSp>
        <p:nvCxnSpPr>
          <p:cNvPr id="20" name="直線接點 19">
            <a:extLst>
              <a:ext uri="{FF2B5EF4-FFF2-40B4-BE49-F238E27FC236}">
                <a16:creationId xmlns:a16="http://schemas.microsoft.com/office/drawing/2014/main" id="{2D655027-14FD-4107-ACE1-DAB7E9BBE3DC}"/>
              </a:ext>
            </a:extLst>
          </p:cNvPr>
          <p:cNvCxnSpPr>
            <a:cxnSpLocks/>
          </p:cNvCxnSpPr>
          <p:nvPr/>
        </p:nvCxnSpPr>
        <p:spPr>
          <a:xfrm>
            <a:off x="3514726" y="2193668"/>
            <a:ext cx="0" cy="47818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14D20811-FE9F-478E-8D2A-571409AC0DDE}"/>
              </a:ext>
            </a:extLst>
          </p:cNvPr>
          <p:cNvCxnSpPr>
            <a:cxnSpLocks/>
          </p:cNvCxnSpPr>
          <p:nvPr/>
        </p:nvCxnSpPr>
        <p:spPr>
          <a:xfrm flipH="1">
            <a:off x="3514728" y="2671849"/>
            <a:ext cx="504824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箭號: 五邊形 15">
            <a:extLst>
              <a:ext uri="{FF2B5EF4-FFF2-40B4-BE49-F238E27FC236}">
                <a16:creationId xmlns:a16="http://schemas.microsoft.com/office/drawing/2014/main" id="{9277176B-C983-4E2D-9133-D56B020623E8}"/>
              </a:ext>
            </a:extLst>
          </p:cNvPr>
          <p:cNvSpPr/>
          <p:nvPr/>
        </p:nvSpPr>
        <p:spPr>
          <a:xfrm>
            <a:off x="8565016" y="248864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688907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6" name="圖片 15" descr="一張含有 螢幕擷取畫面 的圖片&#10;&#10;產生非常高可信度的描述">
            <a:extLst>
              <a:ext uri="{FF2B5EF4-FFF2-40B4-BE49-F238E27FC236}">
                <a16:creationId xmlns:a16="http://schemas.microsoft.com/office/drawing/2014/main" id="{757DD0BE-4529-4C53-A452-FD773C335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40" y="2104941"/>
            <a:ext cx="10190358" cy="295467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協同合作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1968274"/>
            <a:ext cx="10371661" cy="322801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D6BBB78E-42BE-47DA-AB4D-75E0D0B4CAFD}"/>
              </a:ext>
            </a:extLst>
          </p:cNvPr>
          <p:cNvSpPr txBox="1"/>
          <p:nvPr/>
        </p:nvSpPr>
        <p:spPr>
          <a:xfrm>
            <a:off x="6298643" y="5332375"/>
            <a:ext cx="4836075"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方法一：在「表單權限」設定各群組對各表單的存取權限</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5" name="矩形: 圓角 14">
            <a:extLst>
              <a:ext uri="{FF2B5EF4-FFF2-40B4-BE49-F238E27FC236}">
                <a16:creationId xmlns:a16="http://schemas.microsoft.com/office/drawing/2014/main" id="{833F3798-CE92-40F5-85A0-27489C1478F1}"/>
              </a:ext>
            </a:extLst>
          </p:cNvPr>
          <p:cNvSpPr/>
          <p:nvPr/>
        </p:nvSpPr>
        <p:spPr>
          <a:xfrm>
            <a:off x="7191375" y="809797"/>
            <a:ext cx="44454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針對「群組」控管權限</a:t>
            </a:r>
          </a:p>
        </p:txBody>
      </p:sp>
      <p:cxnSp>
        <p:nvCxnSpPr>
          <p:cNvPr id="20" name="直線接點 19">
            <a:extLst>
              <a:ext uri="{FF2B5EF4-FFF2-40B4-BE49-F238E27FC236}">
                <a16:creationId xmlns:a16="http://schemas.microsoft.com/office/drawing/2014/main" id="{2D655027-14FD-4107-ACE1-DAB7E9BBE3DC}"/>
              </a:ext>
            </a:extLst>
          </p:cNvPr>
          <p:cNvCxnSpPr>
            <a:cxnSpLocks/>
          </p:cNvCxnSpPr>
          <p:nvPr/>
        </p:nvCxnSpPr>
        <p:spPr>
          <a:xfrm>
            <a:off x="5321856" y="5038014"/>
            <a:ext cx="0" cy="5273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14D20811-FE9F-478E-8D2A-571409AC0DDE}"/>
              </a:ext>
            </a:extLst>
          </p:cNvPr>
          <p:cNvCxnSpPr>
            <a:cxnSpLocks/>
          </p:cNvCxnSpPr>
          <p:nvPr/>
        </p:nvCxnSpPr>
        <p:spPr>
          <a:xfrm flipH="1">
            <a:off x="5321857" y="5565318"/>
            <a:ext cx="48839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箭號: 五邊形 13">
            <a:extLst>
              <a:ext uri="{FF2B5EF4-FFF2-40B4-BE49-F238E27FC236}">
                <a16:creationId xmlns:a16="http://schemas.microsoft.com/office/drawing/2014/main" id="{3D480340-49A7-4D58-87CC-E275D62B4E5B}"/>
              </a:ext>
            </a:extLst>
          </p:cNvPr>
          <p:cNvSpPr/>
          <p:nvPr/>
        </p:nvSpPr>
        <p:spPr>
          <a:xfrm>
            <a:off x="5810250" y="538211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442737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4" name="圖片 13" descr="一張含有 螢幕擷取畫面 的圖片&#10;&#10;產生非常高可信度的描述">
            <a:extLst>
              <a:ext uri="{FF2B5EF4-FFF2-40B4-BE49-F238E27FC236}">
                <a16:creationId xmlns:a16="http://schemas.microsoft.com/office/drawing/2014/main" id="{FF0EDDA5-CD79-4232-89F1-83446A5D4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475" y="1545171"/>
            <a:ext cx="6599350" cy="4626545"/>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協同合作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409700"/>
            <a:ext cx="6771211" cy="488744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D6BBB78E-42BE-47DA-AB4D-75E0D0B4CAFD}"/>
              </a:ext>
            </a:extLst>
          </p:cNvPr>
          <p:cNvSpPr txBox="1"/>
          <p:nvPr/>
        </p:nvSpPr>
        <p:spPr>
          <a:xfrm>
            <a:off x="8470853" y="2951946"/>
            <a:ext cx="3267174"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方法</a:t>
            </a:r>
            <a:r>
              <a:rPr lang="en-US" altLang="zh-TW" sz="2800" dirty="0">
                <a:solidFill>
                  <a:srgbClr val="9D6262"/>
                </a:solidFill>
                <a:latin typeface="Noto Sans CJK TC Bold" panose="020B0800000000000000" pitchFamily="34" charset="-120"/>
                <a:ea typeface="Noto Sans CJK TC Bold" panose="020B0800000000000000" pitchFamily="34" charset="-120"/>
              </a:rPr>
              <a:t>2</a:t>
            </a:r>
            <a:r>
              <a:rPr lang="zh-TW" altLang="en-US" sz="2800" dirty="0">
                <a:solidFill>
                  <a:srgbClr val="9D6262"/>
                </a:solidFill>
                <a:latin typeface="Noto Sans CJK TC Bold" panose="020B0800000000000000" pitchFamily="34" charset="-120"/>
                <a:ea typeface="Noto Sans CJK TC Bold" panose="020B0800000000000000" pitchFamily="34" charset="-120"/>
              </a:rPr>
              <a:t>：在該表單的「存取權限」設定</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5" name="矩形: 圓角 14">
            <a:extLst>
              <a:ext uri="{FF2B5EF4-FFF2-40B4-BE49-F238E27FC236}">
                <a16:creationId xmlns:a16="http://schemas.microsoft.com/office/drawing/2014/main" id="{833F3798-CE92-40F5-85A0-27489C1478F1}"/>
              </a:ext>
            </a:extLst>
          </p:cNvPr>
          <p:cNvSpPr/>
          <p:nvPr/>
        </p:nvSpPr>
        <p:spPr>
          <a:xfrm>
            <a:off x="7191375" y="498678"/>
            <a:ext cx="44454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針對「群組」控管權限</a:t>
            </a:r>
          </a:p>
        </p:txBody>
      </p:sp>
      <p:cxnSp>
        <p:nvCxnSpPr>
          <p:cNvPr id="20" name="直線接點 19">
            <a:extLst>
              <a:ext uri="{FF2B5EF4-FFF2-40B4-BE49-F238E27FC236}">
                <a16:creationId xmlns:a16="http://schemas.microsoft.com/office/drawing/2014/main" id="{2D655027-14FD-4107-ACE1-DAB7E9BBE3DC}"/>
              </a:ext>
            </a:extLst>
          </p:cNvPr>
          <p:cNvCxnSpPr>
            <a:cxnSpLocks/>
          </p:cNvCxnSpPr>
          <p:nvPr/>
        </p:nvCxnSpPr>
        <p:spPr>
          <a:xfrm>
            <a:off x="3629025" y="3184070"/>
            <a:ext cx="4371865" cy="82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橢圓 16">
            <a:extLst>
              <a:ext uri="{FF2B5EF4-FFF2-40B4-BE49-F238E27FC236}">
                <a16:creationId xmlns:a16="http://schemas.microsoft.com/office/drawing/2014/main" id="{7AC2D305-7DAD-4DFF-80DD-8EA478CF890B}"/>
              </a:ext>
            </a:extLst>
          </p:cNvPr>
          <p:cNvSpPr/>
          <p:nvPr/>
        </p:nvSpPr>
        <p:spPr>
          <a:xfrm>
            <a:off x="2871648" y="3268293"/>
            <a:ext cx="757377" cy="796692"/>
          </a:xfrm>
          <a:prstGeom prst="ellipse">
            <a:avLst/>
          </a:prstGeom>
          <a:noFill/>
          <a:ln w="254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8" name="直線接點 17">
            <a:extLst>
              <a:ext uri="{FF2B5EF4-FFF2-40B4-BE49-F238E27FC236}">
                <a16:creationId xmlns:a16="http://schemas.microsoft.com/office/drawing/2014/main" id="{1B413DE2-2FCA-4E49-B870-7B037C5711AC}"/>
              </a:ext>
            </a:extLst>
          </p:cNvPr>
          <p:cNvCxnSpPr>
            <a:cxnSpLocks/>
          </p:cNvCxnSpPr>
          <p:nvPr/>
        </p:nvCxnSpPr>
        <p:spPr>
          <a:xfrm>
            <a:off x="3250336" y="4064985"/>
            <a:ext cx="0" cy="91659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BBDFBECE-7A63-4113-96A4-EA70C9F07B10}"/>
              </a:ext>
            </a:extLst>
          </p:cNvPr>
          <p:cNvCxnSpPr>
            <a:cxnSpLocks/>
            <a:endCxn id="21" idx="1"/>
          </p:cNvCxnSpPr>
          <p:nvPr/>
        </p:nvCxnSpPr>
        <p:spPr>
          <a:xfrm>
            <a:off x="3250336" y="4974452"/>
            <a:ext cx="4748919" cy="3996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C0FC6517-F549-48F8-A0E7-7B576FC433D2}"/>
              </a:ext>
            </a:extLst>
          </p:cNvPr>
          <p:cNvSpPr txBox="1"/>
          <p:nvPr/>
        </p:nvSpPr>
        <p:spPr>
          <a:xfrm>
            <a:off x="8465981" y="4784630"/>
            <a:ext cx="3364069"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在表單才有</a:t>
            </a:r>
            <a:endParaRPr lang="en-US" altLang="zh-TW" sz="2800" dirty="0">
              <a:solidFill>
                <a:srgbClr val="9D6262"/>
              </a:solidFill>
              <a:latin typeface="Noto Sans CJK TC Bold" panose="020B0800000000000000" pitchFamily="34" charset="-120"/>
              <a:ea typeface="Noto Sans CJK TC Bold" panose="020B0800000000000000" pitchFamily="34" charset="-120"/>
            </a:endParaRPr>
          </a:p>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「進階權限」設定</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6" name="箭號: 五邊形 15">
            <a:extLst>
              <a:ext uri="{FF2B5EF4-FFF2-40B4-BE49-F238E27FC236}">
                <a16:creationId xmlns:a16="http://schemas.microsoft.com/office/drawing/2014/main" id="{43B65B13-8AF6-478C-9D67-3B3A6DA3A51D}"/>
              </a:ext>
            </a:extLst>
          </p:cNvPr>
          <p:cNvSpPr/>
          <p:nvPr/>
        </p:nvSpPr>
        <p:spPr>
          <a:xfrm>
            <a:off x="8004127" y="300911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1" name="箭號: 五邊形 20">
            <a:extLst>
              <a:ext uri="{FF2B5EF4-FFF2-40B4-BE49-F238E27FC236}">
                <a16:creationId xmlns:a16="http://schemas.microsoft.com/office/drawing/2014/main" id="{E6255B20-6C09-4A55-9AF7-4A2EE549FD85}"/>
              </a:ext>
            </a:extLst>
          </p:cNvPr>
          <p:cNvSpPr/>
          <p:nvPr/>
        </p:nvSpPr>
        <p:spPr>
          <a:xfrm>
            <a:off x="7999255" y="483121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524443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6" name="圖片 15" descr="一張含有 螢幕擷取畫面 的圖片&#10;&#10;產生非常高可信度的描述">
            <a:extLst>
              <a:ext uri="{FF2B5EF4-FFF2-40B4-BE49-F238E27FC236}">
                <a16:creationId xmlns:a16="http://schemas.microsoft.com/office/drawing/2014/main" id="{867047AB-BBDE-45D4-A7F0-C5BCBD10E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061" y="1522215"/>
            <a:ext cx="9235705" cy="381356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協同合作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5</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47521" y="1482768"/>
            <a:ext cx="9466787" cy="399410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D6BBB78E-42BE-47DA-AB4D-75E0D0B4CAFD}"/>
              </a:ext>
            </a:extLst>
          </p:cNvPr>
          <p:cNvSpPr txBox="1"/>
          <p:nvPr/>
        </p:nvSpPr>
        <p:spPr>
          <a:xfrm>
            <a:off x="6156332" y="860218"/>
            <a:ext cx="27179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加入新的使用者</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0" name="直線接點 19">
            <a:extLst>
              <a:ext uri="{FF2B5EF4-FFF2-40B4-BE49-F238E27FC236}">
                <a16:creationId xmlns:a16="http://schemas.microsoft.com/office/drawing/2014/main" id="{2D655027-14FD-4107-ACE1-DAB7E9BBE3DC}"/>
              </a:ext>
            </a:extLst>
          </p:cNvPr>
          <p:cNvCxnSpPr>
            <a:cxnSpLocks/>
          </p:cNvCxnSpPr>
          <p:nvPr/>
        </p:nvCxnSpPr>
        <p:spPr>
          <a:xfrm flipV="1">
            <a:off x="3854450" y="1131302"/>
            <a:ext cx="0" cy="13303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E34CEE01-BB67-40C3-8885-20FD1D82C0A9}"/>
              </a:ext>
            </a:extLst>
          </p:cNvPr>
          <p:cNvCxnSpPr>
            <a:cxnSpLocks/>
          </p:cNvCxnSpPr>
          <p:nvPr/>
        </p:nvCxnSpPr>
        <p:spPr>
          <a:xfrm flipH="1">
            <a:off x="3870331" y="1131302"/>
            <a:ext cx="1819275"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C52A8B9B-5020-4B63-B4C4-9FD345F1A7D7}"/>
              </a:ext>
            </a:extLst>
          </p:cNvPr>
          <p:cNvSpPr/>
          <p:nvPr/>
        </p:nvSpPr>
        <p:spPr>
          <a:xfrm>
            <a:off x="2886080" y="4032250"/>
            <a:ext cx="7112686" cy="6159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5" name="直線接點 24">
            <a:extLst>
              <a:ext uri="{FF2B5EF4-FFF2-40B4-BE49-F238E27FC236}">
                <a16:creationId xmlns:a16="http://schemas.microsoft.com/office/drawing/2014/main" id="{A7160D7C-2951-46D3-A345-07BD544E18EB}"/>
              </a:ext>
            </a:extLst>
          </p:cNvPr>
          <p:cNvCxnSpPr>
            <a:cxnSpLocks/>
          </p:cNvCxnSpPr>
          <p:nvPr/>
        </p:nvCxnSpPr>
        <p:spPr>
          <a:xfrm flipV="1">
            <a:off x="3886206" y="4648200"/>
            <a:ext cx="0" cy="131410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D3432DE8-67D2-476D-BA47-ED00222AB19D}"/>
              </a:ext>
            </a:extLst>
          </p:cNvPr>
          <p:cNvCxnSpPr>
            <a:cxnSpLocks/>
          </p:cNvCxnSpPr>
          <p:nvPr/>
        </p:nvCxnSpPr>
        <p:spPr>
          <a:xfrm flipH="1" flipV="1">
            <a:off x="3886209" y="5949723"/>
            <a:ext cx="1803397" cy="1257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文字方塊 30">
            <a:extLst>
              <a:ext uri="{FF2B5EF4-FFF2-40B4-BE49-F238E27FC236}">
                <a16:creationId xmlns:a16="http://schemas.microsoft.com/office/drawing/2014/main" id="{60F10B93-58F2-44BA-8447-2219E1D4C373}"/>
              </a:ext>
            </a:extLst>
          </p:cNvPr>
          <p:cNvSpPr txBox="1"/>
          <p:nvPr/>
        </p:nvSpPr>
        <p:spPr>
          <a:xfrm>
            <a:off x="6156332" y="5736990"/>
            <a:ext cx="55183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顯示目前資料庫中的所有使用者</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7" name="箭號: 五邊形 16">
            <a:extLst>
              <a:ext uri="{FF2B5EF4-FFF2-40B4-BE49-F238E27FC236}">
                <a16:creationId xmlns:a16="http://schemas.microsoft.com/office/drawing/2014/main" id="{EC7888FC-DA98-4C3D-B139-5312BFBABAC3}"/>
              </a:ext>
            </a:extLst>
          </p:cNvPr>
          <p:cNvSpPr/>
          <p:nvPr/>
        </p:nvSpPr>
        <p:spPr>
          <a:xfrm>
            <a:off x="5689606" y="94810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8" name="箭號: 五邊形 17">
            <a:extLst>
              <a:ext uri="{FF2B5EF4-FFF2-40B4-BE49-F238E27FC236}">
                <a16:creationId xmlns:a16="http://schemas.microsoft.com/office/drawing/2014/main" id="{7760C897-A9FE-49F8-930D-D2807F17463A}"/>
              </a:ext>
            </a:extLst>
          </p:cNvPr>
          <p:cNvSpPr/>
          <p:nvPr/>
        </p:nvSpPr>
        <p:spPr>
          <a:xfrm>
            <a:off x="5689606" y="579605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330599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的圖片&#10;&#10;產生非常高可信度的描述">
            <a:extLst>
              <a:ext uri="{FF2B5EF4-FFF2-40B4-BE49-F238E27FC236}">
                <a16:creationId xmlns:a16="http://schemas.microsoft.com/office/drawing/2014/main" id="{3571159A-BFDC-47EA-9C89-CE517354A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865" y="1367713"/>
            <a:ext cx="7838443" cy="3757925"/>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協同合作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6</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05961" y="1280746"/>
            <a:ext cx="8055502" cy="397705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0" name="直線接點 19">
            <a:extLst>
              <a:ext uri="{FF2B5EF4-FFF2-40B4-BE49-F238E27FC236}">
                <a16:creationId xmlns:a16="http://schemas.microsoft.com/office/drawing/2014/main" id="{2D655027-14FD-4107-ACE1-DAB7E9BBE3DC}"/>
              </a:ext>
            </a:extLst>
          </p:cNvPr>
          <p:cNvCxnSpPr>
            <a:cxnSpLocks/>
          </p:cNvCxnSpPr>
          <p:nvPr/>
        </p:nvCxnSpPr>
        <p:spPr>
          <a:xfrm flipV="1">
            <a:off x="2743200" y="3171827"/>
            <a:ext cx="0" cy="244792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D96F0D9A-8926-46B9-A409-2B91436243B0}"/>
              </a:ext>
            </a:extLst>
          </p:cNvPr>
          <p:cNvSpPr txBox="1"/>
          <p:nvPr/>
        </p:nvSpPr>
        <p:spPr>
          <a:xfrm>
            <a:off x="4789536" y="5356594"/>
            <a:ext cx="6550472"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輸入欲加入的</a:t>
            </a:r>
            <a:r>
              <a:rPr lang="en-US" altLang="zh-TW" sz="2800" dirty="0">
                <a:solidFill>
                  <a:srgbClr val="9D6262"/>
                </a:solidFill>
                <a:latin typeface="Noto Sans CJK TC Bold" panose="020B0800000000000000" pitchFamily="34" charset="-120"/>
                <a:ea typeface="Noto Sans CJK TC Bold" panose="020B0800000000000000" pitchFamily="34" charset="-120"/>
              </a:rPr>
              <a:t>E-mail</a:t>
            </a:r>
            <a:r>
              <a:rPr lang="zh-TW" altLang="en-US" sz="2800" dirty="0">
                <a:solidFill>
                  <a:srgbClr val="9D6262"/>
                </a:solidFill>
                <a:latin typeface="Noto Sans CJK TC Bold" panose="020B0800000000000000" pitchFamily="34" charset="-120"/>
                <a:ea typeface="Noto Sans CJK TC Bold" panose="020B0800000000000000" pitchFamily="34" charset="-120"/>
              </a:rPr>
              <a:t>帳號並儲存</a:t>
            </a:r>
          </a:p>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系統會自動寄信至該信箱並引導他登入</a:t>
            </a:r>
          </a:p>
        </p:txBody>
      </p:sp>
      <p:cxnSp>
        <p:nvCxnSpPr>
          <p:cNvPr id="26" name="直線接點 25">
            <a:extLst>
              <a:ext uri="{FF2B5EF4-FFF2-40B4-BE49-F238E27FC236}">
                <a16:creationId xmlns:a16="http://schemas.microsoft.com/office/drawing/2014/main" id="{AD57B79F-9F64-4A85-B426-FB827BA467DD}"/>
              </a:ext>
            </a:extLst>
          </p:cNvPr>
          <p:cNvCxnSpPr>
            <a:cxnSpLocks/>
          </p:cNvCxnSpPr>
          <p:nvPr/>
        </p:nvCxnSpPr>
        <p:spPr>
          <a:xfrm flipV="1">
            <a:off x="2743200" y="5619749"/>
            <a:ext cx="1514475"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箭號: 五邊形 10">
            <a:extLst>
              <a:ext uri="{FF2B5EF4-FFF2-40B4-BE49-F238E27FC236}">
                <a16:creationId xmlns:a16="http://schemas.microsoft.com/office/drawing/2014/main" id="{6BA41C64-7449-494F-91BE-6AF928237618}"/>
              </a:ext>
            </a:extLst>
          </p:cNvPr>
          <p:cNvSpPr/>
          <p:nvPr/>
        </p:nvSpPr>
        <p:spPr>
          <a:xfrm>
            <a:off x="4257675" y="542375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1535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3DB6C731-C3C4-49B1-8AE2-7E167DB7A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44" y="1369330"/>
            <a:ext cx="7399862" cy="399280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協同合作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7</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05961" y="1280745"/>
            <a:ext cx="7633162" cy="420791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 name="文字方塊 21">
            <a:extLst>
              <a:ext uri="{FF2B5EF4-FFF2-40B4-BE49-F238E27FC236}">
                <a16:creationId xmlns:a16="http://schemas.microsoft.com/office/drawing/2014/main" id="{D96F0D9A-8926-46B9-A409-2B91436243B0}"/>
              </a:ext>
            </a:extLst>
          </p:cNvPr>
          <p:cNvSpPr txBox="1"/>
          <p:nvPr/>
        </p:nvSpPr>
        <p:spPr>
          <a:xfrm>
            <a:off x="4009752" y="5740596"/>
            <a:ext cx="6550472"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在這裡設定該使用者隸屬於哪些群組</a:t>
            </a:r>
          </a:p>
        </p:txBody>
      </p:sp>
      <p:cxnSp>
        <p:nvCxnSpPr>
          <p:cNvPr id="26" name="直線接點 25">
            <a:extLst>
              <a:ext uri="{FF2B5EF4-FFF2-40B4-BE49-F238E27FC236}">
                <a16:creationId xmlns:a16="http://schemas.microsoft.com/office/drawing/2014/main" id="{AD57B79F-9F64-4A85-B426-FB827BA467DD}"/>
              </a:ext>
            </a:extLst>
          </p:cNvPr>
          <p:cNvCxnSpPr>
            <a:cxnSpLocks/>
          </p:cNvCxnSpPr>
          <p:nvPr/>
        </p:nvCxnSpPr>
        <p:spPr>
          <a:xfrm flipV="1">
            <a:off x="2686050" y="5362139"/>
            <a:ext cx="0" cy="6197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C049C9C4-81DC-46BE-8AE5-E287209D818B}"/>
              </a:ext>
            </a:extLst>
          </p:cNvPr>
          <p:cNvCxnSpPr>
            <a:cxnSpLocks/>
          </p:cNvCxnSpPr>
          <p:nvPr/>
        </p:nvCxnSpPr>
        <p:spPr>
          <a:xfrm>
            <a:off x="2686050" y="5981861"/>
            <a:ext cx="8572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箭號: 五邊形 12">
            <a:extLst>
              <a:ext uri="{FF2B5EF4-FFF2-40B4-BE49-F238E27FC236}">
                <a16:creationId xmlns:a16="http://schemas.microsoft.com/office/drawing/2014/main" id="{43C1B820-F0E0-405A-9D99-399E92386E1D}"/>
              </a:ext>
            </a:extLst>
          </p:cNvPr>
          <p:cNvSpPr/>
          <p:nvPr/>
        </p:nvSpPr>
        <p:spPr>
          <a:xfrm>
            <a:off x="3543026" y="579866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353522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6486DFE9-0F32-4805-A472-8542FF72B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150" y="1839898"/>
            <a:ext cx="8960706" cy="393396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協同合作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8</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2190749" y="1702923"/>
            <a:ext cx="9255579" cy="420791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4705350" y="673569"/>
            <a:ext cx="6931479"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怎麼決定誰可以使用哪些「功能」？</a:t>
            </a:r>
          </a:p>
        </p:txBody>
      </p:sp>
    </p:spTree>
    <p:extLst>
      <p:ext uri="{BB962C8B-B14F-4D97-AF65-F5344CB8AC3E}">
        <p14:creationId xmlns:p14="http://schemas.microsoft.com/office/powerpoint/2010/main" val="3614988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協同合作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9</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729502"/>
            <a:ext cx="8476187" cy="375689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4781550" y="621277"/>
            <a:ext cx="6931479"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怎麼決定誰可以使用哪些「功能」？</a:t>
            </a:r>
          </a:p>
        </p:txBody>
      </p:sp>
      <p:pic>
        <p:nvPicPr>
          <p:cNvPr id="10" name="圖片 9" descr="一張含有 螢幕擷取畫面 的圖片&#10;&#10;產生非常高可信度的描述">
            <a:extLst>
              <a:ext uri="{FF2B5EF4-FFF2-40B4-BE49-F238E27FC236}">
                <a16:creationId xmlns:a16="http://schemas.microsoft.com/office/drawing/2014/main" id="{EBF24CB0-CA68-47A0-BAEE-F9CA53CB2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03" y="1822295"/>
            <a:ext cx="8269298" cy="3566646"/>
          </a:xfrm>
          <a:prstGeom prst="rect">
            <a:avLst/>
          </a:prstGeom>
          <a:ln>
            <a:noFill/>
          </a:ln>
          <a:effectLst>
            <a:outerShdw blurRad="292100" dist="139700" dir="2700000" algn="tl" rotWithShape="0">
              <a:srgbClr val="333333">
                <a:alpha val="65000"/>
              </a:srgbClr>
            </a:outerShdw>
          </a:effectLst>
        </p:spPr>
      </p:pic>
      <p:cxnSp>
        <p:nvCxnSpPr>
          <p:cNvPr id="11" name="直線接點 10">
            <a:extLst>
              <a:ext uri="{FF2B5EF4-FFF2-40B4-BE49-F238E27FC236}">
                <a16:creationId xmlns:a16="http://schemas.microsoft.com/office/drawing/2014/main" id="{936AE98E-63AF-45CB-A76D-C61BF97DD76F}"/>
              </a:ext>
            </a:extLst>
          </p:cNvPr>
          <p:cNvCxnSpPr>
            <a:cxnSpLocks/>
          </p:cNvCxnSpPr>
          <p:nvPr/>
        </p:nvCxnSpPr>
        <p:spPr>
          <a:xfrm flipV="1">
            <a:off x="2879723" y="5360467"/>
            <a:ext cx="0" cy="56100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538BAC35-24C0-46A0-840C-72DAF055AC4A}"/>
              </a:ext>
            </a:extLst>
          </p:cNvPr>
          <p:cNvCxnSpPr>
            <a:cxnSpLocks/>
          </p:cNvCxnSpPr>
          <p:nvPr/>
        </p:nvCxnSpPr>
        <p:spPr>
          <a:xfrm>
            <a:off x="2879723" y="5921475"/>
            <a:ext cx="98742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72D573D8-32AA-4FA6-AE60-F9C90A8B9E40}"/>
              </a:ext>
            </a:extLst>
          </p:cNvPr>
          <p:cNvSpPr txBox="1"/>
          <p:nvPr/>
        </p:nvSpPr>
        <p:spPr>
          <a:xfrm>
            <a:off x="4333876" y="5689957"/>
            <a:ext cx="6550472"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同樣針對群組來設定對各功能的權限</a:t>
            </a:r>
          </a:p>
        </p:txBody>
      </p:sp>
      <p:sp>
        <p:nvSpPr>
          <p:cNvPr id="15" name="箭號: 五邊形 14">
            <a:extLst>
              <a:ext uri="{FF2B5EF4-FFF2-40B4-BE49-F238E27FC236}">
                <a16:creationId xmlns:a16="http://schemas.microsoft.com/office/drawing/2014/main" id="{ACF22399-DE67-455C-B3B4-B34E0AC91F17}"/>
              </a:ext>
            </a:extLst>
          </p:cNvPr>
          <p:cNvSpPr/>
          <p:nvPr/>
        </p:nvSpPr>
        <p:spPr>
          <a:xfrm>
            <a:off x="3867150" y="573827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310659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7552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如何快速找到資料</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39475" y="6422571"/>
            <a:ext cx="683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3</a:t>
            </a:r>
            <a:r>
              <a:rPr kumimoji="0" lang="en-US" altLang="zh-TW"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rPr>
              <a:t>9</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6354237" y="5901245"/>
            <a:ext cx="40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第一次用</a:t>
            </a:r>
            <a:r>
              <a:rPr kumimoji="0" lang="en-US" altLang="zh-TW"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Ragic</a:t>
            </a: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就上手</a:t>
            </a:r>
          </a:p>
        </p:txBody>
      </p:sp>
      <p:pic>
        <p:nvPicPr>
          <p:cNvPr id="10" name="圖片 9">
            <a:extLst>
              <a:ext uri="{FF2B5EF4-FFF2-40B4-BE49-F238E27FC236}">
                <a16:creationId xmlns:a16="http://schemas.microsoft.com/office/drawing/2014/main" id="{35F1AE8B-D250-451A-B315-21D177535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3646" y="435428"/>
            <a:ext cx="2917368" cy="2917368"/>
          </a:xfrm>
          <a:prstGeom prst="rect">
            <a:avLst/>
          </a:prstGeom>
        </p:spPr>
      </p:pic>
      <p:pic>
        <p:nvPicPr>
          <p:cNvPr id="12" name="圖片 11">
            <a:extLst>
              <a:ext uri="{FF2B5EF4-FFF2-40B4-BE49-F238E27FC236}">
                <a16:creationId xmlns:a16="http://schemas.microsoft.com/office/drawing/2014/main" id="{88EB193B-7F9A-4161-8295-FD8809B16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941" y="5576097"/>
            <a:ext cx="650296" cy="650296"/>
          </a:xfrm>
          <a:prstGeom prst="rect">
            <a:avLst/>
          </a:prstGeom>
        </p:spPr>
      </p:pic>
    </p:spTree>
    <p:extLst>
      <p:ext uri="{BB962C8B-B14F-4D97-AF65-F5344CB8AC3E}">
        <p14:creationId xmlns:p14="http://schemas.microsoft.com/office/powerpoint/2010/main" val="27029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192554" y="6422571"/>
            <a:ext cx="520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52400" y="352100"/>
            <a:ext cx="2943225" cy="707886"/>
          </a:xfrm>
          <a:prstGeom prst="rect">
            <a:avLst/>
          </a:prstGeom>
          <a:noFill/>
        </p:spPr>
        <p:txBody>
          <a:bodyPr wrap="square" rtlCol="0">
            <a:spAutoFit/>
          </a:bodyPr>
          <a:lstStyle/>
          <a:p>
            <a:pPr algn="ct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基本概念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pic>
        <p:nvPicPr>
          <p:cNvPr id="10" name="圖片 9">
            <a:extLst>
              <a:ext uri="{FF2B5EF4-FFF2-40B4-BE49-F238E27FC236}">
                <a16:creationId xmlns:a16="http://schemas.microsoft.com/office/drawing/2014/main" id="{F0429755-5DC1-40AA-9753-205355C1AF86}"/>
              </a:ext>
            </a:extLst>
          </p:cNvPr>
          <p:cNvPicPr>
            <a:picLocks noChangeAspect="1"/>
          </p:cNvPicPr>
          <p:nvPr/>
        </p:nvPicPr>
        <p:blipFill>
          <a:blip r:embed="rId2"/>
          <a:stretch>
            <a:fillRect/>
          </a:stretch>
        </p:blipFill>
        <p:spPr>
          <a:xfrm>
            <a:off x="2382228" y="1704374"/>
            <a:ext cx="8810326" cy="4318088"/>
          </a:xfrm>
          <a:prstGeom prst="rect">
            <a:avLst/>
          </a:prstGeom>
          <a:ln>
            <a:noFill/>
          </a:ln>
          <a:effectLst>
            <a:outerShdw blurRad="292100" dist="139700" dir="2700000" algn="tl" rotWithShape="0">
              <a:srgbClr val="333333">
                <a:alpha val="65000"/>
              </a:srgbClr>
            </a:outerShdw>
          </a:effectLst>
        </p:spPr>
      </p:pic>
      <p:sp>
        <p:nvSpPr>
          <p:cNvPr id="2" name="矩形: 圓角 1">
            <a:extLst>
              <a:ext uri="{FF2B5EF4-FFF2-40B4-BE49-F238E27FC236}">
                <a16:creationId xmlns:a16="http://schemas.microsoft.com/office/drawing/2014/main" id="{60711D3D-628E-4BE5-A14D-366C74D59505}"/>
              </a:ext>
            </a:extLst>
          </p:cNvPr>
          <p:cNvSpPr/>
          <p:nvPr/>
        </p:nvSpPr>
        <p:spPr>
          <a:xfrm>
            <a:off x="2171699" y="1510744"/>
            <a:ext cx="9163051" cy="470534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8E8DBFD9-0A2C-4180-BB99-1E2AE683FC88}"/>
              </a:ext>
            </a:extLst>
          </p:cNvPr>
          <p:cNvSpPr/>
          <p:nvPr/>
        </p:nvSpPr>
        <p:spPr>
          <a:xfrm>
            <a:off x="3781425" y="660391"/>
            <a:ext cx="7553325"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latin typeface="Noto Sans CJK TC Medium" panose="020B0600000000000000" pitchFamily="34" charset="-120"/>
                <a:ea typeface="Noto Sans CJK TC Medium" panose="020B0600000000000000" pitchFamily="34" charset="-120"/>
              </a:rPr>
              <a:t>完整的資料庫樣貌，各種表單一應俱全</a:t>
            </a:r>
          </a:p>
        </p:txBody>
      </p:sp>
    </p:spTree>
    <p:extLst>
      <p:ext uri="{BB962C8B-B14F-4D97-AF65-F5344CB8AC3E}">
        <p14:creationId xmlns:p14="http://schemas.microsoft.com/office/powerpoint/2010/main" val="2745249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5" name="圖片 14" descr="一張含有 螢幕擷取畫面 的圖片&#10;&#10;產生非常高可信度的描述">
            <a:extLst>
              <a:ext uri="{FF2B5EF4-FFF2-40B4-BE49-F238E27FC236}">
                <a16:creationId xmlns:a16="http://schemas.microsoft.com/office/drawing/2014/main" id="{8438EF97-128C-4C34-8D80-546620E58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88" y="1436041"/>
            <a:ext cx="6247337" cy="474413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40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搜尋資料</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555171" y="1302378"/>
            <a:ext cx="6474279" cy="501269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7264853" y="498332"/>
            <a:ext cx="4448176"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怎麼搜尋整個資料庫？</a:t>
            </a:r>
          </a:p>
        </p:txBody>
      </p:sp>
      <p:sp>
        <p:nvSpPr>
          <p:cNvPr id="16" name="文字方塊 15">
            <a:extLst>
              <a:ext uri="{FF2B5EF4-FFF2-40B4-BE49-F238E27FC236}">
                <a16:creationId xmlns:a16="http://schemas.microsoft.com/office/drawing/2014/main" id="{72D573D8-32AA-4FA6-AE60-F9C90A8B9E40}"/>
              </a:ext>
            </a:extLst>
          </p:cNvPr>
          <p:cNvSpPr txBox="1"/>
          <p:nvPr/>
        </p:nvSpPr>
        <p:spPr>
          <a:xfrm>
            <a:off x="7866820" y="2264003"/>
            <a:ext cx="4134680"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在「首頁」全文檢索搜尋</a:t>
            </a:r>
          </a:p>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範圍包含所有表單及欄位</a:t>
            </a:r>
            <a:endParaRPr lang="en-US" altLang="zh-TW" sz="2800" dirty="0">
              <a:solidFill>
                <a:srgbClr val="9D6262"/>
              </a:solidFill>
              <a:latin typeface="Noto Sans CJK TC Bold" panose="020B0800000000000000" pitchFamily="34" charset="-120"/>
              <a:ea typeface="Noto Sans CJK TC Bold" panose="020B0800000000000000" pitchFamily="34" charset="-120"/>
            </a:endParaRPr>
          </a:p>
        </p:txBody>
      </p:sp>
      <p:sp>
        <p:nvSpPr>
          <p:cNvPr id="18" name="文字方塊 17">
            <a:extLst>
              <a:ext uri="{FF2B5EF4-FFF2-40B4-BE49-F238E27FC236}">
                <a16:creationId xmlns:a16="http://schemas.microsoft.com/office/drawing/2014/main" id="{9AA6BFFB-0C74-42D9-9008-A890831B760F}"/>
              </a:ext>
            </a:extLst>
          </p:cNvPr>
          <p:cNvSpPr txBox="1"/>
          <p:nvPr/>
        </p:nvSpPr>
        <p:spPr>
          <a:xfrm>
            <a:off x="7866820" y="4283943"/>
            <a:ext cx="4134680"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在「表單」全文檢索搜尋範圍只會涵蓋該表單</a:t>
            </a:r>
          </a:p>
        </p:txBody>
      </p:sp>
      <p:sp>
        <p:nvSpPr>
          <p:cNvPr id="12" name="箭號: 五邊形 11">
            <a:extLst>
              <a:ext uri="{FF2B5EF4-FFF2-40B4-BE49-F238E27FC236}">
                <a16:creationId xmlns:a16="http://schemas.microsoft.com/office/drawing/2014/main" id="{A8B17BB8-0F79-4A86-98D9-331BFE20EB85}"/>
              </a:ext>
            </a:extLst>
          </p:cNvPr>
          <p:cNvSpPr/>
          <p:nvPr/>
        </p:nvSpPr>
        <p:spPr>
          <a:xfrm>
            <a:off x="7400094" y="232574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9" name="箭號: 五邊形 18">
            <a:extLst>
              <a:ext uri="{FF2B5EF4-FFF2-40B4-BE49-F238E27FC236}">
                <a16:creationId xmlns:a16="http://schemas.microsoft.com/office/drawing/2014/main" id="{BD984FF5-D7D2-4D3E-8AAC-6CAED7072E29}"/>
              </a:ext>
            </a:extLst>
          </p:cNvPr>
          <p:cNvSpPr/>
          <p:nvPr/>
        </p:nvSpPr>
        <p:spPr>
          <a:xfrm>
            <a:off x="7400094" y="437415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152225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2" name="圖片 11" descr="一張含有 螢幕擷取畫面 的圖片&#10;&#10;描述是以高可信度產生">
            <a:extLst>
              <a:ext uri="{FF2B5EF4-FFF2-40B4-BE49-F238E27FC236}">
                <a16:creationId xmlns:a16="http://schemas.microsoft.com/office/drawing/2014/main" id="{BD1AC9DE-EB5A-46BA-9A5A-3D5B80BCB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204" y="1605683"/>
            <a:ext cx="7118305" cy="441677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r>
              <a:rPr lang="en-US" altLang="zh-TW" sz="2000" dirty="0">
                <a:solidFill>
                  <a:srgbClr val="9D6262"/>
                </a:solidFill>
                <a:latin typeface="Noto Sans CJK TC Medium" panose="020B0600000000000000" pitchFamily="34" charset="-120"/>
                <a:ea typeface="Noto Sans CJK TC Medium" panose="020B0600000000000000" pitchFamily="34" charset="-120"/>
              </a:rPr>
              <a:t>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搜尋資料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2485290" y="1509707"/>
            <a:ext cx="7392135" cy="467046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6359978" y="559425"/>
            <a:ext cx="5276851"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篩選表單中特定欄位的資料</a:t>
            </a:r>
          </a:p>
        </p:txBody>
      </p:sp>
    </p:spTree>
    <p:extLst>
      <p:ext uri="{BB962C8B-B14F-4D97-AF65-F5344CB8AC3E}">
        <p14:creationId xmlns:p14="http://schemas.microsoft.com/office/powerpoint/2010/main" val="836075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descr="一張含有 螢幕擷取畫面 的圖片&#10;&#10;描述是以高可信度產生">
            <a:extLst>
              <a:ext uri="{FF2B5EF4-FFF2-40B4-BE49-F238E27FC236}">
                <a16:creationId xmlns:a16="http://schemas.microsoft.com/office/drawing/2014/main" id="{AE865736-202F-4406-B353-8ACF70304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911" y="1752099"/>
            <a:ext cx="8496177" cy="3974245"/>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r>
              <a:rPr lang="en-US" altLang="zh-TW" sz="2000" dirty="0">
                <a:solidFill>
                  <a:srgbClr val="9D6262"/>
                </a:solidFill>
                <a:latin typeface="Noto Sans CJK TC Medium" panose="020B0600000000000000" pitchFamily="34" charset="-120"/>
                <a:ea typeface="Noto Sans CJK TC Medium" panose="020B0600000000000000" pitchFamily="34" charset="-120"/>
              </a:rPr>
              <a:t>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搜尋資料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704976" y="1590675"/>
            <a:ext cx="8829674" cy="436244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6353175" y="550937"/>
            <a:ext cx="52836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篩選表單中特定欄位的資料</a:t>
            </a:r>
          </a:p>
        </p:txBody>
      </p:sp>
    </p:spTree>
    <p:extLst>
      <p:ext uri="{BB962C8B-B14F-4D97-AF65-F5344CB8AC3E}">
        <p14:creationId xmlns:p14="http://schemas.microsoft.com/office/powerpoint/2010/main" val="3778192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D846A271-5F18-478C-850A-F3548E3AF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00" y="2103018"/>
            <a:ext cx="7398125" cy="318568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r>
              <a:rPr lang="en-US" altLang="zh-TW" sz="2000" dirty="0">
                <a:solidFill>
                  <a:srgbClr val="9D6262"/>
                </a:solidFill>
                <a:latin typeface="Noto Sans CJK TC Medium" panose="020B0600000000000000" pitchFamily="34" charset="-120"/>
                <a:ea typeface="Noto Sans CJK TC Medium" panose="020B0600000000000000" pitchFamily="34" charset="-120"/>
              </a:rPr>
              <a:t>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搜尋資料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019299"/>
            <a:ext cx="7618937" cy="340995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6353175" y="594492"/>
            <a:ext cx="52836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篩選表單中特定欄位的資料</a:t>
            </a:r>
          </a:p>
        </p:txBody>
      </p:sp>
      <p:cxnSp>
        <p:nvCxnSpPr>
          <p:cNvPr id="12" name="直線接點 11">
            <a:extLst>
              <a:ext uri="{FF2B5EF4-FFF2-40B4-BE49-F238E27FC236}">
                <a16:creationId xmlns:a16="http://schemas.microsoft.com/office/drawing/2014/main" id="{8DA14FBA-DACB-405C-ACBD-AFD0B9E49427}"/>
              </a:ext>
            </a:extLst>
          </p:cNvPr>
          <p:cNvCxnSpPr>
            <a:cxnSpLocks/>
          </p:cNvCxnSpPr>
          <p:nvPr/>
        </p:nvCxnSpPr>
        <p:spPr>
          <a:xfrm flipH="1">
            <a:off x="5661024" y="3293542"/>
            <a:ext cx="304482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301E6677-D48C-412F-A236-77BF9AD4B40D}"/>
              </a:ext>
            </a:extLst>
          </p:cNvPr>
          <p:cNvSpPr txBox="1"/>
          <p:nvPr/>
        </p:nvSpPr>
        <p:spPr>
          <a:xfrm>
            <a:off x="9172576" y="3039662"/>
            <a:ext cx="2362198"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輸入篩選條件</a:t>
            </a:r>
          </a:p>
        </p:txBody>
      </p:sp>
      <p:sp>
        <p:nvSpPr>
          <p:cNvPr id="16" name="箭號: 五邊形 15">
            <a:extLst>
              <a:ext uri="{FF2B5EF4-FFF2-40B4-BE49-F238E27FC236}">
                <a16:creationId xmlns:a16="http://schemas.microsoft.com/office/drawing/2014/main" id="{C13225A1-CC5F-4983-B320-77C53D820F54}"/>
              </a:ext>
            </a:extLst>
          </p:cNvPr>
          <p:cNvSpPr/>
          <p:nvPr/>
        </p:nvSpPr>
        <p:spPr>
          <a:xfrm>
            <a:off x="8705850" y="311034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642538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6" name="圖片 15" descr="一張含有 螢幕擷取畫面 的圖片&#10;&#10;描述是以高可信度產生">
            <a:extLst>
              <a:ext uri="{FF2B5EF4-FFF2-40B4-BE49-F238E27FC236}">
                <a16:creationId xmlns:a16="http://schemas.microsoft.com/office/drawing/2014/main" id="{12370685-7AEB-46DA-B047-4C2DD01DF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88" y="1675192"/>
            <a:ext cx="6550144" cy="434726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r>
              <a:rPr lang="en-US" altLang="zh-TW" sz="2000" dirty="0">
                <a:solidFill>
                  <a:srgbClr val="9D6262"/>
                </a:solidFill>
                <a:latin typeface="Noto Sans CJK TC Medium" panose="020B0600000000000000" pitchFamily="34" charset="-120"/>
                <a:ea typeface="Noto Sans CJK TC Medium" panose="020B0600000000000000" pitchFamily="34" charset="-120"/>
              </a:rPr>
              <a:t>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搜尋資料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5</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571500" y="1552582"/>
            <a:ext cx="6772275" cy="462759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6353175" y="594492"/>
            <a:ext cx="52836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篩選表單中特定欄位的資料</a:t>
            </a:r>
          </a:p>
        </p:txBody>
      </p:sp>
      <p:cxnSp>
        <p:nvCxnSpPr>
          <p:cNvPr id="12" name="直線接點 11">
            <a:extLst>
              <a:ext uri="{FF2B5EF4-FFF2-40B4-BE49-F238E27FC236}">
                <a16:creationId xmlns:a16="http://schemas.microsoft.com/office/drawing/2014/main" id="{8DA14FBA-DACB-405C-ACBD-AFD0B9E49427}"/>
              </a:ext>
            </a:extLst>
          </p:cNvPr>
          <p:cNvCxnSpPr>
            <a:cxnSpLocks/>
          </p:cNvCxnSpPr>
          <p:nvPr/>
        </p:nvCxnSpPr>
        <p:spPr>
          <a:xfrm flipH="1">
            <a:off x="4738256" y="1845742"/>
            <a:ext cx="348181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301E6677-D48C-412F-A236-77BF9AD4B40D}"/>
              </a:ext>
            </a:extLst>
          </p:cNvPr>
          <p:cNvSpPr txBox="1"/>
          <p:nvPr/>
        </p:nvSpPr>
        <p:spPr>
          <a:xfrm>
            <a:off x="8667752" y="1599973"/>
            <a:ext cx="23621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清除</a:t>
            </a: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篩選條件</a:t>
            </a:r>
          </a:p>
        </p:txBody>
      </p:sp>
      <p:cxnSp>
        <p:nvCxnSpPr>
          <p:cNvPr id="17" name="直線接點 16">
            <a:extLst>
              <a:ext uri="{FF2B5EF4-FFF2-40B4-BE49-F238E27FC236}">
                <a16:creationId xmlns:a16="http://schemas.microsoft.com/office/drawing/2014/main" id="{D4406C9A-B448-445B-A716-0709A780D695}"/>
              </a:ext>
            </a:extLst>
          </p:cNvPr>
          <p:cNvCxnSpPr>
            <a:cxnSpLocks/>
          </p:cNvCxnSpPr>
          <p:nvPr/>
        </p:nvCxnSpPr>
        <p:spPr>
          <a:xfrm flipH="1">
            <a:off x="6096000" y="4512741"/>
            <a:ext cx="2124075"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DFAB9E57-14CA-489C-B072-93CFCD3F8016}"/>
              </a:ext>
            </a:extLst>
          </p:cNvPr>
          <p:cNvSpPr txBox="1"/>
          <p:nvPr/>
        </p:nvSpPr>
        <p:spPr>
          <a:xfrm>
            <a:off x="8712655" y="4251131"/>
            <a:ext cx="12342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完成！</a:t>
            </a:r>
          </a:p>
        </p:txBody>
      </p:sp>
      <p:sp>
        <p:nvSpPr>
          <p:cNvPr id="20" name="箭號: 五邊形 19">
            <a:extLst>
              <a:ext uri="{FF2B5EF4-FFF2-40B4-BE49-F238E27FC236}">
                <a16:creationId xmlns:a16="http://schemas.microsoft.com/office/drawing/2014/main" id="{C14063CA-9CDE-41B7-9A86-6A07AC98E962}"/>
              </a:ext>
            </a:extLst>
          </p:cNvPr>
          <p:cNvSpPr/>
          <p:nvPr/>
        </p:nvSpPr>
        <p:spPr>
          <a:xfrm>
            <a:off x="8220075" y="166254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1" name="箭號: 五邊形 20">
            <a:extLst>
              <a:ext uri="{FF2B5EF4-FFF2-40B4-BE49-F238E27FC236}">
                <a16:creationId xmlns:a16="http://schemas.microsoft.com/office/drawing/2014/main" id="{FE60BE5B-8CB6-4129-B5B1-F2E162F80D0A}"/>
              </a:ext>
            </a:extLst>
          </p:cNvPr>
          <p:cNvSpPr/>
          <p:nvPr/>
        </p:nvSpPr>
        <p:spPr>
          <a:xfrm>
            <a:off x="8233002" y="432954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587059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0" name="圖片 19" descr="一張含有 螢幕擷取畫面 的圖片&#10;&#10;產生非常高可信度的描述">
            <a:extLst>
              <a:ext uri="{FF2B5EF4-FFF2-40B4-BE49-F238E27FC236}">
                <a16:creationId xmlns:a16="http://schemas.microsoft.com/office/drawing/2014/main" id="{9085B0A1-EEF0-4E3D-9DED-DD2286164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939" y="1609241"/>
            <a:ext cx="6301966" cy="4501404"/>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搜尋資料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6</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476380"/>
            <a:ext cx="6647387" cy="478154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8020049" y="594492"/>
            <a:ext cx="3616779"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設置多個篩選條件</a:t>
            </a:r>
          </a:p>
        </p:txBody>
      </p:sp>
      <p:cxnSp>
        <p:nvCxnSpPr>
          <p:cNvPr id="12" name="直線接點 11">
            <a:extLst>
              <a:ext uri="{FF2B5EF4-FFF2-40B4-BE49-F238E27FC236}">
                <a16:creationId xmlns:a16="http://schemas.microsoft.com/office/drawing/2014/main" id="{8DA14FBA-DACB-405C-ACBD-AFD0B9E49427}"/>
              </a:ext>
            </a:extLst>
          </p:cNvPr>
          <p:cNvCxnSpPr>
            <a:cxnSpLocks/>
          </p:cNvCxnSpPr>
          <p:nvPr/>
        </p:nvCxnSpPr>
        <p:spPr>
          <a:xfrm flipH="1">
            <a:off x="2724889" y="2294915"/>
            <a:ext cx="5186794" cy="1784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301E6677-D48C-412F-A236-77BF9AD4B40D}"/>
              </a:ext>
            </a:extLst>
          </p:cNvPr>
          <p:cNvSpPr txBox="1"/>
          <p:nvPr/>
        </p:nvSpPr>
        <p:spPr>
          <a:xfrm>
            <a:off x="8383605" y="2033305"/>
            <a:ext cx="33364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這裡設置多個條件</a:t>
            </a:r>
          </a:p>
        </p:txBody>
      </p:sp>
      <p:sp>
        <p:nvSpPr>
          <p:cNvPr id="11" name="箭號: 五邊形 10">
            <a:extLst>
              <a:ext uri="{FF2B5EF4-FFF2-40B4-BE49-F238E27FC236}">
                <a16:creationId xmlns:a16="http://schemas.microsoft.com/office/drawing/2014/main" id="{921E50FB-15C0-4D6A-BE98-8CE066C25E9C}"/>
              </a:ext>
            </a:extLst>
          </p:cNvPr>
          <p:cNvSpPr/>
          <p:nvPr/>
        </p:nvSpPr>
        <p:spPr>
          <a:xfrm>
            <a:off x="7916879" y="212063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845632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6" name="圖片 15" descr="一張含有 螢幕擷取畫面 的圖片&#10;&#10;產生非常高可信度的描述">
            <a:extLst>
              <a:ext uri="{FF2B5EF4-FFF2-40B4-BE49-F238E27FC236}">
                <a16:creationId xmlns:a16="http://schemas.microsoft.com/office/drawing/2014/main" id="{FC19EC58-A7AE-473D-87C0-23CD7EBA6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538" y="2294915"/>
            <a:ext cx="8800038" cy="3173674"/>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r>
              <a:rPr lang="en-US" altLang="zh-TW" sz="2000" dirty="0">
                <a:solidFill>
                  <a:srgbClr val="9D6262"/>
                </a:solidFill>
                <a:latin typeface="Noto Sans CJK TC Medium" panose="020B0600000000000000" pitchFamily="34" charset="-120"/>
                <a:ea typeface="Noto Sans CJK TC Medium" panose="020B0600000000000000" pitchFamily="34" charset="-120"/>
              </a:rPr>
              <a:t>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搜尋資料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7</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121474"/>
            <a:ext cx="9047687" cy="350780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5514975" y="594492"/>
            <a:ext cx="61218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儲存常用的篩選，下次直接套用</a:t>
            </a:r>
          </a:p>
        </p:txBody>
      </p:sp>
      <p:cxnSp>
        <p:nvCxnSpPr>
          <p:cNvPr id="12" name="直線接點 11">
            <a:extLst>
              <a:ext uri="{FF2B5EF4-FFF2-40B4-BE49-F238E27FC236}">
                <a16:creationId xmlns:a16="http://schemas.microsoft.com/office/drawing/2014/main" id="{8DA14FBA-DACB-405C-ACBD-AFD0B9E49427}"/>
              </a:ext>
            </a:extLst>
          </p:cNvPr>
          <p:cNvCxnSpPr>
            <a:cxnSpLocks/>
          </p:cNvCxnSpPr>
          <p:nvPr/>
        </p:nvCxnSpPr>
        <p:spPr>
          <a:xfrm>
            <a:off x="1828801" y="1647825"/>
            <a:ext cx="0" cy="10715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301E6677-D48C-412F-A236-77BF9AD4B40D}"/>
              </a:ext>
            </a:extLst>
          </p:cNvPr>
          <p:cNvSpPr txBox="1"/>
          <p:nvPr/>
        </p:nvSpPr>
        <p:spPr>
          <a:xfrm>
            <a:off x="3038476" y="1423365"/>
            <a:ext cx="13165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點這裡</a:t>
            </a:r>
          </a:p>
        </p:txBody>
      </p:sp>
      <p:cxnSp>
        <p:nvCxnSpPr>
          <p:cNvPr id="17" name="直線接點 16">
            <a:extLst>
              <a:ext uri="{FF2B5EF4-FFF2-40B4-BE49-F238E27FC236}">
                <a16:creationId xmlns:a16="http://schemas.microsoft.com/office/drawing/2014/main" id="{27AEEEC9-05C4-489F-B383-EE26A495C92D}"/>
              </a:ext>
            </a:extLst>
          </p:cNvPr>
          <p:cNvCxnSpPr>
            <a:cxnSpLocks/>
          </p:cNvCxnSpPr>
          <p:nvPr/>
        </p:nvCxnSpPr>
        <p:spPr>
          <a:xfrm>
            <a:off x="1828801" y="1647825"/>
            <a:ext cx="74294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541E5FBF-5127-4F15-A1EF-857995B8FA4A}"/>
              </a:ext>
            </a:extLst>
          </p:cNvPr>
          <p:cNvCxnSpPr>
            <a:cxnSpLocks/>
          </p:cNvCxnSpPr>
          <p:nvPr/>
        </p:nvCxnSpPr>
        <p:spPr>
          <a:xfrm>
            <a:off x="9553576" y="3038475"/>
            <a:ext cx="34289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E51B6F50-4097-49C9-A160-99C2C0996A7D}"/>
              </a:ext>
            </a:extLst>
          </p:cNvPr>
          <p:cNvSpPr txBox="1"/>
          <p:nvPr/>
        </p:nvSpPr>
        <p:spPr>
          <a:xfrm>
            <a:off x="10371665" y="2776865"/>
            <a:ext cx="18203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篩選名稱</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20" name="箭號: 五邊形 19">
            <a:extLst>
              <a:ext uri="{FF2B5EF4-FFF2-40B4-BE49-F238E27FC236}">
                <a16:creationId xmlns:a16="http://schemas.microsoft.com/office/drawing/2014/main" id="{F30E47AC-6D1B-4D7F-9D28-55319FF42D95}"/>
              </a:ext>
            </a:extLst>
          </p:cNvPr>
          <p:cNvSpPr/>
          <p:nvPr/>
        </p:nvSpPr>
        <p:spPr>
          <a:xfrm>
            <a:off x="2571750" y="148442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2" name="箭號: 五邊形 21">
            <a:extLst>
              <a:ext uri="{FF2B5EF4-FFF2-40B4-BE49-F238E27FC236}">
                <a16:creationId xmlns:a16="http://schemas.microsoft.com/office/drawing/2014/main" id="{D4A09E12-CD68-46FE-8ACD-8419FEE3CF1F}"/>
              </a:ext>
            </a:extLst>
          </p:cNvPr>
          <p:cNvSpPr/>
          <p:nvPr/>
        </p:nvSpPr>
        <p:spPr>
          <a:xfrm>
            <a:off x="9896475" y="285527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973281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4CEB9A4-B7B3-41BA-B04F-140F4FAD9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8320" y="337353"/>
            <a:ext cx="3132694" cy="3132694"/>
          </a:xfrm>
          <a:prstGeom prst="rect">
            <a:avLst/>
          </a:prstGeom>
        </p:spPr>
      </p:pic>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7552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9D626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匯出匯入</a:t>
            </a:r>
            <a:r>
              <a:rPr lang="en-US" altLang="zh-TW" sz="4400" dirty="0">
                <a:solidFill>
                  <a:srgbClr val="9D626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lang="zh-TW" altLang="en-US" sz="4400" dirty="0">
                <a:solidFill>
                  <a:srgbClr val="9D626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及整合</a:t>
            </a:r>
            <a:endPar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39475" y="6422571"/>
            <a:ext cx="683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47</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8830737" y="5901245"/>
            <a:ext cx="40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第一次用</a:t>
            </a:r>
            <a:r>
              <a:rPr kumimoji="0" lang="en-US" altLang="zh-TW"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Ragic</a:t>
            </a: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就上手</a:t>
            </a:r>
          </a:p>
        </p:txBody>
      </p:sp>
      <p:pic>
        <p:nvPicPr>
          <p:cNvPr id="3" name="圖片 2">
            <a:extLst>
              <a:ext uri="{FF2B5EF4-FFF2-40B4-BE49-F238E27FC236}">
                <a16:creationId xmlns:a16="http://schemas.microsoft.com/office/drawing/2014/main" id="{A18230F6-0532-4E19-93BF-1A6182459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0441" y="5576097"/>
            <a:ext cx="650296" cy="650296"/>
          </a:xfrm>
          <a:prstGeom prst="rect">
            <a:avLst/>
          </a:prstGeom>
        </p:spPr>
      </p:pic>
    </p:spTree>
    <p:extLst>
      <p:ext uri="{BB962C8B-B14F-4D97-AF65-F5344CB8AC3E}">
        <p14:creationId xmlns:p14="http://schemas.microsoft.com/office/powerpoint/2010/main" val="2342122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0" name="圖片 19">
            <a:extLst>
              <a:ext uri="{FF2B5EF4-FFF2-40B4-BE49-F238E27FC236}">
                <a16:creationId xmlns:a16="http://schemas.microsoft.com/office/drawing/2014/main" id="{D71A3620-EDA0-4DCA-9FB9-92F23ECD6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304" y="3086199"/>
            <a:ext cx="9908147" cy="1857132"/>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r>
              <a:rPr lang="en-US" altLang="zh-TW" sz="2000" dirty="0">
                <a:solidFill>
                  <a:srgbClr val="9D6262"/>
                </a:solidFill>
                <a:latin typeface="Noto Sans CJK TC Medium" panose="020B0600000000000000" pitchFamily="34" charset="-120"/>
                <a:ea typeface="Noto Sans CJK TC Medium" panose="020B0600000000000000" pitchFamily="34" charset="-120"/>
              </a:rPr>
              <a:t>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76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整合</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585670" y="2892958"/>
            <a:ext cx="10072803" cy="223738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8505960" y="914643"/>
            <a:ext cx="30548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準備</a:t>
            </a:r>
            <a:r>
              <a:rPr lang="en-US" altLang="zh-TW" sz="3200" dirty="0">
                <a:solidFill>
                  <a:prstClr val="white"/>
                </a:solidFill>
                <a:latin typeface="Noto Sans CJK TC Medium" panose="020B0600000000000000" pitchFamily="34" charset="-120"/>
                <a:ea typeface="Noto Sans CJK TC Medium" panose="020B0600000000000000" pitchFamily="34" charset="-120"/>
              </a:rPr>
              <a:t>Excel</a:t>
            </a:r>
            <a:r>
              <a:rPr lang="zh-TW" altLang="en-US" sz="3200" dirty="0">
                <a:solidFill>
                  <a:prstClr val="white"/>
                </a:solidFill>
                <a:latin typeface="Noto Sans CJK TC Medium" panose="020B0600000000000000" pitchFamily="34" charset="-120"/>
                <a:ea typeface="Noto Sans CJK TC Medium" panose="020B0600000000000000" pitchFamily="34" charset="-120"/>
              </a:rPr>
              <a:t>檔案</a:t>
            </a:r>
          </a:p>
        </p:txBody>
      </p:sp>
      <p:cxnSp>
        <p:nvCxnSpPr>
          <p:cNvPr id="12" name="直線接點 11">
            <a:extLst>
              <a:ext uri="{FF2B5EF4-FFF2-40B4-BE49-F238E27FC236}">
                <a16:creationId xmlns:a16="http://schemas.microsoft.com/office/drawing/2014/main" id="{8DA14FBA-DACB-405C-ACBD-AFD0B9E49427}"/>
              </a:ext>
            </a:extLst>
          </p:cNvPr>
          <p:cNvCxnSpPr>
            <a:cxnSpLocks/>
          </p:cNvCxnSpPr>
          <p:nvPr/>
        </p:nvCxnSpPr>
        <p:spPr>
          <a:xfrm>
            <a:off x="2702366" y="2216959"/>
            <a:ext cx="0" cy="11763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301E6677-D48C-412F-A236-77BF9AD4B40D}"/>
              </a:ext>
            </a:extLst>
          </p:cNvPr>
          <p:cNvSpPr txBox="1"/>
          <p:nvPr/>
        </p:nvSpPr>
        <p:spPr>
          <a:xfrm>
            <a:off x="3919920" y="1979735"/>
            <a:ext cx="12666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標題列</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17" name="直線接點 16">
            <a:extLst>
              <a:ext uri="{FF2B5EF4-FFF2-40B4-BE49-F238E27FC236}">
                <a16:creationId xmlns:a16="http://schemas.microsoft.com/office/drawing/2014/main" id="{27AEEEC9-05C4-489F-B383-EE26A495C92D}"/>
              </a:ext>
            </a:extLst>
          </p:cNvPr>
          <p:cNvCxnSpPr>
            <a:cxnSpLocks/>
          </p:cNvCxnSpPr>
          <p:nvPr/>
        </p:nvCxnSpPr>
        <p:spPr>
          <a:xfrm>
            <a:off x="2702366" y="2216959"/>
            <a:ext cx="74294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541E5FBF-5127-4F15-A1EF-857995B8FA4A}"/>
              </a:ext>
            </a:extLst>
          </p:cNvPr>
          <p:cNvCxnSpPr>
            <a:cxnSpLocks/>
          </p:cNvCxnSpPr>
          <p:nvPr/>
        </p:nvCxnSpPr>
        <p:spPr>
          <a:xfrm flipV="1">
            <a:off x="1638301" y="4943332"/>
            <a:ext cx="0" cy="79071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E51B6F50-4097-49C9-A160-99C2C0996A7D}"/>
              </a:ext>
            </a:extLst>
          </p:cNvPr>
          <p:cNvSpPr txBox="1"/>
          <p:nvPr/>
        </p:nvSpPr>
        <p:spPr>
          <a:xfrm>
            <a:off x="4772227" y="5544728"/>
            <a:ext cx="33446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KEY</a:t>
            </a: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值</a:t>
            </a:r>
          </a:p>
        </p:txBody>
      </p:sp>
      <p:cxnSp>
        <p:nvCxnSpPr>
          <p:cNvPr id="22" name="直線接點 21">
            <a:extLst>
              <a:ext uri="{FF2B5EF4-FFF2-40B4-BE49-F238E27FC236}">
                <a16:creationId xmlns:a16="http://schemas.microsoft.com/office/drawing/2014/main" id="{B05BAEA5-FE1D-475F-85EF-823348EA8A92}"/>
              </a:ext>
            </a:extLst>
          </p:cNvPr>
          <p:cNvCxnSpPr>
            <a:cxnSpLocks/>
          </p:cNvCxnSpPr>
          <p:nvPr/>
        </p:nvCxnSpPr>
        <p:spPr>
          <a:xfrm>
            <a:off x="1638301" y="5743575"/>
            <a:ext cx="2667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箭號: 五邊形 15">
            <a:extLst>
              <a:ext uri="{FF2B5EF4-FFF2-40B4-BE49-F238E27FC236}">
                <a16:creationId xmlns:a16="http://schemas.microsoft.com/office/drawing/2014/main" id="{A4AEB505-A216-42B9-8969-C71FFCC460BD}"/>
              </a:ext>
            </a:extLst>
          </p:cNvPr>
          <p:cNvSpPr/>
          <p:nvPr/>
        </p:nvSpPr>
        <p:spPr>
          <a:xfrm>
            <a:off x="3445315" y="203673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3" name="箭號: 五邊形 22">
            <a:extLst>
              <a:ext uri="{FF2B5EF4-FFF2-40B4-BE49-F238E27FC236}">
                <a16:creationId xmlns:a16="http://schemas.microsoft.com/office/drawing/2014/main" id="{D0D7F8A7-B080-4F91-98AF-DD89AEC861E7}"/>
              </a:ext>
            </a:extLst>
          </p:cNvPr>
          <p:cNvSpPr/>
          <p:nvPr/>
        </p:nvSpPr>
        <p:spPr>
          <a:xfrm>
            <a:off x="4305501" y="559325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984967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F2367F7D-C788-4C64-9FA1-83A8AD15D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084" y="2080774"/>
            <a:ext cx="9346974" cy="349737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r>
              <a:rPr lang="en-US" altLang="zh-TW" sz="2000" dirty="0">
                <a:solidFill>
                  <a:srgbClr val="9D6262"/>
                </a:solidFill>
                <a:latin typeface="Noto Sans CJK TC Medium" panose="020B0600000000000000" pitchFamily="34" charset="-120"/>
                <a:ea typeface="Noto Sans CJK TC Medium" panose="020B0600000000000000" pitchFamily="34" charset="-120"/>
              </a:rPr>
              <a:t>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76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整合</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946585"/>
            <a:ext cx="9600137" cy="384461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9367937" y="1270442"/>
            <a:ext cx="2566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點這裡匯入</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17" name="直線接點 16">
            <a:extLst>
              <a:ext uri="{FF2B5EF4-FFF2-40B4-BE49-F238E27FC236}">
                <a16:creationId xmlns:a16="http://schemas.microsoft.com/office/drawing/2014/main" id="{27AEEEC9-05C4-489F-B383-EE26A495C92D}"/>
              </a:ext>
            </a:extLst>
          </p:cNvPr>
          <p:cNvCxnSpPr>
            <a:cxnSpLocks/>
          </p:cNvCxnSpPr>
          <p:nvPr/>
        </p:nvCxnSpPr>
        <p:spPr>
          <a:xfrm flipV="1">
            <a:off x="7979216" y="1532052"/>
            <a:ext cx="0" cy="154215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flipH="1">
            <a:off x="7979216" y="1532052"/>
            <a:ext cx="84093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矩形: 圓角 23">
            <a:extLst>
              <a:ext uri="{FF2B5EF4-FFF2-40B4-BE49-F238E27FC236}">
                <a16:creationId xmlns:a16="http://schemas.microsoft.com/office/drawing/2014/main" id="{59F6512D-5DD3-4CBC-93B4-AB48CEFD61D8}"/>
              </a:ext>
            </a:extLst>
          </p:cNvPr>
          <p:cNvSpPr/>
          <p:nvPr/>
        </p:nvSpPr>
        <p:spPr>
          <a:xfrm>
            <a:off x="8582025" y="352100"/>
            <a:ext cx="30548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匯入</a:t>
            </a:r>
            <a:r>
              <a:rPr lang="en-US" altLang="zh-TW" sz="3200" dirty="0">
                <a:solidFill>
                  <a:prstClr val="white"/>
                </a:solidFill>
                <a:latin typeface="Noto Sans CJK TC Medium" panose="020B0600000000000000" pitchFamily="34" charset="-120"/>
                <a:ea typeface="Noto Sans CJK TC Medium" panose="020B0600000000000000" pitchFamily="34" charset="-120"/>
              </a:rPr>
              <a:t>Excel</a:t>
            </a:r>
            <a:r>
              <a:rPr lang="zh-TW" altLang="en-US" sz="3200" dirty="0">
                <a:solidFill>
                  <a:prstClr val="white"/>
                </a:solidFill>
                <a:latin typeface="Noto Sans CJK TC Medium" panose="020B0600000000000000" pitchFamily="34" charset="-120"/>
                <a:ea typeface="Noto Sans CJK TC Medium" panose="020B0600000000000000" pitchFamily="34" charset="-120"/>
              </a:rPr>
              <a:t>檔案</a:t>
            </a:r>
          </a:p>
        </p:txBody>
      </p:sp>
      <p:sp>
        <p:nvSpPr>
          <p:cNvPr id="18" name="箭號: 五邊形 17">
            <a:extLst>
              <a:ext uri="{FF2B5EF4-FFF2-40B4-BE49-F238E27FC236}">
                <a16:creationId xmlns:a16="http://schemas.microsoft.com/office/drawing/2014/main" id="{842ABB5A-DD8F-40F7-ABEB-243282E75595}"/>
              </a:ext>
            </a:extLst>
          </p:cNvPr>
          <p:cNvSpPr/>
          <p:nvPr/>
        </p:nvSpPr>
        <p:spPr>
          <a:xfrm>
            <a:off x="8820149" y="134885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954405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192554" y="6422571"/>
            <a:ext cx="520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52400" y="352100"/>
            <a:ext cx="2943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基本概念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485233" y="1307968"/>
            <a:ext cx="5391150" cy="489584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2" name="圖片 11" descr="一張含有 螢幕擷取畫面 的圖片&#10;&#10;產生非常高可信度的描述">
            <a:extLst>
              <a:ext uri="{FF2B5EF4-FFF2-40B4-BE49-F238E27FC236}">
                <a16:creationId xmlns:a16="http://schemas.microsoft.com/office/drawing/2014/main" id="{0A876C25-5892-40B5-A652-C3C2DAC79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012" y="1404688"/>
            <a:ext cx="5113593" cy="4702411"/>
          </a:xfrm>
          <a:prstGeom prst="rect">
            <a:avLst/>
          </a:prstGeom>
          <a:ln>
            <a:noFill/>
          </a:ln>
          <a:effectLst>
            <a:outerShdw blurRad="292100" dist="139700" dir="2700000" algn="tl" rotWithShape="0">
              <a:srgbClr val="333333">
                <a:alpha val="65000"/>
              </a:srgbClr>
            </a:outerShdw>
          </a:effectLst>
        </p:spPr>
      </p:pic>
      <p:sp>
        <p:nvSpPr>
          <p:cNvPr id="4" name="矩形 3">
            <a:extLst>
              <a:ext uri="{FF2B5EF4-FFF2-40B4-BE49-F238E27FC236}">
                <a16:creationId xmlns:a16="http://schemas.microsoft.com/office/drawing/2014/main" id="{EE2CBDD6-866C-4391-8605-DA505D2A8E43}"/>
              </a:ext>
            </a:extLst>
          </p:cNvPr>
          <p:cNvSpPr/>
          <p:nvPr/>
        </p:nvSpPr>
        <p:spPr>
          <a:xfrm>
            <a:off x="4329545" y="2015836"/>
            <a:ext cx="394856" cy="2355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12">
            <a:extLst>
              <a:ext uri="{FF2B5EF4-FFF2-40B4-BE49-F238E27FC236}">
                <a16:creationId xmlns:a16="http://schemas.microsoft.com/office/drawing/2014/main" id="{DD1B485D-BF0E-4A3E-B4A2-0554867D9377}"/>
              </a:ext>
            </a:extLst>
          </p:cNvPr>
          <p:cNvSpPr/>
          <p:nvPr/>
        </p:nvSpPr>
        <p:spPr>
          <a:xfrm>
            <a:off x="4526974" y="2717800"/>
            <a:ext cx="457776" cy="3111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6" name="直線接點 5">
            <a:extLst>
              <a:ext uri="{FF2B5EF4-FFF2-40B4-BE49-F238E27FC236}">
                <a16:creationId xmlns:a16="http://schemas.microsoft.com/office/drawing/2014/main" id="{DAC63859-C0AC-44AD-8AC0-0B6CC2C3FFD3}"/>
              </a:ext>
            </a:extLst>
          </p:cNvPr>
          <p:cNvCxnSpPr>
            <a:cxnSpLocks/>
            <a:stCxn id="4" idx="3"/>
          </p:cNvCxnSpPr>
          <p:nvPr/>
        </p:nvCxnSpPr>
        <p:spPr>
          <a:xfrm>
            <a:off x="4724401" y="2133600"/>
            <a:ext cx="289217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470EA882-A43A-40B3-9928-4B55DA1324C6}"/>
              </a:ext>
            </a:extLst>
          </p:cNvPr>
          <p:cNvCxnSpPr>
            <a:cxnSpLocks/>
          </p:cNvCxnSpPr>
          <p:nvPr/>
        </p:nvCxnSpPr>
        <p:spPr>
          <a:xfrm>
            <a:off x="4984750" y="2883876"/>
            <a:ext cx="263183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A187927D-51C9-4B80-8FFC-49DA0BF8856F}"/>
              </a:ext>
            </a:extLst>
          </p:cNvPr>
          <p:cNvCxnSpPr>
            <a:cxnSpLocks/>
          </p:cNvCxnSpPr>
          <p:nvPr/>
        </p:nvCxnSpPr>
        <p:spPr>
          <a:xfrm flipV="1">
            <a:off x="7616580" y="2133600"/>
            <a:ext cx="0" cy="7502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4EA194F5-F7F9-4788-8FC4-912EC0D8C950}"/>
              </a:ext>
            </a:extLst>
          </p:cNvPr>
          <p:cNvCxnSpPr>
            <a:cxnSpLocks/>
          </p:cNvCxnSpPr>
          <p:nvPr/>
        </p:nvCxnSpPr>
        <p:spPr>
          <a:xfrm>
            <a:off x="7616580" y="2495550"/>
            <a:ext cx="102259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A2E6BBBF-948F-438F-BAF6-CED59E043290}"/>
              </a:ext>
            </a:extLst>
          </p:cNvPr>
          <p:cNvSpPr txBox="1"/>
          <p:nvPr/>
        </p:nvSpPr>
        <p:spPr>
          <a:xfrm>
            <a:off x="9164576" y="2259677"/>
            <a:ext cx="9519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頁籤</a:t>
            </a:r>
            <a:endParaRPr kumimoji="0" lang="en-US" altLang="zh-TW"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24" name="矩形 23">
            <a:extLst>
              <a:ext uri="{FF2B5EF4-FFF2-40B4-BE49-F238E27FC236}">
                <a16:creationId xmlns:a16="http://schemas.microsoft.com/office/drawing/2014/main" id="{D0E990B5-5878-4118-9A4F-92DF74D7A528}"/>
              </a:ext>
            </a:extLst>
          </p:cNvPr>
          <p:cNvSpPr/>
          <p:nvPr/>
        </p:nvSpPr>
        <p:spPr>
          <a:xfrm>
            <a:off x="4526974" y="3117849"/>
            <a:ext cx="1499176" cy="290460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5" name="直線接點 24">
            <a:extLst>
              <a:ext uri="{FF2B5EF4-FFF2-40B4-BE49-F238E27FC236}">
                <a16:creationId xmlns:a16="http://schemas.microsoft.com/office/drawing/2014/main" id="{B6265845-5DDE-4A7A-9FFB-AE56EF2123AA}"/>
              </a:ext>
            </a:extLst>
          </p:cNvPr>
          <p:cNvCxnSpPr>
            <a:cxnSpLocks/>
          </p:cNvCxnSpPr>
          <p:nvPr/>
        </p:nvCxnSpPr>
        <p:spPr>
          <a:xfrm>
            <a:off x="6026150" y="4398351"/>
            <a:ext cx="26130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4A2455D4-E9B5-42ED-B4DC-627A3E011ABD}"/>
              </a:ext>
            </a:extLst>
          </p:cNvPr>
          <p:cNvSpPr txBox="1"/>
          <p:nvPr/>
        </p:nvSpPr>
        <p:spPr>
          <a:xfrm>
            <a:off x="9164576" y="4187111"/>
            <a:ext cx="9519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表單</a:t>
            </a:r>
          </a:p>
        </p:txBody>
      </p:sp>
      <p:sp>
        <p:nvSpPr>
          <p:cNvPr id="3" name="箭號: 五邊形 2">
            <a:extLst>
              <a:ext uri="{FF2B5EF4-FFF2-40B4-BE49-F238E27FC236}">
                <a16:creationId xmlns:a16="http://schemas.microsoft.com/office/drawing/2014/main" id="{EC0A737F-1B28-432C-A470-EC536F3B2AEC}"/>
              </a:ext>
            </a:extLst>
          </p:cNvPr>
          <p:cNvSpPr/>
          <p:nvPr/>
        </p:nvSpPr>
        <p:spPr>
          <a:xfrm>
            <a:off x="8639175" y="232320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3" name="箭號: 五邊形 22">
            <a:extLst>
              <a:ext uri="{FF2B5EF4-FFF2-40B4-BE49-F238E27FC236}">
                <a16:creationId xmlns:a16="http://schemas.microsoft.com/office/drawing/2014/main" id="{1BB9223F-D370-4C4D-B250-B7E7381939F8}"/>
              </a:ext>
            </a:extLst>
          </p:cNvPr>
          <p:cNvSpPr/>
          <p:nvPr/>
        </p:nvSpPr>
        <p:spPr>
          <a:xfrm>
            <a:off x="8629651" y="4236332"/>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229498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CF6B3D15-6EBC-4D52-8F6A-2643DD890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119" y="2079176"/>
            <a:ext cx="7041431" cy="244079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50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76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整合</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1946586"/>
            <a:ext cx="7320928" cy="270161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3360057" y="1310015"/>
            <a:ext cx="1633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選擇檔案</a:t>
            </a:r>
          </a:p>
        </p:txBody>
      </p:sp>
      <p:cxnSp>
        <p:nvCxnSpPr>
          <p:cNvPr id="17" name="直線接點 16">
            <a:extLst>
              <a:ext uri="{FF2B5EF4-FFF2-40B4-BE49-F238E27FC236}">
                <a16:creationId xmlns:a16="http://schemas.microsoft.com/office/drawing/2014/main" id="{27AEEEC9-05C4-489F-B383-EE26A495C92D}"/>
              </a:ext>
            </a:extLst>
          </p:cNvPr>
          <p:cNvCxnSpPr>
            <a:cxnSpLocks/>
          </p:cNvCxnSpPr>
          <p:nvPr/>
        </p:nvCxnSpPr>
        <p:spPr>
          <a:xfrm flipV="1">
            <a:off x="2054666" y="1571625"/>
            <a:ext cx="0" cy="18198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flipH="1">
            <a:off x="2054666" y="1571625"/>
            <a:ext cx="84093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35DFA099-DD41-4D76-9524-BE334A283D97}"/>
              </a:ext>
            </a:extLst>
          </p:cNvPr>
          <p:cNvCxnSpPr>
            <a:cxnSpLocks/>
          </p:cNvCxnSpPr>
          <p:nvPr/>
        </p:nvCxnSpPr>
        <p:spPr>
          <a:xfrm>
            <a:off x="5935275" y="1571625"/>
            <a:ext cx="0" cy="18198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12A5C619-4F98-4F10-A527-7C5264D1C213}"/>
              </a:ext>
            </a:extLst>
          </p:cNvPr>
          <p:cNvCxnSpPr>
            <a:cxnSpLocks/>
          </p:cNvCxnSpPr>
          <p:nvPr/>
        </p:nvCxnSpPr>
        <p:spPr>
          <a:xfrm flipH="1">
            <a:off x="5935276" y="1571625"/>
            <a:ext cx="85604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F4E62FF2-F0D6-4C84-9B23-E1D0A1A1129E}"/>
              </a:ext>
            </a:extLst>
          </p:cNvPr>
          <p:cNvSpPr txBox="1"/>
          <p:nvPr/>
        </p:nvSpPr>
        <p:spPr>
          <a:xfrm>
            <a:off x="7963631" y="5534799"/>
            <a:ext cx="13538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下一步</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pic>
        <p:nvPicPr>
          <p:cNvPr id="21" name="圖片 20">
            <a:extLst>
              <a:ext uri="{FF2B5EF4-FFF2-40B4-BE49-F238E27FC236}">
                <a16:creationId xmlns:a16="http://schemas.microsoft.com/office/drawing/2014/main" id="{08E5ECE3-91BC-4904-AFA2-CF553A8DD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119" y="4887871"/>
            <a:ext cx="5308541" cy="1295027"/>
          </a:xfrm>
          <a:prstGeom prst="rect">
            <a:avLst/>
          </a:prstGeom>
          <a:ln>
            <a:noFill/>
          </a:ln>
          <a:effectLst>
            <a:outerShdw blurRad="292100" dist="139700" dir="2700000" algn="tl" rotWithShape="0">
              <a:srgbClr val="333333">
                <a:alpha val="65000"/>
              </a:srgbClr>
            </a:outerShdw>
          </a:effectLst>
        </p:spPr>
      </p:pic>
      <p:sp>
        <p:nvSpPr>
          <p:cNvPr id="22" name="矩形: 圓角 21">
            <a:extLst>
              <a:ext uri="{FF2B5EF4-FFF2-40B4-BE49-F238E27FC236}">
                <a16:creationId xmlns:a16="http://schemas.microsoft.com/office/drawing/2014/main" id="{2AAF4D87-2DE0-44A6-9A83-A300C02A9F8D}"/>
              </a:ext>
            </a:extLst>
          </p:cNvPr>
          <p:cNvSpPr/>
          <p:nvPr/>
        </p:nvSpPr>
        <p:spPr>
          <a:xfrm>
            <a:off x="658288" y="4786698"/>
            <a:ext cx="5571062" cy="150764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4" name="直線接點 23">
            <a:extLst>
              <a:ext uri="{FF2B5EF4-FFF2-40B4-BE49-F238E27FC236}">
                <a16:creationId xmlns:a16="http://schemas.microsoft.com/office/drawing/2014/main" id="{37BF5DDE-0BCB-4F9F-A2F1-CBD38AEB31A2}"/>
              </a:ext>
            </a:extLst>
          </p:cNvPr>
          <p:cNvCxnSpPr>
            <a:cxnSpLocks/>
          </p:cNvCxnSpPr>
          <p:nvPr/>
        </p:nvCxnSpPr>
        <p:spPr>
          <a:xfrm flipH="1">
            <a:off x="4633156" y="5763222"/>
            <a:ext cx="28820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矩形: 圓角 27">
            <a:extLst>
              <a:ext uri="{FF2B5EF4-FFF2-40B4-BE49-F238E27FC236}">
                <a16:creationId xmlns:a16="http://schemas.microsoft.com/office/drawing/2014/main" id="{EFA55A53-A501-4F3B-9C3B-C3B3A7A666AE}"/>
              </a:ext>
            </a:extLst>
          </p:cNvPr>
          <p:cNvSpPr/>
          <p:nvPr/>
        </p:nvSpPr>
        <p:spPr>
          <a:xfrm>
            <a:off x="8582025" y="396001"/>
            <a:ext cx="30548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匯入</a:t>
            </a:r>
            <a:r>
              <a:rPr lang="en-US" altLang="zh-TW" sz="3200" dirty="0">
                <a:solidFill>
                  <a:prstClr val="white"/>
                </a:solidFill>
                <a:latin typeface="Noto Sans CJK TC Medium" panose="020B0600000000000000" pitchFamily="34" charset="-120"/>
                <a:ea typeface="Noto Sans CJK TC Medium" panose="020B0600000000000000" pitchFamily="34" charset="-120"/>
              </a:rPr>
              <a:t>Excel</a:t>
            </a:r>
            <a:r>
              <a:rPr lang="zh-TW" altLang="en-US" sz="3200" dirty="0">
                <a:solidFill>
                  <a:prstClr val="white"/>
                </a:solidFill>
                <a:latin typeface="Noto Sans CJK TC Medium" panose="020B0600000000000000" pitchFamily="34" charset="-120"/>
                <a:ea typeface="Noto Sans CJK TC Medium" panose="020B0600000000000000" pitchFamily="34" charset="-120"/>
              </a:rPr>
              <a:t>檔案</a:t>
            </a:r>
          </a:p>
        </p:txBody>
      </p:sp>
      <p:sp>
        <p:nvSpPr>
          <p:cNvPr id="25" name="文字方塊 24">
            <a:extLst>
              <a:ext uri="{FF2B5EF4-FFF2-40B4-BE49-F238E27FC236}">
                <a16:creationId xmlns:a16="http://schemas.microsoft.com/office/drawing/2014/main" id="{338B26E3-1776-475A-8CE2-F6A3FEC40B32}"/>
              </a:ext>
            </a:extLst>
          </p:cNvPr>
          <p:cNvSpPr txBox="1"/>
          <p:nvPr/>
        </p:nvSpPr>
        <p:spPr>
          <a:xfrm>
            <a:off x="7266376" y="1310015"/>
            <a:ext cx="1633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上傳</a:t>
            </a: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檔案</a:t>
            </a:r>
          </a:p>
        </p:txBody>
      </p:sp>
      <p:sp>
        <p:nvSpPr>
          <p:cNvPr id="26" name="箭號: 五邊形 25">
            <a:extLst>
              <a:ext uri="{FF2B5EF4-FFF2-40B4-BE49-F238E27FC236}">
                <a16:creationId xmlns:a16="http://schemas.microsoft.com/office/drawing/2014/main" id="{DBF1B6C4-00A2-4646-98B1-9DC5C7413165}"/>
              </a:ext>
            </a:extLst>
          </p:cNvPr>
          <p:cNvSpPr/>
          <p:nvPr/>
        </p:nvSpPr>
        <p:spPr>
          <a:xfrm>
            <a:off x="2895599" y="138548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9" name="箭號: 五邊形 28">
            <a:extLst>
              <a:ext uri="{FF2B5EF4-FFF2-40B4-BE49-F238E27FC236}">
                <a16:creationId xmlns:a16="http://schemas.microsoft.com/office/drawing/2014/main" id="{BDD400D1-EC38-42DB-A985-5182BBD1E2C2}"/>
              </a:ext>
            </a:extLst>
          </p:cNvPr>
          <p:cNvSpPr/>
          <p:nvPr/>
        </p:nvSpPr>
        <p:spPr>
          <a:xfrm>
            <a:off x="6791325" y="138013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30" name="箭號: 五邊形 29">
            <a:extLst>
              <a:ext uri="{FF2B5EF4-FFF2-40B4-BE49-F238E27FC236}">
                <a16:creationId xmlns:a16="http://schemas.microsoft.com/office/drawing/2014/main" id="{A4AC617E-6C3C-4B64-9578-DA3715A52280}"/>
              </a:ext>
            </a:extLst>
          </p:cNvPr>
          <p:cNvSpPr/>
          <p:nvPr/>
        </p:nvSpPr>
        <p:spPr>
          <a:xfrm>
            <a:off x="7515225" y="558782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805992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76C8C962-70A9-40F8-B516-D00871023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138" y="1695951"/>
            <a:ext cx="6373412" cy="4469161"/>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a:t>
            </a:r>
            <a:r>
              <a:rPr lang="en-US" altLang="zh-TW" sz="2000" dirty="0">
                <a:solidFill>
                  <a:srgbClr val="9D6262"/>
                </a:solidFill>
                <a:latin typeface="Noto Sans CJK TC Medium" panose="020B0600000000000000" pitchFamily="34" charset="-120"/>
                <a:ea typeface="Noto Sans CJK TC Medium" panose="020B0600000000000000" pitchFamily="34" charset="-120"/>
              </a:rPr>
              <a:t>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76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整合</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2031540" y="1548983"/>
            <a:ext cx="6622609" cy="471752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9610726" y="5641893"/>
            <a:ext cx="1633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下一步</a:t>
            </a: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flipH="1">
            <a:off x="4996556" y="5907653"/>
            <a:ext cx="414744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矩形: 圓角 25">
            <a:extLst>
              <a:ext uri="{FF2B5EF4-FFF2-40B4-BE49-F238E27FC236}">
                <a16:creationId xmlns:a16="http://schemas.microsoft.com/office/drawing/2014/main" id="{CC6093B7-034F-406A-89DF-632D5D18AF26}"/>
              </a:ext>
            </a:extLst>
          </p:cNvPr>
          <p:cNvSpPr/>
          <p:nvPr/>
        </p:nvSpPr>
        <p:spPr>
          <a:xfrm>
            <a:off x="8658225" y="706043"/>
            <a:ext cx="30548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匯入</a:t>
            </a:r>
            <a:r>
              <a:rPr lang="en-US" altLang="zh-TW" sz="3200" dirty="0">
                <a:solidFill>
                  <a:prstClr val="white"/>
                </a:solidFill>
                <a:latin typeface="Noto Sans CJK TC Medium" panose="020B0600000000000000" pitchFamily="34" charset="-120"/>
                <a:ea typeface="Noto Sans CJK TC Medium" panose="020B0600000000000000" pitchFamily="34" charset="-120"/>
              </a:rPr>
              <a:t>Excel</a:t>
            </a:r>
            <a:r>
              <a:rPr lang="zh-TW" altLang="en-US" sz="3200" dirty="0">
                <a:solidFill>
                  <a:prstClr val="white"/>
                </a:solidFill>
                <a:latin typeface="Noto Sans CJK TC Medium" panose="020B0600000000000000" pitchFamily="34" charset="-120"/>
                <a:ea typeface="Noto Sans CJK TC Medium" panose="020B0600000000000000" pitchFamily="34" charset="-120"/>
              </a:rPr>
              <a:t>檔案</a:t>
            </a:r>
          </a:p>
        </p:txBody>
      </p:sp>
      <p:sp>
        <p:nvSpPr>
          <p:cNvPr id="11" name="箭號: 五邊形 10">
            <a:extLst>
              <a:ext uri="{FF2B5EF4-FFF2-40B4-BE49-F238E27FC236}">
                <a16:creationId xmlns:a16="http://schemas.microsoft.com/office/drawing/2014/main" id="{74166541-0873-4D2E-A439-569BF8882DB5}"/>
              </a:ext>
            </a:extLst>
          </p:cNvPr>
          <p:cNvSpPr/>
          <p:nvPr/>
        </p:nvSpPr>
        <p:spPr>
          <a:xfrm>
            <a:off x="9144000" y="5724452"/>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4265355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C16F4226-E94C-47C9-9A75-3639673F1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91" y="1378824"/>
            <a:ext cx="7080094" cy="472490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a:t>
            </a:r>
            <a:r>
              <a:rPr lang="en-US" altLang="zh-TW" sz="2000" dirty="0">
                <a:solidFill>
                  <a:srgbClr val="9D6262"/>
                </a:solidFill>
                <a:latin typeface="Noto Sans CJK TC Medium" panose="020B0600000000000000" pitchFamily="34" charset="-120"/>
                <a:ea typeface="Noto Sans CJK TC Medium" panose="020B0600000000000000" pitchFamily="34" charset="-120"/>
              </a:rPr>
              <a:t>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76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整合</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5</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940241" y="1266824"/>
            <a:ext cx="7317934" cy="503871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9115426" y="2272040"/>
            <a:ext cx="2347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確認欄位對應</a:t>
            </a: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flipH="1">
            <a:off x="8076385" y="2533650"/>
            <a:ext cx="57231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98AEAFF2-1C89-48B5-B91E-F1AB94475D39}"/>
              </a:ext>
            </a:extLst>
          </p:cNvPr>
          <p:cNvCxnSpPr>
            <a:cxnSpLocks/>
            <a:stCxn id="20" idx="1"/>
          </p:cNvCxnSpPr>
          <p:nvPr/>
        </p:nvCxnSpPr>
        <p:spPr>
          <a:xfrm flipH="1">
            <a:off x="3656788" y="5876925"/>
            <a:ext cx="499191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F6F908A8-0BD4-45B0-84D3-CC175CAA837F}"/>
              </a:ext>
            </a:extLst>
          </p:cNvPr>
          <p:cNvSpPr txBox="1"/>
          <p:nvPr/>
        </p:nvSpPr>
        <p:spPr>
          <a:xfrm>
            <a:off x="9109303" y="5637743"/>
            <a:ext cx="2347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下一步</a:t>
            </a:r>
          </a:p>
        </p:txBody>
      </p:sp>
      <p:sp>
        <p:nvSpPr>
          <p:cNvPr id="18" name="矩形: 圓角 17">
            <a:extLst>
              <a:ext uri="{FF2B5EF4-FFF2-40B4-BE49-F238E27FC236}">
                <a16:creationId xmlns:a16="http://schemas.microsoft.com/office/drawing/2014/main" id="{5D864873-2363-478E-B689-282422C5F67E}"/>
              </a:ext>
            </a:extLst>
          </p:cNvPr>
          <p:cNvSpPr/>
          <p:nvPr/>
        </p:nvSpPr>
        <p:spPr>
          <a:xfrm>
            <a:off x="8582025" y="791018"/>
            <a:ext cx="30548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匯入</a:t>
            </a:r>
            <a:r>
              <a:rPr lang="en-US" altLang="zh-TW" sz="3200" dirty="0">
                <a:solidFill>
                  <a:prstClr val="white"/>
                </a:solidFill>
                <a:latin typeface="Noto Sans CJK TC Medium" panose="020B0600000000000000" pitchFamily="34" charset="-120"/>
                <a:ea typeface="Noto Sans CJK TC Medium" panose="020B0600000000000000" pitchFamily="34" charset="-120"/>
              </a:rPr>
              <a:t>Excel</a:t>
            </a:r>
            <a:r>
              <a:rPr lang="zh-TW" altLang="en-US" sz="3200" dirty="0">
                <a:solidFill>
                  <a:prstClr val="white"/>
                </a:solidFill>
                <a:latin typeface="Noto Sans CJK TC Medium" panose="020B0600000000000000" pitchFamily="34" charset="-120"/>
                <a:ea typeface="Noto Sans CJK TC Medium" panose="020B0600000000000000" pitchFamily="34" charset="-120"/>
              </a:rPr>
              <a:t>檔案</a:t>
            </a:r>
          </a:p>
        </p:txBody>
      </p:sp>
      <p:sp>
        <p:nvSpPr>
          <p:cNvPr id="19" name="箭號: 五邊形 18">
            <a:extLst>
              <a:ext uri="{FF2B5EF4-FFF2-40B4-BE49-F238E27FC236}">
                <a16:creationId xmlns:a16="http://schemas.microsoft.com/office/drawing/2014/main" id="{C389AAE8-DE6F-46DD-8958-5FC142BEFA96}"/>
              </a:ext>
            </a:extLst>
          </p:cNvPr>
          <p:cNvSpPr/>
          <p:nvPr/>
        </p:nvSpPr>
        <p:spPr>
          <a:xfrm>
            <a:off x="8648700" y="235703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0" name="箭號: 五邊形 19">
            <a:extLst>
              <a:ext uri="{FF2B5EF4-FFF2-40B4-BE49-F238E27FC236}">
                <a16:creationId xmlns:a16="http://schemas.microsoft.com/office/drawing/2014/main" id="{35E00C9B-5D69-405B-B569-D4D857D9E29B}"/>
              </a:ext>
            </a:extLst>
          </p:cNvPr>
          <p:cNvSpPr/>
          <p:nvPr/>
        </p:nvSpPr>
        <p:spPr>
          <a:xfrm>
            <a:off x="8648700" y="569372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833153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BEB91469-A16F-43CE-9F64-99122E069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79" y="1470346"/>
            <a:ext cx="3537130" cy="3649419"/>
          </a:xfrm>
          <a:prstGeom prst="rect">
            <a:avLst/>
          </a:prstGeom>
          <a:ln>
            <a:noFill/>
          </a:ln>
          <a:effectLst>
            <a:outerShdw blurRad="292100" dist="139700" dir="2700000" algn="tl" rotWithShape="0">
              <a:srgbClr val="333333">
                <a:alpha val="65000"/>
              </a:srgbClr>
            </a:outerShdw>
          </a:effectLst>
        </p:spPr>
      </p:pic>
      <p:pic>
        <p:nvPicPr>
          <p:cNvPr id="20" name="圖片 19">
            <a:extLst>
              <a:ext uri="{FF2B5EF4-FFF2-40B4-BE49-F238E27FC236}">
                <a16:creationId xmlns:a16="http://schemas.microsoft.com/office/drawing/2014/main" id="{6F96D495-2F26-4731-AA25-9EE62FD60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680" y="1464758"/>
            <a:ext cx="4955776" cy="155806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76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整合</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6</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376816"/>
            <a:ext cx="3753913" cy="383648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1293983" y="5666428"/>
            <a:ext cx="2347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進階設定</a:t>
            </a: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a:off x="1293983" y="5073292"/>
            <a:ext cx="0" cy="47148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F6F908A8-0BD4-45B0-84D3-CC175CAA837F}"/>
              </a:ext>
            </a:extLst>
          </p:cNvPr>
          <p:cNvSpPr txBox="1"/>
          <p:nvPr/>
        </p:nvSpPr>
        <p:spPr>
          <a:xfrm>
            <a:off x="5984515" y="5748059"/>
            <a:ext cx="2794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回到匯入的表單</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8" name="矩形: 圓角 17">
            <a:extLst>
              <a:ext uri="{FF2B5EF4-FFF2-40B4-BE49-F238E27FC236}">
                <a16:creationId xmlns:a16="http://schemas.microsoft.com/office/drawing/2014/main" id="{5D864873-2363-478E-B689-282422C5F67E}"/>
              </a:ext>
            </a:extLst>
          </p:cNvPr>
          <p:cNvSpPr/>
          <p:nvPr/>
        </p:nvSpPr>
        <p:spPr>
          <a:xfrm>
            <a:off x="8582025" y="383067"/>
            <a:ext cx="30548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匯入</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Excel</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檔案</a:t>
            </a:r>
          </a:p>
        </p:txBody>
      </p:sp>
      <p:sp>
        <p:nvSpPr>
          <p:cNvPr id="21" name="矩形 20">
            <a:extLst>
              <a:ext uri="{FF2B5EF4-FFF2-40B4-BE49-F238E27FC236}">
                <a16:creationId xmlns:a16="http://schemas.microsoft.com/office/drawing/2014/main" id="{64740864-2009-4DED-A41D-C6A8A655BB39}"/>
              </a:ext>
            </a:extLst>
          </p:cNvPr>
          <p:cNvSpPr/>
          <p:nvPr/>
        </p:nvSpPr>
        <p:spPr>
          <a:xfrm>
            <a:off x="766679" y="2607657"/>
            <a:ext cx="2421467" cy="2465635"/>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E0714036-CC39-4F6C-AA07-3DFE7FC9A591}"/>
              </a:ext>
            </a:extLst>
          </p:cNvPr>
          <p:cNvSpPr/>
          <p:nvPr/>
        </p:nvSpPr>
        <p:spPr>
          <a:xfrm>
            <a:off x="5399290" y="1388710"/>
            <a:ext cx="5198325" cy="176610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4" name="直線接點 23">
            <a:extLst>
              <a:ext uri="{FF2B5EF4-FFF2-40B4-BE49-F238E27FC236}">
                <a16:creationId xmlns:a16="http://schemas.microsoft.com/office/drawing/2014/main" id="{8FABD058-5EC5-4E46-A62E-378C3DF0559A}"/>
              </a:ext>
            </a:extLst>
          </p:cNvPr>
          <p:cNvCxnSpPr>
            <a:cxnSpLocks/>
          </p:cNvCxnSpPr>
          <p:nvPr/>
        </p:nvCxnSpPr>
        <p:spPr>
          <a:xfrm>
            <a:off x="5984516" y="2919073"/>
            <a:ext cx="0" cy="47148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7BD14C67-BC3B-416F-A7EF-31A36725A41F}"/>
              </a:ext>
            </a:extLst>
          </p:cNvPr>
          <p:cNvSpPr txBox="1"/>
          <p:nvPr/>
        </p:nvSpPr>
        <p:spPr>
          <a:xfrm>
            <a:off x="5984516" y="3452571"/>
            <a:ext cx="2347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執行匯入</a:t>
            </a:r>
          </a:p>
        </p:txBody>
      </p:sp>
      <p:pic>
        <p:nvPicPr>
          <p:cNvPr id="27" name="圖片 26">
            <a:extLst>
              <a:ext uri="{FF2B5EF4-FFF2-40B4-BE49-F238E27FC236}">
                <a16:creationId xmlns:a16="http://schemas.microsoft.com/office/drawing/2014/main" id="{EA407FC3-1BD2-42DF-9541-21F7F4CD31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7679" y="4187307"/>
            <a:ext cx="4955776" cy="1163736"/>
          </a:xfrm>
          <a:prstGeom prst="rect">
            <a:avLst/>
          </a:prstGeom>
          <a:ln>
            <a:noFill/>
          </a:ln>
          <a:effectLst>
            <a:outerShdw blurRad="292100" dist="139700" dir="2700000" algn="tl" rotWithShape="0">
              <a:srgbClr val="333333">
                <a:alpha val="65000"/>
              </a:srgbClr>
            </a:outerShdw>
          </a:effectLst>
        </p:spPr>
      </p:pic>
      <p:sp>
        <p:nvSpPr>
          <p:cNvPr id="28" name="矩形: 圓角 27">
            <a:extLst>
              <a:ext uri="{FF2B5EF4-FFF2-40B4-BE49-F238E27FC236}">
                <a16:creationId xmlns:a16="http://schemas.microsoft.com/office/drawing/2014/main" id="{A4DBB500-BA03-4FB5-A316-B5CD0AC7B04C}"/>
              </a:ext>
            </a:extLst>
          </p:cNvPr>
          <p:cNvSpPr/>
          <p:nvPr/>
        </p:nvSpPr>
        <p:spPr>
          <a:xfrm>
            <a:off x="5399290" y="4120748"/>
            <a:ext cx="5198325" cy="134239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9" name="直線接點 28">
            <a:extLst>
              <a:ext uri="{FF2B5EF4-FFF2-40B4-BE49-F238E27FC236}">
                <a16:creationId xmlns:a16="http://schemas.microsoft.com/office/drawing/2014/main" id="{C0A7E70B-D999-4F2C-8820-BABEB0831B9C}"/>
              </a:ext>
            </a:extLst>
          </p:cNvPr>
          <p:cNvCxnSpPr>
            <a:cxnSpLocks/>
          </p:cNvCxnSpPr>
          <p:nvPr/>
        </p:nvCxnSpPr>
        <p:spPr>
          <a:xfrm>
            <a:off x="5984516" y="5263446"/>
            <a:ext cx="0" cy="47148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箭號: 五邊形 29">
            <a:extLst>
              <a:ext uri="{FF2B5EF4-FFF2-40B4-BE49-F238E27FC236}">
                <a16:creationId xmlns:a16="http://schemas.microsoft.com/office/drawing/2014/main" id="{6B0D1D2D-B9B5-46E7-AA17-A6D0A0BEC940}"/>
              </a:ext>
            </a:extLst>
          </p:cNvPr>
          <p:cNvSpPr/>
          <p:nvPr/>
        </p:nvSpPr>
        <p:spPr>
          <a:xfrm>
            <a:off x="827257" y="574805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31" name="箭號: 五邊形 30">
            <a:extLst>
              <a:ext uri="{FF2B5EF4-FFF2-40B4-BE49-F238E27FC236}">
                <a16:creationId xmlns:a16="http://schemas.microsoft.com/office/drawing/2014/main" id="{6511605B-F2E3-44C7-9038-B04BE4FC8E10}"/>
              </a:ext>
            </a:extLst>
          </p:cNvPr>
          <p:cNvSpPr/>
          <p:nvPr/>
        </p:nvSpPr>
        <p:spPr>
          <a:xfrm>
            <a:off x="5507679" y="353098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32" name="箭號: 五邊形 31">
            <a:extLst>
              <a:ext uri="{FF2B5EF4-FFF2-40B4-BE49-F238E27FC236}">
                <a16:creationId xmlns:a16="http://schemas.microsoft.com/office/drawing/2014/main" id="{873CD77E-F9A6-4AAB-95D6-F537EAA6BAF1}"/>
              </a:ext>
            </a:extLst>
          </p:cNvPr>
          <p:cNvSpPr/>
          <p:nvPr/>
        </p:nvSpPr>
        <p:spPr>
          <a:xfrm>
            <a:off x="5517790" y="582324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794607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31" name="圖片 30">
            <a:extLst>
              <a:ext uri="{FF2B5EF4-FFF2-40B4-BE49-F238E27FC236}">
                <a16:creationId xmlns:a16="http://schemas.microsoft.com/office/drawing/2014/main" id="{CC4D8E08-7EC6-46CC-BCFB-57D06BC94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430" y="4318862"/>
            <a:ext cx="6050469" cy="1887691"/>
          </a:xfrm>
          <a:prstGeom prst="rect">
            <a:avLst/>
          </a:prstGeom>
          <a:ln>
            <a:noFill/>
          </a:ln>
          <a:effectLst>
            <a:outerShdw blurRad="292100" dist="139700" dir="2700000" algn="tl" rotWithShape="0">
              <a:srgbClr val="333333">
                <a:alpha val="65000"/>
              </a:srgbClr>
            </a:outerShdw>
          </a:effectLst>
        </p:spPr>
      </p:pic>
      <p:pic>
        <p:nvPicPr>
          <p:cNvPr id="30" name="圖片 29">
            <a:extLst>
              <a:ext uri="{FF2B5EF4-FFF2-40B4-BE49-F238E27FC236}">
                <a16:creationId xmlns:a16="http://schemas.microsoft.com/office/drawing/2014/main" id="{ECA1B8D1-9F70-4C18-A200-EDC59C308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31" y="1451361"/>
            <a:ext cx="6542609" cy="243850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76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整合</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7</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314505"/>
            <a:ext cx="6764896" cy="271222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8912254" y="1938665"/>
            <a:ext cx="19810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點這裡下載</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a:off x="5304005" y="2200275"/>
            <a:ext cx="31256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5D864873-2363-478E-B689-282422C5F67E}"/>
              </a:ext>
            </a:extLst>
          </p:cNvPr>
          <p:cNvSpPr/>
          <p:nvPr/>
        </p:nvSpPr>
        <p:spPr>
          <a:xfrm>
            <a:off x="8201025" y="383067"/>
            <a:ext cx="34358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匯出成</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Excel</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檔案</a:t>
            </a:r>
          </a:p>
        </p:txBody>
      </p:sp>
      <p:sp>
        <p:nvSpPr>
          <p:cNvPr id="22" name="矩形: 圓角 21">
            <a:extLst>
              <a:ext uri="{FF2B5EF4-FFF2-40B4-BE49-F238E27FC236}">
                <a16:creationId xmlns:a16="http://schemas.microsoft.com/office/drawing/2014/main" id="{E0714036-CC39-4F6C-AA07-3DFE7FC9A591}"/>
              </a:ext>
            </a:extLst>
          </p:cNvPr>
          <p:cNvSpPr/>
          <p:nvPr/>
        </p:nvSpPr>
        <p:spPr>
          <a:xfrm>
            <a:off x="658288" y="4241169"/>
            <a:ext cx="6294962" cy="204453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 name="文字方塊 25">
            <a:extLst>
              <a:ext uri="{FF2B5EF4-FFF2-40B4-BE49-F238E27FC236}">
                <a16:creationId xmlns:a16="http://schemas.microsoft.com/office/drawing/2014/main" id="{7BD14C67-BC3B-416F-A7EF-31A36725A41F}"/>
              </a:ext>
            </a:extLst>
          </p:cNvPr>
          <p:cNvSpPr txBox="1"/>
          <p:nvPr/>
        </p:nvSpPr>
        <p:spPr>
          <a:xfrm>
            <a:off x="8912254" y="5089923"/>
            <a:ext cx="28269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匯出設定</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32" name="直線接點 31">
            <a:extLst>
              <a:ext uri="{FF2B5EF4-FFF2-40B4-BE49-F238E27FC236}">
                <a16:creationId xmlns:a16="http://schemas.microsoft.com/office/drawing/2014/main" id="{CCB5DB78-BE7B-4CFF-BDB9-78C0856AB15B}"/>
              </a:ext>
            </a:extLst>
          </p:cNvPr>
          <p:cNvCxnSpPr>
            <a:cxnSpLocks/>
          </p:cNvCxnSpPr>
          <p:nvPr/>
        </p:nvCxnSpPr>
        <p:spPr>
          <a:xfrm>
            <a:off x="6953250" y="5326934"/>
            <a:ext cx="147637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箭號: 五邊形 15">
            <a:extLst>
              <a:ext uri="{FF2B5EF4-FFF2-40B4-BE49-F238E27FC236}">
                <a16:creationId xmlns:a16="http://schemas.microsoft.com/office/drawing/2014/main" id="{3D974256-BE88-4BC6-A0AF-37ABB222994D}"/>
              </a:ext>
            </a:extLst>
          </p:cNvPr>
          <p:cNvSpPr/>
          <p:nvPr/>
        </p:nvSpPr>
        <p:spPr>
          <a:xfrm>
            <a:off x="8429625" y="201707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7" name="箭號: 五邊形 16">
            <a:extLst>
              <a:ext uri="{FF2B5EF4-FFF2-40B4-BE49-F238E27FC236}">
                <a16:creationId xmlns:a16="http://schemas.microsoft.com/office/drawing/2014/main" id="{B9C9FAE5-FAE2-42D4-8D7C-EA9E8F3E616A}"/>
              </a:ext>
            </a:extLst>
          </p:cNvPr>
          <p:cNvSpPr/>
          <p:nvPr/>
        </p:nvSpPr>
        <p:spPr>
          <a:xfrm>
            <a:off x="8429625" y="514373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4255855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3F3A16-8B2C-4766-A98D-D933C9982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0441" y="373872"/>
            <a:ext cx="3325086" cy="3325086"/>
          </a:xfrm>
          <a:prstGeom prst="rect">
            <a:avLst/>
          </a:prstGeom>
        </p:spPr>
      </p:pic>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7552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設計表單資料關聯性</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39475" y="6422571"/>
            <a:ext cx="683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55</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1639362" y="5891498"/>
            <a:ext cx="40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成為達人從這裡開始</a:t>
            </a:r>
          </a:p>
        </p:txBody>
      </p:sp>
      <p:pic>
        <p:nvPicPr>
          <p:cNvPr id="12" name="圖片 11">
            <a:extLst>
              <a:ext uri="{FF2B5EF4-FFF2-40B4-BE49-F238E27FC236}">
                <a16:creationId xmlns:a16="http://schemas.microsoft.com/office/drawing/2014/main" id="{9710AEEE-9CD8-4B3C-A831-A81C30007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33" y="5592983"/>
            <a:ext cx="686429" cy="686429"/>
          </a:xfrm>
          <a:prstGeom prst="rect">
            <a:avLst/>
          </a:prstGeom>
        </p:spPr>
      </p:pic>
    </p:spTree>
    <p:extLst>
      <p:ext uri="{BB962C8B-B14F-4D97-AF65-F5344CB8AC3E}">
        <p14:creationId xmlns:p14="http://schemas.microsoft.com/office/powerpoint/2010/main" val="1396508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A9C5EE8C-1D66-465B-A1DD-A59E5F0E5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62" y="2292843"/>
            <a:ext cx="6622936" cy="3535052"/>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6" y="362091"/>
            <a:ext cx="34358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p>
        </p:txBody>
      </p:sp>
      <p:sp>
        <p:nvSpPr>
          <p:cNvPr id="2" name="矩形: 圓角 1">
            <a:extLst>
              <a:ext uri="{FF2B5EF4-FFF2-40B4-BE49-F238E27FC236}">
                <a16:creationId xmlns:a16="http://schemas.microsoft.com/office/drawing/2014/main" id="{60711D3D-628E-4BE5-A14D-366C74D59505}"/>
              </a:ext>
            </a:extLst>
          </p:cNvPr>
          <p:cNvSpPr/>
          <p:nvPr/>
        </p:nvSpPr>
        <p:spPr>
          <a:xfrm>
            <a:off x="658287" y="2180109"/>
            <a:ext cx="6837887" cy="376237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8582026" y="3912420"/>
            <a:ext cx="32775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四種連結工具</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a:off x="4913480" y="4174030"/>
            <a:ext cx="31256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5D864873-2363-478E-B689-282422C5F67E}"/>
              </a:ext>
            </a:extLst>
          </p:cNvPr>
          <p:cNvSpPr/>
          <p:nvPr/>
        </p:nvSpPr>
        <p:spPr>
          <a:xfrm>
            <a:off x="3162300" y="1104870"/>
            <a:ext cx="8550729"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獨立的表單如何變成緊密連結的資料庫系統？</a:t>
            </a:r>
          </a:p>
        </p:txBody>
      </p:sp>
      <p:sp>
        <p:nvSpPr>
          <p:cNvPr id="11" name="箭號: 五邊形 10">
            <a:extLst>
              <a:ext uri="{FF2B5EF4-FFF2-40B4-BE49-F238E27FC236}">
                <a16:creationId xmlns:a16="http://schemas.microsoft.com/office/drawing/2014/main" id="{F3DEE744-2B73-43E5-9937-D95F87333568}"/>
              </a:ext>
            </a:extLst>
          </p:cNvPr>
          <p:cNvSpPr/>
          <p:nvPr/>
        </p:nvSpPr>
        <p:spPr>
          <a:xfrm>
            <a:off x="8039100" y="399082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912018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6" y="374643"/>
            <a:ext cx="38549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7" y="2307199"/>
            <a:ext cx="10978541" cy="376237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5D864873-2363-478E-B689-282422C5F67E}"/>
              </a:ext>
            </a:extLst>
          </p:cNvPr>
          <p:cNvSpPr/>
          <p:nvPr/>
        </p:nvSpPr>
        <p:spPr>
          <a:xfrm>
            <a:off x="3981450" y="725450"/>
            <a:ext cx="7998279" cy="1228753"/>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案例 </a:t>
            </a:r>
            <a:r>
              <a:rPr lang="en-US" altLang="zh-TW" sz="3200" dirty="0">
                <a:solidFill>
                  <a:prstClr val="white"/>
                </a:solidFill>
                <a:latin typeface="Noto Sans CJK TC Medium" panose="020B0600000000000000" pitchFamily="34" charset="-120"/>
                <a:ea typeface="Noto Sans CJK TC Medium" panose="020B0600000000000000" pitchFamily="34" charset="-120"/>
              </a:rPr>
              <a:t>1</a:t>
            </a:r>
            <a:r>
              <a:rPr lang="zh-TW" altLang="en-US" sz="3200" dirty="0">
                <a:solidFill>
                  <a:prstClr val="white"/>
                </a:solidFill>
                <a:latin typeface="Noto Sans CJK TC Medium" panose="020B0600000000000000" pitchFamily="34" charset="-120"/>
                <a:ea typeface="Noto Sans CJK TC Medium" panose="020B0600000000000000" pitchFamily="34" charset="-120"/>
              </a:rPr>
              <a:t>：敲訂單選擇客戶時能夠自動帶入他在客戶表單中的相關資料不是很方便嗎？</a:t>
            </a:r>
          </a:p>
        </p:txBody>
      </p:sp>
      <p:pic>
        <p:nvPicPr>
          <p:cNvPr id="11" name="圖片 10" descr="一張含有 螢幕擷取畫面 的圖片&#10;&#10;描述是以高可信度產生">
            <a:extLst>
              <a:ext uri="{FF2B5EF4-FFF2-40B4-BE49-F238E27FC236}">
                <a16:creationId xmlns:a16="http://schemas.microsoft.com/office/drawing/2014/main" id="{AA32816F-365E-4D64-8263-B38B593B1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385" y="2709863"/>
            <a:ext cx="5808065" cy="2972971"/>
          </a:xfrm>
          <a:prstGeom prst="rect">
            <a:avLst/>
          </a:prstGeom>
          <a:ln>
            <a:noFill/>
          </a:ln>
          <a:effectLst>
            <a:outerShdw blurRad="292100" dist="139700" dir="2700000" algn="tl" rotWithShape="0">
              <a:srgbClr val="333333">
                <a:alpha val="65000"/>
              </a:srgbClr>
            </a:outerShdw>
          </a:effectLst>
        </p:spPr>
      </p:pic>
      <p:pic>
        <p:nvPicPr>
          <p:cNvPr id="12" name="圖片 11">
            <a:extLst>
              <a:ext uri="{FF2B5EF4-FFF2-40B4-BE49-F238E27FC236}">
                <a16:creationId xmlns:a16="http://schemas.microsoft.com/office/drawing/2014/main" id="{493A0BDB-15B8-4583-8212-7B09A5793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640" y="2497699"/>
            <a:ext cx="6183975" cy="34084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22063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5" y="362091"/>
            <a:ext cx="3832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900532" y="2714624"/>
            <a:ext cx="10548518" cy="335494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0" name="圖片 9" descr="一張含有 螢幕擷取畫面 的圖片&#10;&#10;產生非常高可信度的描述">
            <a:extLst>
              <a:ext uri="{FF2B5EF4-FFF2-40B4-BE49-F238E27FC236}">
                <a16:creationId xmlns:a16="http://schemas.microsoft.com/office/drawing/2014/main" id="{6EEE3C86-0B6C-44FA-8C74-56CA138EC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48" y="2836228"/>
            <a:ext cx="10287820" cy="3088313"/>
          </a:xfrm>
          <a:prstGeom prst="rect">
            <a:avLst/>
          </a:prstGeom>
          <a:ln>
            <a:noFill/>
          </a:ln>
          <a:effectLst>
            <a:outerShdw blurRad="292100" dist="139700" dir="2700000" algn="tl" rotWithShape="0">
              <a:srgbClr val="333333">
                <a:alpha val="65000"/>
              </a:srgbClr>
            </a:outerShdw>
          </a:effectLst>
        </p:spPr>
      </p:pic>
      <p:cxnSp>
        <p:nvCxnSpPr>
          <p:cNvPr id="13" name="直線接點 12">
            <a:extLst>
              <a:ext uri="{FF2B5EF4-FFF2-40B4-BE49-F238E27FC236}">
                <a16:creationId xmlns:a16="http://schemas.microsoft.com/office/drawing/2014/main" id="{9E3B4FB2-68BB-4D67-B1E8-6F7EFF86E38A}"/>
              </a:ext>
            </a:extLst>
          </p:cNvPr>
          <p:cNvCxnSpPr>
            <a:cxnSpLocks/>
          </p:cNvCxnSpPr>
          <p:nvPr/>
        </p:nvCxnSpPr>
        <p:spPr>
          <a:xfrm flipV="1">
            <a:off x="2379830" y="2162175"/>
            <a:ext cx="0" cy="1630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03FA687F-6E37-4E51-905D-0B780F4FB3CC}"/>
              </a:ext>
            </a:extLst>
          </p:cNvPr>
          <p:cNvSpPr txBox="1"/>
          <p:nvPr/>
        </p:nvSpPr>
        <p:spPr>
          <a:xfrm>
            <a:off x="2379830" y="1622426"/>
            <a:ext cx="13301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點這裡</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16" name="直線接點 15">
            <a:extLst>
              <a:ext uri="{FF2B5EF4-FFF2-40B4-BE49-F238E27FC236}">
                <a16:creationId xmlns:a16="http://schemas.microsoft.com/office/drawing/2014/main" id="{A8756B6E-B2E3-4CDD-B973-2E576FF5B2DA}"/>
              </a:ext>
            </a:extLst>
          </p:cNvPr>
          <p:cNvCxnSpPr>
            <a:cxnSpLocks/>
          </p:cNvCxnSpPr>
          <p:nvPr/>
        </p:nvCxnSpPr>
        <p:spPr>
          <a:xfrm flipV="1">
            <a:off x="6580355" y="2162175"/>
            <a:ext cx="0" cy="95186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1A3AD1FB-0403-4148-BFD8-5C725F9521AD}"/>
              </a:ext>
            </a:extLst>
          </p:cNvPr>
          <p:cNvSpPr txBox="1"/>
          <p:nvPr/>
        </p:nvSpPr>
        <p:spPr>
          <a:xfrm>
            <a:off x="6678535" y="1622426"/>
            <a:ext cx="3768553"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跳出客戶名單的資料，</a:t>
            </a:r>
            <a:endParaRPr lang="en-US" altLang="zh-TW" sz="2800" dirty="0">
              <a:solidFill>
                <a:srgbClr val="9D6262"/>
              </a:solidFill>
              <a:latin typeface="Noto Sans CJK TC Bold" panose="020B0800000000000000" pitchFamily="34" charset="-120"/>
              <a:ea typeface="Noto Sans CJK TC Bold" panose="020B0800000000000000" pitchFamily="34" charset="-120"/>
            </a:endParaRPr>
          </a:p>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就可以直接選擇</a:t>
            </a:r>
          </a:p>
        </p:txBody>
      </p:sp>
      <p:sp>
        <p:nvSpPr>
          <p:cNvPr id="17" name="箭號: 五邊形 16">
            <a:extLst>
              <a:ext uri="{FF2B5EF4-FFF2-40B4-BE49-F238E27FC236}">
                <a16:creationId xmlns:a16="http://schemas.microsoft.com/office/drawing/2014/main" id="{76DFA3CF-A8F1-4F16-AF11-89B9BB130D33}"/>
              </a:ext>
            </a:extLst>
          </p:cNvPr>
          <p:cNvSpPr/>
          <p:nvPr/>
        </p:nvSpPr>
        <p:spPr>
          <a:xfrm>
            <a:off x="1913104" y="1691172"/>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8" name="箭號: 五邊形 17">
            <a:extLst>
              <a:ext uri="{FF2B5EF4-FFF2-40B4-BE49-F238E27FC236}">
                <a16:creationId xmlns:a16="http://schemas.microsoft.com/office/drawing/2014/main" id="{AA74DA16-67E8-4E49-83EC-9B97D9C98ABD}"/>
              </a:ext>
            </a:extLst>
          </p:cNvPr>
          <p:cNvSpPr/>
          <p:nvPr/>
        </p:nvSpPr>
        <p:spPr>
          <a:xfrm>
            <a:off x="6174791" y="170910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037425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的圖片&#10;&#10;產生非常高可信度的描述">
            <a:extLst>
              <a:ext uri="{FF2B5EF4-FFF2-40B4-BE49-F238E27FC236}">
                <a16:creationId xmlns:a16="http://schemas.microsoft.com/office/drawing/2014/main" id="{A618ECD0-142F-4A1F-9C38-676F1D24D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02" y="1947535"/>
            <a:ext cx="7004279" cy="4122023"/>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5" y="362091"/>
            <a:ext cx="3726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869013"/>
            <a:ext cx="7305675" cy="429895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3" name="直線接點 12">
            <a:extLst>
              <a:ext uri="{FF2B5EF4-FFF2-40B4-BE49-F238E27FC236}">
                <a16:creationId xmlns:a16="http://schemas.microsoft.com/office/drawing/2014/main" id="{9E3B4FB2-68BB-4D67-B1E8-6F7EFF86E38A}"/>
              </a:ext>
            </a:extLst>
          </p:cNvPr>
          <p:cNvCxnSpPr>
            <a:cxnSpLocks/>
          </p:cNvCxnSpPr>
          <p:nvPr/>
        </p:nvCxnSpPr>
        <p:spPr>
          <a:xfrm flipV="1">
            <a:off x="4231777" y="2471470"/>
            <a:ext cx="4226423"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03FA687F-6E37-4E51-905D-0B780F4FB3CC}"/>
              </a:ext>
            </a:extLst>
          </p:cNvPr>
          <p:cNvSpPr txBox="1"/>
          <p:nvPr/>
        </p:nvSpPr>
        <p:spPr>
          <a:xfrm>
            <a:off x="8950619" y="2209131"/>
            <a:ext cx="25168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選擇客戶編號</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20" name="文字方塊 19">
            <a:extLst>
              <a:ext uri="{FF2B5EF4-FFF2-40B4-BE49-F238E27FC236}">
                <a16:creationId xmlns:a16="http://schemas.microsoft.com/office/drawing/2014/main" id="{1A3AD1FB-0403-4148-BFD8-5C725F9521AD}"/>
              </a:ext>
            </a:extLst>
          </p:cNvPr>
          <p:cNvSpPr txBox="1"/>
          <p:nvPr/>
        </p:nvSpPr>
        <p:spPr>
          <a:xfrm>
            <a:off x="8950619" y="3292361"/>
            <a:ext cx="16353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自動帶入</a:t>
            </a:r>
          </a:p>
        </p:txBody>
      </p:sp>
      <p:cxnSp>
        <p:nvCxnSpPr>
          <p:cNvPr id="18" name="直線接點 17">
            <a:extLst>
              <a:ext uri="{FF2B5EF4-FFF2-40B4-BE49-F238E27FC236}">
                <a16:creationId xmlns:a16="http://schemas.microsoft.com/office/drawing/2014/main" id="{1D18E6F8-BEFA-4BBC-820A-60CAD1CE8CE2}"/>
              </a:ext>
            </a:extLst>
          </p:cNvPr>
          <p:cNvCxnSpPr>
            <a:cxnSpLocks/>
          </p:cNvCxnSpPr>
          <p:nvPr/>
        </p:nvCxnSpPr>
        <p:spPr>
          <a:xfrm>
            <a:off x="2050552" y="2633818"/>
            <a:ext cx="0" cy="119523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A0924D7-4604-4C52-AC0A-6D20FE1FC876}"/>
              </a:ext>
            </a:extLst>
          </p:cNvPr>
          <p:cNvCxnSpPr>
            <a:cxnSpLocks/>
          </p:cNvCxnSpPr>
          <p:nvPr/>
        </p:nvCxnSpPr>
        <p:spPr>
          <a:xfrm flipH="1">
            <a:off x="2050552" y="3829050"/>
            <a:ext cx="57323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933003F7-660B-4AAE-A76E-3C2A48444E73}"/>
              </a:ext>
            </a:extLst>
          </p:cNvPr>
          <p:cNvCxnSpPr>
            <a:cxnSpLocks/>
          </p:cNvCxnSpPr>
          <p:nvPr/>
        </p:nvCxnSpPr>
        <p:spPr>
          <a:xfrm>
            <a:off x="4231777" y="2653942"/>
            <a:ext cx="0" cy="57749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75989641-1227-4844-A9C3-E4B2C1749E24}"/>
              </a:ext>
            </a:extLst>
          </p:cNvPr>
          <p:cNvCxnSpPr>
            <a:cxnSpLocks/>
          </p:cNvCxnSpPr>
          <p:nvPr/>
        </p:nvCxnSpPr>
        <p:spPr>
          <a:xfrm flipH="1">
            <a:off x="4231778" y="3231434"/>
            <a:ext cx="355110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D3084958-EA8D-4EBC-A7DE-959ABACFD660}"/>
              </a:ext>
            </a:extLst>
          </p:cNvPr>
          <p:cNvCxnSpPr>
            <a:cxnSpLocks/>
          </p:cNvCxnSpPr>
          <p:nvPr/>
        </p:nvCxnSpPr>
        <p:spPr>
          <a:xfrm>
            <a:off x="7782881" y="3251558"/>
            <a:ext cx="0" cy="57749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52CBD6D5-0F52-453D-8881-36E00EC2B462}"/>
              </a:ext>
            </a:extLst>
          </p:cNvPr>
          <p:cNvCxnSpPr>
            <a:cxnSpLocks/>
          </p:cNvCxnSpPr>
          <p:nvPr/>
        </p:nvCxnSpPr>
        <p:spPr>
          <a:xfrm>
            <a:off x="7782881" y="3538704"/>
            <a:ext cx="675319" cy="40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箭號: 五邊形 21">
            <a:extLst>
              <a:ext uri="{FF2B5EF4-FFF2-40B4-BE49-F238E27FC236}">
                <a16:creationId xmlns:a16="http://schemas.microsoft.com/office/drawing/2014/main" id="{B9E93A84-54AB-4B6C-AAB3-4FE6A8D20159}"/>
              </a:ext>
            </a:extLst>
          </p:cNvPr>
          <p:cNvSpPr/>
          <p:nvPr/>
        </p:nvSpPr>
        <p:spPr>
          <a:xfrm>
            <a:off x="8445902" y="228754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3" name="箭號: 五邊形 22">
            <a:extLst>
              <a:ext uri="{FF2B5EF4-FFF2-40B4-BE49-F238E27FC236}">
                <a16:creationId xmlns:a16="http://schemas.microsoft.com/office/drawing/2014/main" id="{0E2989E3-B217-4026-ACA0-882B2596E378}"/>
              </a:ext>
            </a:extLst>
          </p:cNvPr>
          <p:cNvSpPr/>
          <p:nvPr/>
        </p:nvSpPr>
        <p:spPr>
          <a:xfrm>
            <a:off x="8458200" y="335550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716745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9" name="圖片 18" descr="一張含有 螢幕擷取畫面 的圖片&#10;&#10;產生非常高可信度的描述">
            <a:extLst>
              <a:ext uri="{FF2B5EF4-FFF2-40B4-BE49-F238E27FC236}">
                <a16:creationId xmlns:a16="http://schemas.microsoft.com/office/drawing/2014/main" id="{1D34A13B-7516-4BCE-8990-F9AE0DBE9B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012" y="1418513"/>
            <a:ext cx="5072063" cy="4664221"/>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192554" y="6422571"/>
            <a:ext cx="520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52400" y="352100"/>
            <a:ext cx="2943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基本概念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485233" y="1307968"/>
            <a:ext cx="5391150" cy="489584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0" name="直線接點 19">
            <a:extLst>
              <a:ext uri="{FF2B5EF4-FFF2-40B4-BE49-F238E27FC236}">
                <a16:creationId xmlns:a16="http://schemas.microsoft.com/office/drawing/2014/main" id="{4EA194F5-F7F9-4788-8FC4-912EC0D8C950}"/>
              </a:ext>
            </a:extLst>
          </p:cNvPr>
          <p:cNvCxnSpPr>
            <a:cxnSpLocks/>
          </p:cNvCxnSpPr>
          <p:nvPr/>
        </p:nvCxnSpPr>
        <p:spPr>
          <a:xfrm>
            <a:off x="5356860" y="3242310"/>
            <a:ext cx="27203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A2E6BBBF-948F-438F-BAF6-CED59E043290}"/>
              </a:ext>
            </a:extLst>
          </p:cNvPr>
          <p:cNvSpPr txBox="1"/>
          <p:nvPr/>
        </p:nvSpPr>
        <p:spPr>
          <a:xfrm>
            <a:off x="8646848" y="2980700"/>
            <a:ext cx="28059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點擊進入該表單</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24" name="矩形 23">
            <a:extLst>
              <a:ext uri="{FF2B5EF4-FFF2-40B4-BE49-F238E27FC236}">
                <a16:creationId xmlns:a16="http://schemas.microsoft.com/office/drawing/2014/main" id="{D0E990B5-5878-4118-9A4F-92DF74D7A528}"/>
              </a:ext>
            </a:extLst>
          </p:cNvPr>
          <p:cNvSpPr/>
          <p:nvPr/>
        </p:nvSpPr>
        <p:spPr>
          <a:xfrm>
            <a:off x="4526974" y="3117849"/>
            <a:ext cx="829886" cy="25019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B0F0"/>
              </a:solidFill>
              <a:effectLst/>
              <a:uLnTx/>
              <a:uFillTx/>
              <a:latin typeface="Calibri" panose="020F0502020204030204"/>
              <a:ea typeface="新細明體" panose="02020500000000000000" pitchFamily="18" charset="-120"/>
              <a:cs typeface="+mn-cs"/>
            </a:endParaRPr>
          </a:p>
        </p:txBody>
      </p:sp>
      <p:sp>
        <p:nvSpPr>
          <p:cNvPr id="11" name="箭號: 五邊形 10">
            <a:extLst>
              <a:ext uri="{FF2B5EF4-FFF2-40B4-BE49-F238E27FC236}">
                <a16:creationId xmlns:a16="http://schemas.microsoft.com/office/drawing/2014/main" id="{7795A321-56C6-4C60-9959-8D27F3A5ACD6}"/>
              </a:ext>
            </a:extLst>
          </p:cNvPr>
          <p:cNvSpPr/>
          <p:nvPr/>
        </p:nvSpPr>
        <p:spPr>
          <a:xfrm>
            <a:off x="8077200" y="305910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915222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6F878106-9313-4D86-A56B-0484CA21B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770" y="1792127"/>
            <a:ext cx="7245572" cy="4230334"/>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60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5" y="362091"/>
            <a:ext cx="37973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7" y="1685937"/>
            <a:ext cx="7509399" cy="442952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9144001" y="2509308"/>
            <a:ext cx="12991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點這裡</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a:off x="5123030" y="2764330"/>
            <a:ext cx="355424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5D864873-2363-478E-B689-282422C5F67E}"/>
              </a:ext>
            </a:extLst>
          </p:cNvPr>
          <p:cNvSpPr/>
          <p:nvPr/>
        </p:nvSpPr>
        <p:spPr>
          <a:xfrm>
            <a:off x="7172325" y="742543"/>
            <a:ext cx="44645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如何設計：連結 </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&amp; </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載入</a:t>
            </a:r>
          </a:p>
        </p:txBody>
      </p:sp>
      <p:sp>
        <p:nvSpPr>
          <p:cNvPr id="12" name="箭號: 五邊形 11">
            <a:extLst>
              <a:ext uri="{FF2B5EF4-FFF2-40B4-BE49-F238E27FC236}">
                <a16:creationId xmlns:a16="http://schemas.microsoft.com/office/drawing/2014/main" id="{1707A649-18FF-4C04-BC60-DFA9EC9549FC}"/>
              </a:ext>
            </a:extLst>
          </p:cNvPr>
          <p:cNvSpPr/>
          <p:nvPr/>
        </p:nvSpPr>
        <p:spPr>
          <a:xfrm>
            <a:off x="8677275" y="258771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765792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2" name="圖片 11" descr="一張含有 螢幕擷取畫面 的圖片&#10;&#10;描述是以高可信度產生">
            <a:extLst>
              <a:ext uri="{FF2B5EF4-FFF2-40B4-BE49-F238E27FC236}">
                <a16:creationId xmlns:a16="http://schemas.microsoft.com/office/drawing/2014/main" id="{E67A9690-5910-451F-80FA-32E50FBC3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198" y="2764329"/>
            <a:ext cx="10797603" cy="3249372"/>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5" y="362091"/>
            <a:ext cx="36642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1-5</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7" y="2657475"/>
            <a:ext cx="10978541" cy="345798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1522579" y="1715154"/>
            <a:ext cx="8278643"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先拉連結欄位</a:t>
            </a:r>
            <a:r>
              <a:rPr lang="en-US" altLang="zh-TW" sz="2800" dirty="0">
                <a:solidFill>
                  <a:srgbClr val="9D6262"/>
                </a:solidFill>
                <a:latin typeface="Noto Sans CJK TC Bold" panose="020B0800000000000000" pitchFamily="34" charset="-120"/>
                <a:ea typeface="Noto Sans CJK TC Bold" panose="020B0800000000000000" pitchFamily="34" charset="-120"/>
              </a:rPr>
              <a:t>(</a:t>
            </a:r>
            <a:r>
              <a:rPr lang="zh-TW" altLang="en-US" sz="2800" dirty="0">
                <a:solidFill>
                  <a:srgbClr val="9D6262"/>
                </a:solidFill>
                <a:latin typeface="Noto Sans CJK TC Bold" panose="020B0800000000000000" pitchFamily="34" charset="-120"/>
                <a:ea typeface="Noto Sans CJK TC Bold" panose="020B0800000000000000" pitchFamily="34" charset="-120"/>
              </a:rPr>
              <a:t>只有一個，是帶入資料的依據</a:t>
            </a:r>
            <a:r>
              <a:rPr lang="en-US" altLang="zh-TW" sz="2800" dirty="0">
                <a:solidFill>
                  <a:srgbClr val="9D6262"/>
                </a:solidFill>
                <a:latin typeface="Noto Sans CJK TC Bold" panose="020B0800000000000000" pitchFamily="34" charset="-120"/>
                <a:ea typeface="Noto Sans CJK TC Bold" panose="020B0800000000000000" pitchFamily="34" charset="-120"/>
              </a:rPr>
              <a:t>)</a:t>
            </a: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flipV="1">
            <a:off x="1417805" y="2238374"/>
            <a:ext cx="0" cy="41910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5D864873-2363-478E-B689-282422C5F67E}"/>
              </a:ext>
            </a:extLst>
          </p:cNvPr>
          <p:cNvSpPr/>
          <p:nvPr/>
        </p:nvSpPr>
        <p:spPr>
          <a:xfrm>
            <a:off x="9134474" y="631314"/>
            <a:ext cx="25023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連結 </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&amp; </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載入</a:t>
            </a:r>
          </a:p>
        </p:txBody>
      </p:sp>
      <p:sp>
        <p:nvSpPr>
          <p:cNvPr id="11" name="箭號: 五邊形 10">
            <a:extLst>
              <a:ext uri="{FF2B5EF4-FFF2-40B4-BE49-F238E27FC236}">
                <a16:creationId xmlns:a16="http://schemas.microsoft.com/office/drawing/2014/main" id="{0E963A9F-2C66-41D5-93AA-D270BC6F80E1}"/>
              </a:ext>
            </a:extLst>
          </p:cNvPr>
          <p:cNvSpPr/>
          <p:nvPr/>
        </p:nvSpPr>
        <p:spPr>
          <a:xfrm>
            <a:off x="1055853" y="179356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8262886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6" y="362091"/>
            <a:ext cx="3735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1-6</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7" y="2657475"/>
            <a:ext cx="10978541" cy="345798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1417804" y="1602116"/>
            <a:ext cx="10219022"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再拉載入欄位</a:t>
            </a:r>
            <a:r>
              <a:rPr lang="en-US" altLang="zh-TW" sz="2800" dirty="0">
                <a:solidFill>
                  <a:srgbClr val="9D6262"/>
                </a:solidFill>
                <a:latin typeface="Noto Sans CJK TC Bold" panose="020B0800000000000000" pitchFamily="34" charset="-120"/>
                <a:ea typeface="Noto Sans CJK TC Bold" panose="020B0800000000000000" pitchFamily="34" charset="-120"/>
              </a:rPr>
              <a:t>(</a:t>
            </a:r>
            <a:r>
              <a:rPr lang="zh-TW" altLang="en-US" sz="2800" dirty="0">
                <a:solidFill>
                  <a:srgbClr val="9D6262"/>
                </a:solidFill>
                <a:latin typeface="Noto Sans CJK TC Bold" panose="020B0800000000000000" pitchFamily="34" charset="-120"/>
                <a:ea typeface="Noto Sans CJK TC Bold" panose="020B0800000000000000" pitchFamily="34" charset="-120"/>
              </a:rPr>
              <a:t>可以是多個，會根據連結欄位自動帶入對應的值</a:t>
            </a:r>
            <a:r>
              <a:rPr lang="en-US" altLang="zh-TW" sz="2800" dirty="0">
                <a:solidFill>
                  <a:srgbClr val="9D6262"/>
                </a:solidFill>
                <a:latin typeface="Noto Sans CJK TC Bold" panose="020B0800000000000000" pitchFamily="34" charset="-120"/>
                <a:ea typeface="Noto Sans CJK TC Bold" panose="020B0800000000000000" pitchFamily="34" charset="-120"/>
              </a:rPr>
              <a:t>)</a:t>
            </a: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flipV="1">
            <a:off x="1417805" y="2238374"/>
            <a:ext cx="0" cy="41910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5D864873-2363-478E-B689-282422C5F67E}"/>
              </a:ext>
            </a:extLst>
          </p:cNvPr>
          <p:cNvSpPr/>
          <p:nvPr/>
        </p:nvSpPr>
        <p:spPr>
          <a:xfrm>
            <a:off x="9134472" y="628161"/>
            <a:ext cx="25023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連結 </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&amp; </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載入</a:t>
            </a:r>
          </a:p>
        </p:txBody>
      </p:sp>
      <p:pic>
        <p:nvPicPr>
          <p:cNvPr id="11" name="圖片 10" descr="一張含有 螢幕擷取畫面 的圖片&#10;&#10;產生非常高可信度的描述">
            <a:extLst>
              <a:ext uri="{FF2B5EF4-FFF2-40B4-BE49-F238E27FC236}">
                <a16:creationId xmlns:a16="http://schemas.microsoft.com/office/drawing/2014/main" id="{3173E81F-8ECF-4C31-A21D-EB8C6C45F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839" y="2791861"/>
            <a:ext cx="10810874" cy="3189208"/>
          </a:xfrm>
          <a:prstGeom prst="rect">
            <a:avLst/>
          </a:prstGeom>
          <a:ln>
            <a:noFill/>
          </a:ln>
          <a:effectLst>
            <a:outerShdw blurRad="292100" dist="139700" dir="2700000" algn="tl" rotWithShape="0">
              <a:srgbClr val="333333">
                <a:alpha val="65000"/>
              </a:srgbClr>
            </a:outerShdw>
          </a:effectLst>
        </p:spPr>
      </p:pic>
      <p:sp>
        <p:nvSpPr>
          <p:cNvPr id="12" name="箭號: 五邊形 11">
            <a:extLst>
              <a:ext uri="{FF2B5EF4-FFF2-40B4-BE49-F238E27FC236}">
                <a16:creationId xmlns:a16="http://schemas.microsoft.com/office/drawing/2014/main" id="{AD367212-F459-4EB5-9A06-0130DCD023F9}"/>
              </a:ext>
            </a:extLst>
          </p:cNvPr>
          <p:cNvSpPr/>
          <p:nvPr/>
        </p:nvSpPr>
        <p:spPr>
          <a:xfrm>
            <a:off x="951078" y="165506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7960402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6" y="362091"/>
            <a:ext cx="3735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2-1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7" y="2562227"/>
            <a:ext cx="10978541" cy="362901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F9DE4226-39D0-42E6-8FEC-F9D821331FC7}"/>
              </a:ext>
            </a:extLst>
          </p:cNvPr>
          <p:cNvSpPr/>
          <p:nvPr/>
        </p:nvSpPr>
        <p:spPr>
          <a:xfrm>
            <a:off x="4248150" y="835538"/>
            <a:ext cx="7464879" cy="123164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案例 </a:t>
            </a:r>
            <a:r>
              <a:rPr lang="en-US" altLang="zh-TW" sz="3200" dirty="0">
                <a:solidFill>
                  <a:prstClr val="white"/>
                </a:solidFill>
                <a:latin typeface="Noto Sans CJK TC Medium" panose="020B0600000000000000" pitchFamily="34" charset="-120"/>
                <a:ea typeface="Noto Sans CJK TC Medium" panose="020B0600000000000000" pitchFamily="34" charset="-120"/>
              </a:rPr>
              <a:t>2</a:t>
            </a:r>
            <a:r>
              <a:rPr lang="zh-TW" altLang="en-US" sz="3200" dirty="0">
                <a:solidFill>
                  <a:prstClr val="white"/>
                </a:solidFill>
                <a:latin typeface="Noto Sans CJK TC Medium" panose="020B0600000000000000" pitchFamily="34" charset="-120"/>
                <a:ea typeface="Noto Sans CJK TC Medium" panose="020B0600000000000000" pitchFamily="34" charset="-120"/>
              </a:rPr>
              <a:t>：同張表單，不同部門或職位要瀏覽及修改的資料應該不同時怎麼辦？</a:t>
            </a:r>
          </a:p>
        </p:txBody>
      </p:sp>
      <p:pic>
        <p:nvPicPr>
          <p:cNvPr id="13" name="圖片 12" descr="一張含有 螢幕擷取畫面 的圖片&#10;&#10;產生非常高可信度的描述">
            <a:extLst>
              <a:ext uri="{FF2B5EF4-FFF2-40B4-BE49-F238E27FC236}">
                <a16:creationId xmlns:a16="http://schemas.microsoft.com/office/drawing/2014/main" id="{CE6F24E8-39EE-4B22-BB19-81BB93E43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372" y="2661549"/>
            <a:ext cx="6979549" cy="3360913"/>
          </a:xfrm>
          <a:prstGeom prst="rect">
            <a:avLst/>
          </a:prstGeom>
          <a:ln>
            <a:noFill/>
          </a:ln>
          <a:effectLst>
            <a:outerShdw blurRad="292100" dist="139700" dir="2700000" algn="tl" rotWithShape="0">
              <a:srgbClr val="333333">
                <a:alpha val="65000"/>
              </a:srgbClr>
            </a:outerShdw>
          </a:effectLst>
        </p:spPr>
      </p:pic>
      <p:pic>
        <p:nvPicPr>
          <p:cNvPr id="16" name="圖片 15" descr="一張含有 螢幕擷取畫面 的圖片&#10;&#10;產生非常高可信度的描述">
            <a:extLst>
              <a:ext uri="{FF2B5EF4-FFF2-40B4-BE49-F238E27FC236}">
                <a16:creationId xmlns:a16="http://schemas.microsoft.com/office/drawing/2014/main" id="{D6E79F66-FCCA-401F-88D1-90DD24423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330" y="2661548"/>
            <a:ext cx="6838383" cy="33609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87053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74F3CD6E-35D3-458F-A989-CEB796E0C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851" y="2131709"/>
            <a:ext cx="6795814" cy="3915763"/>
          </a:xfrm>
          <a:prstGeom prst="rect">
            <a:avLst/>
          </a:prstGeom>
          <a:ln>
            <a:noFill/>
          </a:ln>
          <a:effectLst>
            <a:outerShdw blurRad="292100" dist="139700" dir="2700000" algn="tl" rotWithShape="0">
              <a:srgbClr val="333333">
                <a:alpha val="65000"/>
              </a:srgbClr>
            </a:outerShdw>
          </a:effectLst>
        </p:spPr>
      </p:pic>
      <p:pic>
        <p:nvPicPr>
          <p:cNvPr id="23" name="圖片 22">
            <a:extLst>
              <a:ext uri="{FF2B5EF4-FFF2-40B4-BE49-F238E27FC236}">
                <a16:creationId xmlns:a16="http://schemas.microsoft.com/office/drawing/2014/main" id="{51586312-BB29-46D4-8187-EACE5973F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645" y="2900170"/>
            <a:ext cx="6209498" cy="129753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6" y="362091"/>
            <a:ext cx="3735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2-2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777001" y="2003088"/>
            <a:ext cx="10590737" cy="417300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3F4ABDD6-6784-4F82-96CA-E66EAB9A25BC}"/>
              </a:ext>
            </a:extLst>
          </p:cNvPr>
          <p:cNvSpPr/>
          <p:nvPr/>
        </p:nvSpPr>
        <p:spPr>
          <a:xfrm>
            <a:off x="6591300" y="404845"/>
            <a:ext cx="5045529"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如何設計：多版本工作表</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flipV="1">
            <a:off x="3086485" y="1770529"/>
            <a:ext cx="0" cy="159123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F6B90F00-FB00-4ADB-9218-FCA3D520A44D}"/>
              </a:ext>
            </a:extLst>
          </p:cNvPr>
          <p:cNvSpPr txBox="1"/>
          <p:nvPr/>
        </p:nvSpPr>
        <p:spPr>
          <a:xfrm>
            <a:off x="3086485" y="1234850"/>
            <a:ext cx="12991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點這裡</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0" name="直線接點 19">
            <a:extLst>
              <a:ext uri="{FF2B5EF4-FFF2-40B4-BE49-F238E27FC236}">
                <a16:creationId xmlns:a16="http://schemas.microsoft.com/office/drawing/2014/main" id="{1E4045E6-1C33-4A45-B3BC-E2804DF5D335}"/>
              </a:ext>
            </a:extLst>
          </p:cNvPr>
          <p:cNvCxnSpPr>
            <a:cxnSpLocks/>
          </p:cNvCxnSpPr>
          <p:nvPr/>
        </p:nvCxnSpPr>
        <p:spPr>
          <a:xfrm>
            <a:off x="6072369" y="1770529"/>
            <a:ext cx="0" cy="18340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F9C95F44-6587-43D1-BCB7-40F477377159}"/>
              </a:ext>
            </a:extLst>
          </p:cNvPr>
          <p:cNvSpPr txBox="1"/>
          <p:nvPr/>
        </p:nvSpPr>
        <p:spPr>
          <a:xfrm>
            <a:off x="6096000" y="1225343"/>
            <a:ext cx="32956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複製工作表</a:t>
            </a:r>
          </a:p>
        </p:txBody>
      </p:sp>
      <p:sp>
        <p:nvSpPr>
          <p:cNvPr id="16" name="箭號: 五邊形 15">
            <a:extLst>
              <a:ext uri="{FF2B5EF4-FFF2-40B4-BE49-F238E27FC236}">
                <a16:creationId xmlns:a16="http://schemas.microsoft.com/office/drawing/2014/main" id="{0D3FD42A-FD4D-486F-871F-BE76AC0E3533}"/>
              </a:ext>
            </a:extLst>
          </p:cNvPr>
          <p:cNvSpPr/>
          <p:nvPr/>
        </p:nvSpPr>
        <p:spPr>
          <a:xfrm>
            <a:off x="2566987" y="130253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8" name="箭號: 五邊形 17">
            <a:extLst>
              <a:ext uri="{FF2B5EF4-FFF2-40B4-BE49-F238E27FC236}">
                <a16:creationId xmlns:a16="http://schemas.microsoft.com/office/drawing/2014/main" id="{6B8E9939-2E44-4236-B036-C6D251656A15}"/>
              </a:ext>
            </a:extLst>
          </p:cNvPr>
          <p:cNvSpPr/>
          <p:nvPr/>
        </p:nvSpPr>
        <p:spPr>
          <a:xfrm>
            <a:off x="5605621" y="127550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4297381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6" name="圖片 15" descr="一張含有 螢幕擷取畫面 的圖片&#10;&#10;產生非常高可信度的描述">
            <a:extLst>
              <a:ext uri="{FF2B5EF4-FFF2-40B4-BE49-F238E27FC236}">
                <a16:creationId xmlns:a16="http://schemas.microsoft.com/office/drawing/2014/main" id="{E9A12709-08F5-43EA-93A9-CA62BEC9C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51" y="1660443"/>
            <a:ext cx="3741560" cy="436201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1" y="390590"/>
            <a:ext cx="3882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2-3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104900" y="1552577"/>
            <a:ext cx="3971926" cy="462351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3F4ABDD6-6784-4F82-96CA-E66EAB9A25BC}"/>
              </a:ext>
            </a:extLst>
          </p:cNvPr>
          <p:cNvSpPr/>
          <p:nvPr/>
        </p:nvSpPr>
        <p:spPr>
          <a:xfrm>
            <a:off x="8742973" y="1012731"/>
            <a:ext cx="2893856"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多版本工作表</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a:off x="4846461" y="4299670"/>
            <a:ext cx="16699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F6B90F00-FB00-4ADB-9218-FCA3D520A44D}"/>
              </a:ext>
            </a:extLst>
          </p:cNvPr>
          <p:cNvSpPr txBox="1"/>
          <p:nvPr/>
        </p:nvSpPr>
        <p:spPr>
          <a:xfrm>
            <a:off x="6983127" y="4044648"/>
            <a:ext cx="3567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兩者資料是同步的</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1" name="箭號: 五邊形 10">
            <a:extLst>
              <a:ext uri="{FF2B5EF4-FFF2-40B4-BE49-F238E27FC236}">
                <a16:creationId xmlns:a16="http://schemas.microsoft.com/office/drawing/2014/main" id="{046F4425-8D79-4E02-AA57-4699A47CA2BC}"/>
              </a:ext>
            </a:extLst>
          </p:cNvPr>
          <p:cNvSpPr/>
          <p:nvPr/>
        </p:nvSpPr>
        <p:spPr>
          <a:xfrm>
            <a:off x="6516401" y="412305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3723541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室內 的圖片&#10;&#10;產生非常高可信度的描述">
            <a:extLst>
              <a:ext uri="{FF2B5EF4-FFF2-40B4-BE49-F238E27FC236}">
                <a16:creationId xmlns:a16="http://schemas.microsoft.com/office/drawing/2014/main" id="{6DC2CDD3-75B9-4C89-A5A8-1CCFF860D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717" y="2373818"/>
            <a:ext cx="8859733" cy="358477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1" y="390590"/>
            <a:ext cx="3882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73847" y="2219325"/>
            <a:ext cx="9175004" cy="387666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3F4ABDD6-6784-4F82-96CA-E66EAB9A25BC}"/>
              </a:ext>
            </a:extLst>
          </p:cNvPr>
          <p:cNvSpPr/>
          <p:nvPr/>
        </p:nvSpPr>
        <p:spPr>
          <a:xfrm>
            <a:off x="8742973" y="744533"/>
            <a:ext cx="2893856"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多版本工作表</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flipV="1">
            <a:off x="1331736" y="1914520"/>
            <a:ext cx="0" cy="3048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F6B90F00-FB00-4ADB-9218-FCA3D520A44D}"/>
              </a:ext>
            </a:extLst>
          </p:cNvPr>
          <p:cNvSpPr txBox="1"/>
          <p:nvPr/>
        </p:nvSpPr>
        <p:spPr>
          <a:xfrm>
            <a:off x="1331736" y="1324872"/>
            <a:ext cx="6991350"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欄位、權限及樣式都可以設計的不一樣</a:t>
            </a:r>
          </a:p>
        </p:txBody>
      </p:sp>
      <p:sp>
        <p:nvSpPr>
          <p:cNvPr id="12" name="箭號: 五邊形 11">
            <a:extLst>
              <a:ext uri="{FF2B5EF4-FFF2-40B4-BE49-F238E27FC236}">
                <a16:creationId xmlns:a16="http://schemas.microsoft.com/office/drawing/2014/main" id="{DBA28136-D59D-4ED5-A365-6A7E2D3C773D}"/>
              </a:ext>
            </a:extLst>
          </p:cNvPr>
          <p:cNvSpPr/>
          <p:nvPr/>
        </p:nvSpPr>
        <p:spPr>
          <a:xfrm>
            <a:off x="865010" y="140328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422691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39006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446311" y="2259965"/>
            <a:ext cx="9479802" cy="373380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5305429" y="647707"/>
            <a:ext cx="6407600" cy="123164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案例 </a:t>
            </a:r>
            <a:r>
              <a:rPr lang="en-US" altLang="zh-TW" sz="3200" dirty="0">
                <a:solidFill>
                  <a:prstClr val="white"/>
                </a:solidFill>
                <a:latin typeface="Noto Sans CJK TC Medium" panose="020B0600000000000000" pitchFamily="34" charset="-120"/>
                <a:ea typeface="Noto Sans CJK TC Medium" panose="020B0600000000000000" pitchFamily="34" charset="-120"/>
              </a:rPr>
              <a:t>3</a:t>
            </a:r>
            <a:r>
              <a:rPr lang="zh-TW" altLang="en-US" sz="3200" dirty="0">
                <a:solidFill>
                  <a:prstClr val="white"/>
                </a:solidFill>
                <a:latin typeface="Noto Sans CJK TC Medium" panose="020B0600000000000000" pitchFamily="34" charset="-120"/>
                <a:ea typeface="Noto Sans CJK TC Medium" panose="020B0600000000000000" pitchFamily="34" charset="-120"/>
              </a:rPr>
              <a:t>：如果要統計各商品的銷售狀況難道要一個個子表格數嗎？</a:t>
            </a:r>
          </a:p>
        </p:txBody>
      </p:sp>
      <p:pic>
        <p:nvPicPr>
          <p:cNvPr id="13" name="圖片 12" descr="一張含有 螢幕擷取畫面 的圖片&#10;&#10;產生非常高可信度的描述">
            <a:extLst>
              <a:ext uri="{FF2B5EF4-FFF2-40B4-BE49-F238E27FC236}">
                <a16:creationId xmlns:a16="http://schemas.microsoft.com/office/drawing/2014/main" id="{3DD7F4A5-7545-4513-964A-1E0603956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63" y="2485635"/>
            <a:ext cx="6510687" cy="1281721"/>
          </a:xfrm>
          <a:prstGeom prst="rect">
            <a:avLst/>
          </a:prstGeom>
          <a:ln>
            <a:noFill/>
          </a:ln>
          <a:effectLst>
            <a:outerShdw blurRad="292100" dist="139700" dir="2700000" algn="tl" rotWithShape="0">
              <a:srgbClr val="333333">
                <a:alpha val="65000"/>
              </a:srgbClr>
            </a:outerShdw>
          </a:effectLst>
        </p:spPr>
      </p:pic>
      <p:pic>
        <p:nvPicPr>
          <p:cNvPr id="16" name="圖片 15" descr="一張含有 螢幕擷取畫面 的圖片&#10;&#10;產生非常高可信度的描述">
            <a:extLst>
              <a:ext uri="{FF2B5EF4-FFF2-40B4-BE49-F238E27FC236}">
                <a16:creationId xmlns:a16="http://schemas.microsoft.com/office/drawing/2014/main" id="{23A90F13-55D6-42E8-B4D8-F0D9CD6A7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63" y="4408803"/>
            <a:ext cx="6510687" cy="1035791"/>
          </a:xfrm>
          <a:prstGeom prst="rect">
            <a:avLst/>
          </a:prstGeom>
          <a:ln>
            <a:noFill/>
          </a:ln>
          <a:effectLst>
            <a:outerShdw blurRad="292100" dist="139700" dir="2700000" algn="tl" rotWithShape="0">
              <a:srgbClr val="333333">
                <a:alpha val="65000"/>
              </a:srgbClr>
            </a:outerShdw>
          </a:effectLst>
        </p:spPr>
      </p:pic>
      <p:pic>
        <p:nvPicPr>
          <p:cNvPr id="18" name="圖片 17" descr="一張含有 螢幕擷取畫面 的圖片&#10;&#10;產生非常高可信度的描述">
            <a:extLst>
              <a:ext uri="{FF2B5EF4-FFF2-40B4-BE49-F238E27FC236}">
                <a16:creationId xmlns:a16="http://schemas.microsoft.com/office/drawing/2014/main" id="{F80E7C50-B93C-4569-9D29-FAD0FAAB6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898" y="2370832"/>
            <a:ext cx="5547227" cy="3512066"/>
          </a:xfrm>
          <a:prstGeom prst="rect">
            <a:avLst/>
          </a:prstGeom>
          <a:ln>
            <a:noFill/>
          </a:ln>
          <a:effectLst>
            <a:outerShdw blurRad="292100" dist="139700" dir="2700000" algn="tl" rotWithShape="0">
              <a:srgbClr val="333333">
                <a:alpha val="65000"/>
              </a:srgbClr>
            </a:outerShdw>
          </a:effectLst>
        </p:spPr>
      </p:pic>
      <p:sp>
        <p:nvSpPr>
          <p:cNvPr id="19" name="矩形 18">
            <a:extLst>
              <a:ext uri="{FF2B5EF4-FFF2-40B4-BE49-F238E27FC236}">
                <a16:creationId xmlns:a16="http://schemas.microsoft.com/office/drawing/2014/main" id="{FC4403C0-AF4C-4025-AA77-EF2C02DBFA9B}"/>
              </a:ext>
            </a:extLst>
          </p:cNvPr>
          <p:cNvSpPr/>
          <p:nvPr/>
        </p:nvSpPr>
        <p:spPr>
          <a:xfrm>
            <a:off x="4253997" y="3064836"/>
            <a:ext cx="5471027" cy="18877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flipH="1" flipV="1">
            <a:off x="9725023" y="3221745"/>
            <a:ext cx="436736" cy="23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10161759" y="3516987"/>
            <a:ext cx="169506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子表格項目的彙整</a:t>
            </a:r>
          </a:p>
        </p:txBody>
      </p:sp>
      <p:sp>
        <p:nvSpPr>
          <p:cNvPr id="17" name="箭號: 五邊形 16">
            <a:extLst>
              <a:ext uri="{FF2B5EF4-FFF2-40B4-BE49-F238E27FC236}">
                <a16:creationId xmlns:a16="http://schemas.microsoft.com/office/drawing/2014/main" id="{396957D1-4D00-4F6A-82D0-5C3DA7018FFC}"/>
              </a:ext>
            </a:extLst>
          </p:cNvPr>
          <p:cNvSpPr/>
          <p:nvPr/>
        </p:nvSpPr>
        <p:spPr>
          <a:xfrm>
            <a:off x="10161759" y="303854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150799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1" name="圖片 20" descr="一張含有 螢幕擷取畫面 的圖片&#10;&#10;產生非常高可信度的描述">
            <a:extLst>
              <a:ext uri="{FF2B5EF4-FFF2-40B4-BE49-F238E27FC236}">
                <a16:creationId xmlns:a16="http://schemas.microsoft.com/office/drawing/2014/main" id="{743850AB-D141-4614-9BC8-E195D3994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314" y="2276475"/>
            <a:ext cx="7966473" cy="386922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1" y="390590"/>
            <a:ext cx="3820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20187" y="2148356"/>
            <a:ext cx="11054742" cy="409909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flipV="1">
            <a:off x="2655994" y="1955381"/>
            <a:ext cx="0" cy="25689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2355753" y="1436793"/>
            <a:ext cx="1262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點這裡</a:t>
            </a:r>
          </a:p>
        </p:txBody>
      </p:sp>
      <p:sp>
        <p:nvSpPr>
          <p:cNvPr id="17" name="矩形: 圓角 16">
            <a:extLst>
              <a:ext uri="{FF2B5EF4-FFF2-40B4-BE49-F238E27FC236}">
                <a16:creationId xmlns:a16="http://schemas.microsoft.com/office/drawing/2014/main" id="{6594556D-B91A-4063-9B28-E1ECBCDCAF2D}"/>
              </a:ext>
            </a:extLst>
          </p:cNvPr>
          <p:cNvSpPr/>
          <p:nvPr/>
        </p:nvSpPr>
        <p:spPr>
          <a:xfrm>
            <a:off x="6010275" y="495928"/>
            <a:ext cx="56646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如何操作：子表格產生新表單</a:t>
            </a:r>
          </a:p>
        </p:txBody>
      </p:sp>
      <p:pic>
        <p:nvPicPr>
          <p:cNvPr id="22" name="圖片 21" descr="一張含有 螢幕擷取畫面 的圖片&#10;&#10;產生非常高可信度的描述">
            <a:extLst>
              <a:ext uri="{FF2B5EF4-FFF2-40B4-BE49-F238E27FC236}">
                <a16:creationId xmlns:a16="http://schemas.microsoft.com/office/drawing/2014/main" id="{B63E6362-5DA7-477C-95FC-FCC4F0CB9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5339" y="2359153"/>
            <a:ext cx="7966474" cy="1944386"/>
          </a:xfrm>
          <a:prstGeom prst="rect">
            <a:avLst/>
          </a:prstGeom>
          <a:ln>
            <a:noFill/>
          </a:ln>
          <a:effectLst>
            <a:outerShdw blurRad="292100" dist="139700" dir="2700000" algn="tl" rotWithShape="0">
              <a:srgbClr val="333333">
                <a:alpha val="65000"/>
              </a:srgbClr>
            </a:outerShdw>
          </a:effectLst>
        </p:spPr>
      </p:pic>
      <p:cxnSp>
        <p:nvCxnSpPr>
          <p:cNvPr id="12" name="直線接點 11">
            <a:extLst>
              <a:ext uri="{FF2B5EF4-FFF2-40B4-BE49-F238E27FC236}">
                <a16:creationId xmlns:a16="http://schemas.microsoft.com/office/drawing/2014/main" id="{447B08AD-9B70-4286-92AF-36C5D4D4898F}"/>
              </a:ext>
            </a:extLst>
          </p:cNvPr>
          <p:cNvCxnSpPr>
            <a:cxnSpLocks/>
          </p:cNvCxnSpPr>
          <p:nvPr/>
        </p:nvCxnSpPr>
        <p:spPr>
          <a:xfrm flipV="1">
            <a:off x="4370865" y="1955381"/>
            <a:ext cx="0" cy="89326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59409F02-67F0-487E-93E4-F0D78920E3EC}"/>
              </a:ext>
            </a:extLst>
          </p:cNvPr>
          <p:cNvSpPr txBox="1"/>
          <p:nvPr/>
        </p:nvSpPr>
        <p:spPr>
          <a:xfrm>
            <a:off x="4497979" y="1450011"/>
            <a:ext cx="45948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選擇要產生新表單的子表格</a:t>
            </a:r>
          </a:p>
        </p:txBody>
      </p:sp>
      <p:sp>
        <p:nvSpPr>
          <p:cNvPr id="19" name="箭號: 五邊形 18">
            <a:extLst>
              <a:ext uri="{FF2B5EF4-FFF2-40B4-BE49-F238E27FC236}">
                <a16:creationId xmlns:a16="http://schemas.microsoft.com/office/drawing/2014/main" id="{B1383B77-32A2-47DC-95BF-FB1F73CB5551}"/>
              </a:ext>
            </a:extLst>
          </p:cNvPr>
          <p:cNvSpPr/>
          <p:nvPr/>
        </p:nvSpPr>
        <p:spPr>
          <a:xfrm>
            <a:off x="1889027" y="1522232"/>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3" name="箭號: 五邊形 22">
            <a:extLst>
              <a:ext uri="{FF2B5EF4-FFF2-40B4-BE49-F238E27FC236}">
                <a16:creationId xmlns:a16="http://schemas.microsoft.com/office/drawing/2014/main" id="{5955D3FD-49BE-4C95-9B16-E6D8B1A75F49}"/>
              </a:ext>
            </a:extLst>
          </p:cNvPr>
          <p:cNvSpPr/>
          <p:nvPr/>
        </p:nvSpPr>
        <p:spPr>
          <a:xfrm>
            <a:off x="4058889" y="150996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4322494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9" name="圖片 18" descr="一張含有 螢幕擷取畫面 的圖片&#10;&#10;產生非常高可信度的描述">
            <a:extLst>
              <a:ext uri="{FF2B5EF4-FFF2-40B4-BE49-F238E27FC236}">
                <a16:creationId xmlns:a16="http://schemas.microsoft.com/office/drawing/2014/main" id="{F9018FA7-04ED-4190-A929-97819431C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242" y="2176820"/>
            <a:ext cx="8157858" cy="3992602"/>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1" y="390590"/>
            <a:ext cx="3820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3-</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958788" y="2073580"/>
            <a:ext cx="8362766" cy="419908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2D050"/>
              </a:solidFill>
              <a:effectLst/>
              <a:uLnTx/>
              <a:uFillTx/>
              <a:latin typeface="Calibri" panose="020F0502020204030204"/>
              <a:ea typeface="新細明體" panose="02020500000000000000" pitchFamily="18" charset="-120"/>
              <a:cs typeface="+mn-cs"/>
            </a:endParaRPr>
          </a:p>
        </p:txBody>
      </p:sp>
      <p:sp>
        <p:nvSpPr>
          <p:cNvPr id="20" name="文字方塊 19">
            <a:extLst>
              <a:ext uri="{FF2B5EF4-FFF2-40B4-BE49-F238E27FC236}">
                <a16:creationId xmlns:a16="http://schemas.microsoft.com/office/drawing/2014/main" id="{992E1DE1-66AE-4286-A5D7-3D988A0A14CF}"/>
              </a:ext>
            </a:extLst>
          </p:cNvPr>
          <p:cNvSpPr txBox="1"/>
          <p:nvPr/>
        </p:nvSpPr>
        <p:spPr>
          <a:xfrm>
            <a:off x="3127990" y="1340370"/>
            <a:ext cx="6752855"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這些資料屬於母表單的哪筆資料</a:t>
            </a:r>
          </a:p>
        </p:txBody>
      </p:sp>
      <p:sp>
        <p:nvSpPr>
          <p:cNvPr id="17" name="矩形: 圓角 16">
            <a:extLst>
              <a:ext uri="{FF2B5EF4-FFF2-40B4-BE49-F238E27FC236}">
                <a16:creationId xmlns:a16="http://schemas.microsoft.com/office/drawing/2014/main" id="{6594556D-B91A-4063-9B28-E1ECBCDCAF2D}"/>
              </a:ext>
            </a:extLst>
          </p:cNvPr>
          <p:cNvSpPr/>
          <p:nvPr/>
        </p:nvSpPr>
        <p:spPr>
          <a:xfrm>
            <a:off x="8058335" y="482575"/>
            <a:ext cx="357849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子表格產生新表單</a:t>
            </a:r>
          </a:p>
        </p:txBody>
      </p:sp>
      <p:cxnSp>
        <p:nvCxnSpPr>
          <p:cNvPr id="12" name="直線接點 11">
            <a:extLst>
              <a:ext uri="{FF2B5EF4-FFF2-40B4-BE49-F238E27FC236}">
                <a16:creationId xmlns:a16="http://schemas.microsoft.com/office/drawing/2014/main" id="{447B08AD-9B70-4286-92AF-36C5D4D4898F}"/>
              </a:ext>
            </a:extLst>
          </p:cNvPr>
          <p:cNvCxnSpPr>
            <a:cxnSpLocks/>
          </p:cNvCxnSpPr>
          <p:nvPr/>
        </p:nvCxnSpPr>
        <p:spPr>
          <a:xfrm flipV="1">
            <a:off x="3127991" y="1898455"/>
            <a:ext cx="0" cy="106839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箭號: 五邊形 10">
            <a:extLst>
              <a:ext uri="{FF2B5EF4-FFF2-40B4-BE49-F238E27FC236}">
                <a16:creationId xmlns:a16="http://schemas.microsoft.com/office/drawing/2014/main" id="{CAE5298D-0339-4056-858F-92E21446DDBF}"/>
              </a:ext>
            </a:extLst>
          </p:cNvPr>
          <p:cNvSpPr/>
          <p:nvPr/>
        </p:nvSpPr>
        <p:spPr>
          <a:xfrm>
            <a:off x="2661264" y="142705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165478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9E8EBB4-F352-417E-A099-B72FFAD86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646" y="2022736"/>
            <a:ext cx="7225431" cy="413291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192554" y="6422571"/>
            <a:ext cx="520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52400" y="352100"/>
            <a:ext cx="2943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基本概念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843379" y="1879565"/>
            <a:ext cx="7466120" cy="440954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8E8DBFD9-0A2C-4180-BB99-1E2AE683FC88}"/>
              </a:ext>
            </a:extLst>
          </p:cNvPr>
          <p:cNvSpPr/>
          <p:nvPr/>
        </p:nvSpPr>
        <p:spPr>
          <a:xfrm>
            <a:off x="5808345" y="629866"/>
            <a:ext cx="6000750"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3200" dirty="0">
                <a:solidFill>
                  <a:prstClr val="white"/>
                </a:solidFill>
                <a:latin typeface="Noto Sans CJK TC Medium" panose="020B0600000000000000" pitchFamily="34" charset="-120"/>
                <a:ea typeface="Noto Sans CJK TC Medium" panose="020B0600000000000000" pitchFamily="34" charset="-120"/>
              </a:rPr>
              <a:t>列表頁：能夠一次瀏覽多筆資料</a:t>
            </a:r>
            <a:endParaRPr lang="en-US" altLang="zh-TW" sz="3200" dirty="0">
              <a:solidFill>
                <a:prstClr val="white"/>
              </a:solidFill>
              <a:latin typeface="Noto Sans CJK TC Medium" panose="020B0600000000000000" pitchFamily="34" charset="-120"/>
              <a:ea typeface="Noto Sans CJK TC Medium" panose="020B0600000000000000" pitchFamily="34" charset="-120"/>
            </a:endParaRPr>
          </a:p>
        </p:txBody>
      </p:sp>
      <p:sp>
        <p:nvSpPr>
          <p:cNvPr id="13" name="矩形 12">
            <a:extLst>
              <a:ext uri="{FF2B5EF4-FFF2-40B4-BE49-F238E27FC236}">
                <a16:creationId xmlns:a16="http://schemas.microsoft.com/office/drawing/2014/main" id="{E2A31875-F846-4220-94D0-FCF29A481872}"/>
              </a:ext>
            </a:extLst>
          </p:cNvPr>
          <p:cNvSpPr/>
          <p:nvPr/>
        </p:nvSpPr>
        <p:spPr>
          <a:xfrm>
            <a:off x="1091875" y="3441520"/>
            <a:ext cx="6968971" cy="216080"/>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接點 13">
            <a:extLst>
              <a:ext uri="{FF2B5EF4-FFF2-40B4-BE49-F238E27FC236}">
                <a16:creationId xmlns:a16="http://schemas.microsoft.com/office/drawing/2014/main" id="{20CD8621-17C7-43B7-8587-EDF274B03E9E}"/>
              </a:ext>
            </a:extLst>
          </p:cNvPr>
          <p:cNvCxnSpPr>
            <a:cxnSpLocks/>
          </p:cNvCxnSpPr>
          <p:nvPr/>
        </p:nvCxnSpPr>
        <p:spPr>
          <a:xfrm>
            <a:off x="8058444" y="3546301"/>
            <a:ext cx="109443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8E1432FE-58EC-4BCB-97B5-02007B5F9517}"/>
              </a:ext>
            </a:extLst>
          </p:cNvPr>
          <p:cNvSpPr txBox="1"/>
          <p:nvPr/>
        </p:nvSpPr>
        <p:spPr>
          <a:xfrm>
            <a:off x="9697153" y="3264835"/>
            <a:ext cx="280594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點擊查看</a:t>
            </a:r>
            <a:endParaRPr kumimoji="0" lang="en-US" altLang="zh-TW"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詳細資料</a:t>
            </a:r>
          </a:p>
        </p:txBody>
      </p:sp>
      <p:sp>
        <p:nvSpPr>
          <p:cNvPr id="17" name="箭號: 五邊形 16">
            <a:extLst>
              <a:ext uri="{FF2B5EF4-FFF2-40B4-BE49-F238E27FC236}">
                <a16:creationId xmlns:a16="http://schemas.microsoft.com/office/drawing/2014/main" id="{251438ED-C1E5-410C-8CB4-0E5957357190}"/>
              </a:ext>
            </a:extLst>
          </p:cNvPr>
          <p:cNvSpPr/>
          <p:nvPr/>
        </p:nvSpPr>
        <p:spPr>
          <a:xfrm>
            <a:off x="9152694" y="336310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9963897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的圖片&#10;&#10;產生非常高可信度的描述">
            <a:extLst>
              <a:ext uri="{FF2B5EF4-FFF2-40B4-BE49-F238E27FC236}">
                <a16:creationId xmlns:a16="http://schemas.microsoft.com/office/drawing/2014/main" id="{B2833026-0948-4C43-B6B1-065CCA608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18" y="2069569"/>
            <a:ext cx="7674428" cy="391771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70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39006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1948875"/>
            <a:ext cx="7977711" cy="414712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267575" y="519954"/>
            <a:ext cx="4369254" cy="123164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案例 </a:t>
            </a:r>
            <a:r>
              <a:rPr lang="en-US" altLang="zh-TW" sz="3200" dirty="0">
                <a:solidFill>
                  <a:prstClr val="white"/>
                </a:solidFill>
                <a:latin typeface="Noto Sans CJK TC Medium" panose="020B0600000000000000" pitchFamily="34" charset="-120"/>
                <a:ea typeface="Noto Sans CJK TC Medium" panose="020B0600000000000000" pitchFamily="34" charset="-120"/>
              </a:rPr>
              <a:t>4</a:t>
            </a:r>
            <a:r>
              <a:rPr lang="zh-TW" altLang="en-US" sz="3200" dirty="0">
                <a:solidFill>
                  <a:prstClr val="white"/>
                </a:solidFill>
                <a:latin typeface="Noto Sans CJK TC Medium" panose="020B0600000000000000" pitchFamily="34" charset="-120"/>
                <a:ea typeface="Noto Sans CJK TC Medium" panose="020B0600000000000000" pitchFamily="34" charset="-120"/>
              </a:rPr>
              <a:t>：有辦法呈現顧客過去的購買紀錄嗎？</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flipH="1">
            <a:off x="7583550" y="4832731"/>
            <a:ext cx="15684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9618705" y="4551125"/>
            <a:ext cx="169506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購買紀錄一目了然</a:t>
            </a:r>
          </a:p>
        </p:txBody>
      </p:sp>
      <p:sp>
        <p:nvSpPr>
          <p:cNvPr id="11" name="箭號: 五邊形 10">
            <a:extLst>
              <a:ext uri="{FF2B5EF4-FFF2-40B4-BE49-F238E27FC236}">
                <a16:creationId xmlns:a16="http://schemas.microsoft.com/office/drawing/2014/main" id="{0D36776B-A255-4D39-A5BF-22541773BF2B}"/>
              </a:ext>
            </a:extLst>
          </p:cNvPr>
          <p:cNvSpPr/>
          <p:nvPr/>
        </p:nvSpPr>
        <p:spPr>
          <a:xfrm>
            <a:off x="9151979" y="466177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7244235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CDFF42B8-4333-4728-AF7F-F01B72A67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827" y="2276479"/>
            <a:ext cx="7778562" cy="3805790"/>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71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39006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4-2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5341" y="2091964"/>
            <a:ext cx="9650709" cy="414712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5699594" y="509852"/>
            <a:ext cx="6007554" cy="707882"/>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如何操作：顯示從其他表單連結</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a:off x="2669085" y="1863418"/>
            <a:ext cx="0" cy="341666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2669085" y="1372082"/>
            <a:ext cx="12779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點這裡</a:t>
            </a:r>
          </a:p>
        </p:txBody>
      </p:sp>
      <p:pic>
        <p:nvPicPr>
          <p:cNvPr id="13" name="圖片 12" descr="一張含有 螢幕擷取畫面 的圖片&#10;&#10;產生非常高可信度的描述">
            <a:extLst>
              <a:ext uri="{FF2B5EF4-FFF2-40B4-BE49-F238E27FC236}">
                <a16:creationId xmlns:a16="http://schemas.microsoft.com/office/drawing/2014/main" id="{9B1B2A77-B5EF-4D3C-8DAE-99E79A318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468" y="2276479"/>
            <a:ext cx="6151914" cy="1533521"/>
          </a:xfrm>
          <a:prstGeom prst="rect">
            <a:avLst/>
          </a:prstGeom>
          <a:ln>
            <a:noFill/>
          </a:ln>
          <a:effectLst>
            <a:outerShdw blurRad="292100" dist="139700" dir="2700000" algn="tl" rotWithShape="0">
              <a:srgbClr val="333333">
                <a:alpha val="65000"/>
              </a:srgbClr>
            </a:outerShdw>
          </a:effectLst>
        </p:spPr>
      </p:pic>
      <p:cxnSp>
        <p:nvCxnSpPr>
          <p:cNvPr id="16" name="直線接點 15">
            <a:extLst>
              <a:ext uri="{FF2B5EF4-FFF2-40B4-BE49-F238E27FC236}">
                <a16:creationId xmlns:a16="http://schemas.microsoft.com/office/drawing/2014/main" id="{DCB2A644-96FB-471E-8727-61EC65F72D37}"/>
              </a:ext>
            </a:extLst>
          </p:cNvPr>
          <p:cNvCxnSpPr>
            <a:cxnSpLocks/>
          </p:cNvCxnSpPr>
          <p:nvPr/>
        </p:nvCxnSpPr>
        <p:spPr>
          <a:xfrm>
            <a:off x="4802685" y="1863418"/>
            <a:ext cx="0" cy="147394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521430D3-3C69-4A07-856C-96B7CE14A03E}"/>
              </a:ext>
            </a:extLst>
          </p:cNvPr>
          <p:cNvSpPr txBox="1"/>
          <p:nvPr/>
        </p:nvSpPr>
        <p:spPr>
          <a:xfrm>
            <a:off x="4883028" y="1372082"/>
            <a:ext cx="44705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已經有連結的表單才能選擇</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7" name="箭號: 五邊形 16">
            <a:extLst>
              <a:ext uri="{FF2B5EF4-FFF2-40B4-BE49-F238E27FC236}">
                <a16:creationId xmlns:a16="http://schemas.microsoft.com/office/drawing/2014/main" id="{199B9F45-C594-4093-A1EC-5931DE5AA14D}"/>
              </a:ext>
            </a:extLst>
          </p:cNvPr>
          <p:cNvSpPr/>
          <p:nvPr/>
        </p:nvSpPr>
        <p:spPr>
          <a:xfrm>
            <a:off x="2150405" y="144403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8" name="箭號: 五邊形 17">
            <a:extLst>
              <a:ext uri="{FF2B5EF4-FFF2-40B4-BE49-F238E27FC236}">
                <a16:creationId xmlns:a16="http://schemas.microsoft.com/office/drawing/2014/main" id="{C0712E81-F791-47F0-8F59-2A2D076DE8B2}"/>
              </a:ext>
            </a:extLst>
          </p:cNvPr>
          <p:cNvSpPr/>
          <p:nvPr/>
        </p:nvSpPr>
        <p:spPr>
          <a:xfrm>
            <a:off x="4416302" y="144403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8911127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的圖片&#10;&#10;產生非常高可信度的描述">
            <a:extLst>
              <a:ext uri="{FF2B5EF4-FFF2-40B4-BE49-F238E27FC236}">
                <a16:creationId xmlns:a16="http://schemas.microsoft.com/office/drawing/2014/main" id="{BC70C6F9-8123-4D8A-9A75-DEEFD165B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783" y="2386638"/>
            <a:ext cx="7879817" cy="3668813"/>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72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39006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4-3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990600" y="2262421"/>
            <a:ext cx="8229600" cy="390977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715250" y="509852"/>
            <a:ext cx="3991898" cy="707882"/>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顯示從其他表單連結</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a:off x="4633318" y="2019519"/>
            <a:ext cx="0" cy="29541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4633318" y="1460636"/>
            <a:ext cx="32364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新增的參照子表格</a:t>
            </a:r>
          </a:p>
        </p:txBody>
      </p:sp>
      <p:sp>
        <p:nvSpPr>
          <p:cNvPr id="11" name="箭號: 五邊形 10">
            <a:extLst>
              <a:ext uri="{FF2B5EF4-FFF2-40B4-BE49-F238E27FC236}">
                <a16:creationId xmlns:a16="http://schemas.microsoft.com/office/drawing/2014/main" id="{5D5DE5F3-2036-46C8-B6AD-026DEFC74CCE}"/>
              </a:ext>
            </a:extLst>
          </p:cNvPr>
          <p:cNvSpPr/>
          <p:nvPr/>
        </p:nvSpPr>
        <p:spPr>
          <a:xfrm>
            <a:off x="4147542" y="153904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3339731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3" name="圖片 12" descr="一張含有 螢幕擷取畫面 的圖片&#10;&#10;產生非常高可信度的描述">
            <a:extLst>
              <a:ext uri="{FF2B5EF4-FFF2-40B4-BE49-F238E27FC236}">
                <a16:creationId xmlns:a16="http://schemas.microsoft.com/office/drawing/2014/main" id="{0AD45DD5-AAD9-4059-B068-54DD18CF6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803" y="1484198"/>
            <a:ext cx="8137668" cy="460907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73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39006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表單關聯性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4-4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92" y="1383675"/>
            <a:ext cx="8810622" cy="481012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715250" y="509852"/>
            <a:ext cx="3991898" cy="707882"/>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顯示從其他表單連結</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flipH="1">
            <a:off x="9041762" y="4906991"/>
            <a:ext cx="66943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9626740" y="5187728"/>
            <a:ext cx="24414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該名客戶的所有訂單資料</a:t>
            </a:r>
          </a:p>
        </p:txBody>
      </p:sp>
      <p:pic>
        <p:nvPicPr>
          <p:cNvPr id="11" name="圖片 10" descr="一張含有 螢幕擷取畫面 的圖片&#10;&#10;產生非常高可信度的描述">
            <a:extLst>
              <a:ext uri="{FF2B5EF4-FFF2-40B4-BE49-F238E27FC236}">
                <a16:creationId xmlns:a16="http://schemas.microsoft.com/office/drawing/2014/main" id="{F06EFD18-E238-4E04-9598-F30BF7656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34" y="2117707"/>
            <a:ext cx="6017386" cy="1922390"/>
          </a:xfrm>
          <a:prstGeom prst="rect">
            <a:avLst/>
          </a:prstGeom>
          <a:ln>
            <a:noFill/>
          </a:ln>
          <a:effectLst>
            <a:outerShdw blurRad="292100" dist="139700" dir="2700000" algn="tl" rotWithShape="0">
              <a:srgbClr val="333333">
                <a:alpha val="65000"/>
              </a:srgbClr>
            </a:outerShdw>
          </a:effectLst>
        </p:spPr>
      </p:pic>
      <p:sp>
        <p:nvSpPr>
          <p:cNvPr id="16" name="箭號: 五邊形 15">
            <a:extLst>
              <a:ext uri="{FF2B5EF4-FFF2-40B4-BE49-F238E27FC236}">
                <a16:creationId xmlns:a16="http://schemas.microsoft.com/office/drawing/2014/main" id="{8359E163-011E-4F84-B7BF-2C94A8EEE14B}"/>
              </a:ext>
            </a:extLst>
          </p:cNvPr>
          <p:cNvSpPr/>
          <p:nvPr/>
        </p:nvSpPr>
        <p:spPr>
          <a:xfrm>
            <a:off x="9711199" y="472379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8209318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7552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用按鈕提升工作效率</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39475" y="6422571"/>
            <a:ext cx="683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74</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3668187" y="5891498"/>
            <a:ext cx="40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成為達人從這裡開始</a:t>
            </a:r>
          </a:p>
        </p:txBody>
      </p:sp>
      <p:pic>
        <p:nvPicPr>
          <p:cNvPr id="12" name="圖片 11">
            <a:extLst>
              <a:ext uri="{FF2B5EF4-FFF2-40B4-BE49-F238E27FC236}">
                <a16:creationId xmlns:a16="http://schemas.microsoft.com/office/drawing/2014/main" id="{9710AEEE-9CD8-4B3C-A831-A81C30007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58" y="5592983"/>
            <a:ext cx="686429" cy="686429"/>
          </a:xfrm>
          <a:prstGeom prst="rect">
            <a:avLst/>
          </a:prstGeom>
        </p:spPr>
      </p:pic>
      <p:pic>
        <p:nvPicPr>
          <p:cNvPr id="3" name="圖片 2">
            <a:extLst>
              <a:ext uri="{FF2B5EF4-FFF2-40B4-BE49-F238E27FC236}">
                <a16:creationId xmlns:a16="http://schemas.microsoft.com/office/drawing/2014/main" id="{43549D04-A024-4811-B1E3-B25D26D5D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144" y="373872"/>
            <a:ext cx="3290410" cy="3290410"/>
          </a:xfrm>
          <a:prstGeom prst="rect">
            <a:avLst/>
          </a:prstGeom>
        </p:spPr>
      </p:pic>
    </p:spTree>
    <p:extLst>
      <p:ext uri="{BB962C8B-B14F-4D97-AF65-F5344CB8AC3E}">
        <p14:creationId xmlns:p14="http://schemas.microsoft.com/office/powerpoint/2010/main" val="29853035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DE37AFEB-4D4F-441C-B8A6-5EE91FC66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377" y="2199149"/>
            <a:ext cx="7196198" cy="384103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75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5" y="362091"/>
            <a:ext cx="35405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a:t>
            </a:r>
          </a:p>
        </p:txBody>
      </p:sp>
      <p:sp>
        <p:nvSpPr>
          <p:cNvPr id="2" name="矩形: 圓角 1">
            <a:extLst>
              <a:ext uri="{FF2B5EF4-FFF2-40B4-BE49-F238E27FC236}">
                <a16:creationId xmlns:a16="http://schemas.microsoft.com/office/drawing/2014/main" id="{60711D3D-628E-4BE5-A14D-366C74D59505}"/>
              </a:ext>
            </a:extLst>
          </p:cNvPr>
          <p:cNvSpPr/>
          <p:nvPr/>
        </p:nvSpPr>
        <p:spPr>
          <a:xfrm>
            <a:off x="686863" y="2106733"/>
            <a:ext cx="7515226" cy="413495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9112007" y="2648235"/>
            <a:ext cx="23931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四種自訂按鈕</a:t>
            </a: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flipV="1">
            <a:off x="7995981" y="2909845"/>
            <a:ext cx="605094"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5D864873-2363-478E-B689-282422C5F67E}"/>
              </a:ext>
            </a:extLst>
          </p:cNvPr>
          <p:cNvSpPr/>
          <p:nvPr/>
        </p:nvSpPr>
        <p:spPr>
          <a:xfrm>
            <a:off x="4581525" y="817815"/>
            <a:ext cx="71315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能夠精簡手動編輯資料的工作流程嗎？</a:t>
            </a:r>
          </a:p>
        </p:txBody>
      </p:sp>
      <p:sp>
        <p:nvSpPr>
          <p:cNvPr id="12" name="箭號: 五邊形 11">
            <a:extLst>
              <a:ext uri="{FF2B5EF4-FFF2-40B4-BE49-F238E27FC236}">
                <a16:creationId xmlns:a16="http://schemas.microsoft.com/office/drawing/2014/main" id="{0D307CBF-3481-426B-AF89-E9CD1E6C274D}"/>
              </a:ext>
            </a:extLst>
          </p:cNvPr>
          <p:cNvSpPr/>
          <p:nvPr/>
        </p:nvSpPr>
        <p:spPr>
          <a:xfrm>
            <a:off x="8601075" y="272664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8990226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EE6DAA7-1DE0-4B51-8934-CB3569470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588" y="2066949"/>
            <a:ext cx="7591960" cy="4038894"/>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76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7" y="1952631"/>
            <a:ext cx="7847537" cy="425764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5305429" y="463685"/>
            <a:ext cx="6407600" cy="123164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案例 </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1</a:t>
            </a:r>
            <a:r>
              <a:rPr lang="zh-TW" altLang="en-US" sz="3200" dirty="0">
                <a:solidFill>
                  <a:prstClr val="white"/>
                </a:solidFill>
                <a:latin typeface="Noto Sans CJK TC Medium" panose="020B0600000000000000" pitchFamily="34" charset="-120"/>
                <a:ea typeface="Noto Sans CJK TC Medium" panose="020B0600000000000000" pitchFamily="34" charset="-120"/>
              </a:rPr>
              <a:t>：如果潛在客戶轉為正式客戶，難道要在客戶表單重輸嗎？</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a:off x="6451152" y="4362450"/>
            <a:ext cx="0" cy="8688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8867775" y="4731300"/>
            <a:ext cx="3067050"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將儲存的資料新增複製到另一張表單</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13" name="直線接點 12">
            <a:extLst>
              <a:ext uri="{FF2B5EF4-FFF2-40B4-BE49-F238E27FC236}">
                <a16:creationId xmlns:a16="http://schemas.microsoft.com/office/drawing/2014/main" id="{86EF7C72-A3EE-4145-A446-3C831A121A2D}"/>
              </a:ext>
            </a:extLst>
          </p:cNvPr>
          <p:cNvCxnSpPr>
            <a:cxnSpLocks/>
          </p:cNvCxnSpPr>
          <p:nvPr/>
        </p:nvCxnSpPr>
        <p:spPr>
          <a:xfrm>
            <a:off x="6451152" y="4362450"/>
            <a:ext cx="251187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箭號: 五邊形 16">
            <a:extLst>
              <a:ext uri="{FF2B5EF4-FFF2-40B4-BE49-F238E27FC236}">
                <a16:creationId xmlns:a16="http://schemas.microsoft.com/office/drawing/2014/main" id="{27D18088-F8A8-431C-8F52-57FEF6CD1A2C}"/>
              </a:ext>
            </a:extLst>
          </p:cNvPr>
          <p:cNvSpPr/>
          <p:nvPr/>
        </p:nvSpPr>
        <p:spPr>
          <a:xfrm>
            <a:off x="8963025" y="417924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5353990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F80F67CF-B0DC-4F55-B060-EFA4A21B0A71}"/>
              </a:ext>
            </a:extLst>
          </p:cNvPr>
          <p:cNvPicPr>
            <a:picLocks noChangeAspect="1"/>
          </p:cNvPicPr>
          <p:nvPr/>
        </p:nvPicPr>
        <p:blipFill>
          <a:blip r:embed="rId2"/>
          <a:stretch>
            <a:fillRect/>
          </a:stretch>
        </p:blipFill>
        <p:spPr>
          <a:xfrm>
            <a:off x="1759940" y="1849821"/>
            <a:ext cx="8500670" cy="4253821"/>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7</a:t>
            </a:r>
            <a:r>
              <a:rPr lang="en-US" altLang="zh-TW" sz="2000" dirty="0">
                <a:solidFill>
                  <a:srgbClr val="9D6262"/>
                </a:solidFill>
                <a:latin typeface="Noto Sans CJK TC Medium" panose="020B0600000000000000" pitchFamily="34" charset="-120"/>
                <a:ea typeface="Noto Sans CJK TC Medium" panose="020B0600000000000000" pitchFamily="34" charset="-120"/>
              </a:rPr>
              <a:t>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600200" y="1781185"/>
            <a:ext cx="8831860" cy="442909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6095999" y="754358"/>
            <a:ext cx="5617029" cy="723745"/>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輕鬆把資料複製到另一張表單</a:t>
            </a:r>
          </a:p>
        </p:txBody>
      </p:sp>
    </p:spTree>
    <p:extLst>
      <p:ext uri="{BB962C8B-B14F-4D97-AF65-F5344CB8AC3E}">
        <p14:creationId xmlns:p14="http://schemas.microsoft.com/office/powerpoint/2010/main" val="20309113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78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735789"/>
            <a:ext cx="8438087" cy="442909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734300" y="754358"/>
            <a:ext cx="3978728" cy="723745"/>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如何設定：資料拋轉</a:t>
            </a:r>
          </a:p>
        </p:txBody>
      </p:sp>
      <p:pic>
        <p:nvPicPr>
          <p:cNvPr id="10" name="圖片 9" descr="一張含有 螢幕擷取畫面 的圖片&#10;&#10;產生非常高可信度的描述">
            <a:extLst>
              <a:ext uri="{FF2B5EF4-FFF2-40B4-BE49-F238E27FC236}">
                <a16:creationId xmlns:a16="http://schemas.microsoft.com/office/drawing/2014/main" id="{0D0F79EC-D974-404D-A05F-C6509A443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328" y="1825780"/>
            <a:ext cx="8122005" cy="4249114"/>
          </a:xfrm>
          <a:prstGeom prst="rect">
            <a:avLst/>
          </a:prstGeom>
          <a:ln>
            <a:noFill/>
          </a:ln>
          <a:effectLst>
            <a:outerShdw blurRad="292100" dist="139700" dir="2700000" algn="tl" rotWithShape="0">
              <a:srgbClr val="333333">
                <a:alpha val="65000"/>
              </a:srgbClr>
            </a:outerShdw>
          </a:effectLst>
        </p:spPr>
      </p:pic>
      <p:cxnSp>
        <p:nvCxnSpPr>
          <p:cNvPr id="13" name="直線接點 12">
            <a:extLst>
              <a:ext uri="{FF2B5EF4-FFF2-40B4-BE49-F238E27FC236}">
                <a16:creationId xmlns:a16="http://schemas.microsoft.com/office/drawing/2014/main" id="{E50FFECA-1C30-4652-AEAF-D1C48FCB176E}"/>
              </a:ext>
            </a:extLst>
          </p:cNvPr>
          <p:cNvCxnSpPr>
            <a:cxnSpLocks/>
          </p:cNvCxnSpPr>
          <p:nvPr/>
        </p:nvCxnSpPr>
        <p:spPr>
          <a:xfrm flipH="1">
            <a:off x="8882915" y="2664769"/>
            <a:ext cx="73906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850593B0-B94C-41B2-9E60-5125D25B5DFD}"/>
              </a:ext>
            </a:extLst>
          </p:cNvPr>
          <p:cNvSpPr txBox="1"/>
          <p:nvPr/>
        </p:nvSpPr>
        <p:spPr>
          <a:xfrm>
            <a:off x="10151472" y="2403159"/>
            <a:ext cx="13062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點這裡</a:t>
            </a:r>
          </a:p>
        </p:txBody>
      </p:sp>
      <p:sp>
        <p:nvSpPr>
          <p:cNvPr id="11" name="箭號: 五邊形 10">
            <a:extLst>
              <a:ext uri="{FF2B5EF4-FFF2-40B4-BE49-F238E27FC236}">
                <a16:creationId xmlns:a16="http://schemas.microsoft.com/office/drawing/2014/main" id="{BD4DBDDF-BAC8-4B32-9711-74223EF51BAD}"/>
              </a:ext>
            </a:extLst>
          </p:cNvPr>
          <p:cNvSpPr/>
          <p:nvPr/>
        </p:nvSpPr>
        <p:spPr>
          <a:xfrm>
            <a:off x="9625865" y="248156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8644845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ECD18D27-90F5-4822-8E7A-F49152F2A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354" y="1302344"/>
            <a:ext cx="6319646" cy="491635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7</a:t>
            </a:r>
            <a:r>
              <a:rPr lang="en-US" altLang="zh-TW" sz="2000" dirty="0">
                <a:solidFill>
                  <a:srgbClr val="9D6262"/>
                </a:solidFill>
                <a:latin typeface="Noto Sans CJK TC Medium" panose="020B0600000000000000" pitchFamily="34" charset="-120"/>
                <a:ea typeface="Noto Sans CJK TC Medium" panose="020B0600000000000000" pitchFamily="34" charset="-120"/>
              </a:rPr>
              <a:t>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809624" y="1171578"/>
            <a:ext cx="6591301" cy="518125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725026" y="550808"/>
            <a:ext cx="1911803" cy="723745"/>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資料拋轉</a:t>
            </a:r>
          </a:p>
        </p:txBody>
      </p:sp>
      <p:cxnSp>
        <p:nvCxnSpPr>
          <p:cNvPr id="13" name="直線接點 12">
            <a:extLst>
              <a:ext uri="{FF2B5EF4-FFF2-40B4-BE49-F238E27FC236}">
                <a16:creationId xmlns:a16="http://schemas.microsoft.com/office/drawing/2014/main" id="{E50FFECA-1C30-4652-AEAF-D1C48FCB176E}"/>
              </a:ext>
            </a:extLst>
          </p:cNvPr>
          <p:cNvCxnSpPr>
            <a:cxnSpLocks/>
          </p:cNvCxnSpPr>
          <p:nvPr/>
        </p:nvCxnSpPr>
        <p:spPr>
          <a:xfrm flipH="1">
            <a:off x="3301267" y="1998019"/>
            <a:ext cx="477593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850593B0-B94C-41B2-9E60-5125D25B5DFD}"/>
              </a:ext>
            </a:extLst>
          </p:cNvPr>
          <p:cNvSpPr txBox="1"/>
          <p:nvPr/>
        </p:nvSpPr>
        <p:spPr>
          <a:xfrm>
            <a:off x="8601074" y="1779848"/>
            <a:ext cx="3202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拋轉至哪張表單</a:t>
            </a:r>
          </a:p>
        </p:txBody>
      </p:sp>
      <p:cxnSp>
        <p:nvCxnSpPr>
          <p:cNvPr id="16" name="直線接點 15">
            <a:extLst>
              <a:ext uri="{FF2B5EF4-FFF2-40B4-BE49-F238E27FC236}">
                <a16:creationId xmlns:a16="http://schemas.microsoft.com/office/drawing/2014/main" id="{86B26F73-DD25-4281-9A52-81C64FDC2057}"/>
              </a:ext>
            </a:extLst>
          </p:cNvPr>
          <p:cNvCxnSpPr>
            <a:cxnSpLocks/>
          </p:cNvCxnSpPr>
          <p:nvPr/>
        </p:nvCxnSpPr>
        <p:spPr>
          <a:xfrm flipH="1">
            <a:off x="5927361" y="3741094"/>
            <a:ext cx="21498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BC5BAE7D-2232-4B6F-ADB3-2D89F9ED79AD}"/>
              </a:ext>
            </a:extLst>
          </p:cNvPr>
          <p:cNvSpPr txBox="1"/>
          <p:nvPr/>
        </p:nvSpPr>
        <p:spPr>
          <a:xfrm>
            <a:off x="8601074" y="3498913"/>
            <a:ext cx="3202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拋轉哪些欄位</a:t>
            </a:r>
          </a:p>
        </p:txBody>
      </p:sp>
      <p:cxnSp>
        <p:nvCxnSpPr>
          <p:cNvPr id="20" name="直線接點 19">
            <a:extLst>
              <a:ext uri="{FF2B5EF4-FFF2-40B4-BE49-F238E27FC236}">
                <a16:creationId xmlns:a16="http://schemas.microsoft.com/office/drawing/2014/main" id="{BC1D01D2-8F5E-4366-ADF6-7C03388967D3}"/>
              </a:ext>
            </a:extLst>
          </p:cNvPr>
          <p:cNvCxnSpPr>
            <a:cxnSpLocks/>
          </p:cNvCxnSpPr>
          <p:nvPr/>
        </p:nvCxnSpPr>
        <p:spPr>
          <a:xfrm flipH="1">
            <a:off x="3124226" y="5760394"/>
            <a:ext cx="495297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8D4EE980-63E8-4116-8B63-92CC243AB9A6}"/>
              </a:ext>
            </a:extLst>
          </p:cNvPr>
          <p:cNvSpPr txBox="1"/>
          <p:nvPr/>
        </p:nvSpPr>
        <p:spPr>
          <a:xfrm>
            <a:off x="8601074" y="5513835"/>
            <a:ext cx="3202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確認建立</a:t>
            </a:r>
          </a:p>
        </p:txBody>
      </p:sp>
      <p:sp>
        <p:nvSpPr>
          <p:cNvPr id="17" name="箭號: 五邊形 16">
            <a:extLst>
              <a:ext uri="{FF2B5EF4-FFF2-40B4-BE49-F238E27FC236}">
                <a16:creationId xmlns:a16="http://schemas.microsoft.com/office/drawing/2014/main" id="{BB1779AF-1343-49C2-B8AA-46C67DE88F3E}"/>
              </a:ext>
            </a:extLst>
          </p:cNvPr>
          <p:cNvSpPr/>
          <p:nvPr/>
        </p:nvSpPr>
        <p:spPr>
          <a:xfrm>
            <a:off x="8079608" y="184519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3" name="箭號: 五邊形 22">
            <a:extLst>
              <a:ext uri="{FF2B5EF4-FFF2-40B4-BE49-F238E27FC236}">
                <a16:creationId xmlns:a16="http://schemas.microsoft.com/office/drawing/2014/main" id="{D671AE0C-31DC-473A-9E27-83F0E6165E0E}"/>
              </a:ext>
            </a:extLst>
          </p:cNvPr>
          <p:cNvSpPr/>
          <p:nvPr/>
        </p:nvSpPr>
        <p:spPr>
          <a:xfrm>
            <a:off x="8077200" y="355789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24" name="箭號: 五邊形 23">
            <a:extLst>
              <a:ext uri="{FF2B5EF4-FFF2-40B4-BE49-F238E27FC236}">
                <a16:creationId xmlns:a16="http://schemas.microsoft.com/office/drawing/2014/main" id="{C42B1F1F-D96D-4DFA-9E8A-AF5CD67BAB18}"/>
              </a:ext>
            </a:extLst>
          </p:cNvPr>
          <p:cNvSpPr/>
          <p:nvPr/>
        </p:nvSpPr>
        <p:spPr>
          <a:xfrm>
            <a:off x="8066497" y="557719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381898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的圖片&#10;&#10;產生非常高可信度的描述">
            <a:extLst>
              <a:ext uri="{FF2B5EF4-FFF2-40B4-BE49-F238E27FC236}">
                <a16:creationId xmlns:a16="http://schemas.microsoft.com/office/drawing/2014/main" id="{2B956AB1-F58C-4FF6-858D-CD13D420F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33" y="1885387"/>
            <a:ext cx="7592317" cy="3885655"/>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192554" y="6422571"/>
            <a:ext cx="520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52400" y="352100"/>
            <a:ext cx="2943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基本概念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5</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703306"/>
            <a:ext cx="7819647" cy="424981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8E8DBFD9-0A2C-4180-BB99-1E2AE683FC88}"/>
              </a:ext>
            </a:extLst>
          </p:cNvPr>
          <p:cNvSpPr/>
          <p:nvPr/>
        </p:nvSpPr>
        <p:spPr>
          <a:xfrm>
            <a:off x="5324475" y="629866"/>
            <a:ext cx="6484620"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3200" dirty="0">
                <a:solidFill>
                  <a:prstClr val="white"/>
                </a:solidFill>
                <a:latin typeface="Noto Sans CJK TC Medium" panose="020B0600000000000000" pitchFamily="34" charset="-120"/>
                <a:ea typeface="Noto Sans CJK TC Medium" panose="020B0600000000000000" pitchFamily="34" charset="-120"/>
              </a:rPr>
              <a:t>表單頁：顯示一筆資料的詳細內容</a:t>
            </a:r>
            <a:endParaRPr lang="en-US" altLang="zh-TW" sz="3200" dirty="0">
              <a:solidFill>
                <a:prstClr val="white"/>
              </a:solidFill>
              <a:latin typeface="Noto Sans CJK TC Medium" panose="020B0600000000000000" pitchFamily="34" charset="-120"/>
              <a:ea typeface="Noto Sans CJK TC Medium" panose="020B0600000000000000" pitchFamily="34" charset="-120"/>
            </a:endParaRPr>
          </a:p>
        </p:txBody>
      </p:sp>
      <p:cxnSp>
        <p:nvCxnSpPr>
          <p:cNvPr id="14" name="直線接點 13">
            <a:extLst>
              <a:ext uri="{FF2B5EF4-FFF2-40B4-BE49-F238E27FC236}">
                <a16:creationId xmlns:a16="http://schemas.microsoft.com/office/drawing/2014/main" id="{20CD8621-17C7-43B7-8587-EDF274B03E9E}"/>
              </a:ext>
            </a:extLst>
          </p:cNvPr>
          <p:cNvCxnSpPr>
            <a:cxnSpLocks/>
          </p:cNvCxnSpPr>
          <p:nvPr/>
        </p:nvCxnSpPr>
        <p:spPr>
          <a:xfrm>
            <a:off x="4223971" y="3419475"/>
            <a:ext cx="4500929" cy="95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8E1432FE-58EC-4BCB-97B5-02007B5F9517}"/>
              </a:ext>
            </a:extLst>
          </p:cNvPr>
          <p:cNvSpPr txBox="1"/>
          <p:nvPr/>
        </p:nvSpPr>
        <p:spPr>
          <a:xfrm>
            <a:off x="9258301" y="3167390"/>
            <a:ext cx="9372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欄位</a:t>
            </a:r>
            <a:endParaRPr kumimoji="0" lang="en-US" altLang="zh-TW"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2" name="箭號: 五邊形 11">
            <a:extLst>
              <a:ext uri="{FF2B5EF4-FFF2-40B4-BE49-F238E27FC236}">
                <a16:creationId xmlns:a16="http://schemas.microsoft.com/office/drawing/2014/main" id="{B2A576FA-01B1-44E8-B7FE-CA2F32BC7CA7}"/>
              </a:ext>
            </a:extLst>
          </p:cNvPr>
          <p:cNvSpPr/>
          <p:nvPr/>
        </p:nvSpPr>
        <p:spPr>
          <a:xfrm>
            <a:off x="8724900" y="324634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5889256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1FBB7FEE-8EC3-47C8-B856-3EF337D56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73" y="1961372"/>
            <a:ext cx="7688202" cy="390702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80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48763" y="1855754"/>
            <a:ext cx="7961837" cy="414107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4830773" y="901646"/>
            <a:ext cx="7067550" cy="76519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案例 </a:t>
            </a:r>
            <a:r>
              <a:rPr lang="en-US" altLang="zh-TW" sz="3200" dirty="0">
                <a:solidFill>
                  <a:prstClr val="white"/>
                </a:solidFill>
                <a:latin typeface="Noto Sans CJK TC Medium" panose="020B0600000000000000" pitchFamily="34" charset="-120"/>
                <a:ea typeface="Noto Sans CJK TC Medium" panose="020B0600000000000000" pitchFamily="34" charset="-120"/>
              </a:rPr>
              <a:t>2</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a:t>
            </a:r>
            <a:r>
              <a:rPr lang="zh-TW" altLang="en-US" sz="3200" dirty="0">
                <a:solidFill>
                  <a:prstClr val="white"/>
                </a:solidFill>
                <a:latin typeface="Noto Sans CJK TC Medium" panose="020B0600000000000000" pitchFamily="34" charset="-120"/>
                <a:ea typeface="Noto Sans CJK TC Medium" panose="020B0600000000000000" pitchFamily="34" charset="-120"/>
              </a:rPr>
              <a:t>欄位資料一定要手動修改嗎？</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flipH="1">
            <a:off x="7260777" y="5375638"/>
            <a:ext cx="17308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9458326" y="5096765"/>
            <a:ext cx="18573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修改此表單欄位值</a:t>
            </a:r>
          </a:p>
        </p:txBody>
      </p:sp>
      <p:sp>
        <p:nvSpPr>
          <p:cNvPr id="13" name="箭號: 五邊形 12">
            <a:extLst>
              <a:ext uri="{FF2B5EF4-FFF2-40B4-BE49-F238E27FC236}">
                <a16:creationId xmlns:a16="http://schemas.microsoft.com/office/drawing/2014/main" id="{8AD559EF-8A7E-4E93-9D99-45557C0E981C}"/>
              </a:ext>
            </a:extLst>
          </p:cNvPr>
          <p:cNvSpPr/>
          <p:nvPr/>
        </p:nvSpPr>
        <p:spPr>
          <a:xfrm>
            <a:off x="8991600" y="519243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145409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2-2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814512" y="1827348"/>
            <a:ext cx="8562975" cy="437358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8330056" y="657063"/>
            <a:ext cx="3382973" cy="76519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自動寫入「合格」</a:t>
            </a:r>
          </a:p>
        </p:txBody>
      </p:sp>
      <p:pic>
        <p:nvPicPr>
          <p:cNvPr id="13" name="圖片 12" descr="一張含有 螢幕擷取畫面 的圖片&#10;&#10;產生非常高可信度的描述">
            <a:extLst>
              <a:ext uri="{FF2B5EF4-FFF2-40B4-BE49-F238E27FC236}">
                <a16:creationId xmlns:a16="http://schemas.microsoft.com/office/drawing/2014/main" id="{91C975D5-0EA1-42E0-960E-9913D54D4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547" y="1939367"/>
            <a:ext cx="8194903" cy="4149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55256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2-3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1827347"/>
            <a:ext cx="8199962" cy="437358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5676899" y="615569"/>
            <a:ext cx="6036130" cy="76519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如何設定</a:t>
            </a:r>
            <a:r>
              <a:rPr lang="zh-TW" altLang="en-US" sz="3200" dirty="0">
                <a:solidFill>
                  <a:prstClr val="white"/>
                </a:solidFill>
                <a:latin typeface="Noto Sans CJK TC Medium" panose="020B0600000000000000" pitchFamily="34" charset="-120"/>
                <a:ea typeface="Noto Sans CJK TC Medium" panose="020B0600000000000000" pitchFamily="34" charset="-120"/>
              </a:rPr>
              <a:t>：更新這張表單欄位值</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pic>
        <p:nvPicPr>
          <p:cNvPr id="10" name="圖片 9" descr="一張含有 螢幕擷取畫面 的圖片&#10;&#10;產生非常高可信度的描述">
            <a:extLst>
              <a:ext uri="{FF2B5EF4-FFF2-40B4-BE49-F238E27FC236}">
                <a16:creationId xmlns:a16="http://schemas.microsoft.com/office/drawing/2014/main" id="{2B4914F6-0C5E-45BF-910F-6B059ED37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920" y="1919163"/>
            <a:ext cx="7929045" cy="4189956"/>
          </a:xfrm>
          <a:prstGeom prst="rect">
            <a:avLst/>
          </a:prstGeom>
          <a:ln>
            <a:noFill/>
          </a:ln>
          <a:effectLst>
            <a:outerShdw blurRad="292100" dist="139700" dir="2700000" algn="tl" rotWithShape="0">
              <a:srgbClr val="333333">
                <a:alpha val="65000"/>
              </a:srgbClr>
            </a:outerShdw>
          </a:effectLst>
        </p:spPr>
      </p:pic>
      <p:cxnSp>
        <p:nvCxnSpPr>
          <p:cNvPr id="11" name="直線接點 10">
            <a:extLst>
              <a:ext uri="{FF2B5EF4-FFF2-40B4-BE49-F238E27FC236}">
                <a16:creationId xmlns:a16="http://schemas.microsoft.com/office/drawing/2014/main" id="{B1AC1B46-EDA6-41E0-A438-1E0DC0839858}"/>
              </a:ext>
            </a:extLst>
          </p:cNvPr>
          <p:cNvCxnSpPr>
            <a:cxnSpLocks/>
          </p:cNvCxnSpPr>
          <p:nvPr/>
        </p:nvCxnSpPr>
        <p:spPr>
          <a:xfrm flipH="1">
            <a:off x="8559066" y="3636319"/>
            <a:ext cx="73906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4139BB82-92A9-423F-A81C-B14212FBF5E2}"/>
              </a:ext>
            </a:extLst>
          </p:cNvPr>
          <p:cNvSpPr txBox="1"/>
          <p:nvPr/>
        </p:nvSpPr>
        <p:spPr>
          <a:xfrm>
            <a:off x="9872144" y="3374709"/>
            <a:ext cx="13062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點這裡</a:t>
            </a:r>
          </a:p>
        </p:txBody>
      </p:sp>
      <p:sp>
        <p:nvSpPr>
          <p:cNvPr id="13" name="箭號: 五邊形 12">
            <a:extLst>
              <a:ext uri="{FF2B5EF4-FFF2-40B4-BE49-F238E27FC236}">
                <a16:creationId xmlns:a16="http://schemas.microsoft.com/office/drawing/2014/main" id="{4CD17079-96AC-4D14-BAC8-876644743D17}"/>
              </a:ext>
            </a:extLst>
          </p:cNvPr>
          <p:cNvSpPr/>
          <p:nvPr/>
        </p:nvSpPr>
        <p:spPr>
          <a:xfrm>
            <a:off x="9301807" y="345311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1496964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3" name="圖片 12" descr="一張含有 螢幕擷取畫面 的圖片&#10;&#10;產生非常高可信度的描述">
            <a:extLst>
              <a:ext uri="{FF2B5EF4-FFF2-40B4-BE49-F238E27FC236}">
                <a16:creationId xmlns:a16="http://schemas.microsoft.com/office/drawing/2014/main" id="{A5A16064-5F55-4AC2-813B-D3BEBC1FD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920" y="2247699"/>
            <a:ext cx="7386189" cy="293388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2-4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2105027"/>
            <a:ext cx="7637986" cy="320039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734300" y="774064"/>
            <a:ext cx="3978730" cy="76519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更新這張表單欄位值</a:t>
            </a:r>
          </a:p>
        </p:txBody>
      </p:sp>
      <p:cxnSp>
        <p:nvCxnSpPr>
          <p:cNvPr id="11" name="直線接點 10">
            <a:extLst>
              <a:ext uri="{FF2B5EF4-FFF2-40B4-BE49-F238E27FC236}">
                <a16:creationId xmlns:a16="http://schemas.microsoft.com/office/drawing/2014/main" id="{B1AC1B46-EDA6-41E0-A438-1E0DC0839858}"/>
              </a:ext>
            </a:extLst>
          </p:cNvPr>
          <p:cNvCxnSpPr>
            <a:cxnSpLocks/>
          </p:cNvCxnSpPr>
          <p:nvPr/>
        </p:nvCxnSpPr>
        <p:spPr>
          <a:xfrm flipH="1">
            <a:off x="4676776" y="3045769"/>
            <a:ext cx="399097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4139BB82-92A9-423F-A81C-B14212FBF5E2}"/>
              </a:ext>
            </a:extLst>
          </p:cNvPr>
          <p:cNvSpPr txBox="1"/>
          <p:nvPr/>
        </p:nvSpPr>
        <p:spPr>
          <a:xfrm>
            <a:off x="9134476" y="2789842"/>
            <a:ext cx="2769788"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設定更新的欄位</a:t>
            </a:r>
          </a:p>
          <a:p>
            <a:pPr lvl="0">
              <a:defRPr/>
            </a:pPr>
            <a:r>
              <a:rPr lang="en-US" altLang="zh-TW" sz="2800" dirty="0">
                <a:solidFill>
                  <a:srgbClr val="9D6262"/>
                </a:solidFill>
                <a:latin typeface="Noto Sans CJK TC Bold" panose="020B0800000000000000" pitchFamily="34" charset="-120"/>
                <a:ea typeface="Noto Sans CJK TC Bold" panose="020B0800000000000000" pitchFamily="34" charset="-120"/>
              </a:rPr>
              <a:t>(</a:t>
            </a:r>
            <a:r>
              <a:rPr lang="zh-TW" altLang="en-US" sz="2800" dirty="0">
                <a:solidFill>
                  <a:srgbClr val="9D6262"/>
                </a:solidFill>
                <a:latin typeface="Noto Sans CJK TC Bold" panose="020B0800000000000000" pitchFamily="34" charset="-120"/>
                <a:ea typeface="Noto Sans CJK TC Bold" panose="020B0800000000000000" pitchFamily="34" charset="-120"/>
              </a:rPr>
              <a:t>可以是多個</a:t>
            </a:r>
            <a:r>
              <a:rPr lang="en-US" altLang="zh-TW" sz="2800" dirty="0">
                <a:solidFill>
                  <a:srgbClr val="9D6262"/>
                </a:solidFill>
                <a:latin typeface="Noto Sans CJK TC Bold" panose="020B0800000000000000" pitchFamily="34" charset="-120"/>
                <a:ea typeface="Noto Sans CJK TC Bold" panose="020B0800000000000000" pitchFamily="34" charset="-120"/>
              </a:rPr>
              <a:t>)</a:t>
            </a:r>
          </a:p>
        </p:txBody>
      </p:sp>
      <p:cxnSp>
        <p:nvCxnSpPr>
          <p:cNvPr id="16" name="直線接點 15">
            <a:extLst>
              <a:ext uri="{FF2B5EF4-FFF2-40B4-BE49-F238E27FC236}">
                <a16:creationId xmlns:a16="http://schemas.microsoft.com/office/drawing/2014/main" id="{9DA91972-F676-420E-9E48-723E9BCA0F1A}"/>
              </a:ext>
            </a:extLst>
          </p:cNvPr>
          <p:cNvCxnSpPr>
            <a:cxnSpLocks/>
          </p:cNvCxnSpPr>
          <p:nvPr/>
        </p:nvCxnSpPr>
        <p:spPr>
          <a:xfrm flipH="1">
            <a:off x="4100513" y="4484044"/>
            <a:ext cx="456723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D76AE5B3-A742-4981-A45B-081B432BCFAD}"/>
              </a:ext>
            </a:extLst>
          </p:cNvPr>
          <p:cNvSpPr txBox="1"/>
          <p:nvPr/>
        </p:nvSpPr>
        <p:spPr>
          <a:xfrm>
            <a:off x="9134476" y="4250387"/>
            <a:ext cx="2769788"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確認建立</a:t>
            </a:r>
            <a:endParaRPr lang="en-US" altLang="zh-TW" sz="2800" dirty="0">
              <a:solidFill>
                <a:srgbClr val="9D6262"/>
              </a:solidFill>
              <a:latin typeface="Noto Sans CJK TC Bold" panose="020B0800000000000000" pitchFamily="34" charset="-120"/>
              <a:ea typeface="Noto Sans CJK TC Bold" panose="020B0800000000000000" pitchFamily="34" charset="-120"/>
            </a:endParaRPr>
          </a:p>
        </p:txBody>
      </p:sp>
      <p:sp>
        <p:nvSpPr>
          <p:cNvPr id="19" name="箭號: 五邊形 18">
            <a:extLst>
              <a:ext uri="{FF2B5EF4-FFF2-40B4-BE49-F238E27FC236}">
                <a16:creationId xmlns:a16="http://schemas.microsoft.com/office/drawing/2014/main" id="{C70390F0-8F28-44A5-9AF1-58B68E2436B7}"/>
              </a:ext>
            </a:extLst>
          </p:cNvPr>
          <p:cNvSpPr/>
          <p:nvPr/>
        </p:nvSpPr>
        <p:spPr>
          <a:xfrm>
            <a:off x="8658537" y="286256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0" name="箭號: 五邊形 19">
            <a:extLst>
              <a:ext uri="{FF2B5EF4-FFF2-40B4-BE49-F238E27FC236}">
                <a16:creationId xmlns:a16="http://schemas.microsoft.com/office/drawing/2014/main" id="{AB6CB48A-DE24-4FF7-A3C0-0C7E6C5F0456}"/>
              </a:ext>
            </a:extLst>
          </p:cNvPr>
          <p:cNvSpPr/>
          <p:nvPr/>
        </p:nvSpPr>
        <p:spPr>
          <a:xfrm>
            <a:off x="8667750" y="4309232"/>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831388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3" name="圖片 12" descr="一張含有 螢幕擷取畫面, 監視器, 室內 的圖片&#10;&#10;產生非常高可信度的描述">
            <a:extLst>
              <a:ext uri="{FF2B5EF4-FFF2-40B4-BE49-F238E27FC236}">
                <a16:creationId xmlns:a16="http://schemas.microsoft.com/office/drawing/2014/main" id="{342CFF5B-23BE-4984-AD5E-6E7CCBFEE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726" y="1929208"/>
            <a:ext cx="7883590" cy="4300141"/>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48763" y="1855753"/>
            <a:ext cx="8219012" cy="446679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5314950" y="497529"/>
            <a:ext cx="6398079" cy="1201893"/>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案例 </a:t>
            </a:r>
            <a:r>
              <a:rPr lang="en-US" altLang="zh-TW" sz="3200" dirty="0">
                <a:solidFill>
                  <a:prstClr val="white"/>
                </a:solidFill>
                <a:latin typeface="Noto Sans CJK TC Medium" panose="020B0600000000000000" pitchFamily="34" charset="-120"/>
                <a:ea typeface="Noto Sans CJK TC Medium" panose="020B0600000000000000" pitchFamily="34" charset="-120"/>
              </a:rPr>
              <a:t>3</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a:t>
            </a:r>
            <a:r>
              <a:rPr lang="zh-TW" altLang="en-US" sz="3200" dirty="0">
                <a:solidFill>
                  <a:prstClr val="white"/>
                </a:solidFill>
                <a:latin typeface="Noto Sans CJK TC Medium" panose="020B0600000000000000" pitchFamily="34" charset="-120"/>
                <a:ea typeface="Noto Sans CJK TC Medium" panose="020B0600000000000000" pitchFamily="34" charset="-120"/>
              </a:rPr>
              <a:t>出庫單確認出貨之後，可以扣另一張庫存表單的資料嗎？</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a:off x="7100059" y="3152775"/>
            <a:ext cx="0" cy="24249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9134475" y="3436001"/>
            <a:ext cx="2899441" cy="1384995"/>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根據這張表單的「數量」扣別張表單的「庫存」</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16" name="直線接點 15">
            <a:extLst>
              <a:ext uri="{FF2B5EF4-FFF2-40B4-BE49-F238E27FC236}">
                <a16:creationId xmlns:a16="http://schemas.microsoft.com/office/drawing/2014/main" id="{6E22222B-57B3-4876-9257-5E426588A579}"/>
              </a:ext>
            </a:extLst>
          </p:cNvPr>
          <p:cNvCxnSpPr>
            <a:cxnSpLocks/>
          </p:cNvCxnSpPr>
          <p:nvPr/>
        </p:nvCxnSpPr>
        <p:spPr>
          <a:xfrm>
            <a:off x="7100059" y="3152775"/>
            <a:ext cx="20725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箭號: 五邊形 16">
            <a:extLst>
              <a:ext uri="{FF2B5EF4-FFF2-40B4-BE49-F238E27FC236}">
                <a16:creationId xmlns:a16="http://schemas.microsoft.com/office/drawing/2014/main" id="{A8AB44B1-87AC-4E61-A7F4-1DA1B19661B8}"/>
              </a:ext>
            </a:extLst>
          </p:cNvPr>
          <p:cNvSpPr/>
          <p:nvPr/>
        </p:nvSpPr>
        <p:spPr>
          <a:xfrm>
            <a:off x="9134475" y="296957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3297522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的圖片&#10;&#10;產生非常高可信度的描述">
            <a:extLst>
              <a:ext uri="{FF2B5EF4-FFF2-40B4-BE49-F238E27FC236}">
                <a16:creationId xmlns:a16="http://schemas.microsoft.com/office/drawing/2014/main" id="{78678CC4-E264-4A5A-A0EB-BDD4A41A3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174" y="1758422"/>
            <a:ext cx="8035439" cy="160855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3-2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730388" y="1599325"/>
            <a:ext cx="8219012" cy="446679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362825" y="604022"/>
            <a:ext cx="4350204" cy="638847"/>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更動另一張表單的資料</a:t>
            </a:r>
          </a:p>
        </p:txBody>
      </p:sp>
      <p:pic>
        <p:nvPicPr>
          <p:cNvPr id="18" name="圖片 17" descr="一張含有 螢幕擷取畫面 的圖片&#10;&#10;產生非常高可信度的描述">
            <a:extLst>
              <a:ext uri="{FF2B5EF4-FFF2-40B4-BE49-F238E27FC236}">
                <a16:creationId xmlns:a16="http://schemas.microsoft.com/office/drawing/2014/main" id="{7697340C-CAAF-4303-BB75-385EC9E8B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174" y="4238964"/>
            <a:ext cx="8035439" cy="1651118"/>
          </a:xfrm>
          <a:prstGeom prst="rect">
            <a:avLst/>
          </a:prstGeom>
          <a:ln>
            <a:noFill/>
          </a:ln>
          <a:effectLst>
            <a:outerShdw blurRad="292100" dist="139700" dir="2700000" algn="tl" rotWithShape="0">
              <a:srgbClr val="333333">
                <a:alpha val="65000"/>
              </a:srgbClr>
            </a:outerShdw>
          </a:effectLst>
        </p:spPr>
      </p:pic>
      <p:sp>
        <p:nvSpPr>
          <p:cNvPr id="3" name="箭號: 向下 2">
            <a:extLst>
              <a:ext uri="{FF2B5EF4-FFF2-40B4-BE49-F238E27FC236}">
                <a16:creationId xmlns:a16="http://schemas.microsoft.com/office/drawing/2014/main" id="{0C544C4C-384C-41B1-BE2E-9562CFF2FF27}"/>
              </a:ext>
            </a:extLst>
          </p:cNvPr>
          <p:cNvSpPr/>
          <p:nvPr/>
        </p:nvSpPr>
        <p:spPr>
          <a:xfrm>
            <a:off x="5666778" y="3640871"/>
            <a:ext cx="318749" cy="422057"/>
          </a:xfrm>
          <a:prstGeom prst="downArrow">
            <a:avLst/>
          </a:prstGeom>
          <a:solidFill>
            <a:srgbClr val="F8937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88736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descr="一張含有 螢幕擷取畫面 的圖片&#10;&#10;產生非常高可信度的描述">
            <a:extLst>
              <a:ext uri="{FF2B5EF4-FFF2-40B4-BE49-F238E27FC236}">
                <a16:creationId xmlns:a16="http://schemas.microsoft.com/office/drawing/2014/main" id="{3C243FB1-DC3D-4426-B866-3EAA18292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272" y="1732817"/>
            <a:ext cx="7903877" cy="4287113"/>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3-3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205705" y="1642978"/>
            <a:ext cx="8219012" cy="446679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5743576" y="604022"/>
            <a:ext cx="5969454" cy="638847"/>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如何設定：更新別張表單欄位值</a:t>
            </a:r>
          </a:p>
        </p:txBody>
      </p:sp>
      <p:cxnSp>
        <p:nvCxnSpPr>
          <p:cNvPr id="11" name="直線接點 10">
            <a:extLst>
              <a:ext uri="{FF2B5EF4-FFF2-40B4-BE49-F238E27FC236}">
                <a16:creationId xmlns:a16="http://schemas.microsoft.com/office/drawing/2014/main" id="{1C53FDB2-46EE-40A7-9D91-DF92D1EA2410}"/>
              </a:ext>
            </a:extLst>
          </p:cNvPr>
          <p:cNvCxnSpPr>
            <a:cxnSpLocks/>
          </p:cNvCxnSpPr>
          <p:nvPr/>
        </p:nvCxnSpPr>
        <p:spPr>
          <a:xfrm flipH="1">
            <a:off x="9196595" y="4362808"/>
            <a:ext cx="60398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1FC5312E-F6D6-4360-BAF4-37A8B3A7134B}"/>
              </a:ext>
            </a:extLst>
          </p:cNvPr>
          <p:cNvSpPr txBox="1"/>
          <p:nvPr/>
        </p:nvSpPr>
        <p:spPr>
          <a:xfrm>
            <a:off x="10330543" y="4101198"/>
            <a:ext cx="13062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點這裡</a:t>
            </a:r>
          </a:p>
        </p:txBody>
      </p:sp>
      <p:sp>
        <p:nvSpPr>
          <p:cNvPr id="15" name="箭號: 五邊形 14">
            <a:extLst>
              <a:ext uri="{FF2B5EF4-FFF2-40B4-BE49-F238E27FC236}">
                <a16:creationId xmlns:a16="http://schemas.microsoft.com/office/drawing/2014/main" id="{CFD525C0-37F1-42DC-9706-71B5CD410C93}"/>
              </a:ext>
            </a:extLst>
          </p:cNvPr>
          <p:cNvSpPr/>
          <p:nvPr/>
        </p:nvSpPr>
        <p:spPr>
          <a:xfrm>
            <a:off x="9800578" y="417960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7112757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5" name="圖片 14" descr="一張含有 螢幕擷取畫面 的圖片&#10;&#10;產生非常高可信度的描述">
            <a:extLst>
              <a:ext uri="{FF2B5EF4-FFF2-40B4-BE49-F238E27FC236}">
                <a16:creationId xmlns:a16="http://schemas.microsoft.com/office/drawing/2014/main" id="{2661F4F7-1900-4DD1-A622-6E5B6DE90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873" y="1287392"/>
            <a:ext cx="5670602" cy="4938114"/>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3-4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057275" y="1171580"/>
            <a:ext cx="5943600" cy="515245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734300" y="604022"/>
            <a:ext cx="3978730" cy="638847"/>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更新別張表單欄位值</a:t>
            </a:r>
          </a:p>
        </p:txBody>
      </p:sp>
      <p:cxnSp>
        <p:nvCxnSpPr>
          <p:cNvPr id="11" name="直線接點 10">
            <a:extLst>
              <a:ext uri="{FF2B5EF4-FFF2-40B4-BE49-F238E27FC236}">
                <a16:creationId xmlns:a16="http://schemas.microsoft.com/office/drawing/2014/main" id="{1C53FDB2-46EE-40A7-9D91-DF92D1EA2410}"/>
              </a:ext>
            </a:extLst>
          </p:cNvPr>
          <p:cNvCxnSpPr>
            <a:cxnSpLocks/>
          </p:cNvCxnSpPr>
          <p:nvPr/>
        </p:nvCxnSpPr>
        <p:spPr>
          <a:xfrm flipH="1">
            <a:off x="7000875" y="2550468"/>
            <a:ext cx="60398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1FC5312E-F6D6-4360-BAF4-37A8B3A7134B}"/>
              </a:ext>
            </a:extLst>
          </p:cNvPr>
          <p:cNvSpPr txBox="1"/>
          <p:nvPr/>
        </p:nvSpPr>
        <p:spPr>
          <a:xfrm>
            <a:off x="8071583" y="2301119"/>
            <a:ext cx="2002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更新的表單</a:t>
            </a:r>
          </a:p>
        </p:txBody>
      </p:sp>
      <p:cxnSp>
        <p:nvCxnSpPr>
          <p:cNvPr id="16" name="直線接點 15">
            <a:extLst>
              <a:ext uri="{FF2B5EF4-FFF2-40B4-BE49-F238E27FC236}">
                <a16:creationId xmlns:a16="http://schemas.microsoft.com/office/drawing/2014/main" id="{B0AC32EE-4394-4363-A223-284D08BB62B1}"/>
              </a:ext>
            </a:extLst>
          </p:cNvPr>
          <p:cNvCxnSpPr>
            <a:cxnSpLocks/>
          </p:cNvCxnSpPr>
          <p:nvPr/>
        </p:nvCxnSpPr>
        <p:spPr>
          <a:xfrm flipH="1">
            <a:off x="7000874" y="3341043"/>
            <a:ext cx="60398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E8D6DDBF-512A-4E51-9730-92C7FE854813}"/>
              </a:ext>
            </a:extLst>
          </p:cNvPr>
          <p:cNvSpPr txBox="1"/>
          <p:nvPr/>
        </p:nvSpPr>
        <p:spPr>
          <a:xfrm>
            <a:off x="8071583" y="3066601"/>
            <a:ext cx="3688445"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如何更新</a:t>
            </a:r>
          </a:p>
          <a:p>
            <a:pPr lvl="0">
              <a:defRPr/>
            </a:pPr>
            <a:r>
              <a:rPr lang="en-US" altLang="zh-TW" sz="2800" dirty="0">
                <a:solidFill>
                  <a:srgbClr val="9D6262"/>
                </a:solidFill>
                <a:latin typeface="Noto Sans CJK TC Bold" panose="020B0800000000000000" pitchFamily="34" charset="-120"/>
                <a:ea typeface="Noto Sans CJK TC Bold" panose="020B0800000000000000" pitchFamily="34" charset="-120"/>
              </a:rPr>
              <a:t>(</a:t>
            </a:r>
            <a:r>
              <a:rPr lang="zh-TW" altLang="en-US" sz="2800" dirty="0">
                <a:solidFill>
                  <a:srgbClr val="9D6262"/>
                </a:solidFill>
                <a:latin typeface="Noto Sans CJK TC Bold" panose="020B0800000000000000" pitchFamily="34" charset="-120"/>
                <a:ea typeface="Noto Sans CJK TC Bold" panose="020B0800000000000000" pitchFamily="34" charset="-120"/>
              </a:rPr>
              <a:t>可以更新多個欄位</a:t>
            </a:r>
            <a:r>
              <a:rPr lang="en-US" altLang="zh-TW" sz="2800" dirty="0">
                <a:solidFill>
                  <a:srgbClr val="9D6262"/>
                </a:solidFill>
                <a:latin typeface="Noto Sans CJK TC Bold" panose="020B0800000000000000" pitchFamily="34" charset="-120"/>
                <a:ea typeface="Noto Sans CJK TC Bold" panose="020B0800000000000000" pitchFamily="34" charset="-120"/>
              </a:rPr>
              <a:t>)</a:t>
            </a:r>
          </a:p>
        </p:txBody>
      </p:sp>
      <p:cxnSp>
        <p:nvCxnSpPr>
          <p:cNvPr id="19" name="直線接點 18">
            <a:extLst>
              <a:ext uri="{FF2B5EF4-FFF2-40B4-BE49-F238E27FC236}">
                <a16:creationId xmlns:a16="http://schemas.microsoft.com/office/drawing/2014/main" id="{C0176A06-4AF1-4DE7-91F5-B039E5834301}"/>
              </a:ext>
            </a:extLst>
          </p:cNvPr>
          <p:cNvCxnSpPr>
            <a:cxnSpLocks/>
          </p:cNvCxnSpPr>
          <p:nvPr/>
        </p:nvCxnSpPr>
        <p:spPr>
          <a:xfrm flipH="1">
            <a:off x="7000874" y="4607868"/>
            <a:ext cx="60398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3A7D37D0-8133-4F21-AECF-F6928C9C1AB0}"/>
              </a:ext>
            </a:extLst>
          </p:cNvPr>
          <p:cNvSpPr txBox="1"/>
          <p:nvPr/>
        </p:nvSpPr>
        <p:spPr>
          <a:xfrm>
            <a:off x="8071583" y="4361331"/>
            <a:ext cx="2002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更新的條件</a:t>
            </a:r>
          </a:p>
        </p:txBody>
      </p:sp>
      <p:sp>
        <p:nvSpPr>
          <p:cNvPr id="22" name="箭號: 五邊形 21">
            <a:extLst>
              <a:ext uri="{FF2B5EF4-FFF2-40B4-BE49-F238E27FC236}">
                <a16:creationId xmlns:a16="http://schemas.microsoft.com/office/drawing/2014/main" id="{8C8A088F-09B6-4E2F-9BE1-73234F0DB99D}"/>
              </a:ext>
            </a:extLst>
          </p:cNvPr>
          <p:cNvSpPr/>
          <p:nvPr/>
        </p:nvSpPr>
        <p:spPr>
          <a:xfrm>
            <a:off x="7604857" y="236342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3" name="箭號: 五邊形 22">
            <a:extLst>
              <a:ext uri="{FF2B5EF4-FFF2-40B4-BE49-F238E27FC236}">
                <a16:creationId xmlns:a16="http://schemas.microsoft.com/office/drawing/2014/main" id="{5692DA27-CFB2-4574-AB9F-67E95F9C0524}"/>
              </a:ext>
            </a:extLst>
          </p:cNvPr>
          <p:cNvSpPr/>
          <p:nvPr/>
        </p:nvSpPr>
        <p:spPr>
          <a:xfrm>
            <a:off x="7604857" y="315751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24" name="箭號: 五邊形 23">
            <a:extLst>
              <a:ext uri="{FF2B5EF4-FFF2-40B4-BE49-F238E27FC236}">
                <a16:creationId xmlns:a16="http://schemas.microsoft.com/office/drawing/2014/main" id="{89C5AA51-4AFE-4D6E-A187-CED82E094A0C}"/>
              </a:ext>
            </a:extLst>
          </p:cNvPr>
          <p:cNvSpPr/>
          <p:nvPr/>
        </p:nvSpPr>
        <p:spPr>
          <a:xfrm>
            <a:off x="7604857" y="442466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1963761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的圖片&#10;&#10;產生非常高可信度的描述">
            <a:extLst>
              <a:ext uri="{FF2B5EF4-FFF2-40B4-BE49-F238E27FC236}">
                <a16:creationId xmlns:a16="http://schemas.microsoft.com/office/drawing/2014/main" id="{A0FFC675-BBCE-493C-B765-AC550C52F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041" y="1993342"/>
            <a:ext cx="6911443" cy="4029120"/>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742950" y="1855754"/>
            <a:ext cx="7115176" cy="425929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5314950" y="406477"/>
            <a:ext cx="6398079" cy="1201893"/>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案例 </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4</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：你知道能寄出客製化的面試通知信嗎？</a:t>
            </a:r>
          </a:p>
        </p:txBody>
      </p:sp>
      <p:sp>
        <p:nvSpPr>
          <p:cNvPr id="20" name="文字方塊 19">
            <a:extLst>
              <a:ext uri="{FF2B5EF4-FFF2-40B4-BE49-F238E27FC236}">
                <a16:creationId xmlns:a16="http://schemas.microsoft.com/office/drawing/2014/main" id="{992E1DE1-66AE-4286-A5D7-3D988A0A14CF}"/>
              </a:ext>
            </a:extLst>
          </p:cNvPr>
          <p:cNvSpPr txBox="1"/>
          <p:nvPr/>
        </p:nvSpPr>
        <p:spPr>
          <a:xfrm>
            <a:off x="8722959" y="2806416"/>
            <a:ext cx="31077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根據儲存的資料來寄出客製化信件</a:t>
            </a:r>
          </a:p>
        </p:txBody>
      </p:sp>
      <p:cxnSp>
        <p:nvCxnSpPr>
          <p:cNvPr id="16" name="直線接點 15">
            <a:extLst>
              <a:ext uri="{FF2B5EF4-FFF2-40B4-BE49-F238E27FC236}">
                <a16:creationId xmlns:a16="http://schemas.microsoft.com/office/drawing/2014/main" id="{6E22222B-57B3-4876-9257-5E426588A579}"/>
              </a:ext>
            </a:extLst>
          </p:cNvPr>
          <p:cNvCxnSpPr>
            <a:cxnSpLocks/>
          </p:cNvCxnSpPr>
          <p:nvPr/>
        </p:nvCxnSpPr>
        <p:spPr>
          <a:xfrm flipV="1">
            <a:off x="7001501" y="3085221"/>
            <a:ext cx="0" cy="232497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C862715A-66E0-4185-B487-411ED3C269A5}"/>
              </a:ext>
            </a:extLst>
          </p:cNvPr>
          <p:cNvCxnSpPr>
            <a:cxnSpLocks/>
          </p:cNvCxnSpPr>
          <p:nvPr/>
        </p:nvCxnSpPr>
        <p:spPr>
          <a:xfrm flipH="1">
            <a:off x="7001502" y="3085222"/>
            <a:ext cx="125473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箭號: 五邊形 12">
            <a:extLst>
              <a:ext uri="{FF2B5EF4-FFF2-40B4-BE49-F238E27FC236}">
                <a16:creationId xmlns:a16="http://schemas.microsoft.com/office/drawing/2014/main" id="{63857289-6D9D-4B05-8558-29C077E9ED5E}"/>
              </a:ext>
            </a:extLst>
          </p:cNvPr>
          <p:cNvSpPr/>
          <p:nvPr/>
        </p:nvSpPr>
        <p:spPr>
          <a:xfrm>
            <a:off x="8256233" y="290202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6458325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3" name="圖片 12" descr="一張含有 螢幕擷取畫面 的圖片&#10;&#10;產生非常高可信度的描述">
            <a:extLst>
              <a:ext uri="{FF2B5EF4-FFF2-40B4-BE49-F238E27FC236}">
                <a16:creationId xmlns:a16="http://schemas.microsoft.com/office/drawing/2014/main" id="{E070EFD7-0E0E-4A57-A2D6-C1999D75F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659" y="1821997"/>
            <a:ext cx="6955757" cy="381951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4-2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742950" y="1676400"/>
            <a:ext cx="7115176" cy="412432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6515100" y="726391"/>
            <a:ext cx="519792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如何設定：寄出自訂</a:t>
            </a:r>
            <a:r>
              <a:rPr lang="en-US" altLang="zh-TW" sz="3200" dirty="0">
                <a:solidFill>
                  <a:prstClr val="white"/>
                </a:solidFill>
                <a:latin typeface="Noto Sans CJK TC Medium" panose="020B0600000000000000" pitchFamily="34" charset="-120"/>
                <a:ea typeface="Noto Sans CJK TC Medium" panose="020B0600000000000000" pitchFamily="34" charset="-120"/>
              </a:rPr>
              <a:t>E-mail</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20" name="文字方塊 19">
            <a:extLst>
              <a:ext uri="{FF2B5EF4-FFF2-40B4-BE49-F238E27FC236}">
                <a16:creationId xmlns:a16="http://schemas.microsoft.com/office/drawing/2014/main" id="{992E1DE1-66AE-4286-A5D7-3D988A0A14CF}"/>
              </a:ext>
            </a:extLst>
          </p:cNvPr>
          <p:cNvSpPr txBox="1"/>
          <p:nvPr/>
        </p:nvSpPr>
        <p:spPr>
          <a:xfrm>
            <a:off x="8858251" y="4757187"/>
            <a:ext cx="15137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點這裡</a:t>
            </a:r>
          </a:p>
        </p:txBody>
      </p:sp>
      <p:cxnSp>
        <p:nvCxnSpPr>
          <p:cNvPr id="18" name="直線接點 17">
            <a:extLst>
              <a:ext uri="{FF2B5EF4-FFF2-40B4-BE49-F238E27FC236}">
                <a16:creationId xmlns:a16="http://schemas.microsoft.com/office/drawing/2014/main" id="{C862715A-66E0-4185-B487-411ED3C269A5}"/>
              </a:ext>
            </a:extLst>
          </p:cNvPr>
          <p:cNvCxnSpPr>
            <a:cxnSpLocks/>
          </p:cNvCxnSpPr>
          <p:nvPr/>
        </p:nvCxnSpPr>
        <p:spPr>
          <a:xfrm flipH="1">
            <a:off x="7733566" y="5018797"/>
            <a:ext cx="65795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箭號: 五邊形 10">
            <a:extLst>
              <a:ext uri="{FF2B5EF4-FFF2-40B4-BE49-F238E27FC236}">
                <a16:creationId xmlns:a16="http://schemas.microsoft.com/office/drawing/2014/main" id="{34F5D955-2DAA-40E9-BDD7-DDE92629651A}"/>
              </a:ext>
            </a:extLst>
          </p:cNvPr>
          <p:cNvSpPr/>
          <p:nvPr/>
        </p:nvSpPr>
        <p:spPr>
          <a:xfrm>
            <a:off x="8391525" y="483559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577779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54193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9D626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建立企業電子化流程</a:t>
            </a:r>
            <a:endPar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192554" y="6422571"/>
            <a:ext cx="520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9</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pic>
        <p:nvPicPr>
          <p:cNvPr id="3" name="圖片 2">
            <a:extLst>
              <a:ext uri="{FF2B5EF4-FFF2-40B4-BE49-F238E27FC236}">
                <a16:creationId xmlns:a16="http://schemas.microsoft.com/office/drawing/2014/main" id="{6BD8AEA6-9B0F-4495-AA6D-03C0198F9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0868" y="606535"/>
            <a:ext cx="2791686" cy="2791686"/>
          </a:xfrm>
          <a:prstGeom prst="rect">
            <a:avLst/>
          </a:prstGeom>
        </p:spPr>
      </p:pic>
      <p:sp>
        <p:nvSpPr>
          <p:cNvPr id="8" name="文字方塊 7">
            <a:extLst>
              <a:ext uri="{FF2B5EF4-FFF2-40B4-BE49-F238E27FC236}">
                <a16:creationId xmlns:a16="http://schemas.microsoft.com/office/drawing/2014/main" id="{8614003B-C9B4-4A9B-A1CD-D4AB6B137866}"/>
              </a:ext>
            </a:extLst>
          </p:cNvPr>
          <p:cNvSpPr txBox="1"/>
          <p:nvPr/>
        </p:nvSpPr>
        <p:spPr>
          <a:xfrm>
            <a:off x="1144062" y="5901245"/>
            <a:ext cx="4037538" cy="400110"/>
          </a:xfrm>
          <a:prstGeom prst="rect">
            <a:avLst/>
          </a:prstGeom>
          <a:noFill/>
        </p:spPr>
        <p:txBody>
          <a:bodyPr wrap="square" rtlCol="0">
            <a:spAutoFit/>
          </a:bodyPr>
          <a:lstStyle/>
          <a:p>
            <a:r>
              <a:rPr lang="zh-TW" altLang="en-US" sz="2000" dirty="0">
                <a:solidFill>
                  <a:srgbClr val="445252"/>
                </a:solidFill>
                <a:latin typeface="Noto Sans CJK TC Regular" panose="020B0500000000000000" pitchFamily="34" charset="-120"/>
                <a:ea typeface="Noto Sans CJK TC Regular" panose="020B0500000000000000" pitchFamily="34" charset="-120"/>
              </a:rPr>
              <a:t>第一次用</a:t>
            </a:r>
            <a:r>
              <a:rPr lang="en-US" altLang="zh-TW" sz="2000" dirty="0">
                <a:solidFill>
                  <a:srgbClr val="445252"/>
                </a:solidFill>
                <a:latin typeface="Noto Sans CJK TC Regular" panose="020B0500000000000000" pitchFamily="34" charset="-120"/>
                <a:ea typeface="Noto Sans CJK TC Regular" panose="020B0500000000000000" pitchFamily="34" charset="-120"/>
              </a:rPr>
              <a:t>Ragic</a:t>
            </a:r>
            <a:r>
              <a:rPr lang="zh-TW" altLang="en-US" sz="2000" dirty="0">
                <a:solidFill>
                  <a:srgbClr val="445252"/>
                </a:solidFill>
                <a:latin typeface="Noto Sans CJK TC Regular" panose="020B0500000000000000" pitchFamily="34" charset="-120"/>
                <a:ea typeface="Noto Sans CJK TC Regular" panose="020B0500000000000000" pitchFamily="34" charset="-120"/>
              </a:rPr>
              <a:t>就上手</a:t>
            </a:r>
          </a:p>
        </p:txBody>
      </p:sp>
      <p:pic>
        <p:nvPicPr>
          <p:cNvPr id="13" name="圖片 12">
            <a:extLst>
              <a:ext uri="{FF2B5EF4-FFF2-40B4-BE49-F238E27FC236}">
                <a16:creationId xmlns:a16="http://schemas.microsoft.com/office/drawing/2014/main" id="{6AF54039-ABFB-483B-A916-C0D9F8A5B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02" y="5576097"/>
            <a:ext cx="650296" cy="650296"/>
          </a:xfrm>
          <a:prstGeom prst="rect">
            <a:avLst/>
          </a:prstGeom>
        </p:spPr>
      </p:pic>
    </p:spTree>
    <p:extLst>
      <p:ext uri="{BB962C8B-B14F-4D97-AF65-F5344CB8AC3E}">
        <p14:creationId xmlns:p14="http://schemas.microsoft.com/office/powerpoint/2010/main" val="5682854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1A3B04F7-F9EE-47D3-BA73-A616F8BB3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152" y="1375639"/>
            <a:ext cx="6772275" cy="4736585"/>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90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4-3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95013" y="1295399"/>
            <a:ext cx="7038553" cy="491489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725024" y="615793"/>
            <a:ext cx="191180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設計範本</a:t>
            </a:r>
          </a:p>
        </p:txBody>
      </p:sp>
      <p:sp>
        <p:nvSpPr>
          <p:cNvPr id="20" name="文字方塊 19">
            <a:extLst>
              <a:ext uri="{FF2B5EF4-FFF2-40B4-BE49-F238E27FC236}">
                <a16:creationId xmlns:a16="http://schemas.microsoft.com/office/drawing/2014/main" id="{992E1DE1-66AE-4286-A5D7-3D988A0A14CF}"/>
              </a:ext>
            </a:extLst>
          </p:cNvPr>
          <p:cNvSpPr txBox="1"/>
          <p:nvPr/>
        </p:nvSpPr>
        <p:spPr>
          <a:xfrm>
            <a:off x="8651938" y="4492346"/>
            <a:ext cx="31798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自動帶入該欄位值</a:t>
            </a:r>
          </a:p>
        </p:txBody>
      </p:sp>
      <p:cxnSp>
        <p:nvCxnSpPr>
          <p:cNvPr id="18" name="直線接點 17">
            <a:extLst>
              <a:ext uri="{FF2B5EF4-FFF2-40B4-BE49-F238E27FC236}">
                <a16:creationId xmlns:a16="http://schemas.microsoft.com/office/drawing/2014/main" id="{C862715A-66E0-4185-B487-411ED3C269A5}"/>
              </a:ext>
            </a:extLst>
          </p:cNvPr>
          <p:cNvCxnSpPr>
            <a:cxnSpLocks/>
          </p:cNvCxnSpPr>
          <p:nvPr/>
        </p:nvCxnSpPr>
        <p:spPr>
          <a:xfrm flipH="1">
            <a:off x="3305176" y="4746427"/>
            <a:ext cx="48800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2EEFF473-F773-4432-97E2-DB714B97D210}"/>
              </a:ext>
            </a:extLst>
          </p:cNvPr>
          <p:cNvSpPr/>
          <p:nvPr/>
        </p:nvSpPr>
        <p:spPr>
          <a:xfrm>
            <a:off x="1727354" y="4301849"/>
            <a:ext cx="1577821" cy="915509"/>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五邊形 12">
            <a:extLst>
              <a:ext uri="{FF2B5EF4-FFF2-40B4-BE49-F238E27FC236}">
                <a16:creationId xmlns:a16="http://schemas.microsoft.com/office/drawing/2014/main" id="{364D71DD-075C-4A21-86D0-347119EEBF19}"/>
              </a:ext>
            </a:extLst>
          </p:cNvPr>
          <p:cNvSpPr/>
          <p:nvPr/>
        </p:nvSpPr>
        <p:spPr>
          <a:xfrm>
            <a:off x="8185212" y="457075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4450347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3" name="圖片 12" descr="一張含有 螢幕擷取畫面 的圖片&#10;&#10;產生非常高可信度的描述">
            <a:extLst>
              <a:ext uri="{FF2B5EF4-FFF2-40B4-BE49-F238E27FC236}">
                <a16:creationId xmlns:a16="http://schemas.microsoft.com/office/drawing/2014/main" id="{E3B5213C-8F55-49F3-ABA3-A3253C17500B}"/>
              </a:ext>
            </a:extLst>
          </p:cNvPr>
          <p:cNvPicPr>
            <a:picLocks noChangeAspect="1"/>
          </p:cNvPicPr>
          <p:nvPr/>
        </p:nvPicPr>
        <p:blipFill rotWithShape="1">
          <a:blip r:embed="rId2">
            <a:extLst>
              <a:ext uri="{28A0092B-C50C-407E-A947-70E740481C1C}">
                <a14:useLocalDpi xmlns:a14="http://schemas.microsoft.com/office/drawing/2010/main" val="0"/>
              </a:ext>
            </a:extLst>
          </a:blip>
          <a:srcRect r="947"/>
          <a:stretch/>
        </p:blipFill>
        <p:spPr>
          <a:xfrm>
            <a:off x="2091879" y="1394028"/>
            <a:ext cx="6950653" cy="4732990"/>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91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4-4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990413" y="1303076"/>
            <a:ext cx="7153587" cy="491489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725024" y="553650"/>
            <a:ext cx="191180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預覽</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範本</a:t>
            </a:r>
          </a:p>
        </p:txBody>
      </p:sp>
    </p:spTree>
    <p:extLst>
      <p:ext uri="{BB962C8B-B14F-4D97-AF65-F5344CB8AC3E}">
        <p14:creationId xmlns:p14="http://schemas.microsoft.com/office/powerpoint/2010/main" val="22537414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BF67B07-70F5-4E6C-9E07-028AE9C74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6790" y="283125"/>
            <a:ext cx="3534636" cy="3534636"/>
          </a:xfrm>
          <a:prstGeom prst="rect">
            <a:avLst/>
          </a:prstGeom>
        </p:spPr>
      </p:pic>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7552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9D626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藉由報表呈現資料</a:t>
            </a:r>
            <a:endPar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39475" y="6422571"/>
            <a:ext cx="683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92</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6505046" y="5891498"/>
            <a:ext cx="40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成為達人從這裡開始</a:t>
            </a:r>
          </a:p>
        </p:txBody>
      </p:sp>
      <p:pic>
        <p:nvPicPr>
          <p:cNvPr id="12" name="圖片 11">
            <a:extLst>
              <a:ext uri="{FF2B5EF4-FFF2-40B4-BE49-F238E27FC236}">
                <a16:creationId xmlns:a16="http://schemas.microsoft.com/office/drawing/2014/main" id="{9710AEEE-9CD8-4B3C-A831-A81C30007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617" y="5592983"/>
            <a:ext cx="686429" cy="686429"/>
          </a:xfrm>
          <a:prstGeom prst="rect">
            <a:avLst/>
          </a:prstGeom>
        </p:spPr>
      </p:pic>
    </p:spTree>
    <p:extLst>
      <p:ext uri="{BB962C8B-B14F-4D97-AF65-F5344CB8AC3E}">
        <p14:creationId xmlns:p14="http://schemas.microsoft.com/office/powerpoint/2010/main" val="33191148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9</a:t>
            </a:r>
            <a:r>
              <a:rPr lang="en-US" altLang="zh-TW" sz="2000" dirty="0">
                <a:solidFill>
                  <a:srgbClr val="9D6262"/>
                </a:solidFill>
                <a:latin typeface="Noto Sans CJK TC Medium" panose="020B0600000000000000" pitchFamily="34" charset="-120"/>
                <a:ea typeface="Noto Sans CJK TC Medium" panose="020B0600000000000000" pitchFamily="34" charset="-120"/>
              </a:rPr>
              <a:t>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報表呈現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3314700" y="1361995"/>
            <a:ext cx="4838700" cy="481746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523390" y="532217"/>
            <a:ext cx="411343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TW" sz="3200" dirty="0">
                <a:solidFill>
                  <a:prstClr val="white"/>
                </a:solidFill>
                <a:latin typeface="Noto Sans CJK TC Medium" panose="020B0600000000000000" pitchFamily="34" charset="-120"/>
                <a:ea typeface="Noto Sans CJK TC Medium" panose="020B0600000000000000" pitchFamily="34" charset="-120"/>
              </a:rPr>
              <a:t>Ragic</a:t>
            </a:r>
            <a:r>
              <a:rPr lang="zh-TW" altLang="en-US" sz="3200" dirty="0">
                <a:solidFill>
                  <a:prstClr val="white"/>
                </a:solidFill>
                <a:latin typeface="Noto Sans CJK TC Medium" panose="020B0600000000000000" pitchFamily="34" charset="-120"/>
                <a:ea typeface="Noto Sans CJK TC Medium" panose="020B0600000000000000" pitchFamily="34" charset="-120"/>
              </a:rPr>
              <a:t>內建哪些報表？</a:t>
            </a:r>
          </a:p>
        </p:txBody>
      </p:sp>
      <p:pic>
        <p:nvPicPr>
          <p:cNvPr id="10" name="圖片 9">
            <a:extLst>
              <a:ext uri="{FF2B5EF4-FFF2-40B4-BE49-F238E27FC236}">
                <a16:creationId xmlns:a16="http://schemas.microsoft.com/office/drawing/2014/main" id="{7863FBD7-4CFE-4085-BC0D-F2D0DEB66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294" y="1408980"/>
            <a:ext cx="2281756" cy="4703088"/>
          </a:xfrm>
          <a:prstGeom prst="rect">
            <a:avLst/>
          </a:prstGeom>
        </p:spPr>
      </p:pic>
      <p:pic>
        <p:nvPicPr>
          <p:cNvPr id="14" name="圖片 13">
            <a:extLst>
              <a:ext uri="{FF2B5EF4-FFF2-40B4-BE49-F238E27FC236}">
                <a16:creationId xmlns:a16="http://schemas.microsoft.com/office/drawing/2014/main" id="{1270324F-E89A-47E4-9B36-7432111FE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1348" y="1408980"/>
            <a:ext cx="2391078" cy="3975015"/>
          </a:xfrm>
          <a:prstGeom prst="rect">
            <a:avLst/>
          </a:prstGeom>
        </p:spPr>
      </p:pic>
    </p:spTree>
    <p:extLst>
      <p:ext uri="{BB962C8B-B14F-4D97-AF65-F5344CB8AC3E}">
        <p14:creationId xmlns:p14="http://schemas.microsoft.com/office/powerpoint/2010/main" val="5243739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9</a:t>
            </a:r>
            <a:r>
              <a:rPr lang="en-US" altLang="zh-TW" sz="2000" dirty="0">
                <a:solidFill>
                  <a:srgbClr val="9D6262"/>
                </a:solidFill>
                <a:latin typeface="Noto Sans CJK TC Medium" panose="020B0600000000000000" pitchFamily="34" charset="-120"/>
                <a:ea typeface="Noto Sans CJK TC Medium" panose="020B0600000000000000" pitchFamily="34" charset="-120"/>
              </a:rPr>
              <a:t>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報表呈現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876300" y="1943104"/>
            <a:ext cx="9829800" cy="286702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334250" y="532217"/>
            <a:ext cx="430257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如何用報表呈現資料？</a:t>
            </a:r>
          </a:p>
        </p:txBody>
      </p:sp>
      <p:pic>
        <p:nvPicPr>
          <p:cNvPr id="11" name="圖片 10" descr="一張含有 螢幕擷取畫面 的圖片&#10;&#10;產生非常高可信度的描述">
            <a:extLst>
              <a:ext uri="{FF2B5EF4-FFF2-40B4-BE49-F238E27FC236}">
                <a16:creationId xmlns:a16="http://schemas.microsoft.com/office/drawing/2014/main" id="{DD27419F-0D0F-4040-A377-B3B649049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663" y="2063239"/>
            <a:ext cx="9528844" cy="2556375"/>
          </a:xfrm>
          <a:prstGeom prst="rect">
            <a:avLst/>
          </a:prstGeom>
          <a:ln>
            <a:noFill/>
          </a:ln>
          <a:effectLst>
            <a:outerShdw blurRad="292100" dist="139700" dir="2700000" algn="tl" rotWithShape="0">
              <a:srgbClr val="333333">
                <a:alpha val="65000"/>
              </a:srgbClr>
            </a:outerShdw>
          </a:effectLst>
        </p:spPr>
      </p:pic>
      <p:cxnSp>
        <p:nvCxnSpPr>
          <p:cNvPr id="13" name="直線接點 12">
            <a:extLst>
              <a:ext uri="{FF2B5EF4-FFF2-40B4-BE49-F238E27FC236}">
                <a16:creationId xmlns:a16="http://schemas.microsoft.com/office/drawing/2014/main" id="{D542BE9E-ACF4-4B3D-98C1-94295EEBCA02}"/>
              </a:ext>
            </a:extLst>
          </p:cNvPr>
          <p:cNvCxnSpPr>
            <a:cxnSpLocks/>
          </p:cNvCxnSpPr>
          <p:nvPr/>
        </p:nvCxnSpPr>
        <p:spPr>
          <a:xfrm>
            <a:off x="8982075" y="3341426"/>
            <a:ext cx="0" cy="183064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FD5D6CAB-5CB8-409B-B57C-B286DAE659D2}"/>
              </a:ext>
            </a:extLst>
          </p:cNvPr>
          <p:cNvSpPr txBox="1"/>
          <p:nvPr/>
        </p:nvSpPr>
        <p:spPr>
          <a:xfrm>
            <a:off x="7820025" y="5247492"/>
            <a:ext cx="43719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方法</a:t>
            </a:r>
            <a:r>
              <a:rPr kumimoji="0" lang="en-US" altLang="zh-TW"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1</a:t>
            </a: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：點選報表頁籤</a:t>
            </a:r>
          </a:p>
        </p:txBody>
      </p:sp>
      <p:sp>
        <p:nvSpPr>
          <p:cNvPr id="14" name="箭號: 五邊形 13">
            <a:extLst>
              <a:ext uri="{FF2B5EF4-FFF2-40B4-BE49-F238E27FC236}">
                <a16:creationId xmlns:a16="http://schemas.microsoft.com/office/drawing/2014/main" id="{5465F016-E4BA-4D45-A1BC-FC135C369C0C}"/>
              </a:ext>
            </a:extLst>
          </p:cNvPr>
          <p:cNvSpPr/>
          <p:nvPr/>
        </p:nvSpPr>
        <p:spPr>
          <a:xfrm>
            <a:off x="7334250" y="532590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2178841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4" name="圖片 13" descr="一張含有 螢幕擷取畫面 的圖片&#10;&#10;產生非常高可信度的描述">
            <a:extLst>
              <a:ext uri="{FF2B5EF4-FFF2-40B4-BE49-F238E27FC236}">
                <a16:creationId xmlns:a16="http://schemas.microsoft.com/office/drawing/2014/main" id="{15B2A079-E50E-44D3-A965-A44D63F25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652" y="1505621"/>
            <a:ext cx="10047812" cy="381504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95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報表呈現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020535" y="1392281"/>
            <a:ext cx="10285637" cy="407506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334250" y="532217"/>
            <a:ext cx="430257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如何用報表呈現資料？</a:t>
            </a:r>
          </a:p>
        </p:txBody>
      </p:sp>
      <p:cxnSp>
        <p:nvCxnSpPr>
          <p:cNvPr id="13" name="直線接點 12">
            <a:extLst>
              <a:ext uri="{FF2B5EF4-FFF2-40B4-BE49-F238E27FC236}">
                <a16:creationId xmlns:a16="http://schemas.microsoft.com/office/drawing/2014/main" id="{D542BE9E-ACF4-4B3D-98C1-94295EEBCA02}"/>
              </a:ext>
            </a:extLst>
          </p:cNvPr>
          <p:cNvCxnSpPr>
            <a:cxnSpLocks/>
          </p:cNvCxnSpPr>
          <p:nvPr/>
        </p:nvCxnSpPr>
        <p:spPr>
          <a:xfrm>
            <a:off x="8524875" y="5169854"/>
            <a:ext cx="0" cy="49641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FD5D6CAB-5CB8-409B-B57C-B286DAE659D2}"/>
              </a:ext>
            </a:extLst>
          </p:cNvPr>
          <p:cNvSpPr txBox="1"/>
          <p:nvPr/>
        </p:nvSpPr>
        <p:spPr>
          <a:xfrm>
            <a:off x="6911840" y="5743341"/>
            <a:ext cx="53625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方法</a:t>
            </a:r>
            <a:r>
              <a:rPr kumimoji="0" lang="en-US" altLang="zh-TW"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2</a:t>
            </a: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：在表單中點選報表按鈕</a:t>
            </a:r>
          </a:p>
        </p:txBody>
      </p:sp>
      <p:sp>
        <p:nvSpPr>
          <p:cNvPr id="11" name="箭號: 五邊形 10">
            <a:extLst>
              <a:ext uri="{FF2B5EF4-FFF2-40B4-BE49-F238E27FC236}">
                <a16:creationId xmlns:a16="http://schemas.microsoft.com/office/drawing/2014/main" id="{099068EC-76F8-48BC-8010-5F01EFC267A0}"/>
              </a:ext>
            </a:extLst>
          </p:cNvPr>
          <p:cNvSpPr/>
          <p:nvPr/>
        </p:nvSpPr>
        <p:spPr>
          <a:xfrm>
            <a:off x="6445114" y="582175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0414318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07B06254-E074-4FEB-832A-BD322D6D8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841" y="1441295"/>
            <a:ext cx="7273142" cy="4632650"/>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9</a:t>
            </a:r>
            <a:r>
              <a:rPr lang="en-US" altLang="zh-TW" sz="2000" dirty="0">
                <a:solidFill>
                  <a:srgbClr val="9D6262"/>
                </a:solidFill>
                <a:latin typeface="Noto Sans CJK TC Medium" panose="020B0600000000000000" pitchFamily="34" charset="-120"/>
                <a:ea typeface="Noto Sans CJK TC Medium" panose="020B0600000000000000" pitchFamily="34" charset="-120"/>
              </a:rPr>
              <a:t>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報表呈現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2162175" y="1314469"/>
            <a:ext cx="7610475" cy="488630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277350" y="494893"/>
            <a:ext cx="235947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資料儀表板</a:t>
            </a:r>
          </a:p>
        </p:txBody>
      </p:sp>
    </p:spTree>
    <p:extLst>
      <p:ext uri="{BB962C8B-B14F-4D97-AF65-F5344CB8AC3E}">
        <p14:creationId xmlns:p14="http://schemas.microsoft.com/office/powerpoint/2010/main" val="17247332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9</a:t>
            </a:r>
            <a:r>
              <a:rPr lang="en-US" altLang="zh-TW" sz="2000" dirty="0">
                <a:solidFill>
                  <a:srgbClr val="9D6262"/>
                </a:solidFill>
                <a:latin typeface="Noto Sans CJK TC Medium" panose="020B0600000000000000" pitchFamily="34" charset="-120"/>
                <a:ea typeface="Noto Sans CJK TC Medium" panose="020B0600000000000000" pitchFamily="34" charset="-120"/>
              </a:rPr>
              <a:t>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報表呈現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5</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738207" y="2303200"/>
            <a:ext cx="10715586" cy="291464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696450" y="494893"/>
            <a:ext cx="194037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排行報表</a:t>
            </a:r>
          </a:p>
        </p:txBody>
      </p:sp>
      <p:pic>
        <p:nvPicPr>
          <p:cNvPr id="10" name="圖片 9" descr="一張含有 螢幕擷取畫面 的圖片&#10;&#10;產生非常高可信度的描述">
            <a:extLst>
              <a:ext uri="{FF2B5EF4-FFF2-40B4-BE49-F238E27FC236}">
                <a16:creationId xmlns:a16="http://schemas.microsoft.com/office/drawing/2014/main" id="{05696AD8-3DEB-4E4E-95AB-D1F20D1EE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312" y="2471010"/>
            <a:ext cx="10421375" cy="25790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48806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55418925-8DBC-463F-A8E8-2AA49FC5D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491" y="2427696"/>
            <a:ext cx="10590998" cy="274167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9</a:t>
            </a:r>
            <a:r>
              <a:rPr lang="en-US" altLang="zh-TW" sz="2000" dirty="0">
                <a:solidFill>
                  <a:srgbClr val="9D6262"/>
                </a:solidFill>
                <a:latin typeface="Noto Sans CJK TC Medium" panose="020B0600000000000000" pitchFamily="34" charset="-120"/>
                <a:ea typeface="Noto Sans CJK TC Medium" panose="020B0600000000000000" pitchFamily="34" charset="-120"/>
              </a:rPr>
              <a:t>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報表呈現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6</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303200"/>
            <a:ext cx="10866962" cy="304032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696450" y="494893"/>
            <a:ext cx="194037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樞紐分析</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spTree>
    <p:extLst>
      <p:ext uri="{BB962C8B-B14F-4D97-AF65-F5344CB8AC3E}">
        <p14:creationId xmlns:p14="http://schemas.microsoft.com/office/powerpoint/2010/main" val="13474040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descr="一張含有 天空, 螢幕擷取畫面, 室外 的圖片&#10;&#10;產生非常高可信度的描述">
            <a:extLst>
              <a:ext uri="{FF2B5EF4-FFF2-40B4-BE49-F238E27FC236}">
                <a16:creationId xmlns:a16="http://schemas.microsoft.com/office/drawing/2014/main" id="{0DB95783-5B63-4F6A-BEE0-BA32AA7BF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410" y="2194851"/>
            <a:ext cx="10672295" cy="345006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9</a:t>
            </a:r>
            <a:r>
              <a:rPr lang="en-US" altLang="zh-TW" sz="2000" dirty="0">
                <a:solidFill>
                  <a:srgbClr val="9D6262"/>
                </a:solidFill>
                <a:latin typeface="Noto Sans CJK TC Medium" panose="020B0600000000000000" pitchFamily="34" charset="-120"/>
                <a:ea typeface="Noto Sans CJK TC Medium" panose="020B0600000000000000" pitchFamily="34" charset="-120"/>
              </a:rPr>
              <a:t>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報表呈現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7</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032866"/>
            <a:ext cx="10978540" cy="374880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10134600" y="494893"/>
            <a:ext cx="150222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行事曆</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spTree>
    <p:extLst>
      <p:ext uri="{BB962C8B-B14F-4D97-AF65-F5344CB8AC3E}">
        <p14:creationId xmlns:p14="http://schemas.microsoft.com/office/powerpoint/2010/main" val="401457129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6824</TotalTime>
  <Words>2106</Words>
  <Application>Microsoft Office PowerPoint</Application>
  <PresentationFormat>寬螢幕</PresentationFormat>
  <Paragraphs>604</Paragraphs>
  <Slides>119</Slides>
  <Notes>2</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119</vt:i4>
      </vt:variant>
    </vt:vector>
  </HeadingPairs>
  <TitlesOfParts>
    <vt:vector size="131" baseType="lpstr">
      <vt:lpstr>Arial</vt:lpstr>
      <vt:lpstr>Noto Sans CJK TC Regular</vt:lpstr>
      <vt:lpstr>Noto Sans CJK SC Bold</vt:lpstr>
      <vt:lpstr>Calibri</vt:lpstr>
      <vt:lpstr>Noto Sans CJK TC Black</vt:lpstr>
      <vt:lpstr>Calibri Light</vt:lpstr>
      <vt:lpstr>Helvetica Neue</vt:lpstr>
      <vt:lpstr>Microsoft Sans Serif</vt:lpstr>
      <vt:lpstr>Noto Sans CJK TC Bold</vt:lpstr>
      <vt:lpstr>新細明體</vt:lpstr>
      <vt:lpstr>Noto Sans CJK TC Medium</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Jeff Kuo</dc:creator>
  <cp:lastModifiedBy>Jeff Kuo</cp:lastModifiedBy>
  <cp:revision>1325</cp:revision>
  <dcterms:created xsi:type="dcterms:W3CDTF">2018-01-05T02:46:31Z</dcterms:created>
  <dcterms:modified xsi:type="dcterms:W3CDTF">2018-03-27T03:20:04Z</dcterms:modified>
</cp:coreProperties>
</file>