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3"/>
    <p:restoredTop sz="94694"/>
  </p:normalViewPr>
  <p:slideViewPr>
    <p:cSldViewPr snapToGrid="0">
      <p:cViewPr varScale="1">
        <p:scale>
          <a:sx n="85" d="100"/>
          <a:sy n="85" d="100"/>
        </p:scale>
        <p:origin x="18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1pPr>
    <a:lvl2pPr indent="2286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2pPr>
    <a:lvl3pPr indent="4572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3pPr>
    <a:lvl4pPr indent="6858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4pPr>
    <a:lvl5pPr indent="9144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5pPr>
    <a:lvl6pPr indent="11430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6pPr>
    <a:lvl7pPr indent="13716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7pPr>
    <a:lvl8pPr indent="16002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8pPr>
    <a:lvl9pPr indent="1828800" defTabSz="457200" latinLnBrk="0">
      <a:lnSpc>
        <a:spcPct val="117999"/>
      </a:lnSpc>
      <a:defRPr sz="2200" b="1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7192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77875" indent="-333375" algn="ctr">
              <a:spcBef>
                <a:spcPts val="0"/>
              </a:spcBef>
              <a:defRPr sz="2400"/>
            </a:lvl2pPr>
            <a:lvl3pPr marL="1222375" indent="-333375" algn="ctr">
              <a:spcBef>
                <a:spcPts val="0"/>
              </a:spcBef>
              <a:defRPr sz="2400"/>
            </a:lvl3pPr>
            <a:lvl4pPr marL="1666875" indent="-333375" algn="ctr">
              <a:spcBef>
                <a:spcPts val="0"/>
              </a:spcBef>
              <a:defRPr sz="2400"/>
            </a:lvl4pPr>
            <a:lvl5pPr marL="2111375" indent="-333375" algn="ctr">
              <a:spcBef>
                <a:spcPts val="0"/>
              </a:spcBef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4" name="「在此輸入名言語錄。」"/>
          <p:cNvSpPr txBox="1">
            <a:spLocks noGrp="1"/>
          </p:cNvSpPr>
          <p:nvPr>
            <p:ph type="body" sz="quarter" idx="21"/>
          </p:nvPr>
        </p:nvSpPr>
        <p:spPr>
          <a:xfrm>
            <a:off x="1270000" y="4259093"/>
            <a:ext cx="10464800" cy="62581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上白下粉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矩形"/>
          <p:cNvSpPr/>
          <p:nvPr/>
        </p:nvSpPr>
        <p:spPr>
          <a:xfrm>
            <a:off x="-430048" y="-602575"/>
            <a:ext cx="13777849" cy="37838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0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全粉"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1625600" y="374650"/>
            <a:ext cx="9753600" cy="6502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idx="21"/>
          </p:nvPr>
        </p:nvSpPr>
        <p:spPr>
          <a:xfrm>
            <a:off x="6375400" y="635000"/>
            <a:ext cx="82169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大標題文字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4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9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idx="21"/>
          </p:nvPr>
        </p:nvSpPr>
        <p:spPr>
          <a:xfrm>
            <a:off x="3810000" y="25908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321" cy="32355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6328853" y="9296400"/>
            <a:ext cx="340321" cy="323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1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if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us/app/ragic/id975113762?mt=8&amp;uo=6&amp;at=&amp;ct=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lay.google.com/store/apps/details?id=com.ragic.ragicclouddb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781" y="3135604"/>
            <a:ext cx="6495238" cy="34823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矩形"/>
          <p:cNvSpPr/>
          <p:nvPr/>
        </p:nvSpPr>
        <p:spPr>
          <a:xfrm>
            <a:off x="-430048" y="-221575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70" name="Over  40%  of planned IT projects end up failing or unused"/>
          <p:cNvSpPr txBox="1"/>
          <p:nvPr/>
        </p:nvSpPr>
        <p:spPr>
          <a:xfrm>
            <a:off x="2571492" y="1981199"/>
            <a:ext cx="780415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Más del </a:t>
            </a:r>
            <a:r>
              <a:rPr>
                <a:latin typeface="Arial Black"/>
                <a:ea typeface="Arial Black"/>
                <a:cs typeface="Arial Black"/>
                <a:sym typeface="Arial Black"/>
              </a:rPr>
              <a:t>40%</a:t>
            </a:r>
            <a:r>
              <a:t> de proyectos TI planificados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terminan fracasando o sin usarse</a:t>
            </a:r>
          </a:p>
        </p:txBody>
      </p:sp>
      <p:sp>
        <p:nvSpPr>
          <p:cNvPr id="171" name="Failures"/>
          <p:cNvSpPr txBox="1"/>
          <p:nvPr/>
        </p:nvSpPr>
        <p:spPr>
          <a:xfrm>
            <a:off x="4708684" y="825499"/>
            <a:ext cx="3500389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Fracasos</a:t>
            </a:r>
          </a:p>
        </p:txBody>
      </p:sp>
      <p:pic>
        <p:nvPicPr>
          <p:cNvPr id="172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995" y="4561611"/>
            <a:ext cx="3344813" cy="42299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圓形"/>
          <p:cNvSpPr/>
          <p:nvPr/>
        </p:nvSpPr>
        <p:spPr>
          <a:xfrm>
            <a:off x="7315872" y="7741608"/>
            <a:ext cx="987015" cy="987015"/>
          </a:xfrm>
          <a:prstGeom prst="ellipse">
            <a:avLst/>
          </a:prstGeom>
          <a:solidFill>
            <a:srgbClr val="E9B47A">
              <a:alpha val="451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75" name="圓形"/>
          <p:cNvSpPr/>
          <p:nvPr/>
        </p:nvSpPr>
        <p:spPr>
          <a:xfrm>
            <a:off x="3110207" y="4257838"/>
            <a:ext cx="4863447" cy="4863445"/>
          </a:xfrm>
          <a:prstGeom prst="ellipse">
            <a:avLst/>
          </a:prstGeom>
          <a:solidFill>
            <a:srgbClr val="73A0EC">
              <a:alpha val="45115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76" name="Software Package"/>
          <p:cNvSpPr txBox="1"/>
          <p:nvPr/>
        </p:nvSpPr>
        <p:spPr>
          <a:xfrm>
            <a:off x="3611033" y="6429089"/>
            <a:ext cx="3861793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4B4B4B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Paquete de Software</a:t>
            </a:r>
          </a:p>
        </p:txBody>
      </p:sp>
      <p:sp>
        <p:nvSpPr>
          <p:cNvPr id="177" name="Your Actual…"/>
          <p:cNvSpPr txBox="1"/>
          <p:nvPr/>
        </p:nvSpPr>
        <p:spPr>
          <a:xfrm>
            <a:off x="9168103" y="8004305"/>
            <a:ext cx="32831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800" b="0">
                <a:solidFill>
                  <a:srgbClr val="4B4B4B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Tus Requerimientos</a:t>
            </a:r>
          </a:p>
          <a:p>
            <a:pPr algn="l">
              <a:defRPr sz="2800" b="0">
                <a:solidFill>
                  <a:srgbClr val="4B4B4B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Reales</a:t>
            </a:r>
          </a:p>
        </p:txBody>
      </p:sp>
      <p:sp>
        <p:nvSpPr>
          <p:cNvPr id="178" name="線條"/>
          <p:cNvSpPr/>
          <p:nvPr/>
        </p:nvSpPr>
        <p:spPr>
          <a:xfrm flipH="1">
            <a:off x="8378373" y="8260511"/>
            <a:ext cx="714240" cy="4"/>
          </a:xfrm>
          <a:prstGeom prst="line">
            <a:avLst/>
          </a:prstGeom>
          <a:ln w="38100">
            <a:solidFill>
              <a:srgbClr val="5E5E5E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79" name="矩形"/>
          <p:cNvSpPr/>
          <p:nvPr/>
        </p:nvSpPr>
        <p:spPr>
          <a:xfrm>
            <a:off x="-503200" y="-215900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0" name="Higher software complexity means more maintenance"/>
          <p:cNvSpPr txBox="1"/>
          <p:nvPr/>
        </p:nvSpPr>
        <p:spPr>
          <a:xfrm>
            <a:off x="3432274" y="1981200"/>
            <a:ext cx="6140252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Los sistemas de alta complejidad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requieren más mantenimiento</a:t>
            </a:r>
          </a:p>
        </p:txBody>
      </p:sp>
      <p:sp>
        <p:nvSpPr>
          <p:cNvPr id="181" name="Way Too Big"/>
          <p:cNvSpPr txBox="1"/>
          <p:nvPr/>
        </p:nvSpPr>
        <p:spPr>
          <a:xfrm>
            <a:off x="4139220" y="825499"/>
            <a:ext cx="4726360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Complejidad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Box 1"/>
          <p:cNvSpPr txBox="1"/>
          <p:nvPr/>
        </p:nvSpPr>
        <p:spPr>
          <a:xfrm>
            <a:off x="2047663" y="514480"/>
            <a:ext cx="8909468" cy="916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indent="39687" defTabSz="914400">
              <a:lnSpc>
                <a:spcPct val="150000"/>
              </a:lnSpc>
              <a:defRPr sz="5400">
                <a:solidFill>
                  <a:srgbClr val="C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 err="1"/>
              <a:t>Queremos</a:t>
            </a:r>
            <a:r>
              <a:rPr dirty="0"/>
              <a:t> </a:t>
            </a:r>
            <a:r>
              <a:rPr dirty="0" err="1"/>
              <a:t>cambiar</a:t>
            </a:r>
            <a:r>
              <a:rPr dirty="0"/>
              <a:t> </a:t>
            </a:r>
            <a:r>
              <a:rPr dirty="0" err="1"/>
              <a:t>esto</a:t>
            </a:r>
            <a:r>
              <a:rPr dirty="0"/>
              <a:t>.</a:t>
            </a:r>
          </a:p>
        </p:txBody>
      </p:sp>
      <p:sp>
        <p:nvSpPr>
          <p:cNvPr id="184" name="矩形"/>
          <p:cNvSpPr/>
          <p:nvPr/>
        </p:nvSpPr>
        <p:spPr>
          <a:xfrm>
            <a:off x="2626995" y="1870496"/>
            <a:ext cx="7961374" cy="6604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85" name="Build databases like editing spreadsheets"/>
          <p:cNvSpPr txBox="1"/>
          <p:nvPr/>
        </p:nvSpPr>
        <p:spPr>
          <a:xfrm>
            <a:off x="2670065" y="1895991"/>
            <a:ext cx="7875234" cy="45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2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Crear</a:t>
            </a:r>
            <a:r>
              <a:rPr dirty="0"/>
              <a:t> bases de </a:t>
            </a:r>
            <a:r>
              <a:rPr dirty="0" err="1"/>
              <a:t>datos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editar</a:t>
            </a:r>
            <a:r>
              <a:rPr dirty="0"/>
              <a:t> hojas de </a:t>
            </a:r>
            <a:r>
              <a:rPr dirty="0" err="1"/>
              <a:t>cálculo</a:t>
            </a:r>
            <a:endParaRPr dirty="0"/>
          </a:p>
        </p:txBody>
      </p:sp>
      <p:pic>
        <p:nvPicPr>
          <p:cNvPr id="186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42" y="2868454"/>
            <a:ext cx="10569517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影像" descr="影像"/>
          <p:cNvPicPr>
            <a:picLocks noChangeAspect="1"/>
          </p:cNvPicPr>
          <p:nvPr/>
        </p:nvPicPr>
        <p:blipFill>
          <a:blip r:embed="rId2">
            <a:alphaModFix amt="79062"/>
          </a:blip>
          <a:stretch>
            <a:fillRect/>
          </a:stretch>
        </p:blipFill>
        <p:spPr>
          <a:xfrm>
            <a:off x="6866759" y="1583302"/>
            <a:ext cx="1147434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影像" descr="影像"/>
          <p:cNvPicPr>
            <a:picLocks noChangeAspect="1"/>
          </p:cNvPicPr>
          <p:nvPr/>
        </p:nvPicPr>
        <p:blipFill>
          <a:blip r:embed="rId3">
            <a:alphaModFix amt="78062"/>
          </a:blip>
          <a:stretch>
            <a:fillRect/>
          </a:stretch>
        </p:blipFill>
        <p:spPr>
          <a:xfrm>
            <a:off x="4577262" y="1583302"/>
            <a:ext cx="1270002" cy="127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影像" descr="影像"/>
          <p:cNvPicPr>
            <a:picLocks noChangeAspect="1"/>
          </p:cNvPicPr>
          <p:nvPr/>
        </p:nvPicPr>
        <p:blipFill>
          <a:blip r:embed="rId4">
            <a:alphaModFix amt="79062"/>
          </a:blip>
          <a:stretch>
            <a:fillRect/>
          </a:stretch>
        </p:blipFill>
        <p:spPr>
          <a:xfrm>
            <a:off x="1912067" y="1583302"/>
            <a:ext cx="1645699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線條"/>
          <p:cNvSpPr/>
          <p:nvPr/>
        </p:nvSpPr>
        <p:spPr>
          <a:xfrm>
            <a:off x="6182800" y="2218301"/>
            <a:ext cx="348422" cy="4"/>
          </a:xfrm>
          <a:prstGeom prst="line">
            <a:avLst/>
          </a:pr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2" name="線條"/>
          <p:cNvSpPr/>
          <p:nvPr/>
        </p:nvSpPr>
        <p:spPr>
          <a:xfrm>
            <a:off x="3893303" y="2218301"/>
            <a:ext cx="348423" cy="4"/>
          </a:xfrm>
          <a:prstGeom prst="line">
            <a:avLst/>
          </a:pr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3" name="線條"/>
          <p:cNvSpPr/>
          <p:nvPr/>
        </p:nvSpPr>
        <p:spPr>
          <a:xfrm>
            <a:off x="8472296" y="2218301"/>
            <a:ext cx="348423" cy="4"/>
          </a:xfrm>
          <a:prstGeom prst="line">
            <a:avLst/>
          </a:pr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94" name="線條"/>
          <p:cNvSpPr/>
          <p:nvPr/>
        </p:nvSpPr>
        <p:spPr>
          <a:xfrm rot="14626450">
            <a:off x="-507604" y="4606375"/>
            <a:ext cx="4362018" cy="1903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59" extrusionOk="0">
                <a:moveTo>
                  <a:pt x="0" y="9657"/>
                </a:moveTo>
                <a:cubicBezTo>
                  <a:pt x="3048" y="2524"/>
                  <a:pt x="7432" y="-941"/>
                  <a:pt x="11810" y="220"/>
                </a:cubicBezTo>
                <a:cubicBezTo>
                  <a:pt x="12402" y="377"/>
                  <a:pt x="12989" y="628"/>
                  <a:pt x="13567" y="969"/>
                </a:cubicBezTo>
                <a:cubicBezTo>
                  <a:pt x="17043" y="3020"/>
                  <a:pt x="19897" y="8579"/>
                  <a:pt x="21174" y="16755"/>
                </a:cubicBezTo>
                <a:cubicBezTo>
                  <a:pt x="21372" y="18024"/>
                  <a:pt x="21517" y="19330"/>
                  <a:pt x="21600" y="20659"/>
                </a:cubicBezTo>
              </a:path>
            </a:pathLst>
          </a:cu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5" name="線條"/>
          <p:cNvSpPr/>
          <p:nvPr/>
        </p:nvSpPr>
        <p:spPr>
          <a:xfrm rot="4537317">
            <a:off x="9239497" y="4244811"/>
            <a:ext cx="4352592" cy="2010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5" h="20646" extrusionOk="0">
                <a:moveTo>
                  <a:pt x="0" y="9082"/>
                </a:moveTo>
                <a:cubicBezTo>
                  <a:pt x="2996" y="2311"/>
                  <a:pt x="7368" y="-954"/>
                  <a:pt x="11718" y="243"/>
                </a:cubicBezTo>
                <a:cubicBezTo>
                  <a:pt x="12481" y="452"/>
                  <a:pt x="13234" y="810"/>
                  <a:pt x="13972" y="1282"/>
                </a:cubicBezTo>
                <a:cubicBezTo>
                  <a:pt x="17384" y="3465"/>
                  <a:pt x="20368" y="8384"/>
                  <a:pt x="21329" y="16015"/>
                </a:cubicBezTo>
                <a:cubicBezTo>
                  <a:pt x="21519" y="17525"/>
                  <a:pt x="21600" y="19086"/>
                  <a:pt x="21569" y="20646"/>
                </a:cubicBezTo>
              </a:path>
            </a:pathLst>
          </a:custGeom>
          <a:ln w="25400">
            <a:solidFill>
              <a:srgbClr val="D6D5D5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96" name="Sales"/>
          <p:cNvSpPr txBox="1"/>
          <p:nvPr/>
        </p:nvSpPr>
        <p:spPr>
          <a:xfrm>
            <a:off x="4766751" y="884512"/>
            <a:ext cx="891023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Ventas</a:t>
            </a:r>
          </a:p>
        </p:txBody>
      </p:sp>
      <p:sp>
        <p:nvSpPr>
          <p:cNvPr id="197" name="IT"/>
          <p:cNvSpPr txBox="1"/>
          <p:nvPr/>
        </p:nvSpPr>
        <p:spPr>
          <a:xfrm>
            <a:off x="2556347" y="884512"/>
            <a:ext cx="357138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TI</a:t>
            </a:r>
          </a:p>
        </p:txBody>
      </p:sp>
      <p:sp>
        <p:nvSpPr>
          <p:cNvPr id="198" name="Developer"/>
          <p:cNvSpPr txBox="1"/>
          <p:nvPr/>
        </p:nvSpPr>
        <p:spPr>
          <a:xfrm>
            <a:off x="9034798" y="884512"/>
            <a:ext cx="1640446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Desarrollador</a:t>
            </a:r>
          </a:p>
        </p:txBody>
      </p:sp>
      <p:sp>
        <p:nvSpPr>
          <p:cNvPr id="199" name="PM"/>
          <p:cNvSpPr txBox="1"/>
          <p:nvPr/>
        </p:nvSpPr>
        <p:spPr>
          <a:xfrm>
            <a:off x="6448691" y="884512"/>
            <a:ext cx="1983569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1800">
                <a:solidFill>
                  <a:srgbClr val="929292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Jefe de Proyecto</a:t>
            </a:r>
          </a:p>
        </p:txBody>
      </p:sp>
      <p:pic>
        <p:nvPicPr>
          <p:cNvPr id="200" name="影像" descr="影像"/>
          <p:cNvPicPr>
            <a:picLocks noChangeAspect="1"/>
          </p:cNvPicPr>
          <p:nvPr/>
        </p:nvPicPr>
        <p:blipFill>
          <a:blip r:embed="rId5">
            <a:alphaModFix amt="79000"/>
          </a:blip>
          <a:stretch>
            <a:fillRect/>
          </a:stretch>
        </p:blipFill>
        <p:spPr>
          <a:xfrm>
            <a:off x="8863186" y="1583302"/>
            <a:ext cx="1642663" cy="1270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4" name="群組"/>
          <p:cNvGrpSpPr/>
          <p:nvPr/>
        </p:nvGrpSpPr>
        <p:grpSpPr>
          <a:xfrm>
            <a:off x="3418646" y="6459498"/>
            <a:ext cx="6167512" cy="2318623"/>
            <a:chOff x="0" y="0"/>
            <a:chExt cx="6167510" cy="2318622"/>
          </a:xfrm>
        </p:grpSpPr>
        <p:pic>
          <p:nvPicPr>
            <p:cNvPr id="201" name="影像" descr="影像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-1"/>
              <a:ext cx="2067649" cy="23186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影像" descr="影像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93894" y="50402"/>
              <a:ext cx="2073616" cy="22178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3" name="箭頭"/>
            <p:cNvSpPr/>
            <p:nvPr/>
          </p:nvSpPr>
          <p:spPr>
            <a:xfrm>
              <a:off x="2097195" y="860318"/>
              <a:ext cx="1563914" cy="597983"/>
            </a:xfrm>
            <a:prstGeom prst="rightArrow">
              <a:avLst>
                <a:gd name="adj1" fmla="val 35302"/>
                <a:gd name="adj2" fmla="val 87210"/>
              </a:avLst>
            </a:prstGeom>
            <a:solidFill>
              <a:srgbClr val="5E5E5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rial"/>
                </a:defRPr>
              </a:pPr>
              <a:endParaRPr/>
            </a:p>
          </p:txBody>
        </p:sp>
      </p:grpSp>
      <p:pic>
        <p:nvPicPr>
          <p:cNvPr id="205" name="影像" descr="影像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6357" y="1583302"/>
            <a:ext cx="8585201" cy="127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By putting the power of data back to people…"/>
          <p:cNvSpPr txBox="1"/>
          <p:nvPr/>
        </p:nvSpPr>
        <p:spPr>
          <a:xfrm>
            <a:off x="1172367" y="4082137"/>
            <a:ext cx="10660063" cy="1589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10000"/>
              </a:lnSpc>
              <a:defRPr sz="3200" b="0">
                <a:solidFill>
                  <a:srgbClr val="40404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Al devolver el poder de los datos a quienes </a:t>
            </a:r>
          </a:p>
          <a:p>
            <a:pPr indent="39687" defTabSz="914400">
              <a:lnSpc>
                <a:spcPct val="110000"/>
              </a:lnSpc>
              <a:defRPr sz="3200" b="0">
                <a:solidFill>
                  <a:srgbClr val="40404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dirigen el negocio, hacemos de la buena gestión de datos </a:t>
            </a:r>
          </a:p>
          <a:p>
            <a:pPr indent="39687" defTabSz="914400">
              <a:lnSpc>
                <a:spcPct val="110000"/>
              </a:lnSpc>
              <a:defRPr sz="3200" b="0">
                <a:solidFill>
                  <a:srgbClr val="404040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una comodidad para las empresas de todos los tamaños.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矩形"/>
          <p:cNvSpPr/>
          <p:nvPr/>
        </p:nvSpPr>
        <p:spPr>
          <a:xfrm>
            <a:off x="-571793" y="3615649"/>
            <a:ext cx="14341376" cy="252230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09" name="What makes                         different?"/>
          <p:cNvSpPr txBox="1"/>
          <p:nvPr/>
        </p:nvSpPr>
        <p:spPr>
          <a:xfrm>
            <a:off x="496288" y="4531586"/>
            <a:ext cx="12012222" cy="817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¿Qué hace a                  diferente?</a:t>
            </a:r>
          </a:p>
        </p:txBody>
      </p:sp>
      <p:pic>
        <p:nvPicPr>
          <p:cNvPr id="210" name="ragic logo.png" descr="ragic logo.png"/>
          <p:cNvPicPr>
            <a:picLocks noChangeAspect="1"/>
          </p:cNvPicPr>
          <p:nvPr/>
        </p:nvPicPr>
        <p:blipFill>
          <a:blip r:embed="rId2"/>
          <a:srcRect l="5229" r="5229"/>
          <a:stretch>
            <a:fillRect/>
          </a:stretch>
        </p:blipFill>
        <p:spPr>
          <a:xfrm>
            <a:off x="5269991" y="4007103"/>
            <a:ext cx="3133966" cy="19687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n 2" descr="Imagen 2"/>
          <p:cNvPicPr>
            <a:picLocks noChangeAspect="1"/>
          </p:cNvPicPr>
          <p:nvPr/>
        </p:nvPicPr>
        <p:blipFill>
          <a:blip r:embed="rId2"/>
          <a:srcRect l="1722"/>
          <a:stretch>
            <a:fillRect/>
          </a:stretch>
        </p:blipFill>
        <p:spPr>
          <a:xfrm>
            <a:off x="2798236" y="3730752"/>
            <a:ext cx="8161471" cy="4773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 flipH="1">
            <a:off x="893232" y="5755675"/>
            <a:ext cx="1905002" cy="190500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UCCESS"/>
          <p:cNvSpPr txBox="1"/>
          <p:nvPr/>
        </p:nvSpPr>
        <p:spPr>
          <a:xfrm>
            <a:off x="1518953" y="5804672"/>
            <a:ext cx="1444285" cy="34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1700">
                <a:solidFill>
                  <a:srgbClr val="F8CC4F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Éxito</a:t>
            </a:r>
          </a:p>
        </p:txBody>
      </p:sp>
      <p:pic>
        <p:nvPicPr>
          <p:cNvPr id="215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455" y="6117466"/>
            <a:ext cx="2819368" cy="2819368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Ragic’s unique technology takes database building to another level"/>
          <p:cNvSpPr txBox="1"/>
          <p:nvPr/>
        </p:nvSpPr>
        <p:spPr>
          <a:xfrm>
            <a:off x="2008583" y="1727199"/>
            <a:ext cx="8987632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La tecnología única de Ragic lleva la creación de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bases de datos a otro nivel.</a:t>
            </a:r>
          </a:p>
        </p:txBody>
      </p:sp>
      <p:sp>
        <p:nvSpPr>
          <p:cNvPr id="217" name="Powerful"/>
          <p:cNvSpPr txBox="1"/>
          <p:nvPr/>
        </p:nvSpPr>
        <p:spPr>
          <a:xfrm>
            <a:off x="5028283" y="609649"/>
            <a:ext cx="2948236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Potente</a:t>
            </a:r>
            <a:endParaRPr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e keep database design simple,…"/>
          <p:cNvSpPr txBox="1"/>
          <p:nvPr/>
        </p:nvSpPr>
        <p:spPr>
          <a:xfrm>
            <a:off x="1012327" y="1727243"/>
            <a:ext cx="10980143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Conservamos nuestro diseño simple,</a:t>
            </a:r>
          </a:p>
          <a:p>
            <a:pPr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es tan fácil como crear un formulario en una hoja de cálculo.</a:t>
            </a:r>
          </a:p>
        </p:txBody>
      </p:sp>
      <p:sp>
        <p:nvSpPr>
          <p:cNvPr id="220" name="Simple"/>
          <p:cNvSpPr txBox="1"/>
          <p:nvPr/>
        </p:nvSpPr>
        <p:spPr>
          <a:xfrm>
            <a:off x="5280281" y="612064"/>
            <a:ext cx="2444236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Simple</a:t>
            </a:r>
          </a:p>
        </p:txBody>
      </p:sp>
      <p:pic>
        <p:nvPicPr>
          <p:cNvPr id="221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83" y="3630269"/>
            <a:ext cx="9453434" cy="5708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說明框"/>
          <p:cNvSpPr/>
          <p:nvPr/>
        </p:nvSpPr>
        <p:spPr>
          <a:xfrm>
            <a:off x="1642068" y="2552968"/>
            <a:ext cx="9720663" cy="36191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6" y="0"/>
                </a:moveTo>
                <a:cubicBezTo>
                  <a:pt x="119" y="0"/>
                  <a:pt x="0" y="321"/>
                  <a:pt x="0" y="715"/>
                </a:cubicBezTo>
                <a:lnTo>
                  <a:pt x="0" y="15948"/>
                </a:lnTo>
                <a:cubicBezTo>
                  <a:pt x="0" y="16343"/>
                  <a:pt x="119" y="16661"/>
                  <a:pt x="266" y="16661"/>
                </a:cubicBezTo>
                <a:lnTo>
                  <a:pt x="19446" y="16661"/>
                </a:lnTo>
                <a:lnTo>
                  <a:pt x="19834" y="21600"/>
                </a:lnTo>
                <a:lnTo>
                  <a:pt x="20221" y="16661"/>
                </a:lnTo>
                <a:lnTo>
                  <a:pt x="21334" y="16661"/>
                </a:lnTo>
                <a:cubicBezTo>
                  <a:pt x="21481" y="16661"/>
                  <a:pt x="21600" y="16343"/>
                  <a:pt x="21600" y="15948"/>
                </a:cubicBezTo>
                <a:lnTo>
                  <a:pt x="21600" y="715"/>
                </a:lnTo>
                <a:cubicBezTo>
                  <a:pt x="21600" y="321"/>
                  <a:pt x="21481" y="0"/>
                  <a:pt x="21334" y="0"/>
                </a:cubicBezTo>
                <a:lnTo>
                  <a:pt x="26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24" name="Your database comes with these…"/>
          <p:cNvSpPr txBox="1"/>
          <p:nvPr/>
        </p:nvSpPr>
        <p:spPr>
          <a:xfrm>
            <a:off x="1397758" y="3408102"/>
            <a:ext cx="10209285" cy="1152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lnSpc>
                <a:spcPct val="110000"/>
              </a:lnSpc>
              <a:defRPr sz="3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Tu base de datos viene con estas potentes funciones sin una línea de código</a:t>
            </a:r>
          </a:p>
        </p:txBody>
      </p:sp>
      <p:pic>
        <p:nvPicPr>
          <p:cNvPr id="225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676" y="6830979"/>
            <a:ext cx="2933790" cy="29337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4.支援行動裝置_ES.png" descr="4.支援行動裝置_ES.png"/>
          <p:cNvPicPr>
            <a:picLocks noChangeAspect="1"/>
          </p:cNvPicPr>
          <p:nvPr/>
        </p:nvPicPr>
        <p:blipFill>
          <a:blip r:embed="rId2"/>
          <a:srcRect t="5543" r="1930" b="2111"/>
          <a:stretch>
            <a:fillRect/>
          </a:stretch>
        </p:blipFill>
        <p:spPr>
          <a:xfrm>
            <a:off x="1391566" y="3798361"/>
            <a:ext cx="10323268" cy="5467237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View, enter, and edit records on the go"/>
          <p:cNvSpPr txBox="1"/>
          <p:nvPr/>
        </p:nvSpPr>
        <p:spPr>
          <a:xfrm>
            <a:off x="1841072" y="1634021"/>
            <a:ext cx="9551988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Ver, ingresar, y editar registros desde donde quieras</a:t>
            </a:r>
          </a:p>
        </p:txBody>
      </p:sp>
      <p:sp>
        <p:nvSpPr>
          <p:cNvPr id="229" name="Mobile Access"/>
          <p:cNvSpPr txBox="1"/>
          <p:nvPr/>
        </p:nvSpPr>
        <p:spPr>
          <a:xfrm>
            <a:off x="3990392" y="609599"/>
            <a:ext cx="5024016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Acceso Móvil</a:t>
            </a:r>
          </a:p>
        </p:txBody>
      </p:sp>
      <p:pic>
        <p:nvPicPr>
          <p:cNvPr id="230" name="影像" descr="影像">
            <a:hlinkClick r:id="rId3"/>
          </p:cNvPr>
          <p:cNvPicPr>
            <a:picLocks noChangeAspect="1"/>
          </p:cNvPicPr>
          <p:nvPr/>
        </p:nvPicPr>
        <p:blipFill>
          <a:blip r:embed="rId4">
            <a:alphaModFix amt="80018"/>
          </a:blip>
          <a:srcRect b="62875"/>
          <a:stretch>
            <a:fillRect/>
          </a:stretch>
        </p:blipFill>
        <p:spPr>
          <a:xfrm>
            <a:off x="4572917" y="2395907"/>
            <a:ext cx="1803404" cy="492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影像" descr="影像">
            <a:hlinkClick r:id="rId5"/>
          </p:cNvPr>
          <p:cNvPicPr>
            <a:picLocks noChangeAspect="1"/>
          </p:cNvPicPr>
          <p:nvPr/>
        </p:nvPicPr>
        <p:blipFill>
          <a:blip r:embed="rId4">
            <a:alphaModFix amt="80018"/>
          </a:blip>
          <a:srcRect l="1510" t="55384" b="7489"/>
          <a:stretch>
            <a:fillRect/>
          </a:stretch>
        </p:blipFill>
        <p:spPr>
          <a:xfrm>
            <a:off x="6655715" y="2395906"/>
            <a:ext cx="1776168" cy="4929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he confidence of instantly finding the data you are looking for"/>
          <p:cNvSpPr txBox="1"/>
          <p:nvPr/>
        </p:nvSpPr>
        <p:spPr>
          <a:xfrm>
            <a:off x="2607268" y="1727484"/>
            <a:ext cx="7790260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La certeza de encontrar instantáneamente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lo que estás buscando.</a:t>
            </a:r>
          </a:p>
        </p:txBody>
      </p:sp>
      <p:sp>
        <p:nvSpPr>
          <p:cNvPr id="234" name="Full-Text Search"/>
          <p:cNvSpPr txBox="1"/>
          <p:nvPr/>
        </p:nvSpPr>
        <p:spPr>
          <a:xfrm>
            <a:off x="1651697" y="635000"/>
            <a:ext cx="9701405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Búsqueda de texto completo</a:t>
            </a:r>
          </a:p>
        </p:txBody>
      </p:sp>
      <p:pic>
        <p:nvPicPr>
          <p:cNvPr id="235" name="Imagen 2" descr="Imagen 2"/>
          <p:cNvPicPr>
            <a:picLocks noChangeAspect="1"/>
          </p:cNvPicPr>
          <p:nvPr/>
        </p:nvPicPr>
        <p:blipFill>
          <a:blip r:embed="rId2"/>
          <a:srcRect l="22130"/>
          <a:stretch>
            <a:fillRect/>
          </a:stretch>
        </p:blipFill>
        <p:spPr>
          <a:xfrm>
            <a:off x="1260276" y="4226719"/>
            <a:ext cx="10484424" cy="44392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矩形"/>
          <p:cNvSpPr/>
          <p:nvPr/>
        </p:nvSpPr>
        <p:spPr>
          <a:xfrm>
            <a:off x="-430048" y="-94577"/>
            <a:ext cx="13777849" cy="3153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2" name="Spreadsheets are the duct tape for managing data"/>
          <p:cNvSpPr txBox="1"/>
          <p:nvPr/>
        </p:nvSpPr>
        <p:spPr>
          <a:xfrm>
            <a:off x="2362290" y="1021164"/>
            <a:ext cx="8280220" cy="120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20000"/>
              </a:lnSpc>
              <a:defRPr sz="3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Las hojas de </a:t>
            </a:r>
            <a:r>
              <a:rPr dirty="0" err="1"/>
              <a:t>cálculo</a:t>
            </a:r>
            <a:r>
              <a:rPr dirty="0"/>
              <a:t> son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solución</a:t>
            </a:r>
            <a:endParaRPr dirty="0"/>
          </a:p>
          <a:p>
            <a:pPr indent="39687" defTabSz="914400">
              <a:lnSpc>
                <a:spcPct val="120000"/>
              </a:lnSpc>
              <a:defRPr sz="3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rápida</a:t>
            </a:r>
            <a:r>
              <a:rPr dirty="0"/>
              <a:t> para </a:t>
            </a:r>
            <a:r>
              <a:rPr dirty="0" err="1"/>
              <a:t>gestionar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.</a:t>
            </a:r>
          </a:p>
        </p:txBody>
      </p:sp>
      <p:pic>
        <p:nvPicPr>
          <p:cNvPr id="123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51" y="4047066"/>
            <a:ext cx="4949157" cy="46400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Query Builder and Data Views"/>
          <p:cNvSpPr txBox="1"/>
          <p:nvPr/>
        </p:nvSpPr>
        <p:spPr>
          <a:xfrm>
            <a:off x="1057782" y="798827"/>
            <a:ext cx="10889234" cy="7682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90000"/>
              </a:lnSpc>
              <a:defRPr sz="46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Creador</a:t>
            </a:r>
            <a:r>
              <a:rPr dirty="0"/>
              <a:t> de </a:t>
            </a:r>
            <a:r>
              <a:rPr dirty="0" err="1"/>
              <a:t>Consultas</a:t>
            </a:r>
            <a:r>
              <a:rPr dirty="0"/>
              <a:t> y Vista de </a:t>
            </a:r>
            <a:r>
              <a:rPr dirty="0" err="1"/>
              <a:t>Datos</a:t>
            </a:r>
            <a:endParaRPr dirty="0"/>
          </a:p>
        </p:txBody>
      </p:sp>
      <p:sp>
        <p:nvSpPr>
          <p:cNvPr id="238" name="Create multiple views based on query criteria on…"/>
          <p:cNvSpPr txBox="1"/>
          <p:nvPr/>
        </p:nvSpPr>
        <p:spPr>
          <a:xfrm>
            <a:off x="1773766" y="1727200"/>
            <a:ext cx="9370220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Crear múltiples vistas según criterios de búsqueda 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en cualquier combinación de campos</a:t>
            </a:r>
          </a:p>
        </p:txBody>
      </p:sp>
      <p:pic>
        <p:nvPicPr>
          <p:cNvPr id="239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54" y="3724663"/>
            <a:ext cx="8549291" cy="5525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6.權限設定_ES.png" descr="6.權限設定_ES.png"/>
          <p:cNvPicPr>
            <a:picLocks noChangeAspect="1"/>
          </p:cNvPicPr>
          <p:nvPr/>
        </p:nvPicPr>
        <p:blipFill>
          <a:blip r:embed="rId2"/>
          <a:srcRect t="1866" b="1866"/>
          <a:stretch>
            <a:fillRect/>
          </a:stretch>
        </p:blipFill>
        <p:spPr>
          <a:xfrm>
            <a:off x="1029120" y="3519980"/>
            <a:ext cx="10727105" cy="5808061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You decide on who can view, edit, or create entries in your database"/>
          <p:cNvSpPr txBox="1"/>
          <p:nvPr/>
        </p:nvSpPr>
        <p:spPr>
          <a:xfrm>
            <a:off x="3115865" y="1727484"/>
            <a:ext cx="6773069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Tú decides quién puede ver, editar,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o crear registros en tu base de datos</a:t>
            </a:r>
          </a:p>
        </p:txBody>
      </p:sp>
      <p:sp>
        <p:nvSpPr>
          <p:cNvPr id="243" name="Controlled Access"/>
          <p:cNvSpPr txBox="1"/>
          <p:nvPr/>
        </p:nvSpPr>
        <p:spPr>
          <a:xfrm>
            <a:off x="2932410" y="601689"/>
            <a:ext cx="7139980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Acceso</a:t>
            </a:r>
            <a:r>
              <a:rPr dirty="0"/>
              <a:t> </a:t>
            </a:r>
            <a:r>
              <a:rPr dirty="0" err="1"/>
              <a:t>Controlado</a:t>
            </a:r>
            <a:endParaRPr dirty="0"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usinesses need a database system, not just a few tables"/>
          <p:cNvSpPr txBox="1"/>
          <p:nvPr/>
        </p:nvSpPr>
        <p:spPr>
          <a:xfrm>
            <a:off x="1590539" y="1727199"/>
            <a:ext cx="9823649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Los negocios necesitan un sistema de base de datos,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no solo algunas tablas.</a:t>
            </a:r>
          </a:p>
        </p:txBody>
      </p:sp>
      <p:sp>
        <p:nvSpPr>
          <p:cNvPr id="246" name="Build Relations Between Sheets"/>
          <p:cNvSpPr txBox="1"/>
          <p:nvPr/>
        </p:nvSpPr>
        <p:spPr>
          <a:xfrm>
            <a:off x="1533824" y="692361"/>
            <a:ext cx="9937080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Crear</a:t>
            </a:r>
            <a:r>
              <a:rPr dirty="0"/>
              <a:t> </a:t>
            </a:r>
            <a:r>
              <a:rPr dirty="0" err="1"/>
              <a:t>Relaciones</a:t>
            </a:r>
            <a:r>
              <a:rPr dirty="0"/>
              <a:t> Entre Hojas</a:t>
            </a:r>
          </a:p>
        </p:txBody>
      </p:sp>
      <p:pic>
        <p:nvPicPr>
          <p:cNvPr id="247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2" y="4243478"/>
            <a:ext cx="11530556" cy="43762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dd frequently used tools as custom buttons"/>
          <p:cNvSpPr txBox="1"/>
          <p:nvPr/>
        </p:nvSpPr>
        <p:spPr>
          <a:xfrm>
            <a:off x="2889956" y="1727484"/>
            <a:ext cx="7224911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Agregar herramientas de uso frecuente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como botones personalizados</a:t>
            </a:r>
          </a:p>
        </p:txBody>
      </p:sp>
      <p:sp>
        <p:nvSpPr>
          <p:cNvPr id="250" name="Custom Buttons"/>
          <p:cNvSpPr txBox="1"/>
          <p:nvPr/>
        </p:nvSpPr>
        <p:spPr>
          <a:xfrm>
            <a:off x="2369300" y="723941"/>
            <a:ext cx="8266206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Botones</a:t>
            </a:r>
            <a:r>
              <a:rPr dirty="0"/>
              <a:t> </a:t>
            </a:r>
            <a:r>
              <a:rPr dirty="0" err="1"/>
              <a:t>Personalizados</a:t>
            </a:r>
            <a:endParaRPr dirty="0"/>
          </a:p>
        </p:txBody>
      </p:sp>
      <p:pic>
        <p:nvPicPr>
          <p:cNvPr id="251" name="Imagen 2" descr="Imagen 2"/>
          <p:cNvPicPr>
            <a:picLocks noChangeAspect="1"/>
          </p:cNvPicPr>
          <p:nvPr/>
        </p:nvPicPr>
        <p:blipFill>
          <a:blip r:embed="rId2"/>
          <a:srcRect b="10253"/>
          <a:stretch>
            <a:fillRect/>
          </a:stretch>
        </p:blipFill>
        <p:spPr>
          <a:xfrm>
            <a:off x="960635" y="3867644"/>
            <a:ext cx="11083706" cy="50350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矩形"/>
          <p:cNvSpPr/>
          <p:nvPr/>
        </p:nvSpPr>
        <p:spPr>
          <a:xfrm>
            <a:off x="783619" y="3902416"/>
            <a:ext cx="5676907" cy="4683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4" name="線條"/>
          <p:cNvSpPr/>
          <p:nvPr/>
        </p:nvSpPr>
        <p:spPr>
          <a:xfrm>
            <a:off x="6659640" y="4315600"/>
            <a:ext cx="3089466" cy="376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55" name="Convert an order into a delivery note"/>
          <p:cNvSpPr txBox="1"/>
          <p:nvPr/>
        </p:nvSpPr>
        <p:spPr>
          <a:xfrm>
            <a:off x="2471445" y="2267234"/>
            <a:ext cx="8061921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Convertir una orden en una nota de entrega</a:t>
            </a:r>
          </a:p>
        </p:txBody>
      </p:sp>
      <p:sp>
        <p:nvSpPr>
          <p:cNvPr id="256" name="Action Buttons: Convert Records"/>
          <p:cNvSpPr txBox="1"/>
          <p:nvPr/>
        </p:nvSpPr>
        <p:spPr>
          <a:xfrm>
            <a:off x="3455979" y="538022"/>
            <a:ext cx="6092850" cy="155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Botones de Acción:</a:t>
            </a:r>
          </a:p>
          <a:p>
            <a:pPr indent="39687" defTabSz="914400"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Convertir Registros</a:t>
            </a:r>
          </a:p>
        </p:txBody>
      </p:sp>
      <p:pic>
        <p:nvPicPr>
          <p:cNvPr id="258" name="Imagen 2" descr="Imagen 2"/>
          <p:cNvPicPr>
            <a:picLocks noChangeAspect="1"/>
          </p:cNvPicPr>
          <p:nvPr/>
        </p:nvPicPr>
        <p:blipFill>
          <a:blip r:embed="rId2"/>
          <a:srcRect b="1868"/>
          <a:stretch>
            <a:fillRect/>
          </a:stretch>
        </p:blipFill>
        <p:spPr>
          <a:xfrm>
            <a:off x="736913" y="3690258"/>
            <a:ext cx="5770319" cy="4804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Imagen 4" descr="Imagen 4"/>
          <p:cNvPicPr>
            <a:picLocks noChangeAspect="1"/>
          </p:cNvPicPr>
          <p:nvPr/>
        </p:nvPicPr>
        <p:blipFill>
          <a:blip r:embed="rId3"/>
          <a:srcRect r="24705"/>
          <a:stretch>
            <a:fillRect/>
          </a:stretch>
        </p:blipFill>
        <p:spPr>
          <a:xfrm>
            <a:off x="7188925" y="4787783"/>
            <a:ext cx="5007775" cy="4280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線條"/>
          <p:cNvSpPr/>
          <p:nvPr/>
        </p:nvSpPr>
        <p:spPr>
          <a:xfrm>
            <a:off x="7108304" y="4464410"/>
            <a:ext cx="2782656" cy="3760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62" name="Update the inventory balance with one click"/>
          <p:cNvSpPr txBox="1"/>
          <p:nvPr/>
        </p:nvSpPr>
        <p:spPr>
          <a:xfrm>
            <a:off x="2528500" y="2273299"/>
            <a:ext cx="794781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Actualizar balance de inventario con un clic</a:t>
            </a:r>
          </a:p>
        </p:txBody>
      </p:sp>
      <p:sp>
        <p:nvSpPr>
          <p:cNvPr id="263" name="Action Buttons: Update Values"/>
          <p:cNvSpPr txBox="1"/>
          <p:nvPr/>
        </p:nvSpPr>
        <p:spPr>
          <a:xfrm>
            <a:off x="3455983" y="538022"/>
            <a:ext cx="6092851" cy="155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Botones de Acción:</a:t>
            </a:r>
          </a:p>
          <a:p>
            <a:pPr indent="39687" defTabSz="914400"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Actualizar Valores</a:t>
            </a:r>
          </a:p>
        </p:txBody>
      </p:sp>
      <p:pic>
        <p:nvPicPr>
          <p:cNvPr id="264" name="Imagen 2" descr="Imagen 2"/>
          <p:cNvPicPr>
            <a:picLocks noChangeAspect="1"/>
          </p:cNvPicPr>
          <p:nvPr/>
        </p:nvPicPr>
        <p:blipFill>
          <a:blip r:embed="rId2"/>
          <a:srcRect r="8789" b="490"/>
          <a:stretch>
            <a:fillRect/>
          </a:stretch>
        </p:blipFill>
        <p:spPr>
          <a:xfrm>
            <a:off x="758005" y="3886555"/>
            <a:ext cx="6139131" cy="49544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Imagen 4" descr="Imagen 4"/>
          <p:cNvPicPr>
            <a:picLocks noChangeAspect="1"/>
          </p:cNvPicPr>
          <p:nvPr/>
        </p:nvPicPr>
        <p:blipFill>
          <a:blip r:embed="rId3"/>
          <a:srcRect r="3485"/>
          <a:stretch>
            <a:fillRect/>
          </a:stretch>
        </p:blipFill>
        <p:spPr>
          <a:xfrm>
            <a:off x="7542158" y="5016694"/>
            <a:ext cx="4704637" cy="3824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ending, receiving, and replying emails all in Ragic,…"/>
          <p:cNvSpPr txBox="1"/>
          <p:nvPr/>
        </p:nvSpPr>
        <p:spPr>
          <a:xfrm>
            <a:off x="470452" y="1721412"/>
            <a:ext cx="12212278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Enviar, recibir, y responder correos todo en Ragic,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la forma más fácil de dar seguimiento.</a:t>
            </a:r>
          </a:p>
        </p:txBody>
      </p:sp>
      <p:sp>
        <p:nvSpPr>
          <p:cNvPr id="268" name="Emailing With the Database"/>
          <p:cNvSpPr txBox="1"/>
          <p:nvPr/>
        </p:nvSpPr>
        <p:spPr>
          <a:xfrm>
            <a:off x="1043331" y="755948"/>
            <a:ext cx="10882636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Enviar Correos en la Base de Datos</a:t>
            </a:r>
          </a:p>
        </p:txBody>
      </p:sp>
      <p:pic>
        <p:nvPicPr>
          <p:cNvPr id="269" name="Imagen 2" descr="Imagen 2"/>
          <p:cNvPicPr>
            <a:picLocks noChangeAspect="1"/>
          </p:cNvPicPr>
          <p:nvPr/>
        </p:nvPicPr>
        <p:blipFill>
          <a:blip r:embed="rId2"/>
          <a:srcRect l="697" r="1291" b="1439"/>
          <a:stretch>
            <a:fillRect/>
          </a:stretch>
        </p:blipFill>
        <p:spPr>
          <a:xfrm>
            <a:off x="1850628" y="3897013"/>
            <a:ext cx="9303403" cy="5186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rystal-clear visualization of your data with auto-generated reports"/>
          <p:cNvSpPr txBox="1"/>
          <p:nvPr/>
        </p:nvSpPr>
        <p:spPr>
          <a:xfrm>
            <a:off x="969564" y="2000534"/>
            <a:ext cx="11065669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Clara visualización de tus datos con reportes autogenerados</a:t>
            </a:r>
          </a:p>
        </p:txBody>
      </p:sp>
      <p:sp>
        <p:nvSpPr>
          <p:cNvPr id="272" name="Reports"/>
          <p:cNvSpPr txBox="1"/>
          <p:nvPr/>
        </p:nvSpPr>
        <p:spPr>
          <a:xfrm>
            <a:off x="4773972" y="736600"/>
            <a:ext cx="3456856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Reportes</a:t>
            </a:r>
          </a:p>
        </p:txBody>
      </p:sp>
      <p:pic>
        <p:nvPicPr>
          <p:cNvPr id="273" name="reports_ES.png" descr="reports_ES.png"/>
          <p:cNvPicPr>
            <a:picLocks noChangeAspect="1"/>
          </p:cNvPicPr>
          <p:nvPr/>
        </p:nvPicPr>
        <p:blipFill>
          <a:blip r:embed="rId2"/>
          <a:srcRect l="24" r="24"/>
          <a:stretch>
            <a:fillRect/>
          </a:stretch>
        </p:blipFill>
        <p:spPr>
          <a:xfrm>
            <a:off x="954299" y="3749640"/>
            <a:ext cx="11096202" cy="54524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51" y="3665797"/>
            <a:ext cx="6661492" cy="4102312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線條"/>
          <p:cNvSpPr/>
          <p:nvPr/>
        </p:nvSpPr>
        <p:spPr>
          <a:xfrm>
            <a:off x="9777345" y="5181011"/>
            <a:ext cx="4" cy="535944"/>
          </a:xfrm>
          <a:prstGeom prst="line">
            <a:avLst/>
          </a:pr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線條"/>
          <p:cNvSpPr/>
          <p:nvPr/>
        </p:nvSpPr>
        <p:spPr>
          <a:xfrm>
            <a:off x="7305833" y="4733156"/>
            <a:ext cx="1143881" cy="4"/>
          </a:xfrm>
          <a:prstGeom prst="line">
            <a:avLst/>
          </a:prstGeom>
          <a:ln w="25400">
            <a:solidFill>
              <a:srgbClr val="929292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Generate Word and Excel documents…"/>
          <p:cNvSpPr txBox="1"/>
          <p:nvPr/>
        </p:nvSpPr>
        <p:spPr>
          <a:xfrm>
            <a:off x="1075247" y="1721114"/>
            <a:ext cx="10854334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</a:defRPr>
            </a:pPr>
            <a:r>
              <a:t>Genera documentos Word y excel a</a:t>
            </a:r>
            <a:r>
              <a:rPr>
                <a:latin typeface="+mn-lt"/>
                <a:ea typeface="+mn-ea"/>
                <a:cs typeface="+mn-cs"/>
                <a:sym typeface="Arial"/>
              </a:rPr>
              <a:t>utomáticamente desde 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tu base de datos con Combinación de Correspondencia</a:t>
            </a:r>
          </a:p>
        </p:txBody>
      </p:sp>
      <p:sp>
        <p:nvSpPr>
          <p:cNvPr id="279" name="Generate Office Documents"/>
          <p:cNvSpPr txBox="1"/>
          <p:nvPr/>
        </p:nvSpPr>
        <p:spPr>
          <a:xfrm>
            <a:off x="2208614" y="703363"/>
            <a:ext cx="8587582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Generar Documentos Office</a:t>
            </a:r>
          </a:p>
        </p:txBody>
      </p:sp>
      <p:pic>
        <p:nvPicPr>
          <p:cNvPr id="280" name="Imagen 6" descr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030" y="4140079"/>
            <a:ext cx="3918963" cy="1146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n 9" descr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917" y="5849041"/>
            <a:ext cx="7410833" cy="3479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Imagen 4" descr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371" y="3667397"/>
            <a:ext cx="6371430" cy="4204098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Create databases with Excel files"/>
          <p:cNvSpPr txBox="1"/>
          <p:nvPr/>
        </p:nvSpPr>
        <p:spPr>
          <a:xfrm>
            <a:off x="7466076" y="4191198"/>
            <a:ext cx="5064853" cy="777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defRPr sz="23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Crea</a:t>
            </a:r>
            <a:r>
              <a:rPr dirty="0"/>
              <a:t> Bases de </a:t>
            </a:r>
            <a:r>
              <a:rPr dirty="0" err="1"/>
              <a:t>Datos</a:t>
            </a:r>
            <a:r>
              <a:rPr dirty="0"/>
              <a:t> con</a:t>
            </a:r>
          </a:p>
          <a:p>
            <a:pPr indent="39687" defTabSz="914400">
              <a:defRPr sz="23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Archivos</a:t>
            </a:r>
            <a:r>
              <a:rPr dirty="0"/>
              <a:t> Excel</a:t>
            </a:r>
          </a:p>
        </p:txBody>
      </p:sp>
      <p:sp>
        <p:nvSpPr>
          <p:cNvPr id="285" name="線條"/>
          <p:cNvSpPr/>
          <p:nvPr/>
        </p:nvSpPr>
        <p:spPr>
          <a:xfrm>
            <a:off x="4919067" y="8026733"/>
            <a:ext cx="1190951" cy="73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86" name="Export Excel/CSV files"/>
          <p:cNvSpPr txBox="1"/>
          <p:nvPr/>
        </p:nvSpPr>
        <p:spPr>
          <a:xfrm>
            <a:off x="618010" y="8408448"/>
            <a:ext cx="4098371" cy="434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23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Exporta Archivos Excel/CSV</a:t>
            </a:r>
          </a:p>
        </p:txBody>
      </p:sp>
      <p:sp>
        <p:nvSpPr>
          <p:cNvPr id="287" name="線條"/>
          <p:cNvSpPr/>
          <p:nvPr/>
        </p:nvSpPr>
        <p:spPr>
          <a:xfrm>
            <a:off x="7317368" y="4339518"/>
            <a:ext cx="656015" cy="73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25400">
            <a:solidFill>
              <a:srgbClr val="929292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288" name="Works With Excel"/>
          <p:cNvSpPr txBox="1"/>
          <p:nvPr/>
        </p:nvSpPr>
        <p:spPr>
          <a:xfrm>
            <a:off x="3087580" y="1164855"/>
            <a:ext cx="6829643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Funciona Con Excel</a:t>
            </a:r>
          </a:p>
        </p:txBody>
      </p:sp>
      <p:pic>
        <p:nvPicPr>
          <p:cNvPr id="289" name="Imagen 2" descr="Imagen 2"/>
          <p:cNvPicPr>
            <a:picLocks noChangeAspect="1"/>
          </p:cNvPicPr>
          <p:nvPr/>
        </p:nvPicPr>
        <p:blipFill>
          <a:blip r:embed="rId3"/>
          <a:srcRect b="13832"/>
          <a:stretch>
            <a:fillRect/>
          </a:stretch>
        </p:blipFill>
        <p:spPr>
          <a:xfrm>
            <a:off x="6294416" y="5247039"/>
            <a:ext cx="5770718" cy="38381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矩形"/>
          <p:cNvSpPr/>
          <p:nvPr/>
        </p:nvSpPr>
        <p:spPr>
          <a:xfrm>
            <a:off x="-430048" y="-94577"/>
            <a:ext cx="13777849" cy="31538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26" name="It’s a quick fix, but dangerous in the long run"/>
          <p:cNvSpPr txBox="1"/>
          <p:nvPr/>
        </p:nvSpPr>
        <p:spPr>
          <a:xfrm>
            <a:off x="3275815" y="1008465"/>
            <a:ext cx="6453170" cy="1201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20000"/>
              </a:lnSpc>
              <a:defRPr sz="3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Son una solución rápida,</a:t>
            </a:r>
          </a:p>
          <a:p>
            <a:pPr indent="39687" defTabSz="914400">
              <a:lnSpc>
                <a:spcPct val="120000"/>
              </a:lnSpc>
              <a:defRPr sz="3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pero arriesgada a largo plazo.</a:t>
            </a:r>
          </a:p>
        </p:txBody>
      </p:sp>
      <p:pic>
        <p:nvPicPr>
          <p:cNvPr id="127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373" y="4049338"/>
            <a:ext cx="4944308" cy="4635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Automated one-click approval system saves time for everyone"/>
          <p:cNvSpPr txBox="1"/>
          <p:nvPr/>
        </p:nvSpPr>
        <p:spPr>
          <a:xfrm>
            <a:off x="2686449" y="1727484"/>
            <a:ext cx="7631907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Sistema de aprobación automatizado con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un clic que ahorra tiempo a todos</a:t>
            </a:r>
          </a:p>
        </p:txBody>
      </p:sp>
      <p:sp>
        <p:nvSpPr>
          <p:cNvPr id="292" name="Built-in Approval Flow"/>
          <p:cNvSpPr txBox="1"/>
          <p:nvPr/>
        </p:nvSpPr>
        <p:spPr>
          <a:xfrm>
            <a:off x="1833444" y="703122"/>
            <a:ext cx="9337923" cy="81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Flujo de Aprobación Integrado</a:t>
            </a:r>
          </a:p>
        </p:txBody>
      </p:sp>
      <p:pic>
        <p:nvPicPr>
          <p:cNvPr id="293" name="Imagen 2" descr="Imagen 2"/>
          <p:cNvPicPr>
            <a:picLocks noChangeAspect="1"/>
          </p:cNvPicPr>
          <p:nvPr/>
        </p:nvPicPr>
        <p:blipFill>
          <a:blip r:embed="rId2"/>
          <a:srcRect b="3753"/>
          <a:stretch>
            <a:fillRect/>
          </a:stretch>
        </p:blipFill>
        <p:spPr>
          <a:xfrm>
            <a:off x="2089745" y="3716845"/>
            <a:ext cx="8825195" cy="54058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Never miss out on the latest updates with emails,…"/>
          <p:cNvSpPr txBox="1"/>
          <p:nvPr/>
        </p:nvSpPr>
        <p:spPr>
          <a:xfrm>
            <a:off x="1591171" y="1734112"/>
            <a:ext cx="9822458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No te pierdas las actualizaciones más recientes con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recordatorios por correo, en pantalla, y notificaciones.</a:t>
            </a:r>
          </a:p>
        </p:txBody>
      </p:sp>
      <p:sp>
        <p:nvSpPr>
          <p:cNvPr id="296" name="Reminders &amp; Instant Notifications"/>
          <p:cNvSpPr txBox="1"/>
          <p:nvPr/>
        </p:nvSpPr>
        <p:spPr>
          <a:xfrm>
            <a:off x="1061647" y="783835"/>
            <a:ext cx="10881520" cy="656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4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Recordatorios y Notificaciones Instantáneas</a:t>
            </a:r>
          </a:p>
        </p:txBody>
      </p:sp>
      <p:pic>
        <p:nvPicPr>
          <p:cNvPr id="297" name="Imagen 4" descr="Imagen 4"/>
          <p:cNvPicPr>
            <a:picLocks noChangeAspect="1"/>
          </p:cNvPicPr>
          <p:nvPr/>
        </p:nvPicPr>
        <p:blipFill>
          <a:blip r:embed="rId2"/>
          <a:srcRect t="1466" b="8293"/>
          <a:stretch>
            <a:fillRect/>
          </a:stretch>
        </p:blipFill>
        <p:spPr>
          <a:xfrm>
            <a:off x="1666335" y="3774052"/>
            <a:ext cx="3231877" cy="527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Imagen 6" descr="Imagen 6"/>
          <p:cNvPicPr>
            <a:picLocks noChangeAspect="1"/>
          </p:cNvPicPr>
          <p:nvPr/>
        </p:nvPicPr>
        <p:blipFill>
          <a:blip r:embed="rId3"/>
          <a:srcRect r="1592" b="2323"/>
          <a:stretch>
            <a:fillRect/>
          </a:stretch>
        </p:blipFill>
        <p:spPr>
          <a:xfrm>
            <a:off x="5565133" y="4373334"/>
            <a:ext cx="5818872" cy="4076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rack all the dates in the database with…"/>
          <p:cNvSpPr txBox="1"/>
          <p:nvPr/>
        </p:nvSpPr>
        <p:spPr>
          <a:xfrm>
            <a:off x="1405110" y="1727200"/>
            <a:ext cx="9760061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Registra todas las fechas en la base de datos 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con tu aplicación de calendario favorita</a:t>
            </a:r>
          </a:p>
        </p:txBody>
      </p:sp>
      <p:sp>
        <p:nvSpPr>
          <p:cNvPr id="301" name="Calendar"/>
          <p:cNvSpPr txBox="1"/>
          <p:nvPr/>
        </p:nvSpPr>
        <p:spPr>
          <a:xfrm>
            <a:off x="4403234" y="736600"/>
            <a:ext cx="3763815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Calendario</a:t>
            </a:r>
          </a:p>
        </p:txBody>
      </p:sp>
      <p:pic>
        <p:nvPicPr>
          <p:cNvPr id="302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33" y="4271118"/>
            <a:ext cx="8739149" cy="4475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Imagen 3" descr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898" y="4148166"/>
            <a:ext cx="2606422" cy="47212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2019/11/17 10:56:58  Rex Ho modified…"/>
          <p:cNvSpPr txBox="1"/>
          <p:nvPr/>
        </p:nvSpPr>
        <p:spPr>
          <a:xfrm>
            <a:off x="8920019" y="5533749"/>
            <a:ext cx="3664337" cy="175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AAAAA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2023/12/07 23:13:09 </a:t>
            </a:r>
            <a:r>
              <a:rPr>
                <a:solidFill>
                  <a:srgbClr val="000000"/>
                </a:solidFill>
              </a:rPr>
              <a:t> Jorge Modificó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Proyecto Registro Recolección de Muestras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Subtabla Tareas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endParaRPr/>
          </a:p>
          <a:p>
            <a:pPr lvl="1" indent="457200"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     Archivo: contracto.pdf</a:t>
            </a:r>
          </a:p>
          <a:p>
            <a:pPr lvl="1" indent="457200"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     Archivo: listado.docx</a:t>
            </a:r>
          </a:p>
        </p:txBody>
      </p:sp>
      <p:sp>
        <p:nvSpPr>
          <p:cNvPr id="306" name="2019/11/16 11:55:49  Kayline  modified…"/>
          <p:cNvSpPr txBox="1"/>
          <p:nvPr/>
        </p:nvSpPr>
        <p:spPr>
          <a:xfrm>
            <a:off x="8844315" y="7693077"/>
            <a:ext cx="3808441" cy="12696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AAAAA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2023/12/07 23:18:49 </a:t>
            </a:r>
            <a:r>
              <a:rPr>
                <a:solidFill>
                  <a:srgbClr val="000000"/>
                </a:solidFill>
              </a:rPr>
              <a:t> Verónica modificó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 Proyecto Registro Recolección de Muestras 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Subtabla Tareas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t>        ¿Completada?</a:t>
            </a:r>
          </a:p>
        </p:txBody>
      </p:sp>
      <p:sp>
        <p:nvSpPr>
          <p:cNvPr id="307" name="線條"/>
          <p:cNvSpPr/>
          <p:nvPr/>
        </p:nvSpPr>
        <p:spPr>
          <a:xfrm>
            <a:off x="8920019" y="5332554"/>
            <a:ext cx="3299734" cy="5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8" name="線條"/>
          <p:cNvSpPr/>
          <p:nvPr/>
        </p:nvSpPr>
        <p:spPr>
          <a:xfrm>
            <a:off x="8844315" y="7482112"/>
            <a:ext cx="3299735" cy="4"/>
          </a:xfrm>
          <a:prstGeom prst="line">
            <a:avLst/>
          </a:prstGeom>
          <a:ln w="12700">
            <a:solidFill>
              <a:srgbClr val="AAAAAA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09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08" y="4909686"/>
            <a:ext cx="195180" cy="195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702" y="6838570"/>
            <a:ext cx="167263" cy="16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影像" descr="影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702" y="7098116"/>
            <a:ext cx="167263" cy="167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956" y="8772384"/>
            <a:ext cx="224230" cy="165104"/>
          </a:xfrm>
          <a:prstGeom prst="rect">
            <a:avLst/>
          </a:prstGeom>
          <a:ln w="12700">
            <a:miter lim="400000"/>
          </a:ln>
        </p:spPr>
      </p:pic>
      <p:sp>
        <p:nvSpPr>
          <p:cNvPr id="313" name="Who? When? What?…"/>
          <p:cNvSpPr txBox="1"/>
          <p:nvPr/>
        </p:nvSpPr>
        <p:spPr>
          <a:xfrm>
            <a:off x="1275258" y="1731277"/>
            <a:ext cx="10454284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¿Quién? ¿Cuándo? ¿Qué?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Historial completo de como el registro ha sido modificado</a:t>
            </a:r>
          </a:p>
        </p:txBody>
      </p:sp>
      <p:sp>
        <p:nvSpPr>
          <p:cNvPr id="314" name="History"/>
          <p:cNvSpPr txBox="1"/>
          <p:nvPr/>
        </p:nvSpPr>
        <p:spPr>
          <a:xfrm>
            <a:off x="5028065" y="742502"/>
            <a:ext cx="2948670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Historial</a:t>
            </a:r>
            <a:endParaRPr dirty="0"/>
          </a:p>
        </p:txBody>
      </p:sp>
      <p:sp>
        <p:nvSpPr>
          <p:cNvPr id="315" name="2019/11/17 10:56:58  Rex Ho modified…"/>
          <p:cNvSpPr txBox="1"/>
          <p:nvPr/>
        </p:nvSpPr>
        <p:spPr>
          <a:xfrm>
            <a:off x="8823027" y="4084099"/>
            <a:ext cx="3740041" cy="1027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120000"/>
              </a:lnSpc>
              <a:defRPr sz="1400">
                <a:solidFill>
                  <a:srgbClr val="AAAAAA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2023/12/07 23:22:34 </a:t>
            </a:r>
            <a:r>
              <a:rPr dirty="0">
                <a:solidFill>
                  <a:srgbClr val="000000"/>
                </a:solidFill>
              </a:rPr>
              <a:t> Gabriel </a:t>
            </a:r>
            <a:r>
              <a:rPr dirty="0" err="1">
                <a:solidFill>
                  <a:srgbClr val="000000"/>
                </a:solidFill>
              </a:rPr>
              <a:t>modificó</a:t>
            </a:r>
            <a:r>
              <a:rPr dirty="0">
                <a:solidFill>
                  <a:srgbClr val="000000"/>
                </a:solidFill>
              </a:rPr>
              <a:t> </a:t>
            </a:r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Proyecto </a:t>
            </a:r>
            <a:r>
              <a:rPr dirty="0" err="1"/>
              <a:t>Registro</a:t>
            </a:r>
            <a:r>
              <a:rPr dirty="0"/>
              <a:t> </a:t>
            </a:r>
            <a:r>
              <a:rPr dirty="0" err="1"/>
              <a:t>Recolección</a:t>
            </a:r>
            <a:r>
              <a:rPr dirty="0"/>
              <a:t> de </a:t>
            </a:r>
            <a:r>
              <a:rPr dirty="0" err="1"/>
              <a:t>Muestras</a:t>
            </a:r>
            <a:endParaRPr dirty="0"/>
          </a:p>
          <a:p>
            <a:pPr algn="l">
              <a:lnSpc>
                <a:spcPct val="120000"/>
              </a:lnSpc>
              <a:defRPr sz="1400"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          </a:t>
            </a:r>
            <a:r>
              <a:rPr dirty="0" err="1"/>
              <a:t>Cantidad</a:t>
            </a:r>
            <a:r>
              <a:rPr dirty="0"/>
              <a:t> Total: 0 → 235.5</a:t>
            </a:r>
          </a:p>
        </p:txBody>
      </p:sp>
      <p:pic>
        <p:nvPicPr>
          <p:cNvPr id="316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617" y="8729760"/>
            <a:ext cx="195181" cy="195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n 18" descr="Imagen 18"/>
          <p:cNvPicPr>
            <a:picLocks noChangeAspect="1"/>
          </p:cNvPicPr>
          <p:nvPr/>
        </p:nvPicPr>
        <p:blipFill>
          <a:blip r:embed="rId5"/>
          <a:srcRect r="1296"/>
          <a:stretch>
            <a:fillRect/>
          </a:stretch>
        </p:blipFill>
        <p:spPr>
          <a:xfrm>
            <a:off x="520277" y="4274099"/>
            <a:ext cx="8096064" cy="4571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Add the power of database to your web pages or blogs"/>
          <p:cNvSpPr txBox="1"/>
          <p:nvPr/>
        </p:nvSpPr>
        <p:spPr>
          <a:xfrm>
            <a:off x="3442891" y="1727200"/>
            <a:ext cx="6119019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Agrega la potencia de tu base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 datos a tu página web o blogs</a:t>
            </a:r>
          </a:p>
        </p:txBody>
      </p:sp>
      <p:sp>
        <p:nvSpPr>
          <p:cNvPr id="320" name="Embed on Your Website"/>
          <p:cNvSpPr txBox="1"/>
          <p:nvPr/>
        </p:nvSpPr>
        <p:spPr>
          <a:xfrm>
            <a:off x="2317974" y="704161"/>
            <a:ext cx="8368866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Incrustar en tu Sitio Web</a:t>
            </a:r>
          </a:p>
        </p:txBody>
      </p:sp>
      <p:pic>
        <p:nvPicPr>
          <p:cNvPr id="321" name="聯絡表單ES.png" descr="聯絡表單ES.png"/>
          <p:cNvPicPr>
            <a:picLocks noChangeAspect="1"/>
          </p:cNvPicPr>
          <p:nvPr/>
        </p:nvPicPr>
        <p:blipFill>
          <a:blip r:embed="rId2"/>
          <a:srcRect t="6" b="6"/>
          <a:stretch>
            <a:fillRect/>
          </a:stretch>
        </p:blipFill>
        <p:spPr>
          <a:xfrm>
            <a:off x="2587369" y="3752370"/>
            <a:ext cx="7830061" cy="56901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影像" descr="影像"/>
          <p:cNvPicPr>
            <a:picLocks noChangeAspect="1"/>
          </p:cNvPicPr>
          <p:nvPr/>
        </p:nvPicPr>
        <p:blipFill>
          <a:blip r:embed="rId2"/>
          <a:srcRect l="4041" t="10148" r="1231" b="18252"/>
          <a:stretch>
            <a:fillRect/>
          </a:stretch>
        </p:blipFill>
        <p:spPr>
          <a:xfrm>
            <a:off x="1630601" y="3805547"/>
            <a:ext cx="9743597" cy="521145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RESTful HTTP API for full programmatic access to your database"/>
          <p:cNvSpPr txBox="1"/>
          <p:nvPr/>
        </p:nvSpPr>
        <p:spPr>
          <a:xfrm>
            <a:off x="928687" y="2000534"/>
            <a:ext cx="11147425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API HTTP RESTful para acceso completo a tu base de datos</a:t>
            </a:r>
          </a:p>
        </p:txBody>
      </p:sp>
      <p:sp>
        <p:nvSpPr>
          <p:cNvPr id="325" name="Simple, Powerful API"/>
          <p:cNvSpPr txBox="1"/>
          <p:nvPr/>
        </p:nvSpPr>
        <p:spPr>
          <a:xfrm>
            <a:off x="3139252" y="736600"/>
            <a:ext cx="6726300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Simple, Potente API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No matter how complex your business logic is,…"/>
          <p:cNvSpPr txBox="1"/>
          <p:nvPr/>
        </p:nvSpPr>
        <p:spPr>
          <a:xfrm>
            <a:off x="728893" y="1720997"/>
            <a:ext cx="11547014" cy="95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39687" defTabSz="914400">
              <a:defRPr sz="30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Sin importar la complejidad de tu lógica de negocios, puedes realizarla con el motor de workflow Javascript del lado del servidor. </a:t>
            </a:r>
          </a:p>
        </p:txBody>
      </p:sp>
      <p:sp>
        <p:nvSpPr>
          <p:cNvPr id="328" name="Customized Scripting"/>
          <p:cNvSpPr txBox="1"/>
          <p:nvPr/>
        </p:nvSpPr>
        <p:spPr>
          <a:xfrm>
            <a:off x="2582291" y="652561"/>
            <a:ext cx="7840216" cy="89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Scripts </a:t>
            </a:r>
            <a:r>
              <a:rPr dirty="0" err="1"/>
              <a:t>Personalizados</a:t>
            </a:r>
            <a:endParaRPr dirty="0"/>
          </a:p>
        </p:txBody>
      </p:sp>
      <p:pic>
        <p:nvPicPr>
          <p:cNvPr id="329" name="Imagen 2" descr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247" y="3999805"/>
            <a:ext cx="9290306" cy="48825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Easy to deploy, cross-platform Java solution"/>
          <p:cNvSpPr txBox="1"/>
          <p:nvPr/>
        </p:nvSpPr>
        <p:spPr>
          <a:xfrm>
            <a:off x="1761032" y="2000534"/>
            <a:ext cx="9482734" cy="558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Fácil de implementar, solución Java multiplataforma</a:t>
            </a:r>
          </a:p>
        </p:txBody>
      </p:sp>
      <p:sp>
        <p:nvSpPr>
          <p:cNvPr id="332" name="Technology Stack"/>
          <p:cNvSpPr txBox="1"/>
          <p:nvPr/>
        </p:nvSpPr>
        <p:spPr>
          <a:xfrm>
            <a:off x="3365545" y="736600"/>
            <a:ext cx="6273708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Stack Tecnológico</a:t>
            </a:r>
          </a:p>
        </p:txBody>
      </p:sp>
      <p:sp>
        <p:nvSpPr>
          <p:cNvPr id="333" name="Java-based…"/>
          <p:cNvSpPr txBox="1"/>
          <p:nvPr/>
        </p:nvSpPr>
        <p:spPr>
          <a:xfrm>
            <a:off x="698766" y="3727293"/>
            <a:ext cx="11607268" cy="5447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96887" indent="-457200" algn="l" defTabSz="914400">
              <a:lnSpc>
                <a:spcPct val="130000"/>
              </a:lnSpc>
              <a:buSzPct val="145000"/>
              <a:buFont typeface="Arial"/>
              <a:buChar char="•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Basado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Java</a:t>
            </a:r>
          </a:p>
          <a:p>
            <a:pPr marL="1097280" indent="-457200" algn="l" defTabSz="914400">
              <a:lnSpc>
                <a:spcPct val="130000"/>
              </a:lnSpc>
              <a:buSzPct val="145000"/>
              <a:buFont typeface="Arial"/>
              <a:buChar char="-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Implementa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servidores</a:t>
            </a:r>
            <a:r>
              <a:rPr dirty="0"/>
              <a:t> Linux y Windows</a:t>
            </a:r>
          </a:p>
          <a:p>
            <a:pPr marL="496887" indent="-457200" algn="l" defTabSz="914400">
              <a:lnSpc>
                <a:spcPct val="130000"/>
              </a:lnSpc>
              <a:buSzPct val="145000"/>
              <a:buFont typeface="Arial"/>
              <a:buChar char="•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Servidor</a:t>
            </a:r>
            <a:r>
              <a:rPr dirty="0"/>
              <a:t> de </a:t>
            </a:r>
            <a:r>
              <a:rPr dirty="0" err="1"/>
              <a:t>aplicaciones</a:t>
            </a:r>
            <a:r>
              <a:rPr dirty="0"/>
              <a:t> </a:t>
            </a:r>
            <a:r>
              <a:rPr dirty="0" err="1"/>
              <a:t>integrado</a:t>
            </a:r>
            <a:r>
              <a:rPr dirty="0"/>
              <a:t> (Jetty), DB </a:t>
            </a:r>
            <a:r>
              <a:rPr dirty="0" err="1"/>
              <a:t>incrustado</a:t>
            </a:r>
            <a:r>
              <a:rPr dirty="0"/>
              <a:t> (Berkeley DB)</a:t>
            </a:r>
          </a:p>
          <a:p>
            <a:pPr marL="1097280" indent="-457200" algn="l" defTabSz="914400">
              <a:lnSpc>
                <a:spcPct val="130000"/>
              </a:lnSpc>
              <a:buSzPct val="145000"/>
              <a:buFont typeface="Arial"/>
              <a:buChar char="-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Muy</a:t>
            </a:r>
            <a:r>
              <a:rPr dirty="0"/>
              <a:t> </a:t>
            </a:r>
            <a:r>
              <a:rPr dirty="0" err="1"/>
              <a:t>fácil</a:t>
            </a:r>
            <a:r>
              <a:rPr dirty="0"/>
              <a:t> de </a:t>
            </a:r>
            <a:r>
              <a:rPr dirty="0" err="1"/>
              <a:t>instalar</a:t>
            </a:r>
            <a:r>
              <a:rPr dirty="0"/>
              <a:t> e </a:t>
            </a:r>
            <a:r>
              <a:rPr dirty="0" err="1"/>
              <a:t>implementar</a:t>
            </a:r>
            <a:endParaRPr dirty="0"/>
          </a:p>
          <a:p>
            <a:pPr marL="1097280" indent="-457200" algn="l" defTabSz="914400">
              <a:lnSpc>
                <a:spcPct val="130000"/>
              </a:lnSpc>
              <a:buSzPct val="145000"/>
              <a:buFont typeface="Arial"/>
              <a:buChar char="-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BD NoSQL para alto </a:t>
            </a:r>
            <a:r>
              <a:rPr dirty="0" err="1"/>
              <a:t>rendimiento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estructura</a:t>
            </a:r>
            <a:r>
              <a:rPr dirty="0"/>
              <a:t> flexible de </a:t>
            </a:r>
            <a:r>
              <a:rPr dirty="0" err="1"/>
              <a:t>datos</a:t>
            </a:r>
            <a:endParaRPr dirty="0"/>
          </a:p>
          <a:p>
            <a:pPr marL="496887" indent="-457200" algn="l" defTabSz="914400">
              <a:lnSpc>
                <a:spcPct val="130000"/>
              </a:lnSpc>
              <a:buSzPct val="145000"/>
              <a:buFont typeface="Arial"/>
              <a:buChar char="•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Motor de script </a:t>
            </a:r>
            <a:r>
              <a:rPr dirty="0" err="1"/>
              <a:t>Javascript</a:t>
            </a:r>
            <a:r>
              <a:rPr dirty="0"/>
              <a:t> del </a:t>
            </a:r>
            <a:r>
              <a:rPr dirty="0" err="1"/>
              <a:t>lado</a:t>
            </a:r>
            <a:r>
              <a:rPr dirty="0"/>
              <a:t> del </a:t>
            </a:r>
            <a:r>
              <a:rPr dirty="0" err="1"/>
              <a:t>servidor</a:t>
            </a:r>
            <a:endParaRPr dirty="0"/>
          </a:p>
          <a:p>
            <a:pPr marL="1097280" indent="-457200" algn="l" defTabSz="914400">
              <a:lnSpc>
                <a:spcPct val="130000"/>
              </a:lnSpc>
              <a:buSzPct val="145000"/>
              <a:buFont typeface="Arial"/>
              <a:buChar char="-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Un </a:t>
            </a:r>
            <a:r>
              <a:rPr dirty="0" err="1"/>
              <a:t>lenguaje</a:t>
            </a:r>
            <a:r>
              <a:rPr dirty="0"/>
              <a:t> familiar para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los</a:t>
            </a:r>
            <a:r>
              <a:rPr dirty="0"/>
              <a:t> </a:t>
            </a:r>
            <a:r>
              <a:rPr dirty="0" err="1"/>
              <a:t>desarrolladores</a:t>
            </a:r>
            <a:r>
              <a:rPr dirty="0"/>
              <a:t> web</a:t>
            </a:r>
          </a:p>
          <a:p>
            <a:pPr marL="496887" indent="-457200" algn="l" defTabSz="914400">
              <a:lnSpc>
                <a:spcPct val="130000"/>
              </a:lnSpc>
              <a:buSzPct val="145000"/>
              <a:buFont typeface="Arial"/>
              <a:buChar char="•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Interfaz</a:t>
            </a:r>
            <a:r>
              <a:rPr dirty="0"/>
              <a:t> </a:t>
            </a:r>
            <a:r>
              <a:rPr dirty="0" err="1"/>
              <a:t>Javascript</a:t>
            </a:r>
            <a:r>
              <a:rPr dirty="0"/>
              <a:t> AJAX, sin Flash/Applet/Silverlight, </a:t>
            </a:r>
            <a:r>
              <a:rPr dirty="0" err="1"/>
              <a:t>funciona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cualquier</a:t>
            </a:r>
            <a:r>
              <a:rPr dirty="0"/>
              <a:t> </a:t>
            </a:r>
            <a:r>
              <a:rPr dirty="0" err="1"/>
              <a:t>explorador</a:t>
            </a:r>
            <a:r>
              <a:rPr dirty="0"/>
              <a:t> web</a:t>
            </a:r>
          </a:p>
          <a:p>
            <a:pPr marL="496887" indent="-457200" algn="l" defTabSz="914400">
              <a:lnSpc>
                <a:spcPct val="130000"/>
              </a:lnSpc>
              <a:buSzPct val="145000"/>
              <a:buFont typeface="Arial"/>
              <a:buChar char="•"/>
              <a:defRPr sz="27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Potente</a:t>
            </a:r>
            <a:r>
              <a:rPr dirty="0"/>
              <a:t> API RESTful para </a:t>
            </a:r>
            <a:r>
              <a:rPr dirty="0" err="1"/>
              <a:t>consultar</a:t>
            </a:r>
            <a:r>
              <a:rPr dirty="0"/>
              <a:t>/</a:t>
            </a:r>
            <a:r>
              <a:rPr dirty="0" err="1"/>
              <a:t>agregar</a:t>
            </a:r>
            <a:r>
              <a:rPr dirty="0"/>
              <a:t> </a:t>
            </a:r>
            <a:r>
              <a:rPr dirty="0" err="1"/>
              <a:t>datos</a:t>
            </a:r>
            <a:r>
              <a:rPr dirty="0"/>
              <a:t> a </a:t>
            </a:r>
            <a:r>
              <a:rPr dirty="0" err="1"/>
              <a:t>Ragic</a:t>
            </a:r>
            <a:endParaRPr dirty="0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線條"/>
          <p:cNvSpPr/>
          <p:nvPr/>
        </p:nvSpPr>
        <p:spPr>
          <a:xfrm>
            <a:off x="1287843" y="1404881"/>
            <a:ext cx="10429113" cy="1"/>
          </a:xfrm>
          <a:prstGeom prst="line">
            <a:avLst/>
          </a:prstGeom>
          <a:ln w="25400">
            <a:solidFill>
              <a:srgbClr val="E2777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6" name="矩形"/>
          <p:cNvSpPr/>
          <p:nvPr/>
        </p:nvSpPr>
        <p:spPr>
          <a:xfrm>
            <a:off x="3282436" y="753535"/>
            <a:ext cx="6812541" cy="1302693"/>
          </a:xfrm>
          <a:prstGeom prst="rect">
            <a:avLst/>
          </a:prstGeom>
          <a:solidFill>
            <a:srgbClr val="E2777C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337" name="TextBox 1"/>
          <p:cNvSpPr txBox="1"/>
          <p:nvPr/>
        </p:nvSpPr>
        <p:spPr>
          <a:xfrm>
            <a:off x="3282436" y="828451"/>
            <a:ext cx="6812541" cy="73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indent="39687" defTabSz="914400">
              <a:lnSpc>
                <a:spcPct val="150000"/>
              </a:lnSpc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Clientes</a:t>
            </a:r>
            <a:r>
              <a:rPr dirty="0"/>
              <a:t> </a:t>
            </a:r>
            <a:r>
              <a:rPr dirty="0" err="1"/>
              <a:t>Satisfechos</a:t>
            </a:r>
            <a:endParaRPr dirty="0"/>
          </a:p>
        </p:txBody>
      </p:sp>
      <p:pic>
        <p:nvPicPr>
          <p:cNvPr id="338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06" y="2721062"/>
            <a:ext cx="10502990" cy="6081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n 3" descr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74" y="4159365"/>
            <a:ext cx="10147959" cy="514257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矩形"/>
          <p:cNvSpPr/>
          <p:nvPr/>
        </p:nvSpPr>
        <p:spPr>
          <a:xfrm>
            <a:off x="-430048" y="-221575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1" name="Creating spreadsheet"/>
          <p:cNvSpPr txBox="1"/>
          <p:nvPr/>
        </p:nvSpPr>
        <p:spPr>
          <a:xfrm>
            <a:off x="3319811" y="6116861"/>
            <a:ext cx="2402743" cy="677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defRPr sz="2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Crear una hoja de cálculo</a:t>
            </a:r>
          </a:p>
        </p:txBody>
      </p:sp>
      <p:sp>
        <p:nvSpPr>
          <p:cNvPr id="132" name="Merging versions"/>
          <p:cNvSpPr txBox="1"/>
          <p:nvPr/>
        </p:nvSpPr>
        <p:spPr>
          <a:xfrm>
            <a:off x="6628986" y="6193504"/>
            <a:ext cx="2585750" cy="385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defRPr sz="2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Combinar versiones</a:t>
            </a:r>
          </a:p>
        </p:txBody>
      </p:sp>
      <p:sp>
        <p:nvSpPr>
          <p:cNvPr id="133" name="Locating errors"/>
          <p:cNvSpPr txBox="1"/>
          <p:nvPr/>
        </p:nvSpPr>
        <p:spPr>
          <a:xfrm>
            <a:off x="6720490" y="8741710"/>
            <a:ext cx="2402743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defTabSz="914400">
              <a:defRPr sz="2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Detectar errores</a:t>
            </a:r>
          </a:p>
        </p:txBody>
      </p:sp>
      <p:sp>
        <p:nvSpPr>
          <p:cNvPr id="134" name="Filling to management"/>
          <p:cNvSpPr txBox="1"/>
          <p:nvPr/>
        </p:nvSpPr>
        <p:spPr>
          <a:xfrm>
            <a:off x="3184269" y="8741710"/>
            <a:ext cx="2673828" cy="385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algn="l" defTabSz="914400">
              <a:defRPr sz="2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Presentar a gerencia</a:t>
            </a:r>
          </a:p>
        </p:txBody>
      </p:sp>
      <p:sp>
        <p:nvSpPr>
          <p:cNvPr id="135" name="People can spend as much as  90% of their time…"/>
          <p:cNvSpPr txBox="1"/>
          <p:nvPr/>
        </p:nvSpPr>
        <p:spPr>
          <a:xfrm>
            <a:off x="1276098" y="1949195"/>
            <a:ext cx="1036558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Las personas pueden gastar hasta el </a:t>
            </a:r>
            <a:r>
              <a:rPr>
                <a:latin typeface="Arial Black"/>
                <a:ea typeface="Arial Black"/>
                <a:cs typeface="Arial Black"/>
                <a:sym typeface="Arial Black"/>
              </a:rPr>
              <a:t>90% </a:t>
            </a:r>
            <a:r>
              <a:t>de su tiempo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trabajando en hojas de cálculos</a:t>
            </a:r>
          </a:p>
        </p:txBody>
      </p:sp>
      <p:sp>
        <p:nvSpPr>
          <p:cNvPr id="136" name="Time Sink"/>
          <p:cNvSpPr txBox="1"/>
          <p:nvPr/>
        </p:nvSpPr>
        <p:spPr>
          <a:xfrm>
            <a:off x="2584578" y="644320"/>
            <a:ext cx="7748596" cy="131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wrap="none" lIns="50800" tIns="50800" rIns="50800" bIns="50800" anchor="ctr" anchorCtr="0">
            <a:no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 err="1"/>
              <a:t>Consumo</a:t>
            </a:r>
            <a:r>
              <a:rPr dirty="0"/>
              <a:t> de </a:t>
            </a:r>
            <a:r>
              <a:rPr dirty="0" err="1"/>
              <a:t>Tiempo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矩形"/>
          <p:cNvSpPr/>
          <p:nvPr/>
        </p:nvSpPr>
        <p:spPr>
          <a:xfrm>
            <a:off x="-430048" y="-221575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39" name="88% of all spreadsheets contain errors that are not auditable"/>
          <p:cNvSpPr txBox="1"/>
          <p:nvPr/>
        </p:nvSpPr>
        <p:spPr>
          <a:xfrm>
            <a:off x="2146149" y="1924036"/>
            <a:ext cx="8625483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88% </a:t>
            </a:r>
            <a:r>
              <a:rPr>
                <a:latin typeface="+mn-lt"/>
                <a:ea typeface="+mn-ea"/>
                <a:cs typeface="+mn-cs"/>
                <a:sym typeface="Arial"/>
              </a:rPr>
              <a:t>de las hojas de cálculo contienen errores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rPr>
                <a:latin typeface="+mn-lt"/>
                <a:ea typeface="+mn-ea"/>
                <a:cs typeface="+mn-cs"/>
                <a:sym typeface="Arial"/>
              </a:rPr>
              <a:t>que no son auditables</a:t>
            </a:r>
          </a:p>
        </p:txBody>
      </p:sp>
      <p:sp>
        <p:nvSpPr>
          <p:cNvPr id="140" name="Errors"/>
          <p:cNvSpPr txBox="1"/>
          <p:nvPr/>
        </p:nvSpPr>
        <p:spPr>
          <a:xfrm>
            <a:off x="5026430" y="825499"/>
            <a:ext cx="2864892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Errores</a:t>
            </a:r>
          </a:p>
        </p:txBody>
      </p:sp>
      <p:pic>
        <p:nvPicPr>
          <p:cNvPr id="141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36" y="4892255"/>
            <a:ext cx="7532328" cy="33765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矩形"/>
          <p:cNvSpPr/>
          <p:nvPr/>
        </p:nvSpPr>
        <p:spPr>
          <a:xfrm>
            <a:off x="-430048" y="-221575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44" name="Too many worksheets make it hard to visualize…"/>
          <p:cNvSpPr txBox="1"/>
          <p:nvPr/>
        </p:nvSpPr>
        <p:spPr>
          <a:xfrm>
            <a:off x="1905546" y="2060369"/>
            <a:ext cx="9231846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Demasiadas hojas de cálculo hacen que sea difícil </a:t>
            </a:r>
          </a:p>
          <a:p>
            <a:pPr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visualizar como los datos se integran entre sí.</a:t>
            </a:r>
          </a:p>
        </p:txBody>
      </p:sp>
      <p:sp>
        <p:nvSpPr>
          <p:cNvPr id="145" name="No Big Picture"/>
          <p:cNvSpPr txBox="1"/>
          <p:nvPr/>
        </p:nvSpPr>
        <p:spPr>
          <a:xfrm>
            <a:off x="1121815" y="825500"/>
            <a:ext cx="10674121" cy="89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55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No hay una perspectiva general</a:t>
            </a:r>
          </a:p>
        </p:txBody>
      </p:sp>
      <p:pic>
        <p:nvPicPr>
          <p:cNvPr id="146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40" y="4065173"/>
            <a:ext cx="5573494" cy="45753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167" y="4236463"/>
            <a:ext cx="5573496" cy="4575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778" y="4626985"/>
            <a:ext cx="5573496" cy="45753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矩形"/>
          <p:cNvSpPr/>
          <p:nvPr/>
        </p:nvSpPr>
        <p:spPr>
          <a:xfrm>
            <a:off x="-430048" y="-221575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1" name="As your data grows, there is no way to control its access"/>
          <p:cNvSpPr txBox="1"/>
          <p:nvPr/>
        </p:nvSpPr>
        <p:spPr>
          <a:xfrm>
            <a:off x="3095064" y="1981484"/>
            <a:ext cx="6727627" cy="102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Mientras tus datos crecen,</a:t>
            </a:r>
          </a:p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no hay forma de controlar su acceso</a:t>
            </a:r>
          </a:p>
        </p:txBody>
      </p:sp>
      <p:sp>
        <p:nvSpPr>
          <p:cNvPr id="152" name="Growing Pains"/>
          <p:cNvSpPr txBox="1"/>
          <p:nvPr/>
        </p:nvSpPr>
        <p:spPr>
          <a:xfrm>
            <a:off x="4074674" y="825499"/>
            <a:ext cx="4768404" cy="952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Rendimiento</a:t>
            </a:r>
          </a:p>
        </p:txBody>
      </p:sp>
      <p:pic>
        <p:nvPicPr>
          <p:cNvPr id="153" name="Picture 3" descr="Picture 3"/>
          <p:cNvPicPr>
            <a:picLocks noChangeAspect="1"/>
          </p:cNvPicPr>
          <p:nvPr/>
        </p:nvPicPr>
        <p:blipFill>
          <a:blip r:embed="rId2"/>
          <a:srcRect l="2246" t="5706" r="1905" b="8703"/>
          <a:stretch>
            <a:fillRect/>
          </a:stretch>
        </p:blipFill>
        <p:spPr>
          <a:xfrm>
            <a:off x="1599495" y="5050774"/>
            <a:ext cx="9610344" cy="2697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影像" descr="影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01" y="6833592"/>
            <a:ext cx="2928047" cy="2928476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說明框"/>
          <p:cNvSpPr/>
          <p:nvPr/>
        </p:nvSpPr>
        <p:spPr>
          <a:xfrm>
            <a:off x="1316735" y="1505669"/>
            <a:ext cx="9972614" cy="5186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3" y="0"/>
                </a:moveTo>
                <a:cubicBezTo>
                  <a:pt x="131" y="0"/>
                  <a:pt x="0" y="289"/>
                  <a:pt x="0" y="646"/>
                </a:cubicBezTo>
                <a:lnTo>
                  <a:pt x="0" y="15781"/>
                </a:lnTo>
                <a:cubicBezTo>
                  <a:pt x="0" y="16138"/>
                  <a:pt x="131" y="16427"/>
                  <a:pt x="293" y="16427"/>
                </a:cubicBezTo>
                <a:lnTo>
                  <a:pt x="17053" y="16427"/>
                </a:lnTo>
                <a:lnTo>
                  <a:pt x="17702" y="21600"/>
                </a:lnTo>
                <a:lnTo>
                  <a:pt x="18353" y="16427"/>
                </a:lnTo>
                <a:lnTo>
                  <a:pt x="21307" y="16427"/>
                </a:lnTo>
                <a:cubicBezTo>
                  <a:pt x="21469" y="16427"/>
                  <a:pt x="21600" y="16138"/>
                  <a:pt x="21600" y="15781"/>
                </a:cubicBezTo>
                <a:lnTo>
                  <a:pt x="21600" y="646"/>
                </a:lnTo>
                <a:cubicBezTo>
                  <a:pt x="21600" y="289"/>
                  <a:pt x="21469" y="0"/>
                  <a:pt x="21307" y="0"/>
                </a:cubicBezTo>
                <a:lnTo>
                  <a:pt x="29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7" name="But building a database system…"/>
          <p:cNvSpPr txBox="1"/>
          <p:nvPr/>
        </p:nvSpPr>
        <p:spPr>
          <a:xfrm>
            <a:off x="1975104" y="2759751"/>
            <a:ext cx="8915401" cy="1568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indent="39687" algn="l" defTabSz="914400">
              <a:lnSpc>
                <a:spcPct val="180000"/>
              </a:lnSpc>
              <a:defRPr sz="36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Pero </a:t>
            </a:r>
            <a:r>
              <a:rPr dirty="0" err="1"/>
              <a:t>crear</a:t>
            </a:r>
            <a:r>
              <a:rPr dirty="0"/>
              <a:t> un </a:t>
            </a:r>
            <a:r>
              <a:rPr dirty="0" err="1"/>
              <a:t>sistema</a:t>
            </a:r>
            <a:r>
              <a:rPr dirty="0"/>
              <a:t> de base de </a:t>
            </a:r>
            <a:r>
              <a:rPr dirty="0" err="1"/>
              <a:t>datos</a:t>
            </a:r>
            <a:r>
              <a:rPr dirty="0"/>
              <a:t> es </a:t>
            </a:r>
            <a:r>
              <a:rPr dirty="0" err="1"/>
              <a:t>incluso</a:t>
            </a:r>
            <a:r>
              <a:rPr dirty="0"/>
              <a:t> </a:t>
            </a:r>
            <a:r>
              <a:rPr dirty="0" err="1"/>
              <a:t>más</a:t>
            </a:r>
            <a:r>
              <a:rPr dirty="0"/>
              <a:t>                       …</a:t>
            </a:r>
          </a:p>
        </p:txBody>
      </p:sp>
      <p:sp>
        <p:nvSpPr>
          <p:cNvPr id="158" name="矩形"/>
          <p:cNvSpPr/>
          <p:nvPr/>
        </p:nvSpPr>
        <p:spPr>
          <a:xfrm>
            <a:off x="5422886" y="3758481"/>
            <a:ext cx="2662341" cy="846836"/>
          </a:xfrm>
          <a:prstGeom prst="rect">
            <a:avLst/>
          </a:prstGeom>
          <a:solidFill>
            <a:srgbClr val="39393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59" name="frustrating"/>
          <p:cNvSpPr txBox="1"/>
          <p:nvPr/>
        </p:nvSpPr>
        <p:spPr>
          <a:xfrm>
            <a:off x="5502108" y="3781936"/>
            <a:ext cx="2503897" cy="620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indent="39687" defTabSz="914400">
              <a:lnSpc>
                <a:spcPct val="150000"/>
              </a:lnSpc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frustrante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矩形"/>
          <p:cNvSpPr/>
          <p:nvPr/>
        </p:nvSpPr>
        <p:spPr>
          <a:xfrm>
            <a:off x="-386525" y="-57956"/>
            <a:ext cx="13777849" cy="37838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endParaRPr/>
          </a:p>
        </p:txBody>
      </p:sp>
      <p:sp>
        <p:nvSpPr>
          <p:cNvPr id="162" name="Over  90%  of enterprise IT projects are delivered late"/>
          <p:cNvSpPr txBox="1"/>
          <p:nvPr/>
        </p:nvSpPr>
        <p:spPr>
          <a:xfrm>
            <a:off x="1540114" y="2158986"/>
            <a:ext cx="9837540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indent="39687" defTabSz="914400">
              <a:defRPr sz="3200" b="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rPr dirty="0"/>
              <a:t>Más del  </a:t>
            </a:r>
            <a:r>
              <a:rPr dirty="0">
                <a:latin typeface="Arial Black"/>
                <a:ea typeface="Arial Black"/>
                <a:cs typeface="Arial Black"/>
                <a:sym typeface="Arial Black"/>
              </a:rPr>
              <a:t>90%</a:t>
            </a:r>
            <a:r>
              <a:rPr dirty="0"/>
              <a:t>  de </a:t>
            </a:r>
            <a:r>
              <a:rPr dirty="0" err="1"/>
              <a:t>proyectos</a:t>
            </a:r>
            <a:r>
              <a:rPr dirty="0"/>
              <a:t> TI son </a:t>
            </a:r>
            <a:r>
              <a:rPr dirty="0" err="1"/>
              <a:t>entregados</a:t>
            </a:r>
            <a:r>
              <a:rPr dirty="0"/>
              <a:t> </a:t>
            </a:r>
            <a:r>
              <a:rPr dirty="0" err="1"/>
              <a:t>tarde</a:t>
            </a:r>
            <a:r>
              <a:rPr dirty="0"/>
              <a:t>.</a:t>
            </a:r>
          </a:p>
        </p:txBody>
      </p:sp>
      <p:sp>
        <p:nvSpPr>
          <p:cNvPr id="163" name="Delays"/>
          <p:cNvSpPr txBox="1"/>
          <p:nvPr/>
        </p:nvSpPr>
        <p:spPr>
          <a:xfrm>
            <a:off x="4751286" y="1092550"/>
            <a:ext cx="3415184" cy="952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indent="39687" defTabSz="914400">
              <a:lnSpc>
                <a:spcPct val="150000"/>
              </a:lnSpc>
              <a:defRPr sz="6000">
                <a:solidFill>
                  <a:srgbClr val="393939"/>
                </a:solid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t>Retrasos</a:t>
            </a:r>
          </a:p>
        </p:txBody>
      </p:sp>
      <p:pic>
        <p:nvPicPr>
          <p:cNvPr id="164" name="影像" descr="影像"/>
          <p:cNvPicPr>
            <a:picLocks noChangeAspect="1"/>
          </p:cNvPicPr>
          <p:nvPr/>
        </p:nvPicPr>
        <p:blipFill>
          <a:blip r:embed="rId2">
            <a:alphaModFix amt="86982"/>
          </a:blip>
          <a:stretch>
            <a:fillRect/>
          </a:stretch>
        </p:blipFill>
        <p:spPr>
          <a:xfrm>
            <a:off x="4441321" y="7086720"/>
            <a:ext cx="1981954" cy="1773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影像" descr="影像"/>
          <p:cNvPicPr>
            <a:picLocks noChangeAspect="1"/>
          </p:cNvPicPr>
          <p:nvPr/>
        </p:nvPicPr>
        <p:blipFill>
          <a:blip r:embed="rId3">
            <a:alphaModFix amt="78962"/>
          </a:blip>
          <a:stretch>
            <a:fillRect/>
          </a:stretch>
        </p:blipFill>
        <p:spPr>
          <a:xfrm>
            <a:off x="4441321" y="4157221"/>
            <a:ext cx="1981954" cy="1888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影像" descr="影像"/>
          <p:cNvPicPr>
            <a:picLocks noChangeAspect="1"/>
          </p:cNvPicPr>
          <p:nvPr/>
        </p:nvPicPr>
        <p:blipFill>
          <a:blip r:embed="rId4">
            <a:alphaModFix amt="86508"/>
          </a:blip>
          <a:stretch>
            <a:fillRect/>
          </a:stretch>
        </p:blipFill>
        <p:spPr>
          <a:xfrm>
            <a:off x="1430798" y="5243898"/>
            <a:ext cx="2709855" cy="2530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影像" descr="影像"/>
          <p:cNvPicPr>
            <a:picLocks noChangeAspect="1"/>
          </p:cNvPicPr>
          <p:nvPr/>
        </p:nvPicPr>
        <p:blipFill>
          <a:blip r:embed="rId5">
            <a:alphaModFix amt="89824"/>
          </a:blip>
          <a:stretch>
            <a:fillRect/>
          </a:stretch>
        </p:blipFill>
        <p:spPr>
          <a:xfrm>
            <a:off x="7956015" y="4892676"/>
            <a:ext cx="3840616" cy="3233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728</Words>
  <Application>Microsoft Macintosh PowerPoint</Application>
  <PresentationFormat>自訂</PresentationFormat>
  <Paragraphs>130</Paragraphs>
  <Slides>38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1" baseType="lpstr">
      <vt:lpstr>Arial</vt:lpstr>
      <vt:lpstr>Arial Black</vt:lpstr>
      <vt:lpstr>White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Ragic Marketing</cp:lastModifiedBy>
  <cp:revision>3</cp:revision>
  <dcterms:modified xsi:type="dcterms:W3CDTF">2023-12-21T07:03:19Z</dcterms:modified>
</cp:coreProperties>
</file>