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9"/>
  </p:notesMasterIdLst>
  <p:sldIdLst>
    <p:sldId id="256" r:id="rId2"/>
    <p:sldId id="372" r:id="rId3"/>
    <p:sldId id="373" r:id="rId4"/>
    <p:sldId id="375" r:id="rId5"/>
    <p:sldId id="377" r:id="rId6"/>
    <p:sldId id="378" r:id="rId7"/>
    <p:sldId id="379" r:id="rId8"/>
    <p:sldId id="380" r:id="rId9"/>
    <p:sldId id="381" r:id="rId10"/>
    <p:sldId id="382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3" r:id="rId21"/>
    <p:sldId id="394" r:id="rId22"/>
    <p:sldId id="395" r:id="rId23"/>
    <p:sldId id="396" r:id="rId24"/>
    <p:sldId id="397" r:id="rId25"/>
    <p:sldId id="398" r:id="rId26"/>
    <p:sldId id="399" r:id="rId27"/>
    <p:sldId id="400" r:id="rId28"/>
    <p:sldId id="401" r:id="rId29"/>
    <p:sldId id="495" r:id="rId30"/>
    <p:sldId id="402" r:id="rId31"/>
    <p:sldId id="403" r:id="rId32"/>
    <p:sldId id="404" r:id="rId33"/>
    <p:sldId id="405" r:id="rId34"/>
    <p:sldId id="406" r:id="rId35"/>
    <p:sldId id="407" r:id="rId36"/>
    <p:sldId id="408" r:id="rId37"/>
    <p:sldId id="409" r:id="rId38"/>
    <p:sldId id="410" r:id="rId39"/>
    <p:sldId id="411" r:id="rId40"/>
    <p:sldId id="496" r:id="rId41"/>
    <p:sldId id="412" r:id="rId42"/>
    <p:sldId id="413" r:id="rId43"/>
    <p:sldId id="414" r:id="rId44"/>
    <p:sldId id="415" r:id="rId45"/>
    <p:sldId id="416" r:id="rId46"/>
    <p:sldId id="417" r:id="rId47"/>
    <p:sldId id="418" r:id="rId48"/>
    <p:sldId id="419" r:id="rId49"/>
    <p:sldId id="497" r:id="rId50"/>
    <p:sldId id="420" r:id="rId51"/>
    <p:sldId id="421" r:id="rId52"/>
    <p:sldId id="422" r:id="rId53"/>
    <p:sldId id="423" r:id="rId54"/>
    <p:sldId id="424" r:id="rId55"/>
    <p:sldId id="425" r:id="rId56"/>
    <p:sldId id="426" r:id="rId57"/>
    <p:sldId id="427" r:id="rId58"/>
    <p:sldId id="498" r:id="rId59"/>
    <p:sldId id="428" r:id="rId60"/>
    <p:sldId id="429" r:id="rId61"/>
    <p:sldId id="430" r:id="rId62"/>
    <p:sldId id="431" r:id="rId63"/>
    <p:sldId id="432" r:id="rId64"/>
    <p:sldId id="433" r:id="rId65"/>
    <p:sldId id="434" r:id="rId66"/>
    <p:sldId id="435" r:id="rId67"/>
    <p:sldId id="436" r:id="rId68"/>
    <p:sldId id="437" r:id="rId69"/>
    <p:sldId id="438" r:id="rId70"/>
    <p:sldId id="439" r:id="rId71"/>
    <p:sldId id="440" r:id="rId72"/>
    <p:sldId id="441" r:id="rId73"/>
    <p:sldId id="442" r:id="rId74"/>
    <p:sldId id="443" r:id="rId75"/>
    <p:sldId id="444" r:id="rId76"/>
    <p:sldId id="445" r:id="rId77"/>
    <p:sldId id="446" r:id="rId78"/>
    <p:sldId id="499" r:id="rId79"/>
    <p:sldId id="447" r:id="rId80"/>
    <p:sldId id="448" r:id="rId81"/>
    <p:sldId id="449" r:id="rId82"/>
    <p:sldId id="450" r:id="rId83"/>
    <p:sldId id="452" r:id="rId84"/>
    <p:sldId id="453" r:id="rId85"/>
    <p:sldId id="454" r:id="rId86"/>
    <p:sldId id="455" r:id="rId87"/>
    <p:sldId id="456" r:id="rId88"/>
    <p:sldId id="457" r:id="rId89"/>
    <p:sldId id="458" r:id="rId90"/>
    <p:sldId id="459" r:id="rId91"/>
    <p:sldId id="460" r:id="rId92"/>
    <p:sldId id="461" r:id="rId93"/>
    <p:sldId id="463" r:id="rId94"/>
    <p:sldId id="464" r:id="rId95"/>
    <p:sldId id="465" r:id="rId96"/>
    <p:sldId id="466" r:id="rId97"/>
    <p:sldId id="500" r:id="rId98"/>
    <p:sldId id="467" r:id="rId99"/>
    <p:sldId id="468" r:id="rId100"/>
    <p:sldId id="469" r:id="rId101"/>
    <p:sldId id="470" r:id="rId102"/>
    <p:sldId id="471" r:id="rId103"/>
    <p:sldId id="472" r:id="rId104"/>
    <p:sldId id="473" r:id="rId105"/>
    <p:sldId id="474" r:id="rId106"/>
    <p:sldId id="475" r:id="rId107"/>
    <p:sldId id="476" r:id="rId108"/>
    <p:sldId id="477" r:id="rId109"/>
    <p:sldId id="478" r:id="rId110"/>
    <p:sldId id="479" r:id="rId111"/>
    <p:sldId id="480" r:id="rId112"/>
    <p:sldId id="501" r:id="rId113"/>
    <p:sldId id="481" r:id="rId114"/>
    <p:sldId id="482" r:id="rId115"/>
    <p:sldId id="483" r:id="rId116"/>
    <p:sldId id="484" r:id="rId117"/>
    <p:sldId id="486" r:id="rId118"/>
    <p:sldId id="487" r:id="rId119"/>
    <p:sldId id="488" r:id="rId120"/>
    <p:sldId id="489" r:id="rId121"/>
    <p:sldId id="490" r:id="rId122"/>
    <p:sldId id="502" r:id="rId123"/>
    <p:sldId id="491" r:id="rId124"/>
    <p:sldId id="492" r:id="rId125"/>
    <p:sldId id="493" r:id="rId126"/>
    <p:sldId id="494" r:id="rId127"/>
    <p:sldId id="286" r:id="rId128"/>
  </p:sldIdLst>
  <p:sldSz cx="12192000" cy="6858000"/>
  <p:notesSz cx="6858000" cy="9144000"/>
  <p:embeddedFontLst>
    <p:embeddedFont>
      <p:font typeface="Calibri" panose="020F0502020204030204" pitchFamily="34" charset="0"/>
      <p:regular r:id="rId130"/>
      <p:bold r:id="rId131"/>
      <p:italic r:id="rId132"/>
      <p:boldItalic r:id="rId133"/>
    </p:embeddedFont>
    <p:embeddedFont>
      <p:font typeface="Calibri Light" panose="020F0302020204030204" pitchFamily="34" charset="0"/>
      <p:regular r:id="rId134"/>
      <p:italic r:id="rId135"/>
    </p:embeddedFont>
    <p:embeddedFont>
      <p:font typeface="Helvetica Neue" panose="020B0604020202020204" charset="0"/>
      <p:regular r:id="rId136"/>
      <p:bold r:id="rId137"/>
      <p:italic r:id="rId138"/>
      <p:boldItalic r:id="rId139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8F8"/>
    <a:srgbClr val="FFFAFA"/>
    <a:srgbClr val="F5F5F5"/>
    <a:srgbClr val="FFF5F5"/>
    <a:srgbClr val="9D6262"/>
    <a:srgbClr val="445252"/>
    <a:srgbClr val="FFF1EB"/>
    <a:srgbClr val="FCEEE3"/>
    <a:srgbClr val="F4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8" autoAdjust="0"/>
    <p:restoredTop sz="95272" autoAdjust="0"/>
  </p:normalViewPr>
  <p:slideViewPr>
    <p:cSldViewPr snapToGrid="0">
      <p:cViewPr varScale="1">
        <p:scale>
          <a:sx n="96" d="100"/>
          <a:sy n="96" d="100"/>
        </p:scale>
        <p:origin x="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9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5.fntdata"/><Relationship Id="rId139" Type="http://schemas.openxmlformats.org/officeDocument/2006/relationships/font" Target="fonts/font10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1.fntdata"/><Relationship Id="rId135" Type="http://schemas.openxmlformats.org/officeDocument/2006/relationships/font" Target="fonts/font6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2.fntdata"/><Relationship Id="rId136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3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4.fntdata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B7EA6-DD99-4658-A99E-97553DABDDEC}" type="datetimeFigureOut">
              <a:rPr lang="zh-TW" altLang="en-US" smtClean="0"/>
              <a:t>2022/12/22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AB7B8-0B51-4E46-93B5-64865AC5EE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326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B7B8-0B51-4E46-93B5-64865AC5EE0F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6692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AB7B8-0B51-4E46-93B5-64865AC5EE0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340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AB7B8-0B51-4E46-93B5-64865AC5EE0F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2861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338B0F-85DC-4E38-9BF3-FC45689E0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F0DCFA3-2260-4834-8F68-CA15DD9E2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7162B0-4F2A-4344-A8C3-A4BB634AF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AFAB1-422F-4C54-BF23-73010D5EFF5C}" type="datetimeFigureOut">
              <a:rPr lang="zh-TW" altLang="en-US" smtClean="0"/>
              <a:t>2022/12/22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A597CB1-F59F-418B-B980-E12CF46AD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7E5713-2C89-4735-B6BD-5DC8AD322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0EBE-A4CE-4B54-98B9-A42DE26E85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0841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9C9097-EF09-4C0C-9DC9-20C335E8A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BECF780-3325-4B1D-8A71-40CA499E9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99C03E1-16D4-4B3B-9617-74A759B3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AFAB1-422F-4C54-BF23-73010D5EFF5C}" type="datetimeFigureOut">
              <a:rPr lang="zh-TW" altLang="en-US" smtClean="0"/>
              <a:t>2022/12/22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05149A-553C-498D-9389-0BD9C073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81A4E5F-4E14-42E2-B33F-119F5486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0EBE-A4CE-4B54-98B9-A42DE26E85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820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531A0BFB-C631-44BF-9ED5-6C36BEF83D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17C8354-C9DF-427C-A205-DB9F24A23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9060D4-BCF4-476B-B57D-16356AAE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AFAB1-422F-4C54-BF23-73010D5EFF5C}" type="datetimeFigureOut">
              <a:rPr lang="zh-TW" altLang="en-US" smtClean="0"/>
              <a:t>2022/12/22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8AF856-219A-48F5-890A-094B19C28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4D54869-5C71-466A-BDD7-4F1E56551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0EBE-A4CE-4B54-98B9-A42DE26E85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069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E0896D-F311-488D-91A0-C39C4BBB5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2AF249-3D86-4C21-89E5-F5B07DD2E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95C6663-A543-4A10-B0BF-AD0A3924D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AFAB1-422F-4C54-BF23-73010D5EFF5C}" type="datetimeFigureOut">
              <a:rPr lang="zh-TW" altLang="en-US" smtClean="0"/>
              <a:t>2022/12/22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FF1E2AB-ED07-4A6F-A2EC-136695EF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CD7934-575F-4CE6-8EFC-90CDA1A3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0EBE-A4CE-4B54-98B9-A42DE26E85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746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3A7D08-4809-431D-8072-F01455AC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A00205-DD2A-4D50-BF76-B8313E097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FF051E-17D6-469E-B1B0-39C3464AA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AFAB1-422F-4C54-BF23-73010D5EFF5C}" type="datetimeFigureOut">
              <a:rPr lang="zh-TW" altLang="en-US" smtClean="0"/>
              <a:t>2022/12/22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D13769-045C-48C1-B095-3BB02F8C5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34F342C-A561-4747-B3D2-9EE10B8B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0EBE-A4CE-4B54-98B9-A42DE26E85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932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40ED87-017D-41E7-BCBC-E170F05A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F02AE94-9291-4BB2-B2AE-15F59EDAC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E792083-7951-423A-962E-F03BDC07C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8C22934-324A-4F40-B820-19131FD57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AFAB1-422F-4C54-BF23-73010D5EFF5C}" type="datetimeFigureOut">
              <a:rPr lang="zh-TW" altLang="en-US" smtClean="0"/>
              <a:t>2022/12/22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5CE4914-D7E9-40C3-ACA5-A5A507B0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ECD824A-8711-4C29-8D91-BA2D1D7F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0EBE-A4CE-4B54-98B9-A42DE26E85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433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FA0235-FFC8-4313-BBF6-FD763262D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189DAFC-FAB8-4723-BA8D-5479A2DE8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47DAD7C-87A6-4EEE-846B-5B50BE4D2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B6352E5-F0C8-48E9-8C04-646BD7910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0B95D6C-01B2-435A-B911-C4BF11A355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EC67476-DE15-4D34-9235-E8D521B56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AFAB1-422F-4C54-BF23-73010D5EFF5C}" type="datetimeFigureOut">
              <a:rPr lang="zh-TW" altLang="en-US" smtClean="0"/>
              <a:t>2022/12/22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2B72F39-D8DF-48BC-A61E-E45206F0D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58C238C-9041-4599-A998-9658B9F72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0EBE-A4CE-4B54-98B9-A42DE26E85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929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59B396-9C1C-4309-BB2B-89541FE91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C58EF9D-4101-46FE-AC14-A98ABCEBD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AFAB1-422F-4C54-BF23-73010D5EFF5C}" type="datetimeFigureOut">
              <a:rPr lang="zh-TW" altLang="en-US" smtClean="0"/>
              <a:t>2022/12/22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A1DB887-AA33-4179-B298-CDC74A2E6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29F4F95-31E4-410B-BC9C-EF9AE7293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0EBE-A4CE-4B54-98B9-A42DE26E85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260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6D127DC-0E86-43E6-92B2-71650E79C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AFAB1-422F-4C54-BF23-73010D5EFF5C}" type="datetimeFigureOut">
              <a:rPr lang="zh-TW" altLang="en-US" smtClean="0"/>
              <a:t>2022/12/22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81FD8FF-F8CF-43B0-A87F-EA7A0B5A7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797FE72-2CC1-419C-8E8C-0497256DE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0EBE-A4CE-4B54-98B9-A42DE26E85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079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44E8F1-368B-4AF0-ACC9-4D9F8043B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D98A07-F792-4C69-AC2D-DC1794D15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A584901-5463-4122-9614-654EDF67F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242BF32-E801-4333-AB6F-8E62FED46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AFAB1-422F-4C54-BF23-73010D5EFF5C}" type="datetimeFigureOut">
              <a:rPr lang="zh-TW" altLang="en-US" smtClean="0"/>
              <a:t>2022/12/22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3B0438E-7F49-4D9C-8103-AFBAFE3BE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825C1F3-A08B-4C1D-9069-93AE795D3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0EBE-A4CE-4B54-98B9-A42DE26E85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409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1F3EFC-DBAC-4719-9E84-D7B9DBF5B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4394E47-79ED-45C6-A856-2187C38490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6459F15-66C4-4C5C-BA91-681216EFF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29F90E0-31E1-40AA-A632-DA2D558A9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AFAB1-422F-4C54-BF23-73010D5EFF5C}" type="datetimeFigureOut">
              <a:rPr lang="zh-TW" altLang="en-US" smtClean="0"/>
              <a:t>2022/12/22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A42AEBC-F33B-4A2A-B31D-4D7405FC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317A620-D9D2-4321-92C3-E25C302E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0EBE-A4CE-4B54-98B9-A42DE26E85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986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34F4CDE-1F6D-4474-82C2-A6F9E2A3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1A5432D-CC90-4A2B-8862-F3E469D50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9FC40AC-63C9-450C-929A-95158371A5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AFAB1-422F-4C54-BF23-73010D5EFF5C}" type="datetimeFigureOut">
              <a:rPr lang="zh-TW" altLang="en-US" smtClean="0"/>
              <a:t>2022/12/22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9D5A1F-3B45-4899-9736-1CDACD221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0783339-5B4E-497F-9953-624369E7F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40EBE-A4CE-4B54-98B9-A42DE26E85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927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123.xml"/><Relationship Id="rId3" Type="http://schemas.openxmlformats.org/officeDocument/2006/relationships/slide" Target="slide3.xml"/><Relationship Id="rId7" Type="http://schemas.openxmlformats.org/officeDocument/2006/relationships/slide" Target="slide50.xml"/><Relationship Id="rId12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1.xml"/><Relationship Id="rId11" Type="http://schemas.openxmlformats.org/officeDocument/2006/relationships/slide" Target="slide113.xml"/><Relationship Id="rId5" Type="http://schemas.openxmlformats.org/officeDocument/2006/relationships/slide" Target="slide30.xml"/><Relationship Id="rId10" Type="http://schemas.openxmlformats.org/officeDocument/2006/relationships/slide" Target="slide98.xml"/><Relationship Id="rId4" Type="http://schemas.openxmlformats.org/officeDocument/2006/relationships/slide" Target="slide9.xml"/><Relationship Id="rId9" Type="http://schemas.openxmlformats.org/officeDocument/2006/relationships/slide" Target="slide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4AFFE1A-5F0F-4093-BD2B-F7B1B3D9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023" y="5405895"/>
            <a:ext cx="2248689" cy="79835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B37E377-85D0-499B-9A58-33FF239A755C}"/>
              </a:ext>
            </a:extLst>
          </p:cNvPr>
          <p:cNvSpPr txBox="1"/>
          <p:nvPr/>
        </p:nvSpPr>
        <p:spPr>
          <a:xfrm>
            <a:off x="658287" y="658948"/>
            <a:ext cx="11370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5400" b="1" spc="-150" dirty="0">
                <a:solidFill>
                  <a:srgbClr val="445252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rPr>
              <a:t>Diseño de base de datos Ragic </a:t>
            </a:r>
            <a:r>
              <a:rPr lang="en-US" altLang="zh-TW" sz="5400" b="1" spc="-150" dirty="0">
                <a:solidFill>
                  <a:srgbClr val="445252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rPr>
              <a:t>101</a:t>
            </a:r>
            <a:endParaRPr lang="zh-TW" altLang="en-US" sz="4800" b="1" dirty="0">
              <a:solidFill>
                <a:srgbClr val="445252"/>
              </a:solidFill>
              <a:latin typeface="Helvetica Neue" panose="02000503000000020004" pitchFamily="2"/>
              <a:ea typeface="Noto Sans CJK TC Black" panose="020B0A00000000000000" pitchFamily="34" charset="-120"/>
              <a:cs typeface="Helvetica Neue" panose="02000503000000020004" pitchFamily="2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B8133FA6-3B04-41AC-8B66-5789E305F27D}"/>
              </a:ext>
            </a:extLst>
          </p:cNvPr>
          <p:cNvSpPr/>
          <p:nvPr/>
        </p:nvSpPr>
        <p:spPr>
          <a:xfrm>
            <a:off x="4386793" y="3429000"/>
            <a:ext cx="3418413" cy="1000125"/>
          </a:xfrm>
          <a:prstGeom prst="roundRect">
            <a:avLst>
              <a:gd name="adj" fmla="val 20476"/>
            </a:avLst>
          </a:prstGeom>
          <a:solidFill>
            <a:srgbClr val="D5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altLang="zh-TW" sz="4400" b="1" dirty="0">
                <a:latin typeface="Noto Sans CJK TC Bold" panose="020B0800000000000000" pitchFamily="34" charset="-120"/>
                <a:ea typeface="Noto Sans CJK TC Bold" panose="020B0800000000000000" pitchFamily="34" charset="-120"/>
                <a:cs typeface="Microsoft Sans Serif" panose="020B0604020202020204" pitchFamily="34" charset="0"/>
              </a:rPr>
              <a:t>¡INICIAR</a:t>
            </a:r>
            <a:r>
              <a:rPr lang="en-US" altLang="zh-TW" sz="4400" b="1" dirty="0">
                <a:latin typeface="Noto Sans CJK TC Bold" panose="020B0800000000000000" pitchFamily="34" charset="-120"/>
                <a:ea typeface="Noto Sans CJK TC Bold" panose="020B0800000000000000" pitchFamily="34" charset="-120"/>
                <a:cs typeface="Microsoft Sans Serif" panose="020B0604020202020204" pitchFamily="34" charset="0"/>
              </a:rPr>
              <a:t>!</a:t>
            </a:r>
            <a:endParaRPr lang="zh-TW" altLang="en-US" sz="4400" b="1" dirty="0">
              <a:latin typeface="Noto Sans CJK TC Bold" panose="020B0800000000000000" pitchFamily="34" charset="-120"/>
              <a:ea typeface="Noto Sans CJK TC Bold" panose="020B0800000000000000" pitchFamily="34" charset="-120"/>
              <a:cs typeface="Microsoft Sans Serif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160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230908-E5AB-6C9D-9E0A-D9E9CF0F5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13" y="2475126"/>
            <a:ext cx="7051391" cy="2974101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10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81A5E7-5DC9-4E24-B4DE-39F44F28DBB6}"/>
              </a:ext>
            </a:extLst>
          </p:cNvPr>
          <p:cNvSpPr txBox="1"/>
          <p:nvPr/>
        </p:nvSpPr>
        <p:spPr>
          <a:xfrm>
            <a:off x="284085" y="383831"/>
            <a:ext cx="775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1 – Crear Hojas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575733" y="2074334"/>
            <a:ext cx="7645400" cy="3344324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E8DBFD9-0A2C-4180-BB99-1E2AE683FC88}"/>
              </a:ext>
            </a:extLst>
          </p:cNvPr>
          <p:cNvSpPr/>
          <p:nvPr/>
        </p:nvSpPr>
        <p:spPr>
          <a:xfrm>
            <a:off x="8043333" y="584399"/>
            <a:ext cx="3593496" cy="643267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Diseña tu hoja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F6340C11-2C4D-44BE-A72C-581466EE15F5}"/>
              </a:ext>
            </a:extLst>
          </p:cNvPr>
          <p:cNvCxnSpPr>
            <a:cxnSpLocks/>
          </p:cNvCxnSpPr>
          <p:nvPr/>
        </p:nvCxnSpPr>
        <p:spPr>
          <a:xfrm>
            <a:off x="7187040" y="3009419"/>
            <a:ext cx="127006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A8C7831-5BB6-4FAC-BA9C-6393F6F57678}"/>
              </a:ext>
            </a:extLst>
          </p:cNvPr>
          <p:cNvSpPr txBox="1"/>
          <p:nvPr/>
        </p:nvSpPr>
        <p:spPr>
          <a:xfrm>
            <a:off x="9138547" y="2677516"/>
            <a:ext cx="271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Crea nueva pestaña y hoja</a:t>
            </a:r>
          </a:p>
        </p:txBody>
      </p: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1AEF2887-30F0-48F6-BE0F-51D7E9D451AC}"/>
              </a:ext>
            </a:extLst>
          </p:cNvPr>
          <p:cNvSpPr/>
          <p:nvPr/>
        </p:nvSpPr>
        <p:spPr>
          <a:xfrm>
            <a:off x="8671821" y="278713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7282A41-1D4E-4EC9-B610-F495F7AE2495}"/>
              </a:ext>
            </a:extLst>
          </p:cNvPr>
          <p:cNvSpPr/>
          <p:nvPr/>
        </p:nvSpPr>
        <p:spPr>
          <a:xfrm>
            <a:off x="3061035" y="4625931"/>
            <a:ext cx="1731145" cy="426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909A5C0F-6782-43E8-AE97-9E8D6568A06E}"/>
              </a:ext>
            </a:extLst>
          </p:cNvPr>
          <p:cNvCxnSpPr>
            <a:cxnSpLocks/>
          </p:cNvCxnSpPr>
          <p:nvPr/>
        </p:nvCxnSpPr>
        <p:spPr>
          <a:xfrm flipV="1">
            <a:off x="4792180" y="4913442"/>
            <a:ext cx="2959502" cy="1865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A880030A-A3F1-4889-BE0B-F53B2EB5617A}"/>
              </a:ext>
            </a:extLst>
          </p:cNvPr>
          <p:cNvCxnSpPr>
            <a:cxnSpLocks/>
          </p:cNvCxnSpPr>
          <p:nvPr/>
        </p:nvCxnSpPr>
        <p:spPr>
          <a:xfrm flipV="1">
            <a:off x="7732643" y="3001610"/>
            <a:ext cx="19039" cy="1934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">
            <a:extLst>
              <a:ext uri="{FF2B5EF4-FFF2-40B4-BE49-F238E27FC236}">
                <a16:creationId xmlns:a16="http://schemas.microsoft.com/office/drawing/2014/main" id="{B994A465-858F-45AD-085B-1E5672FDD28F}"/>
              </a:ext>
            </a:extLst>
          </p:cNvPr>
          <p:cNvSpPr/>
          <p:nvPr/>
        </p:nvSpPr>
        <p:spPr>
          <a:xfrm>
            <a:off x="6811618" y="2855327"/>
            <a:ext cx="375422" cy="2925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496570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100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876300" y="2128250"/>
            <a:ext cx="5940880" cy="2639694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D5D6CAB-5CB8-409B-B57C-B286DAE659D2}"/>
              </a:ext>
            </a:extLst>
          </p:cNvPr>
          <p:cNvSpPr txBox="1"/>
          <p:nvPr/>
        </p:nvSpPr>
        <p:spPr>
          <a:xfrm>
            <a:off x="7816512" y="2128250"/>
            <a:ext cx="4371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Opción 1: Crear nuevo reporte desde la Pestaña Reporte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4" name="箭號: 五邊形 13">
            <a:extLst>
              <a:ext uri="{FF2B5EF4-FFF2-40B4-BE49-F238E27FC236}">
                <a16:creationId xmlns:a16="http://schemas.microsoft.com/office/drawing/2014/main" id="{5465F016-E4BA-4D45-A1BC-FC135C369C0C}"/>
              </a:ext>
            </a:extLst>
          </p:cNvPr>
          <p:cNvSpPr/>
          <p:nvPr/>
        </p:nvSpPr>
        <p:spPr>
          <a:xfrm>
            <a:off x="7235486" y="2284746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879F467-4060-4555-A42B-D059483462A4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Reportes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2</a:t>
            </a:r>
          </a:p>
        </p:txBody>
      </p:sp>
      <p:sp>
        <p:nvSpPr>
          <p:cNvPr id="3" name="矩形: 圓角 11">
            <a:extLst>
              <a:ext uri="{FF2B5EF4-FFF2-40B4-BE49-F238E27FC236}">
                <a16:creationId xmlns:a16="http://schemas.microsoft.com/office/drawing/2014/main" id="{F58A294C-892A-0A76-713F-871CC14050D4}"/>
              </a:ext>
            </a:extLst>
          </p:cNvPr>
          <p:cNvSpPr/>
          <p:nvPr/>
        </p:nvSpPr>
        <p:spPr>
          <a:xfrm>
            <a:off x="6391921" y="464190"/>
            <a:ext cx="5321108" cy="933791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Puedes generar reportes de los datos en tus hojas Ragic.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36658B-3872-CEEE-1F5F-1DAD8CED6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088" y="2151577"/>
            <a:ext cx="5391304" cy="2583608"/>
          </a:xfrm>
          <a:prstGeom prst="rect">
            <a:avLst/>
          </a:prstGeom>
        </p:spPr>
      </p:pic>
      <p:cxnSp>
        <p:nvCxnSpPr>
          <p:cNvPr id="7" name="直線接點 12">
            <a:extLst>
              <a:ext uri="{FF2B5EF4-FFF2-40B4-BE49-F238E27FC236}">
                <a16:creationId xmlns:a16="http://schemas.microsoft.com/office/drawing/2014/main" id="{8CA4C16E-C06E-A463-A664-5709A4DAF3CD}"/>
              </a:ext>
            </a:extLst>
          </p:cNvPr>
          <p:cNvCxnSpPr>
            <a:cxnSpLocks/>
          </p:cNvCxnSpPr>
          <p:nvPr/>
        </p:nvCxnSpPr>
        <p:spPr>
          <a:xfrm>
            <a:off x="3576525" y="2408554"/>
            <a:ext cx="0" cy="4851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D542BE9E-ACF4-4B3D-98C1-94295EEBCA02}"/>
              </a:ext>
            </a:extLst>
          </p:cNvPr>
          <p:cNvCxnSpPr>
            <a:cxnSpLocks/>
          </p:cNvCxnSpPr>
          <p:nvPr/>
        </p:nvCxnSpPr>
        <p:spPr>
          <a:xfrm>
            <a:off x="3576525" y="2408554"/>
            <a:ext cx="35446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8841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101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020536" y="1504574"/>
            <a:ext cx="9168493" cy="3797455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D5D6CAB-5CB8-409B-B57C-B286DAE659D2}"/>
              </a:ext>
            </a:extLst>
          </p:cNvPr>
          <p:cNvSpPr txBox="1"/>
          <p:nvPr/>
        </p:nvSpPr>
        <p:spPr>
          <a:xfrm>
            <a:off x="6589468" y="5501221"/>
            <a:ext cx="5362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Opción 2: Crear un nuevo reporte en tu hoja</a:t>
            </a:r>
          </a:p>
        </p:txBody>
      </p: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099068EC-76F8-48BC-8010-5F01EFC267A0}"/>
              </a:ext>
            </a:extLst>
          </p:cNvPr>
          <p:cNvSpPr/>
          <p:nvPr/>
        </p:nvSpPr>
        <p:spPr>
          <a:xfrm>
            <a:off x="6122742" y="5534197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F228F7D-F27E-4DD0-B3CE-62F8E80112C9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Reportes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3</a:t>
            </a:r>
          </a:p>
        </p:txBody>
      </p:sp>
      <p:sp>
        <p:nvSpPr>
          <p:cNvPr id="3" name="矩形: 圓角 11">
            <a:extLst>
              <a:ext uri="{FF2B5EF4-FFF2-40B4-BE49-F238E27FC236}">
                <a16:creationId xmlns:a16="http://schemas.microsoft.com/office/drawing/2014/main" id="{BFDBAAF9-E03E-8FB6-9BFE-0FDF7ED8A6F8}"/>
              </a:ext>
            </a:extLst>
          </p:cNvPr>
          <p:cNvSpPr/>
          <p:nvPr/>
        </p:nvSpPr>
        <p:spPr>
          <a:xfrm>
            <a:off x="6391921" y="464190"/>
            <a:ext cx="5321108" cy="933791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Puedes generar reportes de los datos en tus hojas Ragic.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2DA55C-29E6-8442-2C02-90DDBE224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190" y="1555970"/>
            <a:ext cx="8729253" cy="363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318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102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396093" y="1371609"/>
            <a:ext cx="8605157" cy="4874059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8384721" y="435428"/>
            <a:ext cx="3090183" cy="58477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Reporte </a:t>
            </a:r>
            <a:r>
              <a:rPr lang="es-419" altLang="zh-TW" sz="2400" dirty="0" err="1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Dashboard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3383CB3-2269-4189-87F1-FB68A6E9B295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Reportes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25160-8474-6C32-714E-88512A509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534"/>
          <a:stretch/>
        </p:blipFill>
        <p:spPr>
          <a:xfrm>
            <a:off x="1592387" y="1518557"/>
            <a:ext cx="3645321" cy="4180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AAE5A3-28EB-79CD-46D0-4904968CF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99"/>
          <a:stretch/>
        </p:blipFill>
        <p:spPr>
          <a:xfrm>
            <a:off x="5237708" y="1518557"/>
            <a:ext cx="3746884" cy="2326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A85440-9C4A-5B35-093A-EB9A7A7CC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708" y="3688689"/>
            <a:ext cx="3746884" cy="19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3322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103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2085975" y="2247908"/>
            <a:ext cx="8134350" cy="2969937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8686800" y="589723"/>
            <a:ext cx="2950029" cy="58477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Reporte Ranking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8BA01D6-213F-4D62-A3D8-3CD0CBBBBF76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Reportes 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78ADE-4C88-D0CC-F56D-E14A6BD0C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485" y="2361066"/>
            <a:ext cx="6743858" cy="27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806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104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767444" y="1298124"/>
            <a:ext cx="8980714" cy="4970143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8816067" y="529830"/>
            <a:ext cx="2555422" cy="58477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Tabla Dinámica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4DC9EE7-42B2-44AA-A956-167C952D9B53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Reportes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785260-D2EE-DE11-F6DF-2421104AE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77" y="1551348"/>
            <a:ext cx="8404248" cy="447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040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105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045030" y="1503933"/>
            <a:ext cx="8139791" cy="4518488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9691008" y="589723"/>
            <a:ext cx="1807794" cy="58477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Calendario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8FE17CC-592A-4C63-85FC-595726290910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Reportes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80DBAC-EFCE-D4AC-4992-9B9DFB97D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29" y="1696796"/>
            <a:ext cx="7682594" cy="402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712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106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363436" y="1355273"/>
            <a:ext cx="8822722" cy="4512119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8735787" y="435429"/>
            <a:ext cx="2901044" cy="739070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Listado de Tareas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758B188-7152-411E-8E9D-BDE8C077D576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Reportes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4ED3B-34B0-49D3-7CE1-4F74CFE92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300" y="1598686"/>
            <a:ext cx="8280156" cy="405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71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107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800100" y="2114552"/>
            <a:ext cx="10589079" cy="3114670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9601200" y="599661"/>
            <a:ext cx="1787979" cy="643084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Etiquetas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DC79816-CFA7-4213-8A2D-63CD8BEAF3BE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Reportes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680AC-A7B4-50C2-6770-FC2581D4B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424" y="2357965"/>
            <a:ext cx="9534776" cy="259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941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108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2024743" y="1306286"/>
            <a:ext cx="7600949" cy="4716167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7698921" y="346311"/>
            <a:ext cx="3306536" cy="71095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Mapeo de Dirección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C486DB5-5F76-489E-BE4E-D69B036D23D6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Reportes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0ABDF-160F-4BF3-741E-7D1AA6609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3" t="25117" b="-1"/>
          <a:stretch/>
        </p:blipFill>
        <p:spPr>
          <a:xfrm>
            <a:off x="2229324" y="1512891"/>
            <a:ext cx="7048500" cy="43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526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109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123950" y="1476375"/>
            <a:ext cx="9809144" cy="4546087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8466365" y="589723"/>
            <a:ext cx="3170466" cy="58477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Gráfico de líneas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764D71F-D82C-41BD-90AD-83EF326BF1F1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Reportes 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A18A50-F7C0-A100-BFB2-2074FB79B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70" y="1735938"/>
            <a:ext cx="9312526" cy="397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47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189BDD-849B-A2D6-5A0B-EBAA5DC5B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11" y="1670719"/>
            <a:ext cx="5616298" cy="3970373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11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6" y="1532470"/>
            <a:ext cx="6428313" cy="4187988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A8C7831-5BB6-4FAC-BA9C-6393F6F57678}"/>
              </a:ext>
            </a:extLst>
          </p:cNvPr>
          <p:cNvSpPr txBox="1"/>
          <p:nvPr/>
        </p:nvSpPr>
        <p:spPr>
          <a:xfrm>
            <a:off x="7814339" y="2388891"/>
            <a:ext cx="355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8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Nombrar tu pestaña</a:t>
            </a:r>
            <a:endParaRPr kumimoji="0" lang="es-419" altLang="zh-TW" sz="28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CD1F41C8-65AF-49EB-BD14-51F58C1AD543}"/>
              </a:ext>
            </a:extLst>
          </p:cNvPr>
          <p:cNvCxnSpPr>
            <a:cxnSpLocks/>
          </p:cNvCxnSpPr>
          <p:nvPr/>
        </p:nvCxnSpPr>
        <p:spPr>
          <a:xfrm flipV="1">
            <a:off x="2757488" y="2677072"/>
            <a:ext cx="4268351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箭號: 五邊形 11">
            <a:extLst>
              <a:ext uri="{FF2B5EF4-FFF2-40B4-BE49-F238E27FC236}">
                <a16:creationId xmlns:a16="http://schemas.microsoft.com/office/drawing/2014/main" id="{C9F6A4A3-AAFB-4742-9AE1-9B62C88EE566}"/>
              </a:ext>
            </a:extLst>
          </p:cNvPr>
          <p:cNvSpPr/>
          <p:nvPr/>
        </p:nvSpPr>
        <p:spPr>
          <a:xfrm>
            <a:off x="7272866" y="246730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4851F51-E9C0-4BF5-ABFA-E6FE86DEF0FC}"/>
              </a:ext>
            </a:extLst>
          </p:cNvPr>
          <p:cNvSpPr txBox="1"/>
          <p:nvPr/>
        </p:nvSpPr>
        <p:spPr>
          <a:xfrm>
            <a:off x="284085" y="383831"/>
            <a:ext cx="775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2 – Crear hoja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B6050C13-FC0C-08CC-768B-622E5CB1891F}"/>
              </a:ext>
            </a:extLst>
          </p:cNvPr>
          <p:cNvSpPr/>
          <p:nvPr/>
        </p:nvSpPr>
        <p:spPr>
          <a:xfrm>
            <a:off x="1510748" y="2388891"/>
            <a:ext cx="1246740" cy="426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315326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110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323975" y="2009777"/>
            <a:ext cx="9715500" cy="3752846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8666922" y="801925"/>
            <a:ext cx="2969907" cy="622674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Gr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áfico de Gantt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DDA88A2-926C-41A3-94D5-7F82DF3A9E21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Reportes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FC28B-23DE-4C7F-6FC1-D6CC9775C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025" y="2182258"/>
            <a:ext cx="8441635" cy="338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985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111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800225" y="1171548"/>
            <a:ext cx="8048625" cy="5102441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8653668" y="527316"/>
            <a:ext cx="2983161" cy="510548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Reporte agrupado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750A0D0-2AE5-47E3-BBFC-85DC5C5C4C99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Reportes 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10D44-2AAE-E600-B400-39E3E48A0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555" y="1228248"/>
            <a:ext cx="7132575" cy="49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5052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10876" y="6422571"/>
            <a:ext cx="90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112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81A5E7-5DC9-4E24-B4DE-39F44F28DBB6}"/>
              </a:ext>
            </a:extLst>
          </p:cNvPr>
          <p:cNvSpPr txBox="1"/>
          <p:nvPr/>
        </p:nvSpPr>
        <p:spPr>
          <a:xfrm>
            <a:off x="327888" y="352100"/>
            <a:ext cx="771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Reportes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– </a:t>
            </a:r>
            <a:r>
              <a:rPr kumimoji="0" lang="es-419" altLang="zh-TW" sz="3200" b="0" i="0" u="none" strike="noStrike" kern="1200" cap="none" spc="0" normalizeH="0" baseline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Ejercicios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BBB78E-42BE-47DA-AB4D-75E0D0B4CAFD}"/>
              </a:ext>
            </a:extLst>
          </p:cNvPr>
          <p:cNvSpPr txBox="1"/>
          <p:nvPr/>
        </p:nvSpPr>
        <p:spPr>
          <a:xfrm>
            <a:off x="1621424" y="1617954"/>
            <a:ext cx="100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Crear un reporte </a:t>
            </a:r>
            <a:r>
              <a:rPr kumimoji="0" lang="es-419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Dashboar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d para analizar</a:t>
            </a: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“Órdenes de Ventas”</a:t>
            </a: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F1000105-54ED-42B7-A1FA-E17D1FF1F7ED}"/>
              </a:ext>
            </a:extLst>
          </p:cNvPr>
          <p:cNvSpPr/>
          <p:nvPr/>
        </p:nvSpPr>
        <p:spPr>
          <a:xfrm>
            <a:off x="995960" y="166558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665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90289F8-9DC3-49DC-B836-E68841675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53" y="469602"/>
            <a:ext cx="3448911" cy="344891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B37E377-85D0-499B-9A58-33FF239A755C}"/>
              </a:ext>
            </a:extLst>
          </p:cNvPr>
          <p:cNvSpPr txBox="1"/>
          <p:nvPr/>
        </p:nvSpPr>
        <p:spPr>
          <a:xfrm>
            <a:off x="1067189" y="3013501"/>
            <a:ext cx="7552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4400" dirty="0">
                <a:solidFill>
                  <a:srgbClr val="9D626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Configuración de base de datos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44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48975" y="6422571"/>
            <a:ext cx="873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44525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113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614003B-C9B4-4A9B-A1CD-D4AB6B137866}"/>
              </a:ext>
            </a:extLst>
          </p:cNvPr>
          <p:cNvSpPr txBox="1"/>
          <p:nvPr/>
        </p:nvSpPr>
        <p:spPr>
          <a:xfrm>
            <a:off x="8972021" y="5891498"/>
            <a:ext cx="40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000" b="0" i="0" u="none" strike="noStrike" kern="1200" cap="none" spc="0" normalizeH="0" baseline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El camino al éxito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710AEEE-9CD8-4B3C-A831-A81C3000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92" y="5592983"/>
            <a:ext cx="686429" cy="6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117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114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81A5E7-5DC9-4E24-B4DE-39F44F28DBB6}"/>
              </a:ext>
            </a:extLst>
          </p:cNvPr>
          <p:cNvSpPr txBox="1"/>
          <p:nvPr/>
        </p:nvSpPr>
        <p:spPr>
          <a:xfrm>
            <a:off x="381000" y="435428"/>
            <a:ext cx="4600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Configuración de base de datos </a:t>
            </a:r>
            <a:r>
              <a:rPr kumimoji="0" lang="es-419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977009" y="1775189"/>
            <a:ext cx="2740895" cy="4432975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5981699" y="663140"/>
            <a:ext cx="5655130" cy="58477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Personalizar Ragic para tu empresa</a:t>
            </a:r>
            <a:endParaRPr lang="zh-TW" altLang="en-US" sz="2400" dirty="0">
              <a:solidFill>
                <a:prstClr val="white"/>
              </a:solidFill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A1DA939D-2258-4929-A19B-60D6431C7DB8}"/>
              </a:ext>
            </a:extLst>
          </p:cNvPr>
          <p:cNvSpPr/>
          <p:nvPr/>
        </p:nvSpPr>
        <p:spPr>
          <a:xfrm rot="16200000">
            <a:off x="4194298" y="3638485"/>
            <a:ext cx="318749" cy="422057"/>
          </a:xfrm>
          <a:prstGeom prst="downArrow">
            <a:avLst/>
          </a:prstGeom>
          <a:solidFill>
            <a:srgbClr val="F8937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E8C58-8AB6-C527-3C21-994F46918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223"/>
          <a:stretch/>
        </p:blipFill>
        <p:spPr>
          <a:xfrm>
            <a:off x="1083026" y="1885248"/>
            <a:ext cx="2528860" cy="42472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2F90EF-FB57-349A-8B26-DD15058A0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606" y="2379935"/>
            <a:ext cx="6252334" cy="2509127"/>
          </a:xfrm>
          <a:prstGeom prst="rect">
            <a:avLst/>
          </a:prstGeom>
        </p:spPr>
      </p:pic>
      <p:sp>
        <p:nvSpPr>
          <p:cNvPr id="11" name="矩形: 圓角 1">
            <a:extLst>
              <a:ext uri="{FF2B5EF4-FFF2-40B4-BE49-F238E27FC236}">
                <a16:creationId xmlns:a16="http://schemas.microsoft.com/office/drawing/2014/main" id="{DC7CCE0B-EED5-141F-80AA-D851E9C599C1}"/>
              </a:ext>
            </a:extLst>
          </p:cNvPr>
          <p:cNvSpPr/>
          <p:nvPr/>
        </p:nvSpPr>
        <p:spPr>
          <a:xfrm>
            <a:off x="4886406" y="2173357"/>
            <a:ext cx="6750423" cy="2968485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0618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115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219200" y="1640365"/>
            <a:ext cx="9753600" cy="4429120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8474765" y="589728"/>
            <a:ext cx="3162065" cy="569832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Logo personalizado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0823983-85BD-4721-B023-879F810F8310}"/>
              </a:ext>
            </a:extLst>
          </p:cNvPr>
          <p:cNvSpPr txBox="1"/>
          <p:nvPr/>
        </p:nvSpPr>
        <p:spPr>
          <a:xfrm>
            <a:off x="381000" y="435428"/>
            <a:ext cx="4600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Configuración de base de datos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2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3EEE8E7-31AC-4302-A156-E42BB10A9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32" y="4355847"/>
            <a:ext cx="9307936" cy="1244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C1ECF-5778-8654-A961-B7E6AD998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901" y="1778844"/>
            <a:ext cx="5804198" cy="2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336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116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742950" y="1647924"/>
            <a:ext cx="10563225" cy="4143276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FB841BD-0A71-44A8-B2C4-BAB080591989}"/>
              </a:ext>
            </a:extLst>
          </p:cNvPr>
          <p:cNvSpPr txBox="1"/>
          <p:nvPr/>
        </p:nvSpPr>
        <p:spPr>
          <a:xfrm>
            <a:off x="381000" y="435428"/>
            <a:ext cx="4600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Configuración de base de datos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3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4098DED8-90EE-491B-814A-2E03E9EDBF6C}"/>
              </a:ext>
            </a:extLst>
          </p:cNvPr>
          <p:cNvSpPr/>
          <p:nvPr/>
        </p:nvSpPr>
        <p:spPr>
          <a:xfrm>
            <a:off x="7798904" y="589723"/>
            <a:ext cx="3837926" cy="658092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Banner 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personalizado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C162DCD-046D-4B50-A721-47B76D074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4" y="4609989"/>
            <a:ext cx="10257636" cy="935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255EA-C13B-5FC9-A1AA-1DFA70857B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694"/>
          <a:stretch/>
        </p:blipFill>
        <p:spPr>
          <a:xfrm>
            <a:off x="3087756" y="1713513"/>
            <a:ext cx="5733235" cy="26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8484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0088C0-AC8D-9F8D-88E8-080BE842F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75" y="1744440"/>
            <a:ext cx="5600988" cy="4184865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117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9" y="1438182"/>
            <a:ext cx="10978540" cy="4722917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6778487" y="324680"/>
            <a:ext cx="4858343" cy="849820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Personalizar pantalla de inicio de sesión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76D461E-ED9E-42D6-AD45-63903C809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97" y="1565473"/>
            <a:ext cx="7040997" cy="3029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7F09C8F3-D857-46B4-8237-FD9D18916377}"/>
              </a:ext>
            </a:extLst>
          </p:cNvPr>
          <p:cNvSpPr txBox="1"/>
          <p:nvPr/>
        </p:nvSpPr>
        <p:spPr>
          <a:xfrm>
            <a:off x="381000" y="435428"/>
            <a:ext cx="4600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Configuración de base de datos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4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6747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118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4036907" y="1822181"/>
            <a:ext cx="6761958" cy="3670977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7991061" y="589722"/>
            <a:ext cx="3645768" cy="589701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Facturación de Cuenta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831BC48-4FEF-488E-86C0-7B44089CCC74}"/>
              </a:ext>
            </a:extLst>
          </p:cNvPr>
          <p:cNvSpPr txBox="1"/>
          <p:nvPr/>
        </p:nvSpPr>
        <p:spPr>
          <a:xfrm>
            <a:off x="381000" y="435428"/>
            <a:ext cx="4600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Configuración de base de datos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5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7BECF-3419-842B-31D9-BB3A8A9D8C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7"/>
          <a:stretch/>
        </p:blipFill>
        <p:spPr>
          <a:xfrm>
            <a:off x="4312953" y="1928195"/>
            <a:ext cx="6291400" cy="3419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88594-CB73-3934-B870-1C3E989FD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269"/>
          <a:stretch/>
        </p:blipFill>
        <p:spPr>
          <a:xfrm>
            <a:off x="710727" y="1822181"/>
            <a:ext cx="2505134" cy="4062289"/>
          </a:xfrm>
          <a:prstGeom prst="rect">
            <a:avLst/>
          </a:prstGeom>
        </p:spPr>
      </p:pic>
      <p:sp>
        <p:nvSpPr>
          <p:cNvPr id="8" name="矩形: 圓角 1">
            <a:extLst>
              <a:ext uri="{FF2B5EF4-FFF2-40B4-BE49-F238E27FC236}">
                <a16:creationId xmlns:a16="http://schemas.microsoft.com/office/drawing/2014/main" id="{F86D4285-3EB5-E0D0-A54D-30FB21AC2BF7}"/>
              </a:ext>
            </a:extLst>
          </p:cNvPr>
          <p:cNvSpPr/>
          <p:nvPr/>
        </p:nvSpPr>
        <p:spPr>
          <a:xfrm>
            <a:off x="589280" y="1733973"/>
            <a:ext cx="2838027" cy="4288490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30291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119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596477" y="1669979"/>
            <a:ext cx="3061123" cy="4595350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6454988" y="435429"/>
            <a:ext cx="4023359" cy="834430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Respaldo y Restauración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3B82D1E-CF7E-4D14-962D-81F6776D4EF8}"/>
              </a:ext>
            </a:extLst>
          </p:cNvPr>
          <p:cNvSpPr txBox="1"/>
          <p:nvPr/>
        </p:nvSpPr>
        <p:spPr>
          <a:xfrm>
            <a:off x="381000" y="435428"/>
            <a:ext cx="4600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Configuración de base de datos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6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9B714-1BDB-8B18-19D2-50DE12A8D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1" y="1803121"/>
            <a:ext cx="2784012" cy="4326745"/>
          </a:xfrm>
          <a:prstGeom prst="rect">
            <a:avLst/>
          </a:prstGeom>
        </p:spPr>
      </p:pic>
      <p:sp>
        <p:nvSpPr>
          <p:cNvPr id="6" name="矩形: 圓角 1">
            <a:extLst>
              <a:ext uri="{FF2B5EF4-FFF2-40B4-BE49-F238E27FC236}">
                <a16:creationId xmlns:a16="http://schemas.microsoft.com/office/drawing/2014/main" id="{072BBF9C-3B73-14CA-431F-1215BDD62D72}"/>
              </a:ext>
            </a:extLst>
          </p:cNvPr>
          <p:cNvSpPr/>
          <p:nvPr/>
        </p:nvSpPr>
        <p:spPr>
          <a:xfrm>
            <a:off x="4240532" y="1738670"/>
            <a:ext cx="6014296" cy="4352482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3522A3-2EB9-9352-8E8C-EF79332EC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687" y="1958246"/>
            <a:ext cx="5434457" cy="39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24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4DFCC5-7C72-92DE-D72F-5A675532F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471" y="1648508"/>
            <a:ext cx="5960302" cy="4094160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12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8" y="1466850"/>
            <a:ext cx="7173379" cy="4620673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A8C7831-5BB6-4FAC-BA9C-6393F6F57678}"/>
              </a:ext>
            </a:extLst>
          </p:cNvPr>
          <p:cNvSpPr txBox="1"/>
          <p:nvPr/>
        </p:nvSpPr>
        <p:spPr>
          <a:xfrm>
            <a:off x="8893179" y="3348368"/>
            <a:ext cx="328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Nombra tu hoja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F6340C11-2C4D-44BE-A72C-581466EE15F5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764697" y="3564043"/>
            <a:ext cx="2676570" cy="1710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箭號: 五邊形 9">
            <a:extLst>
              <a:ext uri="{FF2B5EF4-FFF2-40B4-BE49-F238E27FC236}">
                <a16:creationId xmlns:a16="http://schemas.microsoft.com/office/drawing/2014/main" id="{E87E193B-FCE4-4147-829B-9A747EE7EC0F}"/>
              </a:ext>
            </a:extLst>
          </p:cNvPr>
          <p:cNvSpPr/>
          <p:nvPr/>
        </p:nvSpPr>
        <p:spPr>
          <a:xfrm>
            <a:off x="8441267" y="339600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94C0E22-8D35-40EB-99ED-C139818D02E8}"/>
              </a:ext>
            </a:extLst>
          </p:cNvPr>
          <p:cNvSpPr txBox="1"/>
          <p:nvPr/>
        </p:nvSpPr>
        <p:spPr>
          <a:xfrm>
            <a:off x="284085" y="383831"/>
            <a:ext cx="775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3 – Crear hoja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0C2F7DDB-5947-D47C-6A8F-D88B7E170FA3}"/>
              </a:ext>
            </a:extLst>
          </p:cNvPr>
          <p:cNvSpPr/>
          <p:nvPr/>
        </p:nvSpPr>
        <p:spPr>
          <a:xfrm>
            <a:off x="1861931" y="3368080"/>
            <a:ext cx="3902766" cy="426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604416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120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895062" y="1591533"/>
            <a:ext cx="6725478" cy="3735842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9356036" y="589724"/>
            <a:ext cx="1848677" cy="584774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Respaldo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42C78FB-2016-47B9-9065-4820BA21996D}"/>
              </a:ext>
            </a:extLst>
          </p:cNvPr>
          <p:cNvSpPr txBox="1"/>
          <p:nvPr/>
        </p:nvSpPr>
        <p:spPr>
          <a:xfrm>
            <a:off x="381000" y="435428"/>
            <a:ext cx="4600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Configuración de base de datos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7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241354-0D6E-4909-8637-BBACDF414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187" y="1853723"/>
            <a:ext cx="6500236" cy="295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1202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121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81924" y="2114783"/>
            <a:ext cx="7585773" cy="2771542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E57074F-22E9-4E38-845B-0E0D5116BDA6}"/>
              </a:ext>
            </a:extLst>
          </p:cNvPr>
          <p:cNvSpPr txBox="1"/>
          <p:nvPr/>
        </p:nvSpPr>
        <p:spPr>
          <a:xfrm>
            <a:off x="8957732" y="2136683"/>
            <a:ext cx="3148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Elegir archivo de respaldo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BF1C548-69A1-4C68-8EFD-604BA9C73327}"/>
              </a:ext>
            </a:extLst>
          </p:cNvPr>
          <p:cNvSpPr txBox="1"/>
          <p:nvPr/>
        </p:nvSpPr>
        <p:spPr>
          <a:xfrm>
            <a:off x="8957732" y="3615486"/>
            <a:ext cx="1975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Cargar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ECE95591-D59B-4653-9B73-832A4B7E547A}"/>
              </a:ext>
            </a:extLst>
          </p:cNvPr>
          <p:cNvSpPr/>
          <p:nvPr/>
        </p:nvSpPr>
        <p:spPr>
          <a:xfrm>
            <a:off x="8422214" y="218431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4" name="箭號: 五邊形 13">
            <a:extLst>
              <a:ext uri="{FF2B5EF4-FFF2-40B4-BE49-F238E27FC236}">
                <a16:creationId xmlns:a16="http://schemas.microsoft.com/office/drawing/2014/main" id="{EB8AE66B-B50B-4C97-80D5-25F67D6E562A}"/>
              </a:ext>
            </a:extLst>
          </p:cNvPr>
          <p:cNvSpPr/>
          <p:nvPr/>
        </p:nvSpPr>
        <p:spPr>
          <a:xfrm>
            <a:off x="8422663" y="3663118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3979A63-3AEA-4268-810C-4542EA34FB86}"/>
              </a:ext>
            </a:extLst>
          </p:cNvPr>
          <p:cNvSpPr txBox="1"/>
          <p:nvPr/>
        </p:nvSpPr>
        <p:spPr>
          <a:xfrm>
            <a:off x="381000" y="435428"/>
            <a:ext cx="4600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Configuración de base de datos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8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CA837AA-BB8D-4412-AA23-9B383EF3DE0D}"/>
              </a:ext>
            </a:extLst>
          </p:cNvPr>
          <p:cNvSpPr/>
          <p:nvPr/>
        </p:nvSpPr>
        <p:spPr>
          <a:xfrm>
            <a:off x="9322904" y="589723"/>
            <a:ext cx="2313925" cy="596347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Restaurar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444984-016B-324F-BAAE-BC2709B94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98" y="2503647"/>
            <a:ext cx="6648610" cy="2318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26CA6-7AAE-8A51-5EE0-E21A748E8681}"/>
              </a:ext>
            </a:extLst>
          </p:cNvPr>
          <p:cNvSpPr txBox="1"/>
          <p:nvPr/>
        </p:nvSpPr>
        <p:spPr>
          <a:xfrm>
            <a:off x="4293704" y="3634238"/>
            <a:ext cx="821635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419" sz="1400" dirty="0"/>
              <a:t>Cargar</a:t>
            </a:r>
          </a:p>
        </p:txBody>
      </p:sp>
    </p:spTree>
    <p:extLst>
      <p:ext uri="{BB962C8B-B14F-4D97-AF65-F5344CB8AC3E}">
        <p14:creationId xmlns:p14="http://schemas.microsoft.com/office/powerpoint/2010/main" val="394194264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122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81A5E7-5DC9-4E24-B4DE-39F44F28DBB6}"/>
              </a:ext>
            </a:extLst>
          </p:cNvPr>
          <p:cNvSpPr txBox="1"/>
          <p:nvPr/>
        </p:nvSpPr>
        <p:spPr>
          <a:xfrm>
            <a:off x="327888" y="352100"/>
            <a:ext cx="7716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Configuración de base de datos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– Exercises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BBB78E-42BE-47DA-AB4D-75E0D0B4CAFD}"/>
              </a:ext>
            </a:extLst>
          </p:cNvPr>
          <p:cNvSpPr txBox="1"/>
          <p:nvPr/>
        </p:nvSpPr>
        <p:spPr>
          <a:xfrm>
            <a:off x="1621423" y="1899708"/>
            <a:ext cx="100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Agregar banner y logo personalizado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F1000105-54ED-42B7-A1FA-E17D1FF1F7ED}"/>
              </a:ext>
            </a:extLst>
          </p:cNvPr>
          <p:cNvSpPr/>
          <p:nvPr/>
        </p:nvSpPr>
        <p:spPr>
          <a:xfrm>
            <a:off x="995960" y="194734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7" name="箭號: 五邊形 6">
            <a:extLst>
              <a:ext uri="{FF2B5EF4-FFF2-40B4-BE49-F238E27FC236}">
                <a16:creationId xmlns:a16="http://schemas.microsoft.com/office/drawing/2014/main" id="{552EAC31-5239-4BA7-8607-35C20747C304}"/>
              </a:ext>
            </a:extLst>
          </p:cNvPr>
          <p:cNvSpPr/>
          <p:nvPr/>
        </p:nvSpPr>
        <p:spPr>
          <a:xfrm>
            <a:off x="995960" y="3245799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>
                <a:solidFill>
                  <a:prstClr val="white"/>
                </a:solidFill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94F2539-7599-4823-AFE3-FB4457FA5A2E}"/>
              </a:ext>
            </a:extLst>
          </p:cNvPr>
          <p:cNvSpPr txBox="1"/>
          <p:nvPr/>
        </p:nvSpPr>
        <p:spPr>
          <a:xfrm>
            <a:off x="1621424" y="3198167"/>
            <a:ext cx="100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Descargar respaldo de base de datos manualmente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0374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259BB18-4072-4ADC-96BD-007F7EE2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500" y="435428"/>
            <a:ext cx="3347514" cy="334751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B37E377-85D0-499B-9A58-33FF239A755C}"/>
              </a:ext>
            </a:extLst>
          </p:cNvPr>
          <p:cNvSpPr txBox="1"/>
          <p:nvPr/>
        </p:nvSpPr>
        <p:spPr>
          <a:xfrm>
            <a:off x="1067189" y="3013501"/>
            <a:ext cx="5790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4400" dirty="0">
                <a:solidFill>
                  <a:srgbClr val="9D626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Soporte en línea</a:t>
            </a:r>
            <a:endParaRPr kumimoji="0" lang="es-419" altLang="zh-TW" sz="4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44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39475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</a:t>
            </a:r>
            <a:r>
              <a:rPr lang="en-US" altLang="zh-TW" sz="2000" dirty="0">
                <a:solidFill>
                  <a:srgbClr val="44525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123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00B6117-0154-4A69-B6AC-620D8AC00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52" y="5647183"/>
            <a:ext cx="650296" cy="6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3341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124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81729" y="2062108"/>
            <a:ext cx="8526781" cy="3115725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4BF5296-B815-4676-88DA-E5C33097077C}"/>
              </a:ext>
            </a:extLst>
          </p:cNvPr>
          <p:cNvSpPr txBox="1"/>
          <p:nvPr/>
        </p:nvSpPr>
        <p:spPr>
          <a:xfrm>
            <a:off x="10105649" y="2951115"/>
            <a:ext cx="239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Documentos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109EDC4-8482-4D15-AC95-8BDDDCC89DE3}"/>
              </a:ext>
            </a:extLst>
          </p:cNvPr>
          <p:cNvSpPr txBox="1"/>
          <p:nvPr/>
        </p:nvSpPr>
        <p:spPr>
          <a:xfrm>
            <a:off x="10105649" y="4746086"/>
            <a:ext cx="239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Blog y Redes Sociales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4" name="箭號: 五邊形 13">
            <a:extLst>
              <a:ext uri="{FF2B5EF4-FFF2-40B4-BE49-F238E27FC236}">
                <a16:creationId xmlns:a16="http://schemas.microsoft.com/office/drawing/2014/main" id="{181BBE12-1F40-4BEE-86A1-37A58FA9F9B3}"/>
              </a:ext>
            </a:extLst>
          </p:cNvPr>
          <p:cNvSpPr/>
          <p:nvPr/>
        </p:nvSpPr>
        <p:spPr>
          <a:xfrm>
            <a:off x="9503847" y="2998746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6DD506A2-7FD1-413C-8383-A125A3EAE6DB}"/>
              </a:ext>
            </a:extLst>
          </p:cNvPr>
          <p:cNvSpPr/>
          <p:nvPr/>
        </p:nvSpPr>
        <p:spPr>
          <a:xfrm>
            <a:off x="9503847" y="4795182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31AE54D-D13B-4A3C-92FD-BD303F3DF86B}"/>
              </a:ext>
            </a:extLst>
          </p:cNvPr>
          <p:cNvSpPr txBox="1"/>
          <p:nvPr/>
        </p:nvSpPr>
        <p:spPr>
          <a:xfrm>
            <a:off x="381000" y="435428"/>
            <a:ext cx="460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Recurs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os en línea</a:t>
            </a:r>
            <a:endParaRPr kumimoji="0" lang="es-419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C5BA6F-82A0-7517-9C53-BA6463098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40" y="2510076"/>
            <a:ext cx="8078758" cy="238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5972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125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81A5E7-5DC9-4E24-B4DE-39F44F28DBB6}"/>
              </a:ext>
            </a:extLst>
          </p:cNvPr>
          <p:cNvSpPr txBox="1"/>
          <p:nvPr/>
        </p:nvSpPr>
        <p:spPr>
          <a:xfrm>
            <a:off x="428626" y="435428"/>
            <a:ext cx="487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noProof="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Atención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al </a:t>
            </a:r>
            <a:r>
              <a:rPr kumimoji="0" lang="es-419" altLang="zh-TW" sz="3200" b="0" i="0" u="none" strike="noStrike" kern="1200" cap="none" spc="0" normalizeH="0" baseline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cliente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1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7430557" y="2010284"/>
            <a:ext cx="2933096" cy="4316004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4BF5296-B815-4676-88DA-E5C33097077C}"/>
              </a:ext>
            </a:extLst>
          </p:cNvPr>
          <p:cNvSpPr txBox="1"/>
          <p:nvPr/>
        </p:nvSpPr>
        <p:spPr>
          <a:xfrm>
            <a:off x="1348772" y="1548619"/>
            <a:ext cx="5686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Esquina inferior derecha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109EDC4-8482-4D15-AC95-8BDDDCC89DE3}"/>
              </a:ext>
            </a:extLst>
          </p:cNvPr>
          <p:cNvSpPr txBox="1"/>
          <p:nvPr/>
        </p:nvSpPr>
        <p:spPr>
          <a:xfrm>
            <a:off x="7197652" y="1548619"/>
            <a:ext cx="481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Chatear con un agente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2AD4C1A8-9604-43E3-85C4-73DCD1244CF3}"/>
              </a:ext>
            </a:extLst>
          </p:cNvPr>
          <p:cNvSpPr/>
          <p:nvPr/>
        </p:nvSpPr>
        <p:spPr>
          <a:xfrm>
            <a:off x="8426027" y="589723"/>
            <a:ext cx="3118273" cy="663344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Chat en línea</a:t>
            </a:r>
          </a:p>
        </p:txBody>
      </p:sp>
      <p:sp>
        <p:nvSpPr>
          <p:cNvPr id="24" name="箭號: 向下 23">
            <a:extLst>
              <a:ext uri="{FF2B5EF4-FFF2-40B4-BE49-F238E27FC236}">
                <a16:creationId xmlns:a16="http://schemas.microsoft.com/office/drawing/2014/main" id="{791FA3BE-BB16-4FC8-9EA4-98314395E2D7}"/>
              </a:ext>
            </a:extLst>
          </p:cNvPr>
          <p:cNvSpPr/>
          <p:nvPr/>
        </p:nvSpPr>
        <p:spPr>
          <a:xfrm rot="16200000">
            <a:off x="5964366" y="3656970"/>
            <a:ext cx="461647" cy="1118915"/>
          </a:xfrm>
          <a:prstGeom prst="downArrow">
            <a:avLst/>
          </a:prstGeom>
          <a:solidFill>
            <a:srgbClr val="F8937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五邊形 13">
            <a:extLst>
              <a:ext uri="{FF2B5EF4-FFF2-40B4-BE49-F238E27FC236}">
                <a16:creationId xmlns:a16="http://schemas.microsoft.com/office/drawing/2014/main" id="{AC3501C1-32A9-4D2B-B876-0858762ED218}"/>
              </a:ext>
            </a:extLst>
          </p:cNvPr>
          <p:cNvSpPr/>
          <p:nvPr/>
        </p:nvSpPr>
        <p:spPr>
          <a:xfrm>
            <a:off x="793451" y="159036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415450CB-4EDD-4423-AB6B-555EB8BE5A3A}"/>
              </a:ext>
            </a:extLst>
          </p:cNvPr>
          <p:cNvSpPr/>
          <p:nvPr/>
        </p:nvSpPr>
        <p:spPr>
          <a:xfrm>
            <a:off x="6730926" y="159036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FF6E0-E354-C5B8-4B63-48B523EE7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868" y="2106564"/>
            <a:ext cx="2180242" cy="41617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EFA702-E0EA-6ACE-D384-7A35956EDC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41"/>
          <a:stretch/>
        </p:blipFill>
        <p:spPr>
          <a:xfrm>
            <a:off x="1940513" y="2154570"/>
            <a:ext cx="2590847" cy="4065699"/>
          </a:xfrm>
          <a:prstGeom prst="rect">
            <a:avLst/>
          </a:prstGeom>
        </p:spPr>
      </p:pic>
      <p:sp>
        <p:nvSpPr>
          <p:cNvPr id="13" name="矩形: 圓角 1">
            <a:extLst>
              <a:ext uri="{FF2B5EF4-FFF2-40B4-BE49-F238E27FC236}">
                <a16:creationId xmlns:a16="http://schemas.microsoft.com/office/drawing/2014/main" id="{78A7A9D5-5F78-9C31-099B-2A6416429DB5}"/>
              </a:ext>
            </a:extLst>
          </p:cNvPr>
          <p:cNvSpPr/>
          <p:nvPr/>
        </p:nvSpPr>
        <p:spPr>
          <a:xfrm>
            <a:off x="1744132" y="2010284"/>
            <a:ext cx="3173307" cy="4316007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97791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0896600" y="6422571"/>
            <a:ext cx="8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126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6" y="2437067"/>
            <a:ext cx="4943261" cy="3814719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4BF5296-B815-4676-88DA-E5C33097077C}"/>
              </a:ext>
            </a:extLst>
          </p:cNvPr>
          <p:cNvSpPr txBox="1"/>
          <p:nvPr/>
        </p:nvSpPr>
        <p:spPr>
          <a:xfrm>
            <a:off x="1546306" y="1523325"/>
            <a:ext cx="3642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Esquina superior 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derecha</a:t>
            </a:r>
            <a:endParaRPr kumimoji="0" lang="es-419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109EDC4-8482-4D15-AC95-8BDDDCC89DE3}"/>
              </a:ext>
            </a:extLst>
          </p:cNvPr>
          <p:cNvSpPr txBox="1"/>
          <p:nvPr/>
        </p:nvSpPr>
        <p:spPr>
          <a:xfrm>
            <a:off x="6825312" y="1514459"/>
            <a:ext cx="5366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Indique el URL de la hoja y describa el problema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2AD4C1A8-9604-43E3-85C4-73DCD1244CF3}"/>
              </a:ext>
            </a:extLst>
          </p:cNvPr>
          <p:cNvSpPr/>
          <p:nvPr/>
        </p:nvSpPr>
        <p:spPr>
          <a:xfrm>
            <a:off x="8256693" y="589723"/>
            <a:ext cx="3287608" cy="58477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Contactar a Soporte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4" name="箭號: 向下 23">
            <a:extLst>
              <a:ext uri="{FF2B5EF4-FFF2-40B4-BE49-F238E27FC236}">
                <a16:creationId xmlns:a16="http://schemas.microsoft.com/office/drawing/2014/main" id="{791FA3BE-BB16-4FC8-9EA4-98314395E2D7}"/>
              </a:ext>
            </a:extLst>
          </p:cNvPr>
          <p:cNvSpPr/>
          <p:nvPr/>
        </p:nvSpPr>
        <p:spPr>
          <a:xfrm rot="16200000">
            <a:off x="6018958" y="3953158"/>
            <a:ext cx="455636" cy="861711"/>
          </a:xfrm>
          <a:prstGeom prst="downArrow">
            <a:avLst/>
          </a:prstGeom>
          <a:solidFill>
            <a:srgbClr val="F8937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4C6EB169-3B87-4B48-A878-2CF9421A62AF}"/>
              </a:ext>
            </a:extLst>
          </p:cNvPr>
          <p:cNvSpPr/>
          <p:nvPr/>
        </p:nvSpPr>
        <p:spPr>
          <a:xfrm>
            <a:off x="967770" y="157206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7" name="箭號: 五邊形 16">
            <a:extLst>
              <a:ext uri="{FF2B5EF4-FFF2-40B4-BE49-F238E27FC236}">
                <a16:creationId xmlns:a16="http://schemas.microsoft.com/office/drawing/2014/main" id="{9EE9BDDA-96E3-4D6C-B960-2DF9647646C6}"/>
              </a:ext>
            </a:extLst>
          </p:cNvPr>
          <p:cNvSpPr/>
          <p:nvPr/>
        </p:nvSpPr>
        <p:spPr>
          <a:xfrm>
            <a:off x="6246776" y="1556517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1DF51AC-77D4-46CE-A397-5EEE2FE4E625}"/>
              </a:ext>
            </a:extLst>
          </p:cNvPr>
          <p:cNvSpPr txBox="1"/>
          <p:nvPr/>
        </p:nvSpPr>
        <p:spPr>
          <a:xfrm>
            <a:off x="428626" y="435428"/>
            <a:ext cx="487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noProof="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Atención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al </a:t>
            </a:r>
            <a:r>
              <a:rPr kumimoji="0" lang="es-419" altLang="zh-TW" sz="3200" b="0" i="0" u="none" strike="noStrike" kern="1200" cap="none" spc="0" normalizeH="0" baseline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cliente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2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AFF63-35B6-66B3-35BA-5C7DB3FCD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54"/>
          <a:stretch/>
        </p:blipFill>
        <p:spPr>
          <a:xfrm>
            <a:off x="773232" y="2813737"/>
            <a:ext cx="4608697" cy="2283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934E7E-8A2C-42CC-84B0-93B626AFC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353" y="2512945"/>
            <a:ext cx="3625247" cy="35900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5A7E44-530D-ED7D-9A52-7847719F0566}"/>
              </a:ext>
            </a:extLst>
          </p:cNvPr>
          <p:cNvSpPr txBox="1"/>
          <p:nvPr/>
        </p:nvSpPr>
        <p:spPr>
          <a:xfrm>
            <a:off x="7396480" y="4321387"/>
            <a:ext cx="257991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419" sz="800" dirty="0">
                <a:solidFill>
                  <a:schemeClr val="bg1">
                    <a:lumMod val="85000"/>
                  </a:schemeClr>
                </a:solidFill>
              </a:rPr>
              <a:t>Por favor indique:</a:t>
            </a:r>
          </a:p>
          <a:p>
            <a:pPr marL="228600" indent="-228600">
              <a:buAutoNum type="arabicPeriod"/>
            </a:pPr>
            <a:r>
              <a:rPr lang="es-419" sz="800" dirty="0">
                <a:solidFill>
                  <a:schemeClr val="bg1">
                    <a:lumMod val="85000"/>
                  </a:schemeClr>
                </a:solidFill>
              </a:rPr>
              <a:t>Nombre de la hoja con la que tiene el problema</a:t>
            </a:r>
          </a:p>
          <a:p>
            <a:pPr marL="228600" indent="-228600">
              <a:buAutoNum type="arabicPeriod"/>
            </a:pPr>
            <a:r>
              <a:rPr lang="es-419" sz="800" dirty="0">
                <a:solidFill>
                  <a:schemeClr val="bg1">
                    <a:lumMod val="85000"/>
                  </a:schemeClr>
                </a:solidFill>
              </a:rPr>
              <a:t>Pasos para reproducir el problema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F855F1-C9C1-BA96-1637-A72AF2372E11}"/>
              </a:ext>
            </a:extLst>
          </p:cNvPr>
          <p:cNvSpPr/>
          <p:nvPr/>
        </p:nvSpPr>
        <p:spPr>
          <a:xfrm>
            <a:off x="7395754" y="4786884"/>
            <a:ext cx="2580640" cy="620867"/>
          </a:xfrm>
          <a:prstGeom prst="rect">
            <a:avLst/>
          </a:prstGeom>
          <a:solidFill>
            <a:srgbClr val="FFFFFF"/>
          </a:solidFill>
          <a:ln>
            <a:solidFill>
              <a:srgbClr val="FF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rgbClr val="F5F5F5"/>
              </a:solidFill>
            </a:endParaRPr>
          </a:p>
        </p:txBody>
      </p:sp>
      <p:sp>
        <p:nvSpPr>
          <p:cNvPr id="14" name="矩形: 圓角 1">
            <a:extLst>
              <a:ext uri="{FF2B5EF4-FFF2-40B4-BE49-F238E27FC236}">
                <a16:creationId xmlns:a16="http://schemas.microsoft.com/office/drawing/2014/main" id="{4787C798-BDC1-F87D-B419-79600FC14FB0}"/>
              </a:ext>
            </a:extLst>
          </p:cNvPr>
          <p:cNvSpPr/>
          <p:nvPr/>
        </p:nvSpPr>
        <p:spPr>
          <a:xfrm>
            <a:off x="7078134" y="2437067"/>
            <a:ext cx="3921760" cy="3814720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658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C72DCFF-3C27-443E-9B1A-8B4A348B1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12" y="2571750"/>
            <a:ext cx="482917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9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75C8A-16B9-565C-25C5-2023A510D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87" y="1742857"/>
            <a:ext cx="6767826" cy="3564592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13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561976" y="1466849"/>
            <a:ext cx="8058150" cy="4181471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A8C7831-5BB6-4FAC-BA9C-6393F6F57678}"/>
              </a:ext>
            </a:extLst>
          </p:cNvPr>
          <p:cNvSpPr txBox="1"/>
          <p:nvPr/>
        </p:nvSpPr>
        <p:spPr>
          <a:xfrm>
            <a:off x="9350982" y="3140480"/>
            <a:ext cx="2663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Escribe el nombre del campo que deseas crear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D66B14B-83E0-4851-825E-08EB7795ED2F}"/>
              </a:ext>
            </a:extLst>
          </p:cNvPr>
          <p:cNvSpPr/>
          <p:nvPr/>
        </p:nvSpPr>
        <p:spPr>
          <a:xfrm>
            <a:off x="4412974" y="3333844"/>
            <a:ext cx="1331843" cy="330095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838B9317-6700-4000-98B3-D058E5901C2B}"/>
              </a:ext>
            </a:extLst>
          </p:cNvPr>
          <p:cNvSpPr/>
          <p:nvPr/>
        </p:nvSpPr>
        <p:spPr>
          <a:xfrm>
            <a:off x="8828391" y="3297537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5B465CE-A486-4E46-B383-20E84C5CFCDF}"/>
              </a:ext>
            </a:extLst>
          </p:cNvPr>
          <p:cNvSpPr txBox="1"/>
          <p:nvPr/>
        </p:nvSpPr>
        <p:spPr>
          <a:xfrm>
            <a:off x="284085" y="383831"/>
            <a:ext cx="775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4 – Crear Campos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cxnSp>
        <p:nvCxnSpPr>
          <p:cNvPr id="8" name="直線接點 17">
            <a:extLst>
              <a:ext uri="{FF2B5EF4-FFF2-40B4-BE49-F238E27FC236}">
                <a16:creationId xmlns:a16="http://schemas.microsoft.com/office/drawing/2014/main" id="{331FF100-744E-1724-C485-2D4BAD47DF6B}"/>
              </a:ext>
            </a:extLst>
          </p:cNvPr>
          <p:cNvCxnSpPr>
            <a:cxnSpLocks/>
          </p:cNvCxnSpPr>
          <p:nvPr/>
        </p:nvCxnSpPr>
        <p:spPr>
          <a:xfrm>
            <a:off x="5744817" y="3480738"/>
            <a:ext cx="2996142" cy="1815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791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013A82-6774-FEB5-078F-9AF9C9935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73" y="1888051"/>
            <a:ext cx="6815535" cy="3092282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14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12275" y="1323974"/>
            <a:ext cx="7303000" cy="4857749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A8C7831-5BB6-4FAC-BA9C-6393F6F57678}"/>
              </a:ext>
            </a:extLst>
          </p:cNvPr>
          <p:cNvSpPr txBox="1"/>
          <p:nvPr/>
        </p:nvSpPr>
        <p:spPr>
          <a:xfrm>
            <a:off x="9043969" y="1510306"/>
            <a:ext cx="3135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Tipo de Campo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F6340C11-2C4D-44BE-A72C-581466EE15F5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2000250" y="1731332"/>
            <a:ext cx="6501433" cy="2126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BD66B14B-83E0-4851-825E-08EB7795ED2F}"/>
              </a:ext>
            </a:extLst>
          </p:cNvPr>
          <p:cNvSpPr/>
          <p:nvPr/>
        </p:nvSpPr>
        <p:spPr>
          <a:xfrm>
            <a:off x="3932392" y="3462328"/>
            <a:ext cx="1240162" cy="300741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394F42D-D471-41FA-907E-BA5660F4355C}"/>
              </a:ext>
            </a:extLst>
          </p:cNvPr>
          <p:cNvSpPr/>
          <p:nvPr/>
        </p:nvSpPr>
        <p:spPr>
          <a:xfrm>
            <a:off x="5172553" y="3468709"/>
            <a:ext cx="1375945" cy="300733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56D8C04-3F74-4DDE-A030-81EFB2068403}"/>
              </a:ext>
            </a:extLst>
          </p:cNvPr>
          <p:cNvSpPr/>
          <p:nvPr/>
        </p:nvSpPr>
        <p:spPr>
          <a:xfrm>
            <a:off x="1011383" y="3485321"/>
            <a:ext cx="1533033" cy="555501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667371D-6EC2-45EB-BAAB-BCABBDD4BCBD}"/>
              </a:ext>
            </a:extLst>
          </p:cNvPr>
          <p:cNvCxnSpPr>
            <a:cxnSpLocks/>
          </p:cNvCxnSpPr>
          <p:nvPr/>
        </p:nvCxnSpPr>
        <p:spPr>
          <a:xfrm flipV="1">
            <a:off x="2000250" y="1752601"/>
            <a:ext cx="0" cy="17327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23CA8BE-F213-42D5-B6A1-9055F1D0F0E1}"/>
              </a:ext>
            </a:extLst>
          </p:cNvPr>
          <p:cNvCxnSpPr>
            <a:cxnSpLocks/>
          </p:cNvCxnSpPr>
          <p:nvPr/>
        </p:nvCxnSpPr>
        <p:spPr>
          <a:xfrm>
            <a:off x="4532243" y="2615351"/>
            <a:ext cx="408374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94F54C7-77D5-4846-B19D-523C4D49A4F8}"/>
              </a:ext>
            </a:extLst>
          </p:cNvPr>
          <p:cNvSpPr txBox="1"/>
          <p:nvPr/>
        </p:nvSpPr>
        <p:spPr>
          <a:xfrm>
            <a:off x="9045122" y="2433145"/>
            <a:ext cx="287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Nombre</a:t>
            </a: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 del 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Campo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447C58CD-82C9-4015-B90A-4CE215FEC898}"/>
              </a:ext>
            </a:extLst>
          </p:cNvPr>
          <p:cNvCxnSpPr>
            <a:cxnSpLocks/>
          </p:cNvCxnSpPr>
          <p:nvPr/>
        </p:nvCxnSpPr>
        <p:spPr>
          <a:xfrm>
            <a:off x="4532243" y="2615351"/>
            <a:ext cx="0" cy="81364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2C43916A-0529-40C9-8748-9A4D86D7CA7B}"/>
              </a:ext>
            </a:extLst>
          </p:cNvPr>
          <p:cNvCxnSpPr>
            <a:cxnSpLocks/>
          </p:cNvCxnSpPr>
          <p:nvPr/>
        </p:nvCxnSpPr>
        <p:spPr>
          <a:xfrm>
            <a:off x="6038292" y="4458398"/>
            <a:ext cx="235033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74C80CAE-31A3-4DB6-AE65-BDF51473D21C}"/>
              </a:ext>
            </a:extLst>
          </p:cNvPr>
          <p:cNvCxnSpPr>
            <a:cxnSpLocks/>
          </p:cNvCxnSpPr>
          <p:nvPr/>
        </p:nvCxnSpPr>
        <p:spPr>
          <a:xfrm>
            <a:off x="6038292" y="3763071"/>
            <a:ext cx="0" cy="69532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ABE34793-C3E1-4106-867E-465D36C4DE7D}"/>
              </a:ext>
            </a:extLst>
          </p:cNvPr>
          <p:cNvSpPr txBox="1"/>
          <p:nvPr/>
        </p:nvSpPr>
        <p:spPr>
          <a:xfrm>
            <a:off x="8868587" y="4206136"/>
            <a:ext cx="2331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Valor del Campo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D8BCE3E7-DE00-45DA-B6BF-1AF1445C89E0}"/>
              </a:ext>
            </a:extLst>
          </p:cNvPr>
          <p:cNvSpPr/>
          <p:nvPr/>
        </p:nvSpPr>
        <p:spPr>
          <a:xfrm>
            <a:off x="8868587" y="366744"/>
            <a:ext cx="2768242" cy="70788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Configuración de campo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5" name="箭號: 五邊形 24">
            <a:extLst>
              <a:ext uri="{FF2B5EF4-FFF2-40B4-BE49-F238E27FC236}">
                <a16:creationId xmlns:a16="http://schemas.microsoft.com/office/drawing/2014/main" id="{E6FED69A-121D-4618-9DFD-B05ACE66EBC6}"/>
              </a:ext>
            </a:extLst>
          </p:cNvPr>
          <p:cNvSpPr/>
          <p:nvPr/>
        </p:nvSpPr>
        <p:spPr>
          <a:xfrm>
            <a:off x="8501683" y="154813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6" name="箭號: 五邊形 25">
            <a:extLst>
              <a:ext uri="{FF2B5EF4-FFF2-40B4-BE49-F238E27FC236}">
                <a16:creationId xmlns:a16="http://schemas.microsoft.com/office/drawing/2014/main" id="{EAF3027E-4728-49A0-BA92-B57DBDE12522}"/>
              </a:ext>
            </a:extLst>
          </p:cNvPr>
          <p:cNvSpPr/>
          <p:nvPr/>
        </p:nvSpPr>
        <p:spPr>
          <a:xfrm>
            <a:off x="8501683" y="244210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36" name="箭號: 五邊形 35">
            <a:extLst>
              <a:ext uri="{FF2B5EF4-FFF2-40B4-BE49-F238E27FC236}">
                <a16:creationId xmlns:a16="http://schemas.microsoft.com/office/drawing/2014/main" id="{0BDB9BD9-51E0-434B-B386-DFB35E94BB9B}"/>
              </a:ext>
            </a:extLst>
          </p:cNvPr>
          <p:cNvSpPr/>
          <p:nvPr/>
        </p:nvSpPr>
        <p:spPr>
          <a:xfrm>
            <a:off x="8388626" y="4253768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3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381BC3A-E51D-444A-B2BC-A82F2774FCD8}"/>
              </a:ext>
            </a:extLst>
          </p:cNvPr>
          <p:cNvSpPr txBox="1"/>
          <p:nvPr/>
        </p:nvSpPr>
        <p:spPr>
          <a:xfrm>
            <a:off x="284085" y="383831"/>
            <a:ext cx="775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5 – Crear campos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057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C46E14-7E95-EEBA-02E2-BA2A3CF08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88" y="1920656"/>
            <a:ext cx="9207973" cy="3123286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15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12274" y="1733550"/>
            <a:ext cx="10484809" cy="3733797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A8C7831-5BB6-4FAC-BA9C-6393F6F57678}"/>
              </a:ext>
            </a:extLst>
          </p:cNvPr>
          <p:cNvSpPr txBox="1"/>
          <p:nvPr/>
        </p:nvSpPr>
        <p:spPr>
          <a:xfrm>
            <a:off x="8958842" y="897740"/>
            <a:ext cx="29611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3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Descripción de campos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23CA8BE-F213-42D5-B6A1-9055F1D0F0E1}"/>
              </a:ext>
            </a:extLst>
          </p:cNvPr>
          <p:cNvCxnSpPr>
            <a:cxnSpLocks/>
          </p:cNvCxnSpPr>
          <p:nvPr/>
        </p:nvCxnSpPr>
        <p:spPr>
          <a:xfrm flipV="1">
            <a:off x="6777037" y="1181101"/>
            <a:ext cx="0" cy="18138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94F54C7-77D5-4846-B19D-523C4D49A4F8}"/>
              </a:ext>
            </a:extLst>
          </p:cNvPr>
          <p:cNvSpPr txBox="1"/>
          <p:nvPr/>
        </p:nvSpPr>
        <p:spPr>
          <a:xfrm>
            <a:off x="8841591" y="5693062"/>
            <a:ext cx="2331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Campos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1D59BAF5-2C48-44D1-8C7F-203D502CC009}"/>
              </a:ext>
            </a:extLst>
          </p:cNvPr>
          <p:cNvCxnSpPr>
            <a:cxnSpLocks/>
          </p:cNvCxnSpPr>
          <p:nvPr/>
        </p:nvCxnSpPr>
        <p:spPr>
          <a:xfrm flipH="1">
            <a:off x="6777037" y="1181100"/>
            <a:ext cx="1604963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E3484098-3B5E-46C1-95F1-6839BB4B0703}"/>
              </a:ext>
            </a:extLst>
          </p:cNvPr>
          <p:cNvCxnSpPr>
            <a:cxnSpLocks/>
          </p:cNvCxnSpPr>
          <p:nvPr/>
        </p:nvCxnSpPr>
        <p:spPr>
          <a:xfrm flipV="1">
            <a:off x="6777037" y="5043942"/>
            <a:ext cx="0" cy="8806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50D98247-4FAE-4E43-8FA9-6B2034BD2F3E}"/>
              </a:ext>
            </a:extLst>
          </p:cNvPr>
          <p:cNvCxnSpPr>
            <a:cxnSpLocks/>
          </p:cNvCxnSpPr>
          <p:nvPr/>
        </p:nvCxnSpPr>
        <p:spPr>
          <a:xfrm flipH="1">
            <a:off x="6777037" y="5924550"/>
            <a:ext cx="15001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2AF5F811-DD9F-4A39-B8BB-C0EDC0DA9A91}"/>
              </a:ext>
            </a:extLst>
          </p:cNvPr>
          <p:cNvSpPr/>
          <p:nvPr/>
        </p:nvSpPr>
        <p:spPr>
          <a:xfrm>
            <a:off x="8374865" y="997899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7" name="箭號: 五邊形 16">
            <a:extLst>
              <a:ext uri="{FF2B5EF4-FFF2-40B4-BE49-F238E27FC236}">
                <a16:creationId xmlns:a16="http://schemas.microsoft.com/office/drawing/2014/main" id="{70FC3DB4-F178-47B3-B072-D76355E31276}"/>
              </a:ext>
            </a:extLst>
          </p:cNvPr>
          <p:cNvSpPr/>
          <p:nvPr/>
        </p:nvSpPr>
        <p:spPr>
          <a:xfrm>
            <a:off x="8277225" y="5741349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E7AEE9A-6A21-4F9C-B10B-357AB4703D0E}"/>
              </a:ext>
            </a:extLst>
          </p:cNvPr>
          <p:cNvSpPr txBox="1"/>
          <p:nvPr/>
        </p:nvSpPr>
        <p:spPr>
          <a:xfrm>
            <a:off x="284085" y="383831"/>
            <a:ext cx="775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6 –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Crear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campos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7" name="矩形 2">
            <a:extLst>
              <a:ext uri="{FF2B5EF4-FFF2-40B4-BE49-F238E27FC236}">
                <a16:creationId xmlns:a16="http://schemas.microsoft.com/office/drawing/2014/main" id="{0333985F-E636-2C4F-7DB7-F2A66AAFC63A}"/>
              </a:ext>
            </a:extLst>
          </p:cNvPr>
          <p:cNvSpPr/>
          <p:nvPr/>
        </p:nvSpPr>
        <p:spPr>
          <a:xfrm>
            <a:off x="1094915" y="2967617"/>
            <a:ext cx="8645431" cy="295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2">
            <a:extLst>
              <a:ext uri="{FF2B5EF4-FFF2-40B4-BE49-F238E27FC236}">
                <a16:creationId xmlns:a16="http://schemas.microsoft.com/office/drawing/2014/main" id="{05DF213B-4CEC-B62D-8A29-8976D9E7643A}"/>
              </a:ext>
            </a:extLst>
          </p:cNvPr>
          <p:cNvSpPr/>
          <p:nvPr/>
        </p:nvSpPr>
        <p:spPr>
          <a:xfrm>
            <a:off x="1094914" y="3279744"/>
            <a:ext cx="8645431" cy="17392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8776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3888193-C1EB-89A4-B273-C7B99EA11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23" b="5556"/>
          <a:stretch/>
        </p:blipFill>
        <p:spPr>
          <a:xfrm>
            <a:off x="4548422" y="1690167"/>
            <a:ext cx="6903444" cy="1985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930D2-2940-5563-7A7D-8DD7142F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34" y="1567835"/>
            <a:ext cx="3280257" cy="4967823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16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44211" y="1567836"/>
            <a:ext cx="3455960" cy="4677432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A8C7831-5BB6-4FAC-BA9C-6393F6F57678}"/>
              </a:ext>
            </a:extLst>
          </p:cNvPr>
          <p:cNvSpPr txBox="1"/>
          <p:nvPr/>
        </p:nvSpPr>
        <p:spPr>
          <a:xfrm>
            <a:off x="5055087" y="3956262"/>
            <a:ext cx="3853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Fijar valor predeterminado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94F54C7-77D5-4846-B19D-523C4D49A4F8}"/>
              </a:ext>
            </a:extLst>
          </p:cNvPr>
          <p:cNvSpPr txBox="1"/>
          <p:nvPr/>
        </p:nvSpPr>
        <p:spPr>
          <a:xfrm>
            <a:off x="5055087" y="5167042"/>
            <a:ext cx="330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Formato</a:t>
            </a: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1D59BAF5-2C48-44D1-8C7F-203D502CC009}"/>
              </a:ext>
            </a:extLst>
          </p:cNvPr>
          <p:cNvCxnSpPr>
            <a:cxnSpLocks/>
          </p:cNvCxnSpPr>
          <p:nvPr/>
        </p:nvCxnSpPr>
        <p:spPr>
          <a:xfrm flipH="1" flipV="1">
            <a:off x="2810860" y="4098901"/>
            <a:ext cx="1726554" cy="13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50D98247-4FAE-4E43-8FA9-6B2034BD2F3E}"/>
              </a:ext>
            </a:extLst>
          </p:cNvPr>
          <p:cNvCxnSpPr>
            <a:cxnSpLocks/>
          </p:cNvCxnSpPr>
          <p:nvPr/>
        </p:nvCxnSpPr>
        <p:spPr>
          <a:xfrm>
            <a:off x="2826024" y="3568590"/>
            <a:ext cx="0" cy="53031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063C52E9-403A-4985-9D25-88DBE4E3DC33}"/>
              </a:ext>
            </a:extLst>
          </p:cNvPr>
          <p:cNvSpPr/>
          <p:nvPr/>
        </p:nvSpPr>
        <p:spPr>
          <a:xfrm>
            <a:off x="4456590" y="1567835"/>
            <a:ext cx="7256439" cy="2238345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31659290-2815-49C0-BA64-DB7E0DB80CEA}"/>
              </a:ext>
            </a:extLst>
          </p:cNvPr>
          <p:cNvCxnSpPr>
            <a:cxnSpLocks/>
          </p:cNvCxnSpPr>
          <p:nvPr/>
        </p:nvCxnSpPr>
        <p:spPr>
          <a:xfrm flipH="1">
            <a:off x="3909391" y="5365632"/>
            <a:ext cx="628025" cy="1675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AA0BE7AB-FEDF-4F47-B7DD-07F5186A8EB2}"/>
              </a:ext>
            </a:extLst>
          </p:cNvPr>
          <p:cNvCxnSpPr>
            <a:cxnSpLocks/>
          </p:cNvCxnSpPr>
          <p:nvPr/>
        </p:nvCxnSpPr>
        <p:spPr>
          <a:xfrm>
            <a:off x="8751346" y="2406650"/>
            <a:ext cx="0" cy="30892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D5DEBB9F-101D-44E7-A57D-7FA64CA0C73C}"/>
              </a:ext>
            </a:extLst>
          </p:cNvPr>
          <p:cNvCxnSpPr>
            <a:cxnSpLocks/>
          </p:cNvCxnSpPr>
          <p:nvPr/>
        </p:nvCxnSpPr>
        <p:spPr>
          <a:xfrm flipH="1">
            <a:off x="8751346" y="5495925"/>
            <a:ext cx="49742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E1A778D4-911C-4F15-B2A7-6FB7F2B7C9B3}"/>
              </a:ext>
            </a:extLst>
          </p:cNvPr>
          <p:cNvSpPr txBox="1"/>
          <p:nvPr/>
        </p:nvSpPr>
        <p:spPr>
          <a:xfrm>
            <a:off x="9746205" y="5253565"/>
            <a:ext cx="2415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Rellenar este campo</a:t>
            </a: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F24C5633-5E84-43D5-80EE-374444CFC402}"/>
              </a:ext>
            </a:extLst>
          </p:cNvPr>
          <p:cNvSpPr/>
          <p:nvPr/>
        </p:nvSpPr>
        <p:spPr>
          <a:xfrm>
            <a:off x="9086850" y="435428"/>
            <a:ext cx="2549979" cy="855859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3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Valor Predeterminado</a:t>
            </a:r>
          </a:p>
        </p:txBody>
      </p:sp>
      <p:sp>
        <p:nvSpPr>
          <p:cNvPr id="21" name="箭號: 五邊形 20">
            <a:extLst>
              <a:ext uri="{FF2B5EF4-FFF2-40B4-BE49-F238E27FC236}">
                <a16:creationId xmlns:a16="http://schemas.microsoft.com/office/drawing/2014/main" id="{27B87E14-A88E-4336-ADC8-C8B88FB36E31}"/>
              </a:ext>
            </a:extLst>
          </p:cNvPr>
          <p:cNvSpPr/>
          <p:nvPr/>
        </p:nvSpPr>
        <p:spPr>
          <a:xfrm>
            <a:off x="4548422" y="395106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5" name="箭號: 五邊形 24">
            <a:extLst>
              <a:ext uri="{FF2B5EF4-FFF2-40B4-BE49-F238E27FC236}">
                <a16:creationId xmlns:a16="http://schemas.microsoft.com/office/drawing/2014/main" id="{E7F1CE21-D2E5-480A-82C4-695F8923FCAA}"/>
              </a:ext>
            </a:extLst>
          </p:cNvPr>
          <p:cNvSpPr/>
          <p:nvPr/>
        </p:nvSpPr>
        <p:spPr>
          <a:xfrm>
            <a:off x="4537414" y="5199186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8" name="箭號: 五邊形 27">
            <a:extLst>
              <a:ext uri="{FF2B5EF4-FFF2-40B4-BE49-F238E27FC236}">
                <a16:creationId xmlns:a16="http://schemas.microsoft.com/office/drawing/2014/main" id="{234AB76C-88C8-4BD3-9B8F-F10F4AB4D18A}"/>
              </a:ext>
            </a:extLst>
          </p:cNvPr>
          <p:cNvSpPr/>
          <p:nvPr/>
        </p:nvSpPr>
        <p:spPr>
          <a:xfrm>
            <a:off x="9248775" y="529950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3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A40AEBA-013A-49D6-8382-545258980ED8}"/>
              </a:ext>
            </a:extLst>
          </p:cNvPr>
          <p:cNvSpPr txBox="1"/>
          <p:nvPr/>
        </p:nvSpPr>
        <p:spPr>
          <a:xfrm>
            <a:off x="284085" y="383831"/>
            <a:ext cx="775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7 –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Crear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campos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8" name="矩形 2">
            <a:extLst>
              <a:ext uri="{FF2B5EF4-FFF2-40B4-BE49-F238E27FC236}">
                <a16:creationId xmlns:a16="http://schemas.microsoft.com/office/drawing/2014/main" id="{440EFA56-AFE4-1F0C-D4A5-109A33981BE4}"/>
              </a:ext>
            </a:extLst>
          </p:cNvPr>
          <p:cNvSpPr/>
          <p:nvPr/>
        </p:nvSpPr>
        <p:spPr>
          <a:xfrm>
            <a:off x="825512" y="4254873"/>
            <a:ext cx="3083866" cy="18968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16">
            <a:extLst>
              <a:ext uri="{FF2B5EF4-FFF2-40B4-BE49-F238E27FC236}">
                <a16:creationId xmlns:a16="http://schemas.microsoft.com/office/drawing/2014/main" id="{0BE4DE37-584B-160E-1279-C5C02EFE1C30}"/>
              </a:ext>
            </a:extLst>
          </p:cNvPr>
          <p:cNvSpPr/>
          <p:nvPr/>
        </p:nvSpPr>
        <p:spPr>
          <a:xfrm>
            <a:off x="2266596" y="3301061"/>
            <a:ext cx="1642779" cy="267529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 16">
            <a:extLst>
              <a:ext uri="{FF2B5EF4-FFF2-40B4-BE49-F238E27FC236}">
                <a16:creationId xmlns:a16="http://schemas.microsoft.com/office/drawing/2014/main" id="{147BCD34-7D1E-E860-EC88-41643FCB7AC9}"/>
              </a:ext>
            </a:extLst>
          </p:cNvPr>
          <p:cNvSpPr/>
          <p:nvPr/>
        </p:nvSpPr>
        <p:spPr>
          <a:xfrm>
            <a:off x="8103426" y="2148270"/>
            <a:ext cx="3301174" cy="258380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083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B41374-213F-91C3-EA99-6C871016B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85" y="2448510"/>
            <a:ext cx="6750395" cy="3403599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17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763480" y="2183910"/>
            <a:ext cx="7137646" cy="3932801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A8C7831-5BB6-4FAC-BA9C-6393F6F57678}"/>
              </a:ext>
            </a:extLst>
          </p:cNvPr>
          <p:cNvSpPr txBox="1"/>
          <p:nvPr/>
        </p:nvSpPr>
        <p:spPr>
          <a:xfrm>
            <a:off x="9094258" y="5061655"/>
            <a:ext cx="2170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Subtabla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31659290-2815-49C0-BA64-DB7E0DB80CEA}"/>
              </a:ext>
            </a:extLst>
          </p:cNvPr>
          <p:cNvCxnSpPr>
            <a:cxnSpLocks/>
          </p:cNvCxnSpPr>
          <p:nvPr/>
        </p:nvCxnSpPr>
        <p:spPr>
          <a:xfrm flipH="1" flipV="1">
            <a:off x="7526511" y="5292487"/>
            <a:ext cx="1079866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F24C5633-5E84-43D5-80EE-374444CFC402}"/>
              </a:ext>
            </a:extLst>
          </p:cNvPr>
          <p:cNvSpPr/>
          <p:nvPr/>
        </p:nvSpPr>
        <p:spPr>
          <a:xfrm>
            <a:off x="7286398" y="970989"/>
            <a:ext cx="4426631" cy="944499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Gestionar relaciones uno a muchos</a:t>
            </a:r>
          </a:p>
        </p:txBody>
      </p: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F38F0B10-E71E-4CF3-A9CE-FFA4D39A38F5}"/>
              </a:ext>
            </a:extLst>
          </p:cNvPr>
          <p:cNvSpPr/>
          <p:nvPr/>
        </p:nvSpPr>
        <p:spPr>
          <a:xfrm>
            <a:off x="8592987" y="5109286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82F966C-BDD1-425F-BE8A-630F0BC9A37C}"/>
              </a:ext>
            </a:extLst>
          </p:cNvPr>
          <p:cNvSpPr txBox="1"/>
          <p:nvPr/>
        </p:nvSpPr>
        <p:spPr>
          <a:xfrm>
            <a:off x="284085" y="383831"/>
            <a:ext cx="775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8 –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Subtabla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6F0212DD-5772-717B-8EFA-CDDF033254A5}"/>
              </a:ext>
            </a:extLst>
          </p:cNvPr>
          <p:cNvSpPr/>
          <p:nvPr/>
        </p:nvSpPr>
        <p:spPr>
          <a:xfrm>
            <a:off x="1132073" y="4433725"/>
            <a:ext cx="6394438" cy="13511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220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BD4584-B9C7-5293-8DA2-8613EAD8F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861" y="2253083"/>
            <a:ext cx="8286403" cy="1632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1CB31C-7A1D-F71C-9E89-34BF249B8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86" y="2123709"/>
            <a:ext cx="2611962" cy="2677125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18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560317" y="2078512"/>
            <a:ext cx="10740947" cy="2815890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A8C7831-5BB6-4FAC-BA9C-6393F6F57678}"/>
              </a:ext>
            </a:extLst>
          </p:cNvPr>
          <p:cNvSpPr txBox="1"/>
          <p:nvPr/>
        </p:nvSpPr>
        <p:spPr>
          <a:xfrm>
            <a:off x="1184211" y="5446899"/>
            <a:ext cx="293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Agregar</a:t>
            </a: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 f</a:t>
            </a:r>
            <a:r>
              <a:rPr lang="es-419" altLang="zh-TW" sz="2400" dirty="0" err="1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órmula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31659290-2815-49C0-BA64-DB7E0DB80CEA}"/>
              </a:ext>
            </a:extLst>
          </p:cNvPr>
          <p:cNvCxnSpPr>
            <a:cxnSpLocks/>
          </p:cNvCxnSpPr>
          <p:nvPr/>
        </p:nvCxnSpPr>
        <p:spPr>
          <a:xfrm flipV="1">
            <a:off x="1616302" y="3193694"/>
            <a:ext cx="0" cy="21684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F24C5633-5E84-43D5-80EE-374444CFC402}"/>
              </a:ext>
            </a:extLst>
          </p:cNvPr>
          <p:cNvSpPr/>
          <p:nvPr/>
        </p:nvSpPr>
        <p:spPr>
          <a:xfrm>
            <a:off x="8194089" y="965202"/>
            <a:ext cx="3604334" cy="57584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Aplicar una fórmula</a:t>
            </a:r>
            <a:endParaRPr lang="zh-TW" altLang="en-US" sz="2400" dirty="0">
              <a:solidFill>
                <a:prstClr val="white"/>
              </a:solidFill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329EE35F-0C47-4AE8-8C3E-774C01A12803}"/>
              </a:ext>
            </a:extLst>
          </p:cNvPr>
          <p:cNvCxnSpPr>
            <a:cxnSpLocks/>
          </p:cNvCxnSpPr>
          <p:nvPr/>
        </p:nvCxnSpPr>
        <p:spPr>
          <a:xfrm flipV="1">
            <a:off x="10107130" y="2876550"/>
            <a:ext cx="0" cy="258076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8547C60-3830-4E3D-8A81-A274508DCB7A}"/>
              </a:ext>
            </a:extLst>
          </p:cNvPr>
          <p:cNvSpPr txBox="1"/>
          <p:nvPr/>
        </p:nvSpPr>
        <p:spPr>
          <a:xfrm>
            <a:off x="8541924" y="5484404"/>
            <a:ext cx="3518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Asignar al encabezado de campo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7" name="箭號: 五邊形 16">
            <a:extLst>
              <a:ext uri="{FF2B5EF4-FFF2-40B4-BE49-F238E27FC236}">
                <a16:creationId xmlns:a16="http://schemas.microsoft.com/office/drawing/2014/main" id="{B3AE4BD7-C332-4FC7-A378-35101B9A665E}"/>
              </a:ext>
            </a:extLst>
          </p:cNvPr>
          <p:cNvSpPr/>
          <p:nvPr/>
        </p:nvSpPr>
        <p:spPr>
          <a:xfrm>
            <a:off x="717486" y="5489819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408BB403-6066-4D7A-916A-D1428485A57C}"/>
              </a:ext>
            </a:extLst>
          </p:cNvPr>
          <p:cNvSpPr/>
          <p:nvPr/>
        </p:nvSpPr>
        <p:spPr>
          <a:xfrm>
            <a:off x="8075198" y="5509558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B696EC0-1618-44C8-BB17-5020C48FEAD9}"/>
              </a:ext>
            </a:extLst>
          </p:cNvPr>
          <p:cNvSpPr txBox="1"/>
          <p:nvPr/>
        </p:nvSpPr>
        <p:spPr>
          <a:xfrm>
            <a:off x="284085" y="383831"/>
            <a:ext cx="775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9 –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Fórmula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10" name="矩形 16">
            <a:extLst>
              <a:ext uri="{FF2B5EF4-FFF2-40B4-BE49-F238E27FC236}">
                <a16:creationId xmlns:a16="http://schemas.microsoft.com/office/drawing/2014/main" id="{4FFF0557-4D83-826E-57D2-7378456198E6}"/>
              </a:ext>
            </a:extLst>
          </p:cNvPr>
          <p:cNvSpPr/>
          <p:nvPr/>
        </p:nvSpPr>
        <p:spPr>
          <a:xfrm>
            <a:off x="717486" y="2876550"/>
            <a:ext cx="2078723" cy="317144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 16">
            <a:extLst>
              <a:ext uri="{FF2B5EF4-FFF2-40B4-BE49-F238E27FC236}">
                <a16:creationId xmlns:a16="http://schemas.microsoft.com/office/drawing/2014/main" id="{54FECA5F-7C04-620F-212D-186331F40F32}"/>
              </a:ext>
            </a:extLst>
          </p:cNvPr>
          <p:cNvSpPr/>
          <p:nvPr/>
        </p:nvSpPr>
        <p:spPr>
          <a:xfrm>
            <a:off x="8847695" y="2515520"/>
            <a:ext cx="2284129" cy="317144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271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19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568171" y="1811052"/>
            <a:ext cx="8060923" cy="4264001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F24C5633-5E84-43D5-80EE-374444CFC402}"/>
              </a:ext>
            </a:extLst>
          </p:cNvPr>
          <p:cNvSpPr/>
          <p:nvPr/>
        </p:nvSpPr>
        <p:spPr>
          <a:xfrm>
            <a:off x="7129670" y="1043077"/>
            <a:ext cx="4784871" cy="58477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Configurar flujo de aprobación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78E4C3EB-12B0-4EAD-9713-74BCC545E040}"/>
              </a:ext>
            </a:extLst>
          </p:cNvPr>
          <p:cNvCxnSpPr>
            <a:cxnSpLocks/>
          </p:cNvCxnSpPr>
          <p:nvPr/>
        </p:nvCxnSpPr>
        <p:spPr>
          <a:xfrm flipH="1">
            <a:off x="8289235" y="5408631"/>
            <a:ext cx="8601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457D506-0C6A-465C-904F-E30EC2CA0C34}"/>
              </a:ext>
            </a:extLst>
          </p:cNvPr>
          <p:cNvSpPr txBox="1"/>
          <p:nvPr/>
        </p:nvSpPr>
        <p:spPr>
          <a:xfrm>
            <a:off x="9559278" y="5191466"/>
            <a:ext cx="2521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Configurar flujo de aprobación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22F164B7-FCCA-4502-AD78-D00E17E17A9B}"/>
              </a:ext>
            </a:extLst>
          </p:cNvPr>
          <p:cNvSpPr/>
          <p:nvPr/>
        </p:nvSpPr>
        <p:spPr>
          <a:xfrm>
            <a:off x="9092552" y="5238682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3D484C6-54A1-457A-BB99-6D843AD64E99}"/>
              </a:ext>
            </a:extLst>
          </p:cNvPr>
          <p:cNvSpPr txBox="1"/>
          <p:nvPr/>
        </p:nvSpPr>
        <p:spPr>
          <a:xfrm>
            <a:off x="284085" y="383831"/>
            <a:ext cx="8255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10 –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Aprobaciones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342077-BE77-322D-84E1-52DF422A5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1969293"/>
            <a:ext cx="7534697" cy="3896604"/>
          </a:xfrm>
          <a:prstGeom prst="rect">
            <a:avLst/>
          </a:prstGeom>
        </p:spPr>
      </p:pic>
      <p:sp>
        <p:nvSpPr>
          <p:cNvPr id="6" name="矩形 16">
            <a:extLst>
              <a:ext uri="{FF2B5EF4-FFF2-40B4-BE49-F238E27FC236}">
                <a16:creationId xmlns:a16="http://schemas.microsoft.com/office/drawing/2014/main" id="{6EA00783-7A10-76CE-4188-8D1DFDAEDA89}"/>
              </a:ext>
            </a:extLst>
          </p:cNvPr>
          <p:cNvSpPr/>
          <p:nvPr/>
        </p:nvSpPr>
        <p:spPr>
          <a:xfrm>
            <a:off x="7626626" y="5191466"/>
            <a:ext cx="705974" cy="623457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03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>
            <a:extLst>
              <a:ext uri="{FF2B5EF4-FFF2-40B4-BE49-F238E27FC236}">
                <a16:creationId xmlns:a16="http://schemas.microsoft.com/office/drawing/2014/main" id="{697326A4-4568-4AE5-A151-4A091019B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7" y="-31578"/>
            <a:ext cx="2512964" cy="251296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B37E377-85D0-499B-9A58-33FF239A755C}"/>
              </a:ext>
            </a:extLst>
          </p:cNvPr>
          <p:cNvSpPr txBox="1"/>
          <p:nvPr/>
        </p:nvSpPr>
        <p:spPr>
          <a:xfrm>
            <a:off x="1495814" y="3075057"/>
            <a:ext cx="336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40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CONTENIDO</a:t>
            </a:r>
            <a:endParaRPr kumimoji="0" lang="es-419" altLang="zh-TW" sz="400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hlinkClick r:id="rId3" action="ppaction://hlinksldjump"/>
            <a:extLst>
              <a:ext uri="{FF2B5EF4-FFF2-40B4-BE49-F238E27FC236}">
                <a16:creationId xmlns:a16="http://schemas.microsoft.com/office/drawing/2014/main" id="{2F51F18E-CF67-4BD1-83CF-88CF0AC220F0}"/>
              </a:ext>
            </a:extLst>
          </p:cNvPr>
          <p:cNvSpPr txBox="1"/>
          <p:nvPr/>
        </p:nvSpPr>
        <p:spPr>
          <a:xfrm>
            <a:off x="6417124" y="406938"/>
            <a:ext cx="2409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Introducción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1053280-51FD-4D7B-9D53-E990E910D58C}"/>
              </a:ext>
            </a:extLst>
          </p:cNvPr>
          <p:cNvSpPr txBox="1"/>
          <p:nvPr/>
        </p:nvSpPr>
        <p:spPr>
          <a:xfrm>
            <a:off x="6417125" y="878374"/>
            <a:ext cx="183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400" dirty="0">
                <a:solidFill>
                  <a:srgbClr val="E73A38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Básico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403DCB3-A39A-41E0-8424-8CE1B6DFBDC2}"/>
              </a:ext>
            </a:extLst>
          </p:cNvPr>
          <p:cNvSpPr txBox="1"/>
          <p:nvPr/>
        </p:nvSpPr>
        <p:spPr>
          <a:xfrm>
            <a:off x="6417125" y="3225877"/>
            <a:ext cx="183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400" dirty="0">
                <a:solidFill>
                  <a:srgbClr val="E73A38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Avanzado</a:t>
            </a:r>
          </a:p>
        </p:txBody>
      </p:sp>
      <p:sp>
        <p:nvSpPr>
          <p:cNvPr id="12" name="文字方塊 11">
            <a:hlinkClick r:id="rId4" action="ppaction://hlinksldjump"/>
            <a:extLst>
              <a:ext uri="{FF2B5EF4-FFF2-40B4-BE49-F238E27FC236}">
                <a16:creationId xmlns:a16="http://schemas.microsoft.com/office/drawing/2014/main" id="{D9D370AE-16F5-42B5-B036-00B138FF4B7B}"/>
              </a:ext>
            </a:extLst>
          </p:cNvPr>
          <p:cNvSpPr txBox="1"/>
          <p:nvPr/>
        </p:nvSpPr>
        <p:spPr>
          <a:xfrm>
            <a:off x="6417127" y="1348439"/>
            <a:ext cx="5219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Diseñar tu aplicación Ragic</a:t>
            </a:r>
          </a:p>
        </p:txBody>
      </p:sp>
      <p:sp>
        <p:nvSpPr>
          <p:cNvPr id="13" name="文字方塊 12">
            <a:hlinkClick r:id="rId5" action="ppaction://hlinksldjump"/>
            <a:extLst>
              <a:ext uri="{FF2B5EF4-FFF2-40B4-BE49-F238E27FC236}">
                <a16:creationId xmlns:a16="http://schemas.microsoft.com/office/drawing/2014/main" id="{A1F48D50-7E93-439A-9211-6B8AB758655D}"/>
              </a:ext>
            </a:extLst>
          </p:cNvPr>
          <p:cNvSpPr txBox="1"/>
          <p:nvPr/>
        </p:nvSpPr>
        <p:spPr>
          <a:xfrm>
            <a:off x="6417125" y="1819359"/>
            <a:ext cx="5219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Administrar usuarios</a:t>
            </a:r>
          </a:p>
        </p:txBody>
      </p:sp>
      <p:sp>
        <p:nvSpPr>
          <p:cNvPr id="14" name="文字方塊 13">
            <a:hlinkClick r:id="rId6" action="ppaction://hlinksldjump"/>
            <a:extLst>
              <a:ext uri="{FF2B5EF4-FFF2-40B4-BE49-F238E27FC236}">
                <a16:creationId xmlns:a16="http://schemas.microsoft.com/office/drawing/2014/main" id="{0DE03EDD-4B2E-43EA-A36B-748FD583A743}"/>
              </a:ext>
            </a:extLst>
          </p:cNvPr>
          <p:cNvSpPr txBox="1"/>
          <p:nvPr/>
        </p:nvSpPr>
        <p:spPr>
          <a:xfrm>
            <a:off x="6417125" y="2289940"/>
            <a:ext cx="5219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Buscar y filtrar</a:t>
            </a:r>
          </a:p>
        </p:txBody>
      </p:sp>
      <p:sp>
        <p:nvSpPr>
          <p:cNvPr id="15" name="文字方塊 14">
            <a:hlinkClick r:id="rId7" action="ppaction://hlinksldjump"/>
            <a:extLst>
              <a:ext uri="{FF2B5EF4-FFF2-40B4-BE49-F238E27FC236}">
                <a16:creationId xmlns:a16="http://schemas.microsoft.com/office/drawing/2014/main" id="{A3B087D7-47DE-43F1-B9D2-07A9305831FD}"/>
              </a:ext>
            </a:extLst>
          </p:cNvPr>
          <p:cNvSpPr txBox="1"/>
          <p:nvPr/>
        </p:nvSpPr>
        <p:spPr>
          <a:xfrm>
            <a:off x="6417127" y="2765902"/>
            <a:ext cx="5219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Integrar con Excel</a:t>
            </a:r>
          </a:p>
        </p:txBody>
      </p:sp>
      <p:sp>
        <p:nvSpPr>
          <p:cNvPr id="16" name="文字方塊 15">
            <a:hlinkClick r:id="rId8" action="ppaction://hlinksldjump"/>
            <a:extLst>
              <a:ext uri="{FF2B5EF4-FFF2-40B4-BE49-F238E27FC236}">
                <a16:creationId xmlns:a16="http://schemas.microsoft.com/office/drawing/2014/main" id="{AA0F6A56-BD53-4A89-B0BB-9FA448945E64}"/>
              </a:ext>
            </a:extLst>
          </p:cNvPr>
          <p:cNvSpPr txBox="1"/>
          <p:nvPr/>
        </p:nvSpPr>
        <p:spPr>
          <a:xfrm>
            <a:off x="6417125" y="3709981"/>
            <a:ext cx="5219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Crear relaciones de datos</a:t>
            </a:r>
          </a:p>
        </p:txBody>
      </p:sp>
      <p:sp>
        <p:nvSpPr>
          <p:cNvPr id="17" name="文字方塊 16">
            <a:hlinkClick r:id="rId9" action="ppaction://hlinksldjump"/>
            <a:extLst>
              <a:ext uri="{FF2B5EF4-FFF2-40B4-BE49-F238E27FC236}">
                <a16:creationId xmlns:a16="http://schemas.microsoft.com/office/drawing/2014/main" id="{6DB9BC43-F63C-40C9-AB83-B86941692DC0}"/>
              </a:ext>
            </a:extLst>
          </p:cNvPr>
          <p:cNvSpPr txBox="1"/>
          <p:nvPr/>
        </p:nvSpPr>
        <p:spPr>
          <a:xfrm>
            <a:off x="6417127" y="4162333"/>
            <a:ext cx="5219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Mejorar la eficiencia con un clic</a:t>
            </a:r>
          </a:p>
        </p:txBody>
      </p:sp>
      <p:sp>
        <p:nvSpPr>
          <p:cNvPr id="18" name="文字方塊 17">
            <a:hlinkClick r:id="rId10" action="ppaction://hlinksldjump"/>
            <a:extLst>
              <a:ext uri="{FF2B5EF4-FFF2-40B4-BE49-F238E27FC236}">
                <a16:creationId xmlns:a16="http://schemas.microsoft.com/office/drawing/2014/main" id="{A8585B18-A1D3-405D-BDD5-317DE433D13F}"/>
              </a:ext>
            </a:extLst>
          </p:cNvPr>
          <p:cNvSpPr txBox="1"/>
          <p:nvPr/>
        </p:nvSpPr>
        <p:spPr>
          <a:xfrm>
            <a:off x="6417127" y="4619350"/>
            <a:ext cx="5219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Reportes</a:t>
            </a:r>
          </a:p>
        </p:txBody>
      </p:sp>
      <p:sp>
        <p:nvSpPr>
          <p:cNvPr id="19" name="文字方塊 18">
            <a:hlinkClick r:id="rId11" action="ppaction://hlinksldjump"/>
            <a:extLst>
              <a:ext uri="{FF2B5EF4-FFF2-40B4-BE49-F238E27FC236}">
                <a16:creationId xmlns:a16="http://schemas.microsoft.com/office/drawing/2014/main" id="{52314AB7-1A6C-44E4-8E8C-0E05DE585A5C}"/>
              </a:ext>
            </a:extLst>
          </p:cNvPr>
          <p:cNvSpPr txBox="1"/>
          <p:nvPr/>
        </p:nvSpPr>
        <p:spPr>
          <a:xfrm>
            <a:off x="6417125" y="5040337"/>
            <a:ext cx="5219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Configuración de base de datos</a:t>
            </a:r>
          </a:p>
        </p:txBody>
      </p:sp>
      <p:sp>
        <p:nvSpPr>
          <p:cNvPr id="24" name="文字方塊 23">
            <a:hlinkClick r:id="rId5" action="ppaction://hlinksldjump"/>
            <a:extLst>
              <a:ext uri="{FF2B5EF4-FFF2-40B4-BE49-F238E27FC236}">
                <a16:creationId xmlns:a16="http://schemas.microsoft.com/office/drawing/2014/main" id="{8F8D802C-7037-454A-A750-2EF1594C7C2E}"/>
              </a:ext>
            </a:extLst>
          </p:cNvPr>
          <p:cNvSpPr txBox="1"/>
          <p:nvPr/>
        </p:nvSpPr>
        <p:spPr>
          <a:xfrm>
            <a:off x="11088313" y="1825651"/>
            <a:ext cx="5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29</a:t>
            </a:r>
          </a:p>
        </p:txBody>
      </p:sp>
      <p:sp>
        <p:nvSpPr>
          <p:cNvPr id="26" name="文字方塊 25">
            <a:hlinkClick r:id="rId4" action="ppaction://hlinksldjump"/>
            <a:extLst>
              <a:ext uri="{FF2B5EF4-FFF2-40B4-BE49-F238E27FC236}">
                <a16:creationId xmlns:a16="http://schemas.microsoft.com/office/drawing/2014/main" id="{8D708B0B-AF9E-41AF-B5FC-B4AD8B845B5D}"/>
              </a:ext>
            </a:extLst>
          </p:cNvPr>
          <p:cNvSpPr txBox="1"/>
          <p:nvPr/>
        </p:nvSpPr>
        <p:spPr>
          <a:xfrm>
            <a:off x="10950739" y="1306587"/>
            <a:ext cx="535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   </a:t>
            </a:r>
            <a:r>
              <a:rPr lang="es-419" altLang="zh-TW" sz="20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Medium" panose="020B0600000000000000" pitchFamily="34" charset="-120"/>
              </a:rPr>
              <a:t>9</a:t>
            </a:r>
            <a:endParaRPr lang="es-419" altLang="zh-TW" sz="2000" dirty="0">
              <a:solidFill>
                <a:srgbClr val="9D6262"/>
              </a:solidFill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27" name="文字方塊 26">
            <a:hlinkClick r:id="rId3" action="ppaction://hlinksldjump"/>
            <a:extLst>
              <a:ext uri="{FF2B5EF4-FFF2-40B4-BE49-F238E27FC236}">
                <a16:creationId xmlns:a16="http://schemas.microsoft.com/office/drawing/2014/main" id="{94D5A9E4-84A7-4C2D-8771-6914732150BD}"/>
              </a:ext>
            </a:extLst>
          </p:cNvPr>
          <p:cNvSpPr txBox="1"/>
          <p:nvPr/>
        </p:nvSpPr>
        <p:spPr>
          <a:xfrm>
            <a:off x="11088313" y="435428"/>
            <a:ext cx="5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  3</a:t>
            </a:r>
            <a:endParaRPr lang="zh-TW" altLang="en-US" sz="2000" dirty="0">
              <a:solidFill>
                <a:srgbClr val="9D6262"/>
              </a:solidFill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28" name="文字方塊 27">
            <a:hlinkClick r:id="rId6" action="ppaction://hlinksldjump"/>
            <a:extLst>
              <a:ext uri="{FF2B5EF4-FFF2-40B4-BE49-F238E27FC236}">
                <a16:creationId xmlns:a16="http://schemas.microsoft.com/office/drawing/2014/main" id="{774C86BF-401E-4F2E-8F7C-D8F51A5711BE}"/>
              </a:ext>
            </a:extLst>
          </p:cNvPr>
          <p:cNvSpPr txBox="1"/>
          <p:nvPr/>
        </p:nvSpPr>
        <p:spPr>
          <a:xfrm>
            <a:off x="11073333" y="2299016"/>
            <a:ext cx="5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39</a:t>
            </a:r>
          </a:p>
        </p:txBody>
      </p:sp>
      <p:sp>
        <p:nvSpPr>
          <p:cNvPr id="29" name="文字方塊 28">
            <a:hlinkClick r:id="rId7" action="ppaction://hlinksldjump"/>
            <a:extLst>
              <a:ext uri="{FF2B5EF4-FFF2-40B4-BE49-F238E27FC236}">
                <a16:creationId xmlns:a16="http://schemas.microsoft.com/office/drawing/2014/main" id="{638E968E-6384-43BA-8059-4158E58ECED5}"/>
              </a:ext>
            </a:extLst>
          </p:cNvPr>
          <p:cNvSpPr txBox="1"/>
          <p:nvPr/>
        </p:nvSpPr>
        <p:spPr>
          <a:xfrm>
            <a:off x="11073333" y="2759610"/>
            <a:ext cx="5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47</a:t>
            </a:r>
          </a:p>
        </p:txBody>
      </p:sp>
      <p:sp>
        <p:nvSpPr>
          <p:cNvPr id="30" name="文字方塊 29">
            <a:hlinkClick r:id="rId8" action="ppaction://hlinksldjump"/>
            <a:extLst>
              <a:ext uri="{FF2B5EF4-FFF2-40B4-BE49-F238E27FC236}">
                <a16:creationId xmlns:a16="http://schemas.microsoft.com/office/drawing/2014/main" id="{67D2DDFC-1D44-4737-ADD7-5C80E9307CC6}"/>
              </a:ext>
            </a:extLst>
          </p:cNvPr>
          <p:cNvSpPr txBox="1"/>
          <p:nvPr/>
        </p:nvSpPr>
        <p:spPr>
          <a:xfrm>
            <a:off x="11073336" y="3690480"/>
            <a:ext cx="5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55</a:t>
            </a:r>
          </a:p>
        </p:txBody>
      </p:sp>
      <p:sp>
        <p:nvSpPr>
          <p:cNvPr id="31" name="文字方塊 30">
            <a:hlinkClick r:id="rId9" action="ppaction://hlinksldjump"/>
            <a:extLst>
              <a:ext uri="{FF2B5EF4-FFF2-40B4-BE49-F238E27FC236}">
                <a16:creationId xmlns:a16="http://schemas.microsoft.com/office/drawing/2014/main" id="{30C3BDAA-8209-4849-A63E-E4D9E884D306}"/>
              </a:ext>
            </a:extLst>
          </p:cNvPr>
          <p:cNvSpPr txBox="1"/>
          <p:nvPr/>
        </p:nvSpPr>
        <p:spPr>
          <a:xfrm>
            <a:off x="11073335" y="4162333"/>
            <a:ext cx="5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74</a:t>
            </a:r>
          </a:p>
        </p:txBody>
      </p:sp>
      <p:sp>
        <p:nvSpPr>
          <p:cNvPr id="32" name="文字方塊 31">
            <a:hlinkClick r:id="rId10" action="ppaction://hlinksldjump"/>
            <a:extLst>
              <a:ext uri="{FF2B5EF4-FFF2-40B4-BE49-F238E27FC236}">
                <a16:creationId xmlns:a16="http://schemas.microsoft.com/office/drawing/2014/main" id="{1D290A44-B550-4062-A38B-0CFECBCEC67A}"/>
              </a:ext>
            </a:extLst>
          </p:cNvPr>
          <p:cNvSpPr txBox="1"/>
          <p:nvPr/>
        </p:nvSpPr>
        <p:spPr>
          <a:xfrm>
            <a:off x="11073334" y="4587985"/>
            <a:ext cx="5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92</a:t>
            </a:r>
          </a:p>
        </p:txBody>
      </p:sp>
      <p:sp>
        <p:nvSpPr>
          <p:cNvPr id="33" name="文字方塊 32">
            <a:hlinkClick r:id="rId11" action="ppaction://hlinksldjump"/>
            <a:extLst>
              <a:ext uri="{FF2B5EF4-FFF2-40B4-BE49-F238E27FC236}">
                <a16:creationId xmlns:a16="http://schemas.microsoft.com/office/drawing/2014/main" id="{E83FCDEC-A7A5-45AA-BA74-D6DC735E985E}"/>
              </a:ext>
            </a:extLst>
          </p:cNvPr>
          <p:cNvSpPr txBox="1"/>
          <p:nvPr/>
        </p:nvSpPr>
        <p:spPr>
          <a:xfrm>
            <a:off x="10954290" y="5040337"/>
            <a:ext cx="639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106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AF79E76-DF97-431E-8F00-1374A542D11D}"/>
              </a:ext>
            </a:extLst>
          </p:cNvPr>
          <p:cNvSpPr txBox="1"/>
          <p:nvPr/>
        </p:nvSpPr>
        <p:spPr>
          <a:xfrm>
            <a:off x="1220261" y="5948870"/>
            <a:ext cx="4358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1600" dirty="0">
                <a:solidFill>
                  <a:srgbClr val="9D6262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Haz clic en el título para acceder al capítulo</a:t>
            </a: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4D97C24E-E729-430D-AD8C-BBB3E618FE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0" y="5918092"/>
            <a:ext cx="325142" cy="325142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21BF635C-098E-4BC7-B41D-E52A4107B933}"/>
              </a:ext>
            </a:extLst>
          </p:cNvPr>
          <p:cNvSpPr txBox="1"/>
          <p:nvPr/>
        </p:nvSpPr>
        <p:spPr>
          <a:xfrm>
            <a:off x="6417125" y="5461089"/>
            <a:ext cx="183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400" dirty="0">
                <a:solidFill>
                  <a:srgbClr val="E73A38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Extra</a:t>
            </a:r>
          </a:p>
        </p:txBody>
      </p:sp>
      <p:sp>
        <p:nvSpPr>
          <p:cNvPr id="37" name="文字方塊 36">
            <a:hlinkClick r:id="rId13" action="ppaction://hlinksldjump"/>
            <a:extLst>
              <a:ext uri="{FF2B5EF4-FFF2-40B4-BE49-F238E27FC236}">
                <a16:creationId xmlns:a16="http://schemas.microsoft.com/office/drawing/2014/main" id="{82FEBEF3-0381-4D4C-B25A-B63D24BA40A8}"/>
              </a:ext>
            </a:extLst>
          </p:cNvPr>
          <p:cNvSpPr txBox="1"/>
          <p:nvPr/>
        </p:nvSpPr>
        <p:spPr>
          <a:xfrm>
            <a:off x="6417125" y="5901041"/>
            <a:ext cx="5219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Soporte en línea</a:t>
            </a:r>
          </a:p>
        </p:txBody>
      </p:sp>
      <p:sp>
        <p:nvSpPr>
          <p:cNvPr id="38" name="文字方塊 37">
            <a:hlinkClick r:id="rId13" action="ppaction://hlinksldjump"/>
            <a:extLst>
              <a:ext uri="{FF2B5EF4-FFF2-40B4-BE49-F238E27FC236}">
                <a16:creationId xmlns:a16="http://schemas.microsoft.com/office/drawing/2014/main" id="{7AB5B2C1-65E0-41CD-872B-F24321345DD4}"/>
              </a:ext>
            </a:extLst>
          </p:cNvPr>
          <p:cNvSpPr txBox="1"/>
          <p:nvPr/>
        </p:nvSpPr>
        <p:spPr>
          <a:xfrm>
            <a:off x="10954290" y="5901041"/>
            <a:ext cx="639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2805704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20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41307" y="1355011"/>
            <a:ext cx="4504262" cy="908987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78E4C3EB-12B0-4EAD-9713-74BCC545E040}"/>
              </a:ext>
            </a:extLst>
          </p:cNvPr>
          <p:cNvCxnSpPr>
            <a:cxnSpLocks/>
          </p:cNvCxnSpPr>
          <p:nvPr/>
        </p:nvCxnSpPr>
        <p:spPr>
          <a:xfrm flipH="1">
            <a:off x="5145568" y="1776582"/>
            <a:ext cx="9504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457D506-0C6A-465C-904F-E30EC2CA0C34}"/>
              </a:ext>
            </a:extLst>
          </p:cNvPr>
          <p:cNvSpPr txBox="1"/>
          <p:nvPr/>
        </p:nvSpPr>
        <p:spPr>
          <a:xfrm>
            <a:off x="6630677" y="1545749"/>
            <a:ext cx="5104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Haz clic para configurar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4AF8C93B-1C7F-4C53-A8A0-D03851741A31}"/>
              </a:ext>
            </a:extLst>
          </p:cNvPr>
          <p:cNvSpPr/>
          <p:nvPr/>
        </p:nvSpPr>
        <p:spPr>
          <a:xfrm>
            <a:off x="641306" y="2515268"/>
            <a:ext cx="4504262" cy="1289265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D01B14D-7785-4DB3-B100-08B08DF189FB}"/>
              </a:ext>
            </a:extLst>
          </p:cNvPr>
          <p:cNvSpPr/>
          <p:nvPr/>
        </p:nvSpPr>
        <p:spPr>
          <a:xfrm>
            <a:off x="641305" y="4055803"/>
            <a:ext cx="4504262" cy="2272071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4C441C5-8408-4B61-870F-678DCBF7772E}"/>
              </a:ext>
            </a:extLst>
          </p:cNvPr>
          <p:cNvCxnSpPr>
            <a:cxnSpLocks/>
          </p:cNvCxnSpPr>
          <p:nvPr/>
        </p:nvCxnSpPr>
        <p:spPr>
          <a:xfrm flipH="1">
            <a:off x="5145568" y="3168903"/>
            <a:ext cx="9504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7FF6DC9B-494F-4E7D-9858-FD55B245267D}"/>
              </a:ext>
            </a:extLst>
          </p:cNvPr>
          <p:cNvCxnSpPr>
            <a:cxnSpLocks/>
          </p:cNvCxnSpPr>
          <p:nvPr/>
        </p:nvCxnSpPr>
        <p:spPr>
          <a:xfrm flipH="1">
            <a:off x="5145569" y="5224631"/>
            <a:ext cx="1001989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B073F95-A40A-41CB-B6C1-8036DE60185E}"/>
              </a:ext>
            </a:extLst>
          </p:cNvPr>
          <p:cNvSpPr txBox="1"/>
          <p:nvPr/>
        </p:nvSpPr>
        <p:spPr>
          <a:xfrm>
            <a:off x="6630677" y="2940285"/>
            <a:ext cx="464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Agregar paso de aprobación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B175CE73-81F5-43A3-BD99-A2FDF73FA237}"/>
              </a:ext>
            </a:extLst>
          </p:cNvPr>
          <p:cNvSpPr txBox="1"/>
          <p:nvPr/>
        </p:nvSpPr>
        <p:spPr>
          <a:xfrm>
            <a:off x="6630677" y="4987608"/>
            <a:ext cx="464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Fijar aprobador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7" name="箭號: 五邊形 26">
            <a:extLst>
              <a:ext uri="{FF2B5EF4-FFF2-40B4-BE49-F238E27FC236}">
                <a16:creationId xmlns:a16="http://schemas.microsoft.com/office/drawing/2014/main" id="{96FD20E3-9AB1-4A7A-9633-8C315CC86F84}"/>
              </a:ext>
            </a:extLst>
          </p:cNvPr>
          <p:cNvSpPr/>
          <p:nvPr/>
        </p:nvSpPr>
        <p:spPr>
          <a:xfrm>
            <a:off x="6096000" y="160456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8" name="箭號: 五邊形 27">
            <a:extLst>
              <a:ext uri="{FF2B5EF4-FFF2-40B4-BE49-F238E27FC236}">
                <a16:creationId xmlns:a16="http://schemas.microsoft.com/office/drawing/2014/main" id="{75C32830-719E-4FB2-A42F-476E43F8F3C5}"/>
              </a:ext>
            </a:extLst>
          </p:cNvPr>
          <p:cNvSpPr/>
          <p:nvPr/>
        </p:nvSpPr>
        <p:spPr>
          <a:xfrm>
            <a:off x="6104018" y="298570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9" name="箭號: 五邊形 28">
            <a:extLst>
              <a:ext uri="{FF2B5EF4-FFF2-40B4-BE49-F238E27FC236}">
                <a16:creationId xmlns:a16="http://schemas.microsoft.com/office/drawing/2014/main" id="{3443D16A-6E33-4C00-A118-E162F43092BB}"/>
              </a:ext>
            </a:extLst>
          </p:cNvPr>
          <p:cNvSpPr/>
          <p:nvPr/>
        </p:nvSpPr>
        <p:spPr>
          <a:xfrm>
            <a:off x="6085401" y="504143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3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FBA4AF2-F1F4-47EF-A16E-71BE952EEA59}"/>
              </a:ext>
            </a:extLst>
          </p:cNvPr>
          <p:cNvSpPr txBox="1"/>
          <p:nvPr/>
        </p:nvSpPr>
        <p:spPr>
          <a:xfrm>
            <a:off x="284085" y="383831"/>
            <a:ext cx="775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11 –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Aprobación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6B0F0-EE1F-006B-1374-8CC109DA5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20" b="13549"/>
          <a:stretch/>
        </p:blipFill>
        <p:spPr>
          <a:xfrm>
            <a:off x="703098" y="1431236"/>
            <a:ext cx="4380676" cy="735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BAF2A3-2A1E-6293-67EF-F85F9AAB0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98" y="2567585"/>
            <a:ext cx="4434452" cy="1127055"/>
          </a:xfrm>
          <a:prstGeom prst="rect">
            <a:avLst/>
          </a:prstGeom>
        </p:spPr>
      </p:pic>
      <p:sp>
        <p:nvSpPr>
          <p:cNvPr id="10" name="矩形 16">
            <a:extLst>
              <a:ext uri="{FF2B5EF4-FFF2-40B4-BE49-F238E27FC236}">
                <a16:creationId xmlns:a16="http://schemas.microsoft.com/office/drawing/2014/main" id="{016AD5E3-9BC8-DE4B-1EBA-6E8DF5E5CFCC}"/>
              </a:ext>
            </a:extLst>
          </p:cNvPr>
          <p:cNvSpPr/>
          <p:nvPr/>
        </p:nvSpPr>
        <p:spPr>
          <a:xfrm>
            <a:off x="1936686" y="3143825"/>
            <a:ext cx="1694409" cy="265079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4BA08-F519-467A-C6A3-1A603EC10D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56"/>
          <a:stretch/>
        </p:blipFill>
        <p:spPr>
          <a:xfrm>
            <a:off x="658288" y="4359874"/>
            <a:ext cx="4378194" cy="1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1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D9A3EC-CB4F-60C8-20E3-596A89DD6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699" y="1457742"/>
            <a:ext cx="4627351" cy="4379842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21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3781425" y="1193474"/>
            <a:ext cx="4667250" cy="5145455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78E4C3EB-12B0-4EAD-9713-74BCC545E040}"/>
              </a:ext>
            </a:extLst>
          </p:cNvPr>
          <p:cNvCxnSpPr>
            <a:cxnSpLocks/>
          </p:cNvCxnSpPr>
          <p:nvPr/>
        </p:nvCxnSpPr>
        <p:spPr>
          <a:xfrm flipH="1">
            <a:off x="2988365" y="4824894"/>
            <a:ext cx="175729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457D506-0C6A-465C-904F-E30EC2CA0C34}"/>
              </a:ext>
            </a:extLst>
          </p:cNvPr>
          <p:cNvSpPr txBox="1"/>
          <p:nvPr/>
        </p:nvSpPr>
        <p:spPr>
          <a:xfrm>
            <a:off x="1261269" y="4409395"/>
            <a:ext cx="2347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3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Paso de aprobación</a:t>
            </a:r>
            <a:endParaRPr kumimoji="0" lang="es-419" altLang="zh-TW" sz="23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B073F95-A40A-41CB-B6C1-8036DE60185E}"/>
              </a:ext>
            </a:extLst>
          </p:cNvPr>
          <p:cNvSpPr txBox="1"/>
          <p:nvPr/>
        </p:nvSpPr>
        <p:spPr>
          <a:xfrm>
            <a:off x="9496278" y="2656860"/>
            <a:ext cx="187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Seleccionar </a:t>
            </a:r>
            <a:r>
              <a:rPr lang="es-419" altLang="zh-TW" sz="23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aprobador</a:t>
            </a: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FA087BF8-0B4F-42A8-AC5F-3792C16BA5F6}"/>
              </a:ext>
            </a:extLst>
          </p:cNvPr>
          <p:cNvCxnSpPr>
            <a:cxnSpLocks/>
          </p:cNvCxnSpPr>
          <p:nvPr/>
        </p:nvCxnSpPr>
        <p:spPr>
          <a:xfrm flipH="1">
            <a:off x="8043332" y="3020216"/>
            <a:ext cx="9239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B0E5FE35-1D6E-4EEC-B8C9-339AD271F164}"/>
              </a:ext>
            </a:extLst>
          </p:cNvPr>
          <p:cNvSpPr/>
          <p:nvPr/>
        </p:nvSpPr>
        <p:spPr>
          <a:xfrm>
            <a:off x="790680" y="4450889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B4A743B5-035C-45C9-A27D-91B963B1EFE5}"/>
              </a:ext>
            </a:extLst>
          </p:cNvPr>
          <p:cNvSpPr/>
          <p:nvPr/>
        </p:nvSpPr>
        <p:spPr>
          <a:xfrm>
            <a:off x="8992194" y="283701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C08E22C-063F-41EC-B1BC-D081E2CA28E9}"/>
              </a:ext>
            </a:extLst>
          </p:cNvPr>
          <p:cNvSpPr txBox="1"/>
          <p:nvPr/>
        </p:nvSpPr>
        <p:spPr>
          <a:xfrm>
            <a:off x="284085" y="383831"/>
            <a:ext cx="775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12 –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Aprobación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781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2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2562226" y="1971678"/>
            <a:ext cx="6619874" cy="3943344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93C322CD-3AA3-4942-8970-F8C769424AF7}"/>
              </a:ext>
            </a:extLst>
          </p:cNvPr>
          <p:cNvSpPr/>
          <p:nvPr/>
        </p:nvSpPr>
        <p:spPr>
          <a:xfrm>
            <a:off x="10144125" y="856869"/>
            <a:ext cx="1492704" cy="70788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¡</a:t>
            </a:r>
            <a:r>
              <a:rPr lang="en-US" altLang="zh-TW" sz="3200" dirty="0" err="1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Listo</a:t>
            </a:r>
            <a:r>
              <a:rPr lang="en-US" altLang="zh-TW" sz="32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!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95DB811-72E3-4536-8A06-A878A91489FF}"/>
              </a:ext>
            </a:extLst>
          </p:cNvPr>
          <p:cNvSpPr txBox="1"/>
          <p:nvPr/>
        </p:nvSpPr>
        <p:spPr>
          <a:xfrm>
            <a:off x="284085" y="383831"/>
            <a:ext cx="775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13 –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Aprobación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9BD9D-41C1-BBAE-FA0F-07C37DEFF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707" y="2535944"/>
            <a:ext cx="5768126" cy="221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91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2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777071" y="2115953"/>
            <a:ext cx="8652795" cy="3780022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FA8BD66-0007-4FE3-9527-A9E2A15DBD98}"/>
              </a:ext>
            </a:extLst>
          </p:cNvPr>
          <p:cNvCxnSpPr>
            <a:cxnSpLocks/>
          </p:cNvCxnSpPr>
          <p:nvPr/>
        </p:nvCxnSpPr>
        <p:spPr>
          <a:xfrm>
            <a:off x="3533776" y="1543050"/>
            <a:ext cx="0" cy="70121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22E2E57C-2E3E-44A5-A778-3BB41A0E46A0}"/>
              </a:ext>
            </a:extLst>
          </p:cNvPr>
          <p:cNvCxnSpPr>
            <a:cxnSpLocks/>
          </p:cNvCxnSpPr>
          <p:nvPr/>
        </p:nvCxnSpPr>
        <p:spPr>
          <a:xfrm>
            <a:off x="3533776" y="1543050"/>
            <a:ext cx="33337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F3F183C-D72A-43A6-910A-FDED9BC3CC91}"/>
              </a:ext>
            </a:extLst>
          </p:cNvPr>
          <p:cNvSpPr txBox="1"/>
          <p:nvPr/>
        </p:nvSpPr>
        <p:spPr>
          <a:xfrm>
            <a:off x="4370185" y="1333646"/>
            <a:ext cx="7759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Recuerda guardar antes de salir </a:t>
            </a:r>
            <a:r>
              <a:rPr lang="es-419" altLang="zh-TW" sz="2400" dirty="0" err="1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del“Modo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 Diseño”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6CE8B5CC-E330-4EC2-961C-FFB22EF92080}"/>
              </a:ext>
            </a:extLst>
          </p:cNvPr>
          <p:cNvSpPr/>
          <p:nvPr/>
        </p:nvSpPr>
        <p:spPr>
          <a:xfrm>
            <a:off x="3867150" y="1381278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48AD23B-47D5-4D9A-8734-DB8C1FDEB86E}"/>
              </a:ext>
            </a:extLst>
          </p:cNvPr>
          <p:cNvSpPr txBox="1"/>
          <p:nvPr/>
        </p:nvSpPr>
        <p:spPr>
          <a:xfrm>
            <a:off x="284085" y="383831"/>
            <a:ext cx="775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14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051FD-DBB1-4B19-3570-CDB509B43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59"/>
          <a:stretch/>
        </p:blipFill>
        <p:spPr>
          <a:xfrm>
            <a:off x="2593543" y="2207983"/>
            <a:ext cx="6738178" cy="3463948"/>
          </a:xfrm>
          <a:prstGeom prst="rect">
            <a:avLst/>
          </a:prstGeom>
        </p:spPr>
      </p:pic>
      <p:sp>
        <p:nvSpPr>
          <p:cNvPr id="6" name="矩形 16">
            <a:extLst>
              <a:ext uri="{FF2B5EF4-FFF2-40B4-BE49-F238E27FC236}">
                <a16:creationId xmlns:a16="http://schemas.microsoft.com/office/drawing/2014/main" id="{0F6BB653-B901-908A-10C5-61708DF95FE9}"/>
              </a:ext>
            </a:extLst>
          </p:cNvPr>
          <p:cNvSpPr/>
          <p:nvPr/>
        </p:nvSpPr>
        <p:spPr>
          <a:xfrm>
            <a:off x="2860279" y="2348994"/>
            <a:ext cx="1128626" cy="317144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340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D2DA7-6905-0412-69F9-534ED3F38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" r="2466"/>
          <a:stretch/>
        </p:blipFill>
        <p:spPr>
          <a:xfrm>
            <a:off x="715448" y="2219013"/>
            <a:ext cx="7859004" cy="4003504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2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63050" y="1515349"/>
            <a:ext cx="8004699" cy="4507114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FA8BD66-0007-4FE3-9527-A9E2A15DBD98}"/>
              </a:ext>
            </a:extLst>
          </p:cNvPr>
          <p:cNvCxnSpPr>
            <a:cxnSpLocks/>
          </p:cNvCxnSpPr>
          <p:nvPr/>
        </p:nvCxnSpPr>
        <p:spPr>
          <a:xfrm>
            <a:off x="3228976" y="1908881"/>
            <a:ext cx="0" cy="65629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22E2E57C-2E3E-44A5-A778-3BB41A0E46A0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3228976" y="1908881"/>
            <a:ext cx="5734049" cy="1169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F3F183C-D72A-43A6-910A-FDED9BC3CC91}"/>
              </a:ext>
            </a:extLst>
          </p:cNvPr>
          <p:cNvSpPr txBox="1"/>
          <p:nvPr/>
        </p:nvSpPr>
        <p:spPr>
          <a:xfrm>
            <a:off x="9444896" y="2857072"/>
            <a:ext cx="2729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Ingresar Datos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CBF5613D-39E6-4CEB-9A96-152DCE8A5628}"/>
              </a:ext>
            </a:extLst>
          </p:cNvPr>
          <p:cNvCxnSpPr>
            <a:cxnSpLocks/>
          </p:cNvCxnSpPr>
          <p:nvPr/>
        </p:nvCxnSpPr>
        <p:spPr>
          <a:xfrm>
            <a:off x="4644950" y="3109126"/>
            <a:ext cx="430293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3144AD6-9282-4CD0-8E8F-80E9052F06D0}"/>
              </a:ext>
            </a:extLst>
          </p:cNvPr>
          <p:cNvSpPr txBox="1"/>
          <p:nvPr/>
        </p:nvSpPr>
        <p:spPr>
          <a:xfrm>
            <a:off x="9414606" y="1457812"/>
            <a:ext cx="2729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Valores</a:t>
            </a: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 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predeterminados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1" name="箭號: 五邊形 20">
            <a:extLst>
              <a:ext uri="{FF2B5EF4-FFF2-40B4-BE49-F238E27FC236}">
                <a16:creationId xmlns:a16="http://schemas.microsoft.com/office/drawing/2014/main" id="{1A2A8C81-BD19-44D7-B2C9-340EC4BFC7C3}"/>
              </a:ext>
            </a:extLst>
          </p:cNvPr>
          <p:cNvSpPr/>
          <p:nvPr/>
        </p:nvSpPr>
        <p:spPr>
          <a:xfrm>
            <a:off x="8963025" y="173737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2" name="箭號: 五邊形 21">
            <a:extLst>
              <a:ext uri="{FF2B5EF4-FFF2-40B4-BE49-F238E27FC236}">
                <a16:creationId xmlns:a16="http://schemas.microsoft.com/office/drawing/2014/main" id="{53A05AFD-5ECB-4B43-B535-2ABF1600AD59}"/>
              </a:ext>
            </a:extLst>
          </p:cNvPr>
          <p:cNvSpPr/>
          <p:nvPr/>
        </p:nvSpPr>
        <p:spPr>
          <a:xfrm>
            <a:off x="8963025" y="2882547"/>
            <a:ext cx="466726" cy="43393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5FF417B-6EEF-40CD-84F8-9548AFCDE117}"/>
              </a:ext>
            </a:extLst>
          </p:cNvPr>
          <p:cNvSpPr txBox="1"/>
          <p:nvPr/>
        </p:nvSpPr>
        <p:spPr>
          <a:xfrm>
            <a:off x="284085" y="383831"/>
            <a:ext cx="9549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15 –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Agregar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un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registro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8" name="矩形 16">
            <a:extLst>
              <a:ext uri="{FF2B5EF4-FFF2-40B4-BE49-F238E27FC236}">
                <a16:creationId xmlns:a16="http://schemas.microsoft.com/office/drawing/2014/main" id="{DBD135B0-EF29-9F99-5363-00CE36D52C80}"/>
              </a:ext>
            </a:extLst>
          </p:cNvPr>
          <p:cNvSpPr/>
          <p:nvPr/>
        </p:nvSpPr>
        <p:spPr>
          <a:xfrm>
            <a:off x="6283209" y="2565175"/>
            <a:ext cx="2221519" cy="295660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 16">
            <a:extLst>
              <a:ext uri="{FF2B5EF4-FFF2-40B4-BE49-F238E27FC236}">
                <a16:creationId xmlns:a16="http://schemas.microsoft.com/office/drawing/2014/main" id="{4E470119-A7B8-22F0-EBD6-19360EBEAB30}"/>
              </a:ext>
            </a:extLst>
          </p:cNvPr>
          <p:cNvSpPr/>
          <p:nvPr/>
        </p:nvSpPr>
        <p:spPr>
          <a:xfrm>
            <a:off x="2204292" y="2904259"/>
            <a:ext cx="2431912" cy="295660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4" name="直線接點 10">
            <a:extLst>
              <a:ext uri="{FF2B5EF4-FFF2-40B4-BE49-F238E27FC236}">
                <a16:creationId xmlns:a16="http://schemas.microsoft.com/office/drawing/2014/main" id="{E8BC37D6-52A3-E2C6-B3DB-6BA6EB019475}"/>
              </a:ext>
            </a:extLst>
          </p:cNvPr>
          <p:cNvCxnSpPr>
            <a:cxnSpLocks/>
          </p:cNvCxnSpPr>
          <p:nvPr/>
        </p:nvCxnSpPr>
        <p:spPr>
          <a:xfrm>
            <a:off x="7132109" y="1916164"/>
            <a:ext cx="0" cy="65629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6">
            <a:extLst>
              <a:ext uri="{FF2B5EF4-FFF2-40B4-BE49-F238E27FC236}">
                <a16:creationId xmlns:a16="http://schemas.microsoft.com/office/drawing/2014/main" id="{F5F6917B-FF4A-9491-33A1-B1E05A76FF3F}"/>
              </a:ext>
            </a:extLst>
          </p:cNvPr>
          <p:cNvSpPr/>
          <p:nvPr/>
        </p:nvSpPr>
        <p:spPr>
          <a:xfrm>
            <a:off x="2204292" y="2586887"/>
            <a:ext cx="2431912" cy="295660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279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C1EF481-FED1-C401-4897-92D5369F8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79" y="2000247"/>
            <a:ext cx="7766431" cy="4249593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2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5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8" y="1953074"/>
            <a:ext cx="8942902" cy="4327775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F3F183C-D72A-43A6-910A-FDED9BC3CC91}"/>
              </a:ext>
            </a:extLst>
          </p:cNvPr>
          <p:cNvSpPr txBox="1"/>
          <p:nvPr/>
        </p:nvSpPr>
        <p:spPr>
          <a:xfrm>
            <a:off x="2983441" y="1325435"/>
            <a:ext cx="5391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Volver a la página de listado</a:t>
            </a: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63777497-DC39-434F-9064-1D36F181517F}"/>
              </a:ext>
            </a:extLst>
          </p:cNvPr>
          <p:cNvCxnSpPr>
            <a:cxnSpLocks/>
          </p:cNvCxnSpPr>
          <p:nvPr/>
        </p:nvCxnSpPr>
        <p:spPr>
          <a:xfrm>
            <a:off x="1668054" y="1671266"/>
            <a:ext cx="0" cy="37844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CBF5613D-39E6-4CEB-9A96-152DCE8A5628}"/>
              </a:ext>
            </a:extLst>
          </p:cNvPr>
          <p:cNvCxnSpPr>
            <a:cxnSpLocks/>
          </p:cNvCxnSpPr>
          <p:nvPr/>
        </p:nvCxnSpPr>
        <p:spPr>
          <a:xfrm>
            <a:off x="1668054" y="1671266"/>
            <a:ext cx="84866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3144AD6-9282-4CD0-8E8F-80E9052F06D0}"/>
              </a:ext>
            </a:extLst>
          </p:cNvPr>
          <p:cNvSpPr txBox="1"/>
          <p:nvPr/>
        </p:nvSpPr>
        <p:spPr>
          <a:xfrm>
            <a:off x="10334626" y="5111634"/>
            <a:ext cx="1933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Aprobación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1EDDFE6A-C757-4C59-B7F2-86A15F0F7EF5}"/>
              </a:ext>
            </a:extLst>
          </p:cNvPr>
          <p:cNvSpPr/>
          <p:nvPr/>
        </p:nvSpPr>
        <p:spPr>
          <a:xfrm>
            <a:off x="9208559" y="945206"/>
            <a:ext cx="2699357" cy="750761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Página de formulario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81B17785-2D21-429E-B434-AA377828163C}"/>
              </a:ext>
            </a:extLst>
          </p:cNvPr>
          <p:cNvCxnSpPr>
            <a:cxnSpLocks/>
          </p:cNvCxnSpPr>
          <p:nvPr/>
        </p:nvCxnSpPr>
        <p:spPr>
          <a:xfrm>
            <a:off x="8787950" y="5342467"/>
            <a:ext cx="10037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EE7F90FF-2672-4487-B691-B0FEE8605983}"/>
              </a:ext>
            </a:extLst>
          </p:cNvPr>
          <p:cNvSpPr/>
          <p:nvPr/>
        </p:nvSpPr>
        <p:spPr>
          <a:xfrm>
            <a:off x="2516715" y="1458119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8" name="箭號: 五邊形 17">
            <a:extLst>
              <a:ext uri="{FF2B5EF4-FFF2-40B4-BE49-F238E27FC236}">
                <a16:creationId xmlns:a16="http://schemas.microsoft.com/office/drawing/2014/main" id="{C707D99B-35AD-43C6-AF8A-96AA5807C08A}"/>
              </a:ext>
            </a:extLst>
          </p:cNvPr>
          <p:cNvSpPr/>
          <p:nvPr/>
        </p:nvSpPr>
        <p:spPr>
          <a:xfrm>
            <a:off x="9791700" y="5159266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AF2ED6B-BE09-4735-BAB3-1C57DF34F917}"/>
              </a:ext>
            </a:extLst>
          </p:cNvPr>
          <p:cNvSpPr txBox="1"/>
          <p:nvPr/>
        </p:nvSpPr>
        <p:spPr>
          <a:xfrm>
            <a:off x="284084" y="383831"/>
            <a:ext cx="913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16 –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Agregar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un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registro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24" name="矩形 16">
            <a:extLst>
              <a:ext uri="{FF2B5EF4-FFF2-40B4-BE49-F238E27FC236}">
                <a16:creationId xmlns:a16="http://schemas.microsoft.com/office/drawing/2014/main" id="{0B9473B4-481E-B382-E85A-DF4CAAEB2FF7}"/>
              </a:ext>
            </a:extLst>
          </p:cNvPr>
          <p:cNvSpPr/>
          <p:nvPr/>
        </p:nvSpPr>
        <p:spPr>
          <a:xfrm>
            <a:off x="1238080" y="2049711"/>
            <a:ext cx="687355" cy="232343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矩形 16">
            <a:extLst>
              <a:ext uri="{FF2B5EF4-FFF2-40B4-BE49-F238E27FC236}">
                <a16:creationId xmlns:a16="http://schemas.microsoft.com/office/drawing/2014/main" id="{EED1D3EF-4CA7-1B53-D6A8-34FA07C34BD6}"/>
              </a:ext>
            </a:extLst>
          </p:cNvPr>
          <p:cNvSpPr/>
          <p:nvPr/>
        </p:nvSpPr>
        <p:spPr>
          <a:xfrm>
            <a:off x="5272633" y="4898145"/>
            <a:ext cx="3515317" cy="1284170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872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2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6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8" y="2536366"/>
            <a:ext cx="10847172" cy="3083196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1EDDFE6A-C757-4C59-B7F2-86A15F0F7EF5}"/>
              </a:ext>
            </a:extLst>
          </p:cNvPr>
          <p:cNvSpPr/>
          <p:nvPr/>
        </p:nvSpPr>
        <p:spPr>
          <a:xfrm>
            <a:off x="8707031" y="1369978"/>
            <a:ext cx="2929798" cy="609739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Página de Listado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5B8824E-5E07-4698-9EB2-14512AF052AC}"/>
              </a:ext>
            </a:extLst>
          </p:cNvPr>
          <p:cNvSpPr txBox="1"/>
          <p:nvPr/>
        </p:nvSpPr>
        <p:spPr>
          <a:xfrm>
            <a:off x="284084" y="383831"/>
            <a:ext cx="9661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17 –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Agregar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un 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registro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07F9A-A027-E590-1050-61F9D4DAF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87"/>
          <a:stretch/>
        </p:blipFill>
        <p:spPr>
          <a:xfrm>
            <a:off x="1426768" y="2590366"/>
            <a:ext cx="8922945" cy="297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8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043E11-0733-D020-4F21-43CE66C04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324" y="3559927"/>
            <a:ext cx="8713349" cy="2413488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2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7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787157" y="3559927"/>
            <a:ext cx="10617685" cy="2574520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1EDDFE6A-C757-4C59-B7F2-86A15F0F7EF5}"/>
              </a:ext>
            </a:extLst>
          </p:cNvPr>
          <p:cNvSpPr/>
          <p:nvPr/>
        </p:nvSpPr>
        <p:spPr>
          <a:xfrm>
            <a:off x="5097982" y="1300810"/>
            <a:ext cx="6615047" cy="649300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Campos mostrados en la página de listado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602C5E19-A73B-43C3-B075-9C0AAC42842C}"/>
              </a:ext>
            </a:extLst>
          </p:cNvPr>
          <p:cNvCxnSpPr>
            <a:cxnSpLocks/>
          </p:cNvCxnSpPr>
          <p:nvPr/>
        </p:nvCxnSpPr>
        <p:spPr>
          <a:xfrm>
            <a:off x="9801226" y="3181216"/>
            <a:ext cx="0" cy="4874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BBB78E-42BE-47DA-AB4D-75E0D0B4CAFD}"/>
              </a:ext>
            </a:extLst>
          </p:cNvPr>
          <p:cNvSpPr txBox="1"/>
          <p:nvPr/>
        </p:nvSpPr>
        <p:spPr>
          <a:xfrm>
            <a:off x="7811117" y="2282314"/>
            <a:ext cx="4380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Clic en “Cambiar Diseño” en la página de listado.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4" name="箭號: 五邊形 13">
            <a:extLst>
              <a:ext uri="{FF2B5EF4-FFF2-40B4-BE49-F238E27FC236}">
                <a16:creationId xmlns:a16="http://schemas.microsoft.com/office/drawing/2014/main" id="{CA0F7C3C-9EF5-43FF-B312-3976DDBA2705}"/>
              </a:ext>
            </a:extLst>
          </p:cNvPr>
          <p:cNvSpPr/>
          <p:nvPr/>
        </p:nvSpPr>
        <p:spPr>
          <a:xfrm>
            <a:off x="7264492" y="232882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7E188CA-DF3C-432A-8AA2-136C21BF14B7}"/>
              </a:ext>
            </a:extLst>
          </p:cNvPr>
          <p:cNvSpPr txBox="1"/>
          <p:nvPr/>
        </p:nvSpPr>
        <p:spPr>
          <a:xfrm>
            <a:off x="284085" y="383831"/>
            <a:ext cx="907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18 – Página de Listado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5" name="矩形 16">
            <a:extLst>
              <a:ext uri="{FF2B5EF4-FFF2-40B4-BE49-F238E27FC236}">
                <a16:creationId xmlns:a16="http://schemas.microsoft.com/office/drawing/2014/main" id="{9AE32FE3-C077-BD48-4CD4-B4B7F594912D}"/>
              </a:ext>
            </a:extLst>
          </p:cNvPr>
          <p:cNvSpPr/>
          <p:nvPr/>
        </p:nvSpPr>
        <p:spPr>
          <a:xfrm>
            <a:off x="9022618" y="3668635"/>
            <a:ext cx="1359463" cy="344560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374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FBC39-144A-EE8A-2CBF-ABBE87AC3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674" y="1377997"/>
            <a:ext cx="6012383" cy="4673492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2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8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489605" y="1254271"/>
            <a:ext cx="7432498" cy="4849536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602C5E19-A73B-43C3-B075-9C0AAC42842C}"/>
              </a:ext>
            </a:extLst>
          </p:cNvPr>
          <p:cNvCxnSpPr>
            <a:cxnSpLocks/>
          </p:cNvCxnSpPr>
          <p:nvPr/>
        </p:nvCxnSpPr>
        <p:spPr>
          <a:xfrm flipH="1">
            <a:off x="6174223" y="3714743"/>
            <a:ext cx="202874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BBB78E-42BE-47DA-AB4D-75E0D0B4CAFD}"/>
              </a:ext>
            </a:extLst>
          </p:cNvPr>
          <p:cNvSpPr txBox="1"/>
          <p:nvPr/>
        </p:nvSpPr>
        <p:spPr>
          <a:xfrm>
            <a:off x="8669694" y="3491579"/>
            <a:ext cx="3457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Elije los campos a mostrar en la página de listado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F1000105-54ED-42B7-A1FA-E17D1FF1F7ED}"/>
              </a:ext>
            </a:extLst>
          </p:cNvPr>
          <p:cNvSpPr/>
          <p:nvPr/>
        </p:nvSpPr>
        <p:spPr>
          <a:xfrm>
            <a:off x="8202968" y="3540676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FD850BF-D1D5-4987-9AC6-5608F7FF5A62}"/>
              </a:ext>
            </a:extLst>
          </p:cNvPr>
          <p:cNvSpPr txBox="1"/>
          <p:nvPr/>
        </p:nvSpPr>
        <p:spPr>
          <a:xfrm>
            <a:off x="284085" y="383831"/>
            <a:ext cx="9580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 19 – Página de Listado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6" name="矩形 16">
            <a:extLst>
              <a:ext uri="{FF2B5EF4-FFF2-40B4-BE49-F238E27FC236}">
                <a16:creationId xmlns:a16="http://schemas.microsoft.com/office/drawing/2014/main" id="{23387D35-D7CA-7D08-B16A-329DACE4133F}"/>
              </a:ext>
            </a:extLst>
          </p:cNvPr>
          <p:cNvSpPr/>
          <p:nvPr/>
        </p:nvSpPr>
        <p:spPr>
          <a:xfrm>
            <a:off x="4256411" y="3117307"/>
            <a:ext cx="1917812" cy="2676590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601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29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81A5E7-5DC9-4E24-B4DE-39F44F28DBB6}"/>
              </a:ext>
            </a:extLst>
          </p:cNvPr>
          <p:cNvSpPr txBox="1"/>
          <p:nvPr/>
        </p:nvSpPr>
        <p:spPr>
          <a:xfrm>
            <a:off x="327888" y="352100"/>
            <a:ext cx="771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s-419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Diseño de Aplicación</a:t>
            </a: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– Ejercicios</a:t>
            </a:r>
            <a:endParaRPr kumimoji="0" lang="es-419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BBB78E-42BE-47DA-AB4D-75E0D0B4CAFD}"/>
              </a:ext>
            </a:extLst>
          </p:cNvPr>
          <p:cNvSpPr txBox="1"/>
          <p:nvPr/>
        </p:nvSpPr>
        <p:spPr>
          <a:xfrm>
            <a:off x="1621424" y="1617954"/>
            <a:ext cx="100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Crear una “Orden de </a:t>
            </a: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Venta</a:t>
            </a: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” 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incluyendo campos </a:t>
            </a: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y subtabla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F1000105-54ED-42B7-A1FA-E17D1FF1F7ED}"/>
              </a:ext>
            </a:extLst>
          </p:cNvPr>
          <p:cNvSpPr/>
          <p:nvPr/>
        </p:nvSpPr>
        <p:spPr>
          <a:xfrm>
            <a:off x="995960" y="166558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0" name="箭號: 五邊形 9">
            <a:extLst>
              <a:ext uri="{FF2B5EF4-FFF2-40B4-BE49-F238E27FC236}">
                <a16:creationId xmlns:a16="http://schemas.microsoft.com/office/drawing/2014/main" id="{3A32D897-6647-49BE-A69E-8FBDDC5834F8}"/>
              </a:ext>
            </a:extLst>
          </p:cNvPr>
          <p:cNvSpPr/>
          <p:nvPr/>
        </p:nvSpPr>
        <p:spPr>
          <a:xfrm>
            <a:off x="995960" y="303182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DA24E4C-E6A5-4D08-8D52-809B4175837F}"/>
              </a:ext>
            </a:extLst>
          </p:cNvPr>
          <p:cNvSpPr txBox="1"/>
          <p:nvPr/>
        </p:nvSpPr>
        <p:spPr>
          <a:xfrm>
            <a:off x="1621424" y="2984189"/>
            <a:ext cx="100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Aplicar una fórmula para sumar el subtotal en subtabla </a:t>
            </a:r>
          </a:p>
        </p:txBody>
      </p: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5F6582CC-1ACE-4636-ADC1-FD3F07CBA2CD}"/>
              </a:ext>
            </a:extLst>
          </p:cNvPr>
          <p:cNvSpPr/>
          <p:nvPr/>
        </p:nvSpPr>
        <p:spPr>
          <a:xfrm>
            <a:off x="995960" y="439805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2F9B18D-82F8-4CE4-BD72-4B9ACA2BB8AF}"/>
              </a:ext>
            </a:extLst>
          </p:cNvPr>
          <p:cNvSpPr txBox="1"/>
          <p:nvPr/>
        </p:nvSpPr>
        <p:spPr>
          <a:xfrm>
            <a:off x="1621423" y="4350424"/>
            <a:ext cx="10015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Configurar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 </a:t>
            </a: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un </a:t>
            </a:r>
            <a:r>
              <a:rPr lang="en-US" altLang="zh-TW" sz="2400" dirty="0" err="1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flujo</a:t>
            </a: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 de </a:t>
            </a:r>
            <a:r>
              <a:rPr lang="en-US" altLang="zh-TW" sz="2400" dirty="0" err="1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aprobación</a:t>
            </a: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 de dos pasos </a:t>
            </a:r>
            <a:r>
              <a:rPr lang="en-US" altLang="zh-TW" sz="2400" dirty="0" err="1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en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“</a:t>
            </a: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Órdenes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 de </a:t>
            </a: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Venta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”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0" name="箭號: 五邊形 19">
            <a:extLst>
              <a:ext uri="{FF2B5EF4-FFF2-40B4-BE49-F238E27FC236}">
                <a16:creationId xmlns:a16="http://schemas.microsoft.com/office/drawing/2014/main" id="{93F49B96-D950-4E69-BBAF-E25E50FE2719}"/>
              </a:ext>
            </a:extLst>
          </p:cNvPr>
          <p:cNvSpPr/>
          <p:nvPr/>
        </p:nvSpPr>
        <p:spPr>
          <a:xfrm>
            <a:off x="995960" y="576429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E790BD9-BF5E-4A43-A6D7-4FF467003132}"/>
              </a:ext>
            </a:extLst>
          </p:cNvPr>
          <p:cNvSpPr txBox="1"/>
          <p:nvPr/>
        </p:nvSpPr>
        <p:spPr>
          <a:xfrm>
            <a:off x="1621423" y="5716659"/>
            <a:ext cx="100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 err="1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Agregar</a:t>
            </a: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 un </a:t>
            </a:r>
            <a:r>
              <a:rPr lang="en-US" altLang="zh-TW" sz="2400" dirty="0" err="1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registro</a:t>
            </a: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 y </a:t>
            </a:r>
            <a:r>
              <a:rPr lang="en-US" altLang="zh-TW" sz="2400" dirty="0" err="1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guardar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197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AB37E377-85D0-499B-9A58-33FF239A755C}"/>
              </a:ext>
            </a:extLst>
          </p:cNvPr>
          <p:cNvSpPr txBox="1"/>
          <p:nvPr/>
        </p:nvSpPr>
        <p:spPr>
          <a:xfrm>
            <a:off x="1067189" y="3013501"/>
            <a:ext cx="5419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4400" dirty="0">
                <a:solidFill>
                  <a:srgbClr val="9D626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Introducción</a:t>
            </a:r>
            <a:endParaRPr kumimoji="0" lang="es-419" altLang="zh-TW" sz="4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44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192554" y="6422571"/>
            <a:ext cx="5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  </a:t>
            </a:r>
            <a:r>
              <a:rPr lang="en-US" altLang="zh-TW" sz="2000" dirty="0">
                <a:solidFill>
                  <a:srgbClr val="44525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3</a:t>
            </a:r>
            <a:endParaRPr lang="zh-TW" altLang="en-US" sz="2000" dirty="0">
              <a:solidFill>
                <a:srgbClr val="445252"/>
              </a:solidFill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82232D2-F81B-4B71-9C38-E593A7678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700" y="434966"/>
            <a:ext cx="2763111" cy="276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12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AB37E377-85D0-499B-9A58-33FF239A755C}"/>
              </a:ext>
            </a:extLst>
          </p:cNvPr>
          <p:cNvSpPr txBox="1"/>
          <p:nvPr/>
        </p:nvSpPr>
        <p:spPr>
          <a:xfrm>
            <a:off x="1067189" y="3013501"/>
            <a:ext cx="7552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4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Administrar Usuarios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44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39475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30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614003B-C9B4-4A9B-A1CD-D4AB6B137866}"/>
              </a:ext>
            </a:extLst>
          </p:cNvPr>
          <p:cNvSpPr txBox="1"/>
          <p:nvPr/>
        </p:nvSpPr>
        <p:spPr>
          <a:xfrm>
            <a:off x="3791481" y="5901245"/>
            <a:ext cx="40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000" b="0" i="0" u="none" strike="noStrike" kern="1200" cap="none" spc="0" normalizeH="0" baseline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Aprende a diseñar con Ragic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F6B279D-91D3-4A95-8627-395E46FEC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732" y="604178"/>
            <a:ext cx="2824822" cy="282482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53A1756-3563-4F0C-8874-495AFA3CF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06" y="5576097"/>
            <a:ext cx="650296" cy="6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60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547564-8C38-2390-ADF4-6F4AF1593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40" y="1682135"/>
            <a:ext cx="5556740" cy="34937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31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81A5E7-5DC9-4E24-B4DE-39F44F28DBB6}"/>
              </a:ext>
            </a:extLst>
          </p:cNvPr>
          <p:cNvSpPr txBox="1"/>
          <p:nvPr/>
        </p:nvSpPr>
        <p:spPr>
          <a:xfrm>
            <a:off x="319596" y="352100"/>
            <a:ext cx="4918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Administrar usuarios 1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590133" y="1586039"/>
            <a:ext cx="7356246" cy="4677193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BBB78E-42BE-47DA-AB4D-75E0D0B4CAFD}"/>
              </a:ext>
            </a:extLst>
          </p:cNvPr>
          <p:cNvSpPr txBox="1"/>
          <p:nvPr/>
        </p:nvSpPr>
        <p:spPr>
          <a:xfrm>
            <a:off x="8772708" y="2190612"/>
            <a:ext cx="3259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Determinar grupos de usuarios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833F3798-CE92-40F5-85A0-27489C1478F1}"/>
              </a:ext>
            </a:extLst>
          </p:cNvPr>
          <p:cNvSpPr/>
          <p:nvPr/>
        </p:nvSpPr>
        <p:spPr>
          <a:xfrm>
            <a:off x="7477041" y="760368"/>
            <a:ext cx="4159788" cy="58477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Agregar nuevos usuarios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A4E6EC1-8237-43AF-BE80-89E88CAADCBA}"/>
              </a:ext>
            </a:extLst>
          </p:cNvPr>
          <p:cNvSpPr txBox="1"/>
          <p:nvPr/>
        </p:nvSpPr>
        <p:spPr>
          <a:xfrm>
            <a:off x="8772708" y="3289103"/>
            <a:ext cx="3259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Configurar derechos de acceso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35BF268-93C8-4FED-B22B-58AA036CC462}"/>
              </a:ext>
            </a:extLst>
          </p:cNvPr>
          <p:cNvSpPr txBox="1"/>
          <p:nvPr/>
        </p:nvSpPr>
        <p:spPr>
          <a:xfrm>
            <a:off x="8772708" y="4443784"/>
            <a:ext cx="3259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Agregar nuevos usuarios y agregarlos a los grupos apropiados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0" name="箭號: 五邊形 19">
            <a:extLst>
              <a:ext uri="{FF2B5EF4-FFF2-40B4-BE49-F238E27FC236}">
                <a16:creationId xmlns:a16="http://schemas.microsoft.com/office/drawing/2014/main" id="{94510390-E24F-40A5-BEB6-1C5EC22AE9E9}"/>
              </a:ext>
            </a:extLst>
          </p:cNvPr>
          <p:cNvSpPr/>
          <p:nvPr/>
        </p:nvSpPr>
        <p:spPr>
          <a:xfrm>
            <a:off x="8238152" y="2232616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1" name="箭號: 五邊形 20">
            <a:extLst>
              <a:ext uri="{FF2B5EF4-FFF2-40B4-BE49-F238E27FC236}">
                <a16:creationId xmlns:a16="http://schemas.microsoft.com/office/drawing/2014/main" id="{14F4F8EB-5170-40B6-BD36-A2EB89349DFB}"/>
              </a:ext>
            </a:extLst>
          </p:cNvPr>
          <p:cNvSpPr/>
          <p:nvPr/>
        </p:nvSpPr>
        <p:spPr>
          <a:xfrm>
            <a:off x="8238152" y="333820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2" name="箭號: 五邊形 21">
            <a:extLst>
              <a:ext uri="{FF2B5EF4-FFF2-40B4-BE49-F238E27FC236}">
                <a16:creationId xmlns:a16="http://schemas.microsoft.com/office/drawing/2014/main" id="{1BD87916-C176-4494-A84D-163B41632624}"/>
              </a:ext>
            </a:extLst>
          </p:cNvPr>
          <p:cNvSpPr/>
          <p:nvPr/>
        </p:nvSpPr>
        <p:spPr>
          <a:xfrm>
            <a:off x="8238152" y="4513983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3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D8CED4-C5F7-C632-05F7-6F6D48887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73" y="2161524"/>
            <a:ext cx="4382453" cy="38428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713092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B51C1CD-94B8-D8B4-7B38-73F386351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90" y="1314953"/>
            <a:ext cx="7471869" cy="4361604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32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478971" y="1181443"/>
            <a:ext cx="7741752" cy="5019311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BBB78E-42BE-47DA-AB4D-75E0D0B4CAFD}"/>
              </a:ext>
            </a:extLst>
          </p:cNvPr>
          <p:cNvSpPr txBox="1"/>
          <p:nvPr/>
        </p:nvSpPr>
        <p:spPr>
          <a:xfrm>
            <a:off x="8773103" y="1932184"/>
            <a:ext cx="3150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Solo agrega los grupos de usuarios que necesitas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833F3798-CE92-40F5-85A0-27489C1478F1}"/>
              </a:ext>
            </a:extLst>
          </p:cNvPr>
          <p:cNvSpPr/>
          <p:nvPr/>
        </p:nvSpPr>
        <p:spPr>
          <a:xfrm>
            <a:off x="8067493" y="311560"/>
            <a:ext cx="3855664" cy="78375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¿Necesitas más grupos?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2D655027-14FD-4107-ACE1-DAB7E9BBE3DC}"/>
              </a:ext>
            </a:extLst>
          </p:cNvPr>
          <p:cNvCxnSpPr>
            <a:cxnSpLocks/>
          </p:cNvCxnSpPr>
          <p:nvPr/>
        </p:nvCxnSpPr>
        <p:spPr>
          <a:xfrm>
            <a:off x="3214222" y="1670693"/>
            <a:ext cx="0" cy="52298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14D20811-FE9F-478E-8D2A-571409AC0DDE}"/>
              </a:ext>
            </a:extLst>
          </p:cNvPr>
          <p:cNvCxnSpPr>
            <a:cxnSpLocks/>
          </p:cNvCxnSpPr>
          <p:nvPr/>
        </p:nvCxnSpPr>
        <p:spPr>
          <a:xfrm flipH="1">
            <a:off x="3214222" y="2193674"/>
            <a:ext cx="500650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9277176B-C983-4E2D-9133-D56B020623E8}"/>
              </a:ext>
            </a:extLst>
          </p:cNvPr>
          <p:cNvSpPr/>
          <p:nvPr/>
        </p:nvSpPr>
        <p:spPr>
          <a:xfrm>
            <a:off x="8301642" y="1993309"/>
            <a:ext cx="466726" cy="400729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643BA13-6860-4A39-A140-4CB8EA23CAEA}"/>
              </a:ext>
            </a:extLst>
          </p:cNvPr>
          <p:cNvSpPr txBox="1"/>
          <p:nvPr/>
        </p:nvSpPr>
        <p:spPr>
          <a:xfrm>
            <a:off x="319596" y="352100"/>
            <a:ext cx="4918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Administrar usuarios 2</a:t>
            </a:r>
          </a:p>
        </p:txBody>
      </p:sp>
    </p:spTree>
    <p:extLst>
      <p:ext uri="{BB962C8B-B14F-4D97-AF65-F5344CB8AC3E}">
        <p14:creationId xmlns:p14="http://schemas.microsoft.com/office/powerpoint/2010/main" val="688907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33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555174" y="2063931"/>
            <a:ext cx="10629898" cy="3248999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BBB78E-42BE-47DA-AB4D-75E0D0B4CAFD}"/>
              </a:ext>
            </a:extLst>
          </p:cNvPr>
          <p:cNvSpPr txBox="1"/>
          <p:nvPr/>
        </p:nvSpPr>
        <p:spPr>
          <a:xfrm>
            <a:off x="4137456" y="5713039"/>
            <a:ext cx="697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Opción 1: Panel Global de Derechos de Acceso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833F3798-CE92-40F5-85A0-27489C1478F1}"/>
              </a:ext>
            </a:extLst>
          </p:cNvPr>
          <p:cNvSpPr/>
          <p:nvPr/>
        </p:nvSpPr>
        <p:spPr>
          <a:xfrm>
            <a:off x="3372105" y="954290"/>
            <a:ext cx="8733832" cy="950173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Configurar derechos de acceso en todas las hojas para cada grupo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2D655027-14FD-4107-ACE1-DAB7E9BBE3DC}"/>
              </a:ext>
            </a:extLst>
          </p:cNvPr>
          <p:cNvCxnSpPr>
            <a:cxnSpLocks/>
          </p:cNvCxnSpPr>
          <p:nvPr/>
        </p:nvCxnSpPr>
        <p:spPr>
          <a:xfrm>
            <a:off x="3157844" y="5328835"/>
            <a:ext cx="0" cy="61503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14D20811-FE9F-478E-8D2A-571409AC0DDE}"/>
              </a:ext>
            </a:extLst>
          </p:cNvPr>
          <p:cNvCxnSpPr>
            <a:cxnSpLocks/>
          </p:cNvCxnSpPr>
          <p:nvPr/>
        </p:nvCxnSpPr>
        <p:spPr>
          <a:xfrm flipH="1">
            <a:off x="3157844" y="5949733"/>
            <a:ext cx="48839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箭號: 五邊形 13">
            <a:extLst>
              <a:ext uri="{FF2B5EF4-FFF2-40B4-BE49-F238E27FC236}">
                <a16:creationId xmlns:a16="http://schemas.microsoft.com/office/drawing/2014/main" id="{3D480340-49A7-4D58-87CC-E275D62B4E5B}"/>
              </a:ext>
            </a:extLst>
          </p:cNvPr>
          <p:cNvSpPr/>
          <p:nvPr/>
        </p:nvSpPr>
        <p:spPr>
          <a:xfrm>
            <a:off x="3631473" y="5818607"/>
            <a:ext cx="466726" cy="336101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A363790-1CD7-47A9-A723-512B8A2B66D6}"/>
              </a:ext>
            </a:extLst>
          </p:cNvPr>
          <p:cNvSpPr txBox="1"/>
          <p:nvPr/>
        </p:nvSpPr>
        <p:spPr>
          <a:xfrm>
            <a:off x="319596" y="352100"/>
            <a:ext cx="4918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Administrar usuarios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C96A6C-E75C-8B07-8B88-D7739FDF6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94" b="5500"/>
          <a:stretch/>
        </p:blipFill>
        <p:spPr>
          <a:xfrm>
            <a:off x="1266010" y="2132665"/>
            <a:ext cx="7943630" cy="302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37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956E8C-D5D5-92B7-D9F3-7D3385520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02" y="1549139"/>
            <a:ext cx="6560714" cy="4290025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34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8" y="1451502"/>
            <a:ext cx="6843343" cy="4773012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BBB78E-42BE-47DA-AB4D-75E0D0B4CAFD}"/>
              </a:ext>
            </a:extLst>
          </p:cNvPr>
          <p:cNvSpPr txBox="1"/>
          <p:nvPr/>
        </p:nvSpPr>
        <p:spPr>
          <a:xfrm>
            <a:off x="8562875" y="2493822"/>
            <a:ext cx="3267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Opción 2: Configurar derechos de acceso para hojas individuales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2D655027-14FD-4107-ACE1-DAB7E9BBE3DC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3967843" y="2937020"/>
            <a:ext cx="40974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1B413DE2-2FCA-4E49-B870-7B037C5711AC}"/>
              </a:ext>
            </a:extLst>
          </p:cNvPr>
          <p:cNvCxnSpPr>
            <a:cxnSpLocks/>
          </p:cNvCxnSpPr>
          <p:nvPr/>
        </p:nvCxnSpPr>
        <p:spPr>
          <a:xfrm>
            <a:off x="3716651" y="3784872"/>
            <a:ext cx="0" cy="73265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BDFBECE-7A63-4113-96A4-EA70C9F07B10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3724588" y="4517326"/>
            <a:ext cx="4340663" cy="94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0FC6517-F549-48F8-A0E7-7B576FC433D2}"/>
              </a:ext>
            </a:extLst>
          </p:cNvPr>
          <p:cNvSpPr txBox="1"/>
          <p:nvPr/>
        </p:nvSpPr>
        <p:spPr>
          <a:xfrm>
            <a:off x="8531977" y="4232918"/>
            <a:ext cx="3364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Configuración adicional de derechos de acceso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43B65B13-8AF6-478C-9D67-3B3A6DA3A51D}"/>
              </a:ext>
            </a:extLst>
          </p:cNvPr>
          <p:cNvSpPr/>
          <p:nvPr/>
        </p:nvSpPr>
        <p:spPr>
          <a:xfrm>
            <a:off x="8065251" y="2753819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1" name="箭號: 五邊形 20">
            <a:extLst>
              <a:ext uri="{FF2B5EF4-FFF2-40B4-BE49-F238E27FC236}">
                <a16:creationId xmlns:a16="http://schemas.microsoft.com/office/drawing/2014/main" id="{E6255B20-6C09-4A55-9AF7-4A2EE549FD85}"/>
              </a:ext>
            </a:extLst>
          </p:cNvPr>
          <p:cNvSpPr/>
          <p:nvPr/>
        </p:nvSpPr>
        <p:spPr>
          <a:xfrm>
            <a:off x="8065251" y="4343589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1F8AAA8-F5E8-444A-A0E4-5AF1C5100993}"/>
              </a:ext>
            </a:extLst>
          </p:cNvPr>
          <p:cNvSpPr txBox="1"/>
          <p:nvPr/>
        </p:nvSpPr>
        <p:spPr>
          <a:xfrm>
            <a:off x="319596" y="352100"/>
            <a:ext cx="4918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Administrar usuarios 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36717A-011E-A59A-4FFD-0F8DD2724FB6}"/>
              </a:ext>
            </a:extLst>
          </p:cNvPr>
          <p:cNvSpPr/>
          <p:nvPr/>
        </p:nvSpPr>
        <p:spPr>
          <a:xfrm>
            <a:off x="3224897" y="3052219"/>
            <a:ext cx="742946" cy="73265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24443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D9E542-7FFB-B1B6-D328-F3EE3E7AD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08" y="2186165"/>
            <a:ext cx="9600364" cy="2510707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35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47521" y="1574618"/>
            <a:ext cx="10068104" cy="3796171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BBB78E-42BE-47DA-AB4D-75E0D0B4CAFD}"/>
              </a:ext>
            </a:extLst>
          </p:cNvPr>
          <p:cNvSpPr txBox="1"/>
          <p:nvPr/>
        </p:nvSpPr>
        <p:spPr>
          <a:xfrm>
            <a:off x="6035589" y="978696"/>
            <a:ext cx="452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Agregar nuevos usuarios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2D655027-14FD-4107-ACE1-DAB7E9BBE3DC}"/>
              </a:ext>
            </a:extLst>
          </p:cNvPr>
          <p:cNvCxnSpPr>
            <a:cxnSpLocks/>
          </p:cNvCxnSpPr>
          <p:nvPr/>
        </p:nvCxnSpPr>
        <p:spPr>
          <a:xfrm flipV="1">
            <a:off x="4073525" y="1246012"/>
            <a:ext cx="0" cy="10399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E34CEE01-BB67-40C3-8885-20FD1D82C0A9}"/>
              </a:ext>
            </a:extLst>
          </p:cNvPr>
          <p:cNvCxnSpPr>
            <a:cxnSpLocks/>
          </p:cNvCxnSpPr>
          <p:nvPr/>
        </p:nvCxnSpPr>
        <p:spPr>
          <a:xfrm flipH="1">
            <a:off x="4073525" y="1246012"/>
            <a:ext cx="1473202" cy="1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7160D7C-2951-46D3-A345-07BD544E18EB}"/>
              </a:ext>
            </a:extLst>
          </p:cNvPr>
          <p:cNvCxnSpPr>
            <a:cxnSpLocks/>
          </p:cNvCxnSpPr>
          <p:nvPr/>
        </p:nvCxnSpPr>
        <p:spPr>
          <a:xfrm flipV="1">
            <a:off x="4143375" y="4506686"/>
            <a:ext cx="0" cy="126094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D3432DE8-67D2-476D-BA47-ED00222AB19D}"/>
              </a:ext>
            </a:extLst>
          </p:cNvPr>
          <p:cNvCxnSpPr>
            <a:cxnSpLocks/>
          </p:cNvCxnSpPr>
          <p:nvPr/>
        </p:nvCxnSpPr>
        <p:spPr>
          <a:xfrm flipH="1" flipV="1">
            <a:off x="4143375" y="5770419"/>
            <a:ext cx="1403353" cy="97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0F10B93-58F2-44BA-8447-2219E1D4C373}"/>
              </a:ext>
            </a:extLst>
          </p:cNvPr>
          <p:cNvSpPr txBox="1"/>
          <p:nvPr/>
        </p:nvSpPr>
        <p:spPr>
          <a:xfrm>
            <a:off x="6013453" y="5536797"/>
            <a:ext cx="4645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Lista de usuarios en esta base de datos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7" name="箭號: 五邊形 16">
            <a:extLst>
              <a:ext uri="{FF2B5EF4-FFF2-40B4-BE49-F238E27FC236}">
                <a16:creationId xmlns:a16="http://schemas.microsoft.com/office/drawing/2014/main" id="{EC7888FC-DA98-4C3D-B139-5312BFBABAC3}"/>
              </a:ext>
            </a:extLst>
          </p:cNvPr>
          <p:cNvSpPr/>
          <p:nvPr/>
        </p:nvSpPr>
        <p:spPr>
          <a:xfrm>
            <a:off x="5546727" y="106281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8" name="箭號: 五邊形 17">
            <a:extLst>
              <a:ext uri="{FF2B5EF4-FFF2-40B4-BE49-F238E27FC236}">
                <a16:creationId xmlns:a16="http://schemas.microsoft.com/office/drawing/2014/main" id="{7760C897-A9FE-49F8-930D-D2807F17463A}"/>
              </a:ext>
            </a:extLst>
          </p:cNvPr>
          <p:cNvSpPr/>
          <p:nvPr/>
        </p:nvSpPr>
        <p:spPr>
          <a:xfrm>
            <a:off x="5546727" y="5584428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27CDCD9-30C0-40C0-A115-9932A80B0988}"/>
              </a:ext>
            </a:extLst>
          </p:cNvPr>
          <p:cNvSpPr txBox="1"/>
          <p:nvPr/>
        </p:nvSpPr>
        <p:spPr>
          <a:xfrm>
            <a:off x="319596" y="352100"/>
            <a:ext cx="4918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Administrar usuarios 5</a:t>
            </a:r>
          </a:p>
        </p:txBody>
      </p:sp>
    </p:spTree>
    <p:extLst>
      <p:ext uri="{BB962C8B-B14F-4D97-AF65-F5344CB8AC3E}">
        <p14:creationId xmlns:p14="http://schemas.microsoft.com/office/powerpoint/2010/main" val="3330599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ADC7AE-F3CD-1A12-3BA0-1B7A787A6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53" y="1335044"/>
            <a:ext cx="8711977" cy="3871271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36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05961" y="1238250"/>
            <a:ext cx="8919040" cy="4019550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2D655027-14FD-4107-ACE1-DAB7E9BBE3DC}"/>
              </a:ext>
            </a:extLst>
          </p:cNvPr>
          <p:cNvCxnSpPr>
            <a:cxnSpLocks/>
          </p:cNvCxnSpPr>
          <p:nvPr/>
        </p:nvCxnSpPr>
        <p:spPr>
          <a:xfrm flipV="1">
            <a:off x="2276475" y="2975836"/>
            <a:ext cx="0" cy="26439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96F0D9A-8926-46B9-A409-2B91436243B0}"/>
              </a:ext>
            </a:extLst>
          </p:cNvPr>
          <p:cNvSpPr txBox="1"/>
          <p:nvPr/>
        </p:nvSpPr>
        <p:spPr>
          <a:xfrm>
            <a:off x="4310566" y="5376131"/>
            <a:ext cx="7176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Ragic enviará un correo a los nuevos usuarios y los guiará a través del proceso de configuración</a:t>
            </a: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AD57B79F-9F64-4A85-B426-FB827BA467DD}"/>
              </a:ext>
            </a:extLst>
          </p:cNvPr>
          <p:cNvCxnSpPr>
            <a:cxnSpLocks/>
          </p:cNvCxnSpPr>
          <p:nvPr/>
        </p:nvCxnSpPr>
        <p:spPr>
          <a:xfrm flipV="1">
            <a:off x="2276475" y="5597432"/>
            <a:ext cx="1514475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6BA41C64-7449-494F-91BE-6AF928237618}"/>
              </a:ext>
            </a:extLst>
          </p:cNvPr>
          <p:cNvSpPr/>
          <p:nvPr/>
        </p:nvSpPr>
        <p:spPr>
          <a:xfrm>
            <a:off x="3790950" y="541423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2D9F085-071D-4957-8B78-0E24282CBFE1}"/>
              </a:ext>
            </a:extLst>
          </p:cNvPr>
          <p:cNvSpPr txBox="1"/>
          <p:nvPr/>
        </p:nvSpPr>
        <p:spPr>
          <a:xfrm>
            <a:off x="319596" y="352100"/>
            <a:ext cx="4918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Administrar usuarios 6</a:t>
            </a:r>
          </a:p>
        </p:txBody>
      </p:sp>
    </p:spTree>
    <p:extLst>
      <p:ext uri="{BB962C8B-B14F-4D97-AF65-F5344CB8AC3E}">
        <p14:creationId xmlns:p14="http://schemas.microsoft.com/office/powerpoint/2010/main" val="21535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37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05962" y="1266825"/>
            <a:ext cx="6318714" cy="4221840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96F0D9A-8926-46B9-A409-2B91436243B0}"/>
              </a:ext>
            </a:extLst>
          </p:cNvPr>
          <p:cNvSpPr txBox="1"/>
          <p:nvPr/>
        </p:nvSpPr>
        <p:spPr>
          <a:xfrm>
            <a:off x="4009751" y="5740596"/>
            <a:ext cx="7163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Puedes asignar los usuarios a m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últiples grupos</a:t>
            </a:r>
            <a:endParaRPr lang="zh-TW" altLang="en-US" sz="2400" dirty="0">
              <a:solidFill>
                <a:srgbClr val="9D6262"/>
              </a:solidFill>
              <a:latin typeface="Noto Sans CJK TC Bold" panose="020B0800000000000000" pitchFamily="34" charset="-120"/>
              <a:ea typeface="Noto Sans CJK TC Bold" panose="020B0800000000000000" pitchFamily="34" charset="-120"/>
            </a:endParaRP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AD57B79F-9F64-4A85-B426-FB827BA467DD}"/>
              </a:ext>
            </a:extLst>
          </p:cNvPr>
          <p:cNvCxnSpPr>
            <a:cxnSpLocks/>
          </p:cNvCxnSpPr>
          <p:nvPr/>
        </p:nvCxnSpPr>
        <p:spPr>
          <a:xfrm flipV="1">
            <a:off x="2686050" y="5323928"/>
            <a:ext cx="0" cy="65793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C049C9C4-81DC-46BE-8AE5-E287209D818B}"/>
              </a:ext>
            </a:extLst>
          </p:cNvPr>
          <p:cNvCxnSpPr>
            <a:cxnSpLocks/>
          </p:cNvCxnSpPr>
          <p:nvPr/>
        </p:nvCxnSpPr>
        <p:spPr>
          <a:xfrm>
            <a:off x="2686050" y="5981861"/>
            <a:ext cx="8572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43C1B820-F0E0-405A-9D99-399E92386E1D}"/>
              </a:ext>
            </a:extLst>
          </p:cNvPr>
          <p:cNvSpPr/>
          <p:nvPr/>
        </p:nvSpPr>
        <p:spPr>
          <a:xfrm>
            <a:off x="3543026" y="579866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74DB777-0C58-4636-9A76-2852EA19126A}"/>
              </a:ext>
            </a:extLst>
          </p:cNvPr>
          <p:cNvSpPr txBox="1"/>
          <p:nvPr/>
        </p:nvSpPr>
        <p:spPr>
          <a:xfrm>
            <a:off x="319596" y="352100"/>
            <a:ext cx="4918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Administrar usuarios 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B23C71-70C1-7A22-D85E-074A9881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95" y="1292393"/>
            <a:ext cx="5320747" cy="41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22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38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2637183" y="1893184"/>
            <a:ext cx="6089374" cy="4189563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994FD92-7483-471D-A885-FD9FEF754888}"/>
              </a:ext>
            </a:extLst>
          </p:cNvPr>
          <p:cNvSpPr/>
          <p:nvPr/>
        </p:nvSpPr>
        <p:spPr>
          <a:xfrm>
            <a:off x="4790661" y="981844"/>
            <a:ext cx="6922368" cy="584769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Decide quién puede acceder a estas funciones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1DEE6A1-AF33-4F58-9F3F-C51D58DB2D09}"/>
              </a:ext>
            </a:extLst>
          </p:cNvPr>
          <p:cNvSpPr txBox="1"/>
          <p:nvPr/>
        </p:nvSpPr>
        <p:spPr>
          <a:xfrm>
            <a:off x="319596" y="352100"/>
            <a:ext cx="4918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Administrar usuarios 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938903-A0E2-0E89-8FBA-B0896A5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710" y="1960690"/>
            <a:ext cx="5816899" cy="407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88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39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533400" y="1600115"/>
            <a:ext cx="10115546" cy="3886285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936AE98E-63AF-45CB-A76D-C61BF97DD76F}"/>
              </a:ext>
            </a:extLst>
          </p:cNvPr>
          <p:cNvCxnSpPr>
            <a:cxnSpLocks/>
          </p:cNvCxnSpPr>
          <p:nvPr/>
        </p:nvCxnSpPr>
        <p:spPr>
          <a:xfrm flipV="1">
            <a:off x="2879723" y="5486400"/>
            <a:ext cx="0" cy="4350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538BAC35-24C0-46A0-840C-72DAF055AC4A}"/>
              </a:ext>
            </a:extLst>
          </p:cNvPr>
          <p:cNvCxnSpPr>
            <a:cxnSpLocks/>
          </p:cNvCxnSpPr>
          <p:nvPr/>
        </p:nvCxnSpPr>
        <p:spPr>
          <a:xfrm>
            <a:off x="2879723" y="5921475"/>
            <a:ext cx="98742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2D573D8-32AA-4FA6-AE60-F9C90A8B9E40}"/>
              </a:ext>
            </a:extLst>
          </p:cNvPr>
          <p:cNvSpPr txBox="1"/>
          <p:nvPr/>
        </p:nvSpPr>
        <p:spPr>
          <a:xfrm>
            <a:off x="4333876" y="5689957"/>
            <a:ext cx="7858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3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Configura acceso a funciones para los grupos de usuarios</a:t>
            </a: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ACF22399-DE67-455C-B3B4-B34E0AC91F17}"/>
              </a:ext>
            </a:extLst>
          </p:cNvPr>
          <p:cNvSpPr/>
          <p:nvPr/>
        </p:nvSpPr>
        <p:spPr>
          <a:xfrm>
            <a:off x="3867150" y="5738274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44C7C98-4AF5-45B7-BBE6-906F92C69E76}"/>
              </a:ext>
            </a:extLst>
          </p:cNvPr>
          <p:cNvSpPr txBox="1"/>
          <p:nvPr/>
        </p:nvSpPr>
        <p:spPr>
          <a:xfrm>
            <a:off x="319596" y="352100"/>
            <a:ext cx="4918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Administrar usuarios 9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3BC71EA-23BC-44FC-B2A2-9D5D1EDE9DEA}"/>
              </a:ext>
            </a:extLst>
          </p:cNvPr>
          <p:cNvSpPr/>
          <p:nvPr/>
        </p:nvSpPr>
        <p:spPr>
          <a:xfrm>
            <a:off x="4697896" y="805952"/>
            <a:ext cx="7015133" cy="584769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Decide quién puede acceder a estas funciones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58151-AFE2-7100-57FF-FCBFDAD83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29" b="3451"/>
          <a:stretch/>
        </p:blipFill>
        <p:spPr>
          <a:xfrm>
            <a:off x="1433228" y="1708616"/>
            <a:ext cx="7936417" cy="361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59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192554" y="6422571"/>
            <a:ext cx="5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81A5E7-5DC9-4E24-B4DE-39F44F28DBB6}"/>
              </a:ext>
            </a:extLst>
          </p:cNvPr>
          <p:cNvSpPr txBox="1"/>
          <p:nvPr/>
        </p:nvSpPr>
        <p:spPr>
          <a:xfrm>
            <a:off x="326667" y="349521"/>
            <a:ext cx="3266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Introducción</a:t>
            </a:r>
            <a:r>
              <a:rPr lang="zh-TW" altLang="en-US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</a:t>
            </a:r>
            <a:endParaRPr lang="zh-TW" altLang="en-US" sz="3200" dirty="0">
              <a:solidFill>
                <a:srgbClr val="445252"/>
              </a:solidFill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811045" y="1510744"/>
            <a:ext cx="9523706" cy="4705347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E8DBFD9-0A2C-4180-BB99-1E2AE683FC88}"/>
              </a:ext>
            </a:extLst>
          </p:cNvPr>
          <p:cNvSpPr/>
          <p:nvPr/>
        </p:nvSpPr>
        <p:spPr>
          <a:xfrm>
            <a:off x="5805996" y="435428"/>
            <a:ext cx="5528754" cy="932849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altLang="zh-TW" sz="2300" dirty="0"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Una base de datos completa contiene todo tipo de aplicaciones de negocio.</a:t>
            </a:r>
            <a:endParaRPr lang="zh-TW" altLang="en-US" sz="2300" dirty="0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846E7E-D488-DD51-75C0-DFE1AE9E1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808" y="1647597"/>
            <a:ext cx="9263269" cy="443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49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40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81A5E7-5DC9-4E24-B4DE-39F44F28DBB6}"/>
              </a:ext>
            </a:extLst>
          </p:cNvPr>
          <p:cNvSpPr txBox="1"/>
          <p:nvPr/>
        </p:nvSpPr>
        <p:spPr>
          <a:xfrm>
            <a:off x="327888" y="352100"/>
            <a:ext cx="771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Administrar usuarios– Ejercicios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BBB78E-42BE-47DA-AB4D-75E0D0B4CAFD}"/>
              </a:ext>
            </a:extLst>
          </p:cNvPr>
          <p:cNvSpPr txBox="1"/>
          <p:nvPr/>
        </p:nvSpPr>
        <p:spPr>
          <a:xfrm>
            <a:off x="1621424" y="1617954"/>
            <a:ext cx="100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Crea un </a:t>
            </a:r>
            <a:r>
              <a:rPr kumimoji="0" lang="es-419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grupo“Marketing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”</a:t>
            </a:r>
            <a:endParaRPr kumimoji="0" lang="es-419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F1000105-54ED-42B7-A1FA-E17D1FF1F7ED}"/>
              </a:ext>
            </a:extLst>
          </p:cNvPr>
          <p:cNvSpPr/>
          <p:nvPr/>
        </p:nvSpPr>
        <p:spPr>
          <a:xfrm>
            <a:off x="995960" y="166558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0" name="箭號: 五邊形 9">
            <a:extLst>
              <a:ext uri="{FF2B5EF4-FFF2-40B4-BE49-F238E27FC236}">
                <a16:creationId xmlns:a16="http://schemas.microsoft.com/office/drawing/2014/main" id="{3A32D897-6647-49BE-A69E-8FBDDC5834F8}"/>
              </a:ext>
            </a:extLst>
          </p:cNvPr>
          <p:cNvSpPr/>
          <p:nvPr/>
        </p:nvSpPr>
        <p:spPr>
          <a:xfrm>
            <a:off x="995960" y="303182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DA24E4C-E6A5-4D08-8D52-809B4175837F}"/>
              </a:ext>
            </a:extLst>
          </p:cNvPr>
          <p:cNvSpPr txBox="1"/>
          <p:nvPr/>
        </p:nvSpPr>
        <p:spPr>
          <a:xfrm>
            <a:off x="1621424" y="2984189"/>
            <a:ext cx="100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Configura los derechos de acceso para el grupo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“Marketing”</a:t>
            </a:r>
            <a:endParaRPr kumimoji="0" lang="es-419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5F6582CC-1ACE-4636-ADC1-FD3F07CBA2CD}"/>
              </a:ext>
            </a:extLst>
          </p:cNvPr>
          <p:cNvSpPr/>
          <p:nvPr/>
        </p:nvSpPr>
        <p:spPr>
          <a:xfrm>
            <a:off x="995960" y="439805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2F9B18D-82F8-4CE4-BD72-4B9ACA2BB8AF}"/>
              </a:ext>
            </a:extLst>
          </p:cNvPr>
          <p:cNvSpPr txBox="1"/>
          <p:nvPr/>
        </p:nvSpPr>
        <p:spPr>
          <a:xfrm>
            <a:off x="1621423" y="4350424"/>
            <a:ext cx="100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Agrega un nuevo usuario y asígnalo al </a:t>
            </a:r>
            <a:r>
              <a:rPr kumimoji="0" lang="es-419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grupo“Marketing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”</a:t>
            </a:r>
            <a:endParaRPr kumimoji="0" lang="es-419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218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AB37E377-85D0-499B-9A58-33FF239A755C}"/>
              </a:ext>
            </a:extLst>
          </p:cNvPr>
          <p:cNvSpPr txBox="1"/>
          <p:nvPr/>
        </p:nvSpPr>
        <p:spPr>
          <a:xfrm>
            <a:off x="1067189" y="3013501"/>
            <a:ext cx="7552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600" dirty="0">
                <a:solidFill>
                  <a:srgbClr val="9D626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Buscar y Filtrar</a:t>
            </a:r>
            <a:endParaRPr kumimoji="0" lang="es-419" altLang="zh-TW" sz="36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44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39475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41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614003B-C9B4-4A9B-A1CD-D4AB6B137866}"/>
              </a:ext>
            </a:extLst>
          </p:cNvPr>
          <p:cNvSpPr txBox="1"/>
          <p:nvPr/>
        </p:nvSpPr>
        <p:spPr>
          <a:xfrm>
            <a:off x="6354237" y="5901245"/>
            <a:ext cx="40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s-419" altLang="zh-TW" sz="2000" b="0" i="0" u="none" strike="noStrike" kern="1200" cap="none" spc="0" normalizeH="0" baseline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Aprende a diseñar con Ragic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5F1AE8B-D250-451A-B315-21D177535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6" y="435428"/>
            <a:ext cx="2917368" cy="291736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8EB193B-7F9A-4161-8295-FD8809B16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941" y="5576097"/>
            <a:ext cx="650296" cy="6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42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81A5E7-5DC9-4E24-B4DE-39F44F28DBB6}"/>
              </a:ext>
            </a:extLst>
          </p:cNvPr>
          <p:cNvSpPr txBox="1"/>
          <p:nvPr/>
        </p:nvSpPr>
        <p:spPr>
          <a:xfrm>
            <a:off x="361950" y="352100"/>
            <a:ext cx="387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Buscar 1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556591" y="1627056"/>
            <a:ext cx="6083992" cy="2527498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994FD92-7483-471D-A885-FD9FEF754888}"/>
              </a:ext>
            </a:extLst>
          </p:cNvPr>
          <p:cNvSpPr/>
          <p:nvPr/>
        </p:nvSpPr>
        <p:spPr>
          <a:xfrm>
            <a:off x="4943062" y="332640"/>
            <a:ext cx="4990864" cy="75820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Búsqueda de texto completo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2D573D8-32AA-4FA6-AE60-F9C90A8B9E40}"/>
              </a:ext>
            </a:extLst>
          </p:cNvPr>
          <p:cNvSpPr txBox="1"/>
          <p:nvPr/>
        </p:nvSpPr>
        <p:spPr>
          <a:xfrm>
            <a:off x="7647745" y="2314174"/>
            <a:ext cx="4134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Si buscas en la página de inicio, la búsqueda de texto completo aplicará para toda la base de datos.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AA6BFFB-0C74-42D9-9008-A890831B760F}"/>
              </a:ext>
            </a:extLst>
          </p:cNvPr>
          <p:cNvSpPr txBox="1"/>
          <p:nvPr/>
        </p:nvSpPr>
        <p:spPr>
          <a:xfrm>
            <a:off x="7647745" y="4368372"/>
            <a:ext cx="4134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Si buscas en una hoja específica los resultados de la búsqueda solo aplicarán para esa hoja.</a:t>
            </a:r>
          </a:p>
        </p:txBody>
      </p:sp>
      <p:sp>
        <p:nvSpPr>
          <p:cNvPr id="12" name="箭號: 五邊形 11">
            <a:extLst>
              <a:ext uri="{FF2B5EF4-FFF2-40B4-BE49-F238E27FC236}">
                <a16:creationId xmlns:a16="http://schemas.microsoft.com/office/drawing/2014/main" id="{A8B17BB8-0F79-4A86-98D9-331BFE20EB85}"/>
              </a:ext>
            </a:extLst>
          </p:cNvPr>
          <p:cNvSpPr/>
          <p:nvPr/>
        </p:nvSpPr>
        <p:spPr>
          <a:xfrm>
            <a:off x="7071897" y="2325744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BD984FF5-D7D2-4D3E-8AAC-6CAED7072E29}"/>
              </a:ext>
            </a:extLst>
          </p:cNvPr>
          <p:cNvSpPr/>
          <p:nvPr/>
        </p:nvSpPr>
        <p:spPr>
          <a:xfrm>
            <a:off x="7071897" y="4374157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751A57-1A7B-FC55-B8BC-BC23773B2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67" b="18303"/>
          <a:stretch/>
        </p:blipFill>
        <p:spPr>
          <a:xfrm>
            <a:off x="606730" y="1681385"/>
            <a:ext cx="5982294" cy="218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25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43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400175" y="1509708"/>
            <a:ext cx="9925049" cy="4670468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994FD92-7483-471D-A885-FD9FEF754888}"/>
              </a:ext>
            </a:extLst>
          </p:cNvPr>
          <p:cNvSpPr/>
          <p:nvPr/>
        </p:nvSpPr>
        <p:spPr>
          <a:xfrm>
            <a:off x="8348870" y="435428"/>
            <a:ext cx="3287959" cy="831883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Filtrar por campo específico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48FCC01-F74C-4C16-90B5-4059051B7AA0}"/>
              </a:ext>
            </a:extLst>
          </p:cNvPr>
          <p:cNvSpPr txBox="1"/>
          <p:nvPr/>
        </p:nvSpPr>
        <p:spPr>
          <a:xfrm>
            <a:off x="361950" y="352100"/>
            <a:ext cx="387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Buscar 2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D979C9-EA5B-BF32-F48E-0FB0DCB4D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558" y="1641366"/>
            <a:ext cx="7837755" cy="42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75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44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847725" y="1707804"/>
            <a:ext cx="9877425" cy="4159593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9FE79F3-B3C0-4079-B414-E62393D07335}"/>
              </a:ext>
            </a:extLst>
          </p:cNvPr>
          <p:cNvSpPr txBox="1"/>
          <p:nvPr/>
        </p:nvSpPr>
        <p:spPr>
          <a:xfrm>
            <a:off x="361950" y="352100"/>
            <a:ext cx="387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Buscar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3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9E1535F9-C416-4310-916C-F8D22F9621D8}"/>
              </a:ext>
            </a:extLst>
          </p:cNvPr>
          <p:cNvSpPr/>
          <p:nvPr/>
        </p:nvSpPr>
        <p:spPr>
          <a:xfrm>
            <a:off x="8375374" y="589725"/>
            <a:ext cx="3148811" cy="80175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Filtrar por campo específico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A847B-3EAD-6E2F-7E7A-8AF999BE7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238" y="2038240"/>
            <a:ext cx="8815084" cy="296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92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7717DD-65EB-4027-5958-03CEA200D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82" y="1863521"/>
            <a:ext cx="7007146" cy="2974206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45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7226" y="1771768"/>
            <a:ext cx="9267824" cy="3266958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8DA14FBA-DACB-405C-ACBD-AFD0B9E49427}"/>
              </a:ext>
            </a:extLst>
          </p:cNvPr>
          <p:cNvCxnSpPr>
            <a:cxnSpLocks/>
          </p:cNvCxnSpPr>
          <p:nvPr/>
        </p:nvCxnSpPr>
        <p:spPr>
          <a:xfrm>
            <a:off x="3594099" y="3657600"/>
            <a:ext cx="0" cy="18383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1E6677-D48C-412F-A236-77BF9AD4B40D}"/>
              </a:ext>
            </a:extLst>
          </p:cNvPr>
          <p:cNvSpPr txBox="1"/>
          <p:nvPr/>
        </p:nvSpPr>
        <p:spPr>
          <a:xfrm>
            <a:off x="4791076" y="5281910"/>
            <a:ext cx="3806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Ingresa tu consulta</a:t>
            </a:r>
          </a:p>
        </p:txBody>
      </p: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C13225A1-CC5F-4983-B320-77C53D820F54}"/>
              </a:ext>
            </a:extLst>
          </p:cNvPr>
          <p:cNvSpPr/>
          <p:nvPr/>
        </p:nvSpPr>
        <p:spPr>
          <a:xfrm>
            <a:off x="4324350" y="5312724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A3A725D-30BE-462C-B78C-B3B3FCCFA8BF}"/>
              </a:ext>
            </a:extLst>
          </p:cNvPr>
          <p:cNvSpPr txBox="1"/>
          <p:nvPr/>
        </p:nvSpPr>
        <p:spPr>
          <a:xfrm>
            <a:off x="361950" y="352100"/>
            <a:ext cx="387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Buscar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4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326D3D59-CA09-4B89-BBC1-719CE7B535DD}"/>
              </a:ext>
            </a:extLst>
          </p:cNvPr>
          <p:cNvSpPr/>
          <p:nvPr/>
        </p:nvSpPr>
        <p:spPr>
          <a:xfrm>
            <a:off x="8597902" y="677824"/>
            <a:ext cx="3038927" cy="819943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Filtrar por campo específico</a:t>
            </a: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59944665-A440-4F8C-910A-5F11F0D1CCB6}"/>
              </a:ext>
            </a:extLst>
          </p:cNvPr>
          <p:cNvCxnSpPr>
            <a:cxnSpLocks/>
          </p:cNvCxnSpPr>
          <p:nvPr/>
        </p:nvCxnSpPr>
        <p:spPr>
          <a:xfrm flipH="1">
            <a:off x="3594099" y="5503297"/>
            <a:ext cx="73025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5387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4AFDDF-C7EB-7845-449A-DC5C2F594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44" y="1553911"/>
            <a:ext cx="6568952" cy="3750177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46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571500" y="1381127"/>
            <a:ext cx="6848475" cy="4867267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8DA14FBA-DACB-405C-ACBD-AFD0B9E49427}"/>
              </a:ext>
            </a:extLst>
          </p:cNvPr>
          <p:cNvCxnSpPr>
            <a:cxnSpLocks/>
          </p:cNvCxnSpPr>
          <p:nvPr/>
        </p:nvCxnSpPr>
        <p:spPr>
          <a:xfrm flipH="1">
            <a:off x="4565374" y="1731442"/>
            <a:ext cx="355945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1E6677-D48C-412F-A236-77BF9AD4B40D}"/>
              </a:ext>
            </a:extLst>
          </p:cNvPr>
          <p:cNvSpPr txBox="1"/>
          <p:nvPr/>
        </p:nvSpPr>
        <p:spPr>
          <a:xfrm>
            <a:off x="8667752" y="1519739"/>
            <a:ext cx="236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Quitar filtro y Orden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D4406C9A-B448-445B-A716-0709A780D695}"/>
              </a:ext>
            </a:extLst>
          </p:cNvPr>
          <p:cNvCxnSpPr>
            <a:cxnSpLocks/>
          </p:cNvCxnSpPr>
          <p:nvPr/>
        </p:nvCxnSpPr>
        <p:spPr>
          <a:xfrm flipH="1">
            <a:off x="6042991" y="4512741"/>
            <a:ext cx="208183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FAB9E57-14CA-489C-B072-93CFCD3F8016}"/>
              </a:ext>
            </a:extLst>
          </p:cNvPr>
          <p:cNvSpPr txBox="1"/>
          <p:nvPr/>
        </p:nvSpPr>
        <p:spPr>
          <a:xfrm>
            <a:off x="8667752" y="4281908"/>
            <a:ext cx="171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Resultado</a:t>
            </a:r>
          </a:p>
        </p:txBody>
      </p:sp>
      <p:sp>
        <p:nvSpPr>
          <p:cNvPr id="20" name="箭號: 五邊形 19">
            <a:extLst>
              <a:ext uri="{FF2B5EF4-FFF2-40B4-BE49-F238E27FC236}">
                <a16:creationId xmlns:a16="http://schemas.microsoft.com/office/drawing/2014/main" id="{C14063CA-9CDE-41B7-9A86-6A07AC98E962}"/>
              </a:ext>
            </a:extLst>
          </p:cNvPr>
          <p:cNvSpPr/>
          <p:nvPr/>
        </p:nvSpPr>
        <p:spPr>
          <a:xfrm>
            <a:off x="8124825" y="154824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1" name="箭號: 五邊形 20">
            <a:extLst>
              <a:ext uri="{FF2B5EF4-FFF2-40B4-BE49-F238E27FC236}">
                <a16:creationId xmlns:a16="http://schemas.microsoft.com/office/drawing/2014/main" id="{FE60BE5B-8CB6-4129-B5B1-F2E162F80D0A}"/>
              </a:ext>
            </a:extLst>
          </p:cNvPr>
          <p:cNvSpPr/>
          <p:nvPr/>
        </p:nvSpPr>
        <p:spPr>
          <a:xfrm>
            <a:off x="8134349" y="432954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EB1342C-6685-4170-B6C3-119A7F1ABF7B}"/>
              </a:ext>
            </a:extLst>
          </p:cNvPr>
          <p:cNvSpPr txBox="1"/>
          <p:nvPr/>
        </p:nvSpPr>
        <p:spPr>
          <a:xfrm>
            <a:off x="361950" y="352100"/>
            <a:ext cx="387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Buscar 5</a:t>
            </a:r>
            <a:endParaRPr kumimoji="0" lang="es-419" altLang="zh-TW" sz="3200" b="0" i="0" u="none" strike="noStrike" kern="1200" cap="none" spc="0" normalizeH="0" baseline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4A68FAE-49EC-4AF8-9D0D-E06D044F88CC}"/>
              </a:ext>
            </a:extLst>
          </p:cNvPr>
          <p:cNvSpPr/>
          <p:nvPr/>
        </p:nvSpPr>
        <p:spPr>
          <a:xfrm>
            <a:off x="8382000" y="304801"/>
            <a:ext cx="3254829" cy="789169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Filtrar por campo específico</a:t>
            </a:r>
          </a:p>
        </p:txBody>
      </p:sp>
    </p:spTree>
    <p:extLst>
      <p:ext uri="{BB962C8B-B14F-4D97-AF65-F5344CB8AC3E}">
        <p14:creationId xmlns:p14="http://schemas.microsoft.com/office/powerpoint/2010/main" val="25870597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47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8" y="1476380"/>
            <a:ext cx="7789973" cy="4241933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994FD92-7483-471D-A885-FD9FEF754888}"/>
              </a:ext>
            </a:extLst>
          </p:cNvPr>
          <p:cNvSpPr/>
          <p:nvPr/>
        </p:nvSpPr>
        <p:spPr>
          <a:xfrm>
            <a:off x="7715250" y="681708"/>
            <a:ext cx="3997779" cy="58477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Filtrar más de un campo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D1F9619-5DE3-4A1F-952F-1CF2C1AAD379}"/>
              </a:ext>
            </a:extLst>
          </p:cNvPr>
          <p:cNvSpPr txBox="1"/>
          <p:nvPr/>
        </p:nvSpPr>
        <p:spPr>
          <a:xfrm>
            <a:off x="361950" y="352100"/>
            <a:ext cx="387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Buscar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6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C9F101-556E-E2F9-8E74-41CBAF5AC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37" y="1718299"/>
            <a:ext cx="7690274" cy="39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324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EDD9E5-FDCC-06CC-4831-9DD7E420C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83" y="2217720"/>
            <a:ext cx="7929690" cy="3752384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48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8" y="2047951"/>
            <a:ext cx="9047687" cy="4092436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994FD92-7483-471D-A885-FD9FEF754888}"/>
              </a:ext>
            </a:extLst>
          </p:cNvPr>
          <p:cNvSpPr/>
          <p:nvPr/>
        </p:nvSpPr>
        <p:spPr>
          <a:xfrm>
            <a:off x="6096001" y="471382"/>
            <a:ext cx="5540828" cy="83099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Guardar búsquedas frecuentes como vistas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8DA14FBA-DACB-405C-ACBD-AFD0B9E49427}"/>
              </a:ext>
            </a:extLst>
          </p:cNvPr>
          <p:cNvCxnSpPr>
            <a:cxnSpLocks/>
          </p:cNvCxnSpPr>
          <p:nvPr/>
        </p:nvCxnSpPr>
        <p:spPr>
          <a:xfrm>
            <a:off x="1304926" y="1667628"/>
            <a:ext cx="0" cy="181106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1E6677-D48C-412F-A236-77BF9AD4B40D}"/>
              </a:ext>
            </a:extLst>
          </p:cNvPr>
          <p:cNvSpPr txBox="1"/>
          <p:nvPr/>
        </p:nvSpPr>
        <p:spPr>
          <a:xfrm>
            <a:off x="2514601" y="1436795"/>
            <a:ext cx="211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Clic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27AEEEC9-05C4-489F-B383-EE26A495C92D}"/>
              </a:ext>
            </a:extLst>
          </p:cNvPr>
          <p:cNvCxnSpPr>
            <a:cxnSpLocks/>
          </p:cNvCxnSpPr>
          <p:nvPr/>
        </p:nvCxnSpPr>
        <p:spPr>
          <a:xfrm>
            <a:off x="1304926" y="1667628"/>
            <a:ext cx="74294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541E5FBF-5127-4F15-A1EF-857995B8FA4A}"/>
              </a:ext>
            </a:extLst>
          </p:cNvPr>
          <p:cNvCxnSpPr>
            <a:cxnSpLocks/>
          </p:cNvCxnSpPr>
          <p:nvPr/>
        </p:nvCxnSpPr>
        <p:spPr>
          <a:xfrm>
            <a:off x="6804164" y="4256846"/>
            <a:ext cx="301942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51B6F50-4097-49C9-A160-99C2C0996A7D}"/>
              </a:ext>
            </a:extLst>
          </p:cNvPr>
          <p:cNvSpPr txBox="1"/>
          <p:nvPr/>
        </p:nvSpPr>
        <p:spPr>
          <a:xfrm>
            <a:off x="10363201" y="3830995"/>
            <a:ext cx="1820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Nombrar esta vista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0" name="箭號: 五邊形 19">
            <a:extLst>
              <a:ext uri="{FF2B5EF4-FFF2-40B4-BE49-F238E27FC236}">
                <a16:creationId xmlns:a16="http://schemas.microsoft.com/office/drawing/2014/main" id="{F30E47AC-6D1B-4D7F-9D28-55319FF42D95}"/>
              </a:ext>
            </a:extLst>
          </p:cNvPr>
          <p:cNvSpPr/>
          <p:nvPr/>
        </p:nvSpPr>
        <p:spPr>
          <a:xfrm>
            <a:off x="2047875" y="1470996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2" name="箭號: 五邊形 21">
            <a:extLst>
              <a:ext uri="{FF2B5EF4-FFF2-40B4-BE49-F238E27FC236}">
                <a16:creationId xmlns:a16="http://schemas.microsoft.com/office/drawing/2014/main" id="{D4A09E12-CD68-46FE-8ACD-8419FEE3CF1F}"/>
              </a:ext>
            </a:extLst>
          </p:cNvPr>
          <p:cNvSpPr/>
          <p:nvPr/>
        </p:nvSpPr>
        <p:spPr>
          <a:xfrm>
            <a:off x="9875354" y="3987506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F8EAF12-C8C8-4276-AF0E-9E45C34C2DE7}"/>
              </a:ext>
            </a:extLst>
          </p:cNvPr>
          <p:cNvSpPr txBox="1"/>
          <p:nvPr/>
        </p:nvSpPr>
        <p:spPr>
          <a:xfrm>
            <a:off x="361950" y="352100"/>
            <a:ext cx="387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Buscar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7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81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49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81A5E7-5DC9-4E24-B4DE-39F44F28DBB6}"/>
              </a:ext>
            </a:extLst>
          </p:cNvPr>
          <p:cNvSpPr txBox="1"/>
          <p:nvPr/>
        </p:nvSpPr>
        <p:spPr>
          <a:xfrm>
            <a:off x="327888" y="352100"/>
            <a:ext cx="771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Buscar</a:t>
            </a:r>
            <a:r>
              <a:rPr kumimoji="0" lang="es-419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– Ejercicios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BBB78E-42BE-47DA-AB4D-75E0D0B4CAFD}"/>
              </a:ext>
            </a:extLst>
          </p:cNvPr>
          <p:cNvSpPr txBox="1"/>
          <p:nvPr/>
        </p:nvSpPr>
        <p:spPr>
          <a:xfrm>
            <a:off x="1621424" y="1617954"/>
            <a:ext cx="10015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Buscar</a:t>
            </a: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 a través de la barra 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superior de búsqueda (búsqueda de texto completo)</a:t>
            </a:r>
            <a:endParaRPr kumimoji="0" lang="es-419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F1000105-54ED-42B7-A1FA-E17D1FF1F7ED}"/>
              </a:ext>
            </a:extLst>
          </p:cNvPr>
          <p:cNvSpPr/>
          <p:nvPr/>
        </p:nvSpPr>
        <p:spPr>
          <a:xfrm>
            <a:off x="995960" y="166558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0" name="箭號: 五邊形 9">
            <a:extLst>
              <a:ext uri="{FF2B5EF4-FFF2-40B4-BE49-F238E27FC236}">
                <a16:creationId xmlns:a16="http://schemas.microsoft.com/office/drawing/2014/main" id="{3A32D897-6647-49BE-A69E-8FBDDC5834F8}"/>
              </a:ext>
            </a:extLst>
          </p:cNvPr>
          <p:cNvSpPr/>
          <p:nvPr/>
        </p:nvSpPr>
        <p:spPr>
          <a:xfrm>
            <a:off x="995960" y="303182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DA24E4C-E6A5-4D08-8D52-809B4175837F}"/>
              </a:ext>
            </a:extLst>
          </p:cNvPr>
          <p:cNvSpPr txBox="1"/>
          <p:nvPr/>
        </p:nvSpPr>
        <p:spPr>
          <a:xfrm>
            <a:off x="1621424" y="2984189"/>
            <a:ext cx="100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Filtrar registros a través de encabezados de campos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5F6582CC-1ACE-4636-ADC1-FD3F07CBA2CD}"/>
              </a:ext>
            </a:extLst>
          </p:cNvPr>
          <p:cNvSpPr/>
          <p:nvPr/>
        </p:nvSpPr>
        <p:spPr>
          <a:xfrm>
            <a:off x="995960" y="439805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2F9B18D-82F8-4CE4-BD72-4B9ACA2BB8AF}"/>
              </a:ext>
            </a:extLst>
          </p:cNvPr>
          <p:cNvSpPr txBox="1"/>
          <p:nvPr/>
        </p:nvSpPr>
        <p:spPr>
          <a:xfrm>
            <a:off x="1621423" y="4350423"/>
            <a:ext cx="10015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Fijar múltiples condiciones para filtrar a través de la barra 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lateral izquierda</a:t>
            </a:r>
            <a:endParaRPr kumimoji="0" lang="es-419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564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E502CD4-5D81-E7AE-F388-74DA52A67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287" y="1531581"/>
            <a:ext cx="5190071" cy="4490881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192554" y="6422571"/>
            <a:ext cx="5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5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485232" y="1393793"/>
            <a:ext cx="5674137" cy="4767309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E2CBDD6-866C-4391-8605-DA505D2A8E43}"/>
              </a:ext>
            </a:extLst>
          </p:cNvPr>
          <p:cNvSpPr/>
          <p:nvPr/>
        </p:nvSpPr>
        <p:spPr>
          <a:xfrm>
            <a:off x="3366052" y="2104191"/>
            <a:ext cx="848139" cy="3109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1B485D-BF0E-4A3E-B4A2-0554867D9377}"/>
              </a:ext>
            </a:extLst>
          </p:cNvPr>
          <p:cNvSpPr/>
          <p:nvPr/>
        </p:nvSpPr>
        <p:spPr>
          <a:xfrm>
            <a:off x="4667069" y="2961852"/>
            <a:ext cx="1104252" cy="3126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DAC63859-C0AC-44AD-8AC0-0B6CC2C3FFD3}"/>
              </a:ext>
            </a:extLst>
          </p:cNvPr>
          <p:cNvCxnSpPr>
            <a:cxnSpLocks/>
          </p:cNvCxnSpPr>
          <p:nvPr/>
        </p:nvCxnSpPr>
        <p:spPr>
          <a:xfrm>
            <a:off x="4214191" y="2340046"/>
            <a:ext cx="3402388" cy="88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470EA882-A43A-40B3-9928-4B55DA1324C6}"/>
              </a:ext>
            </a:extLst>
          </p:cNvPr>
          <p:cNvCxnSpPr>
            <a:cxnSpLocks/>
          </p:cNvCxnSpPr>
          <p:nvPr/>
        </p:nvCxnSpPr>
        <p:spPr>
          <a:xfrm>
            <a:off x="5771322" y="3099579"/>
            <a:ext cx="184525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A187927D-51C9-4B80-8FFC-49DA0BF8856F}"/>
              </a:ext>
            </a:extLst>
          </p:cNvPr>
          <p:cNvCxnSpPr>
            <a:cxnSpLocks/>
          </p:cNvCxnSpPr>
          <p:nvPr/>
        </p:nvCxnSpPr>
        <p:spPr>
          <a:xfrm flipV="1">
            <a:off x="7616580" y="2323200"/>
            <a:ext cx="0" cy="77637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EA194F5-F7F9-4788-8FC4-912EC0D8C950}"/>
              </a:ext>
            </a:extLst>
          </p:cNvPr>
          <p:cNvCxnSpPr>
            <a:cxnSpLocks/>
          </p:cNvCxnSpPr>
          <p:nvPr/>
        </p:nvCxnSpPr>
        <p:spPr>
          <a:xfrm>
            <a:off x="7616580" y="2495550"/>
            <a:ext cx="10225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2E6BBBF-948F-438F-BAF6-CED59E043290}"/>
              </a:ext>
            </a:extLst>
          </p:cNvPr>
          <p:cNvSpPr txBox="1"/>
          <p:nvPr/>
        </p:nvSpPr>
        <p:spPr>
          <a:xfrm>
            <a:off x="9164575" y="2259677"/>
            <a:ext cx="1450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Pestaña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0E990B5-5878-4118-9A4F-92DF74D7A528}"/>
              </a:ext>
            </a:extLst>
          </p:cNvPr>
          <p:cNvSpPr/>
          <p:nvPr/>
        </p:nvSpPr>
        <p:spPr>
          <a:xfrm>
            <a:off x="4667068" y="3343374"/>
            <a:ext cx="2178231" cy="25476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B6265845-5DDE-4A7A-9FFB-AE56EF2123AA}"/>
              </a:ext>
            </a:extLst>
          </p:cNvPr>
          <p:cNvCxnSpPr>
            <a:cxnSpLocks/>
          </p:cNvCxnSpPr>
          <p:nvPr/>
        </p:nvCxnSpPr>
        <p:spPr>
          <a:xfrm>
            <a:off x="6845300" y="4398351"/>
            <a:ext cx="17938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A2455D4-E9B5-42ED-B4DC-627A3E011ABD}"/>
              </a:ext>
            </a:extLst>
          </p:cNvPr>
          <p:cNvSpPr txBox="1"/>
          <p:nvPr/>
        </p:nvSpPr>
        <p:spPr>
          <a:xfrm>
            <a:off x="9164576" y="4187111"/>
            <a:ext cx="202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Hojas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3" name="箭號: 五邊形 2">
            <a:extLst>
              <a:ext uri="{FF2B5EF4-FFF2-40B4-BE49-F238E27FC236}">
                <a16:creationId xmlns:a16="http://schemas.microsoft.com/office/drawing/2014/main" id="{EC0A737F-1B28-432C-A470-EC536F3B2AEC}"/>
              </a:ext>
            </a:extLst>
          </p:cNvPr>
          <p:cNvSpPr/>
          <p:nvPr/>
        </p:nvSpPr>
        <p:spPr>
          <a:xfrm>
            <a:off x="8639175" y="232320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3" name="箭號: 五邊形 22">
            <a:extLst>
              <a:ext uri="{FF2B5EF4-FFF2-40B4-BE49-F238E27FC236}">
                <a16:creationId xmlns:a16="http://schemas.microsoft.com/office/drawing/2014/main" id="{1BB9223F-D370-4C4D-B250-B7E7381939F8}"/>
              </a:ext>
            </a:extLst>
          </p:cNvPr>
          <p:cNvSpPr/>
          <p:nvPr/>
        </p:nvSpPr>
        <p:spPr>
          <a:xfrm>
            <a:off x="8629651" y="4236332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7CEF6A5-9D1B-4A8C-98A0-8A189BB6BC7B}"/>
              </a:ext>
            </a:extLst>
          </p:cNvPr>
          <p:cNvSpPr txBox="1"/>
          <p:nvPr/>
        </p:nvSpPr>
        <p:spPr>
          <a:xfrm>
            <a:off x="326667" y="349521"/>
            <a:ext cx="3266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Introducción</a:t>
            </a:r>
            <a:r>
              <a:rPr lang="zh-TW" altLang="en-US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2</a:t>
            </a:r>
            <a:endParaRPr lang="zh-TW" altLang="en-US" sz="3200" dirty="0">
              <a:solidFill>
                <a:srgbClr val="445252"/>
              </a:solidFill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498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4CEB9A4-B7B3-41BA-B04F-140F4FAD9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320" y="337353"/>
            <a:ext cx="3132694" cy="313269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B37E377-85D0-499B-9A58-33FF239A755C}"/>
              </a:ext>
            </a:extLst>
          </p:cNvPr>
          <p:cNvSpPr txBox="1"/>
          <p:nvPr/>
        </p:nvSpPr>
        <p:spPr>
          <a:xfrm>
            <a:off x="1067189" y="3013501"/>
            <a:ext cx="7552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4000" dirty="0">
                <a:solidFill>
                  <a:srgbClr val="9D626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Integrar con Excel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44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39475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5</a:t>
            </a:r>
            <a:r>
              <a:rPr lang="en-US" altLang="zh-TW" sz="2000" dirty="0">
                <a:solidFill>
                  <a:srgbClr val="44525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0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614003B-C9B4-4A9B-A1CD-D4AB6B137866}"/>
              </a:ext>
            </a:extLst>
          </p:cNvPr>
          <p:cNvSpPr txBox="1"/>
          <p:nvPr/>
        </p:nvSpPr>
        <p:spPr>
          <a:xfrm>
            <a:off x="8370150" y="5897370"/>
            <a:ext cx="40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000" b="0" i="0" u="none" strike="noStrike" kern="1200" cap="none" spc="0" normalizeH="0" baseline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Aprende a diseñar con Ragic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18230F6-0532-4E19-93BF-1A618245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854" y="5647183"/>
            <a:ext cx="650296" cy="6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220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289B05-A10E-AFEE-550E-9DD36BA75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36" y="2697087"/>
            <a:ext cx="10551355" cy="2117973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51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81A5E7-5DC9-4E24-B4DE-39F44F28DBB6}"/>
              </a:ext>
            </a:extLst>
          </p:cNvPr>
          <p:cNvSpPr txBox="1"/>
          <p:nvPr/>
        </p:nvSpPr>
        <p:spPr>
          <a:xfrm>
            <a:off x="327549" y="374515"/>
            <a:ext cx="657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Integrar con Excel - 1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815011" y="2498404"/>
            <a:ext cx="10745746" cy="2415856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994FD92-7483-471D-A885-FD9FEF754888}"/>
              </a:ext>
            </a:extLst>
          </p:cNvPr>
          <p:cNvSpPr/>
          <p:nvPr/>
        </p:nvSpPr>
        <p:spPr>
          <a:xfrm>
            <a:off x="8116865" y="682489"/>
            <a:ext cx="3443900" cy="940040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Preparar archivos de importación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8DA14FBA-DACB-405C-ACBD-AFD0B9E49427}"/>
              </a:ext>
            </a:extLst>
          </p:cNvPr>
          <p:cNvCxnSpPr>
            <a:cxnSpLocks/>
          </p:cNvCxnSpPr>
          <p:nvPr/>
        </p:nvCxnSpPr>
        <p:spPr>
          <a:xfrm>
            <a:off x="2702366" y="2216959"/>
            <a:ext cx="0" cy="7515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1E6677-D48C-412F-A236-77BF9AD4B40D}"/>
              </a:ext>
            </a:extLst>
          </p:cNvPr>
          <p:cNvSpPr txBox="1"/>
          <p:nvPr/>
        </p:nvSpPr>
        <p:spPr>
          <a:xfrm>
            <a:off x="3912041" y="2011011"/>
            <a:ext cx="4957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Encabezados de campo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27AEEEC9-05C4-489F-B383-EE26A495C92D}"/>
              </a:ext>
            </a:extLst>
          </p:cNvPr>
          <p:cNvCxnSpPr>
            <a:cxnSpLocks/>
          </p:cNvCxnSpPr>
          <p:nvPr/>
        </p:nvCxnSpPr>
        <p:spPr>
          <a:xfrm>
            <a:off x="2702366" y="2216959"/>
            <a:ext cx="74294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541E5FBF-5127-4F15-A1EF-857995B8FA4A}"/>
              </a:ext>
            </a:extLst>
          </p:cNvPr>
          <p:cNvCxnSpPr>
            <a:cxnSpLocks/>
          </p:cNvCxnSpPr>
          <p:nvPr/>
        </p:nvCxnSpPr>
        <p:spPr>
          <a:xfrm flipV="1">
            <a:off x="2224227" y="4731026"/>
            <a:ext cx="0" cy="101255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51B6F50-4097-49C9-A160-99C2C0996A7D}"/>
              </a:ext>
            </a:extLst>
          </p:cNvPr>
          <p:cNvSpPr txBox="1"/>
          <p:nvPr/>
        </p:nvSpPr>
        <p:spPr>
          <a:xfrm>
            <a:off x="4772227" y="5544728"/>
            <a:ext cx="3344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Campo clave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B05BAEA5-FE1D-475F-85EF-823348EA8A92}"/>
              </a:ext>
            </a:extLst>
          </p:cNvPr>
          <p:cNvCxnSpPr>
            <a:cxnSpLocks/>
          </p:cNvCxnSpPr>
          <p:nvPr/>
        </p:nvCxnSpPr>
        <p:spPr>
          <a:xfrm>
            <a:off x="2224227" y="5743575"/>
            <a:ext cx="208127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A4AEB505-A216-42B9-8969-C71FFCC460BD}"/>
              </a:ext>
            </a:extLst>
          </p:cNvPr>
          <p:cNvSpPr/>
          <p:nvPr/>
        </p:nvSpPr>
        <p:spPr>
          <a:xfrm>
            <a:off x="3445315" y="2036738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3" name="箭號: 五邊形 22">
            <a:extLst>
              <a:ext uri="{FF2B5EF4-FFF2-40B4-BE49-F238E27FC236}">
                <a16:creationId xmlns:a16="http://schemas.microsoft.com/office/drawing/2014/main" id="{D0D7F8A7-B080-4F91-98AF-DD89AEC861E7}"/>
              </a:ext>
            </a:extLst>
          </p:cNvPr>
          <p:cNvSpPr/>
          <p:nvPr/>
        </p:nvSpPr>
        <p:spPr>
          <a:xfrm>
            <a:off x="4305501" y="5593254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9678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2A3726-C18C-672D-02D5-D67A0DC56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70" y="1563696"/>
            <a:ext cx="6554950" cy="4635999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52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437861" y="1550549"/>
            <a:ext cx="6722330" cy="4649146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1E6677-D48C-412F-A236-77BF9AD4B40D}"/>
              </a:ext>
            </a:extLst>
          </p:cNvPr>
          <p:cNvSpPr txBox="1"/>
          <p:nvPr/>
        </p:nvSpPr>
        <p:spPr>
          <a:xfrm>
            <a:off x="9308824" y="1949078"/>
            <a:ext cx="256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Clic aquí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E57E6FF-E633-42C0-8AC0-7893DC24A1D7}"/>
              </a:ext>
            </a:extLst>
          </p:cNvPr>
          <p:cNvCxnSpPr>
            <a:cxnSpLocks/>
          </p:cNvCxnSpPr>
          <p:nvPr/>
        </p:nvCxnSpPr>
        <p:spPr>
          <a:xfrm flipH="1">
            <a:off x="7627153" y="2179911"/>
            <a:ext cx="84093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59F6512D-5DD3-4CBC-93B4-AB48CEFD61D8}"/>
              </a:ext>
            </a:extLst>
          </p:cNvPr>
          <p:cNvSpPr/>
          <p:nvPr/>
        </p:nvSpPr>
        <p:spPr>
          <a:xfrm>
            <a:off x="9375913" y="374516"/>
            <a:ext cx="2260916" cy="866614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Importar Archivo</a:t>
            </a:r>
          </a:p>
        </p:txBody>
      </p:sp>
      <p:sp>
        <p:nvSpPr>
          <p:cNvPr id="18" name="箭號: 五邊形 17">
            <a:extLst>
              <a:ext uri="{FF2B5EF4-FFF2-40B4-BE49-F238E27FC236}">
                <a16:creationId xmlns:a16="http://schemas.microsoft.com/office/drawing/2014/main" id="{842ABB5A-DD8F-40F7-ABEB-243282E75595}"/>
              </a:ext>
            </a:extLst>
          </p:cNvPr>
          <p:cNvSpPr/>
          <p:nvPr/>
        </p:nvSpPr>
        <p:spPr>
          <a:xfrm>
            <a:off x="8702950" y="199671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5B84667-9F2F-4B75-AE82-2E2511B35D4C}"/>
              </a:ext>
            </a:extLst>
          </p:cNvPr>
          <p:cNvSpPr txBox="1"/>
          <p:nvPr/>
        </p:nvSpPr>
        <p:spPr>
          <a:xfrm>
            <a:off x="327549" y="374515"/>
            <a:ext cx="657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Integrar con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Excel - 2</a:t>
            </a:r>
          </a:p>
        </p:txBody>
      </p:sp>
    </p:spTree>
    <p:extLst>
      <p:ext uri="{BB962C8B-B14F-4D97-AF65-F5344CB8AC3E}">
        <p14:creationId xmlns:p14="http://schemas.microsoft.com/office/powerpoint/2010/main" val="1954405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EA0854F-B97E-E5D0-467D-153497BC0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948" y="4602807"/>
            <a:ext cx="5426958" cy="1174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110FEA-4B52-7ECA-3310-D414FE7AA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91" y="2156381"/>
            <a:ext cx="7407833" cy="1822427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53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9" y="1961464"/>
            <a:ext cx="7306268" cy="3703840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1E6677-D48C-412F-A236-77BF9AD4B40D}"/>
              </a:ext>
            </a:extLst>
          </p:cNvPr>
          <p:cNvSpPr txBox="1"/>
          <p:nvPr/>
        </p:nvSpPr>
        <p:spPr>
          <a:xfrm>
            <a:off x="2706330" y="1352510"/>
            <a:ext cx="248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Elegir archivo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27AEEEC9-05C4-489F-B383-EE26A495C92D}"/>
              </a:ext>
            </a:extLst>
          </p:cNvPr>
          <p:cNvCxnSpPr>
            <a:cxnSpLocks/>
          </p:cNvCxnSpPr>
          <p:nvPr/>
        </p:nvCxnSpPr>
        <p:spPr>
          <a:xfrm flipV="1">
            <a:off x="1311716" y="1571625"/>
            <a:ext cx="0" cy="170557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E57E6FF-E633-42C0-8AC0-7893DC24A1D7}"/>
              </a:ext>
            </a:extLst>
          </p:cNvPr>
          <p:cNvCxnSpPr>
            <a:cxnSpLocks/>
          </p:cNvCxnSpPr>
          <p:nvPr/>
        </p:nvCxnSpPr>
        <p:spPr>
          <a:xfrm flipH="1">
            <a:off x="1311716" y="1571625"/>
            <a:ext cx="84093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4E62FF2-F0D6-4C84-9B23-E1D0A1A1129E}"/>
              </a:ext>
            </a:extLst>
          </p:cNvPr>
          <p:cNvSpPr txBox="1"/>
          <p:nvPr/>
        </p:nvSpPr>
        <p:spPr>
          <a:xfrm>
            <a:off x="8584857" y="4670998"/>
            <a:ext cx="1762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Siguiente</a:t>
            </a: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37BF5DDE-0BCB-4F9F-A2F1-CBD38AEB31A2}"/>
              </a:ext>
            </a:extLst>
          </p:cNvPr>
          <p:cNvCxnSpPr>
            <a:cxnSpLocks/>
          </p:cNvCxnSpPr>
          <p:nvPr/>
        </p:nvCxnSpPr>
        <p:spPr>
          <a:xfrm flipH="1">
            <a:off x="4502523" y="4893731"/>
            <a:ext cx="353929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箭號: 五邊形 25">
            <a:extLst>
              <a:ext uri="{FF2B5EF4-FFF2-40B4-BE49-F238E27FC236}">
                <a16:creationId xmlns:a16="http://schemas.microsoft.com/office/drawing/2014/main" id="{DBF1B6C4-00A2-4646-98B1-9DC5C7413165}"/>
              </a:ext>
            </a:extLst>
          </p:cNvPr>
          <p:cNvSpPr/>
          <p:nvPr/>
        </p:nvSpPr>
        <p:spPr>
          <a:xfrm>
            <a:off x="2152649" y="1400142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30" name="箭號: 五邊形 29">
            <a:extLst>
              <a:ext uri="{FF2B5EF4-FFF2-40B4-BE49-F238E27FC236}">
                <a16:creationId xmlns:a16="http://schemas.microsoft.com/office/drawing/2014/main" id="{A4AC617E-6C3C-4B64-9578-DA3715A52280}"/>
              </a:ext>
            </a:extLst>
          </p:cNvPr>
          <p:cNvSpPr/>
          <p:nvPr/>
        </p:nvSpPr>
        <p:spPr>
          <a:xfrm>
            <a:off x="8041344" y="473607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3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3A65DFF-471A-44FD-9174-7009F9CF9F94}"/>
              </a:ext>
            </a:extLst>
          </p:cNvPr>
          <p:cNvSpPr txBox="1"/>
          <p:nvPr/>
        </p:nvSpPr>
        <p:spPr>
          <a:xfrm>
            <a:off x="327549" y="374515"/>
            <a:ext cx="657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Integrar con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Excel - 3</a:t>
            </a: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9EDAB343-896C-42F8-A11B-349FD53933FB}"/>
              </a:ext>
            </a:extLst>
          </p:cNvPr>
          <p:cNvSpPr/>
          <p:nvPr/>
        </p:nvSpPr>
        <p:spPr>
          <a:xfrm>
            <a:off x="9594574" y="374516"/>
            <a:ext cx="2042255" cy="866614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Importar Archivo</a:t>
            </a:r>
          </a:p>
        </p:txBody>
      </p:sp>
    </p:spTree>
    <p:extLst>
      <p:ext uri="{BB962C8B-B14F-4D97-AF65-F5344CB8AC3E}">
        <p14:creationId xmlns:p14="http://schemas.microsoft.com/office/powerpoint/2010/main" val="1805992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1B9AB0-888E-82F0-7666-5741D5B25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651" y="1553703"/>
            <a:ext cx="5730131" cy="4073633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54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266825" y="1332167"/>
            <a:ext cx="6253784" cy="4410690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1E6677-D48C-412F-A236-77BF9AD4B40D}"/>
              </a:ext>
            </a:extLst>
          </p:cNvPr>
          <p:cNvSpPr txBox="1"/>
          <p:nvPr/>
        </p:nvSpPr>
        <p:spPr>
          <a:xfrm>
            <a:off x="9021409" y="5009656"/>
            <a:ext cx="1633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Siguiente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E57E6FF-E633-42C0-8AC0-7893DC24A1D7}"/>
              </a:ext>
            </a:extLst>
          </p:cNvPr>
          <p:cNvCxnSpPr>
            <a:cxnSpLocks/>
          </p:cNvCxnSpPr>
          <p:nvPr/>
        </p:nvCxnSpPr>
        <p:spPr>
          <a:xfrm flipH="1">
            <a:off x="3151777" y="5240489"/>
            <a:ext cx="526459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74166541-0873-4D2E-A439-569BF8882DB5}"/>
              </a:ext>
            </a:extLst>
          </p:cNvPr>
          <p:cNvSpPr/>
          <p:nvPr/>
        </p:nvSpPr>
        <p:spPr>
          <a:xfrm>
            <a:off x="8512856" y="5057288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B370728-3717-48A1-8FBC-9F198406642A}"/>
              </a:ext>
            </a:extLst>
          </p:cNvPr>
          <p:cNvSpPr txBox="1"/>
          <p:nvPr/>
        </p:nvSpPr>
        <p:spPr>
          <a:xfrm>
            <a:off x="327549" y="374515"/>
            <a:ext cx="657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Integrar con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Excel - 4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D7F990C-F978-48A6-8ECA-6872E8A1779B}"/>
              </a:ext>
            </a:extLst>
          </p:cNvPr>
          <p:cNvSpPr/>
          <p:nvPr/>
        </p:nvSpPr>
        <p:spPr>
          <a:xfrm>
            <a:off x="9137078" y="379247"/>
            <a:ext cx="2366933" cy="866614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Importar Archivo</a:t>
            </a:r>
          </a:p>
        </p:txBody>
      </p:sp>
    </p:spTree>
    <p:extLst>
      <p:ext uri="{BB962C8B-B14F-4D97-AF65-F5344CB8AC3E}">
        <p14:creationId xmlns:p14="http://schemas.microsoft.com/office/powerpoint/2010/main" val="42653557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261475-59B3-58FC-B530-D06FA2938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94" y="1359398"/>
            <a:ext cx="7127939" cy="4156170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55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940241" y="1266825"/>
            <a:ext cx="7369258" cy="4755638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1E6677-D48C-412F-A236-77BF9AD4B40D}"/>
              </a:ext>
            </a:extLst>
          </p:cNvPr>
          <p:cNvSpPr txBox="1"/>
          <p:nvPr/>
        </p:nvSpPr>
        <p:spPr>
          <a:xfrm>
            <a:off x="9390910" y="2386239"/>
            <a:ext cx="263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Mapear campos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E57E6FF-E633-42C0-8AC0-7893DC24A1D7}"/>
              </a:ext>
            </a:extLst>
          </p:cNvPr>
          <p:cNvCxnSpPr>
            <a:cxnSpLocks/>
          </p:cNvCxnSpPr>
          <p:nvPr/>
        </p:nvCxnSpPr>
        <p:spPr>
          <a:xfrm flipH="1">
            <a:off x="8078577" y="2705928"/>
            <a:ext cx="71628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98AEAFF2-1C89-48B5-B91E-F1AB94475D39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3119392" y="4994284"/>
            <a:ext cx="5716700" cy="1398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6F908A8-0BD4-45B0-84D3-CC175CAA837F}"/>
              </a:ext>
            </a:extLst>
          </p:cNvPr>
          <p:cNvSpPr txBox="1"/>
          <p:nvPr/>
        </p:nvSpPr>
        <p:spPr>
          <a:xfrm>
            <a:off x="9390910" y="4777431"/>
            <a:ext cx="2027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Siguiente</a:t>
            </a:r>
          </a:p>
        </p:txBody>
      </p:sp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C389AAE8-DE6F-46DD-8958-5FC142BEFA96}"/>
              </a:ext>
            </a:extLst>
          </p:cNvPr>
          <p:cNvSpPr/>
          <p:nvPr/>
        </p:nvSpPr>
        <p:spPr>
          <a:xfrm>
            <a:off x="8836092" y="2468658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0" name="箭號: 五邊形 19">
            <a:extLst>
              <a:ext uri="{FF2B5EF4-FFF2-40B4-BE49-F238E27FC236}">
                <a16:creationId xmlns:a16="http://schemas.microsoft.com/office/drawing/2014/main" id="{35E00C9B-5D69-405B-B569-D4D857D9E29B}"/>
              </a:ext>
            </a:extLst>
          </p:cNvPr>
          <p:cNvSpPr/>
          <p:nvPr/>
        </p:nvSpPr>
        <p:spPr>
          <a:xfrm>
            <a:off x="8836092" y="4811083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7BD5A8C-A793-4693-8664-65A23FFF1037}"/>
              </a:ext>
            </a:extLst>
          </p:cNvPr>
          <p:cNvSpPr txBox="1"/>
          <p:nvPr/>
        </p:nvSpPr>
        <p:spPr>
          <a:xfrm>
            <a:off x="327549" y="374515"/>
            <a:ext cx="657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Integrar con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Excel - 5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DBF19BCF-3567-4D0B-9920-C53C130F7F15}"/>
              </a:ext>
            </a:extLst>
          </p:cNvPr>
          <p:cNvSpPr/>
          <p:nvPr/>
        </p:nvSpPr>
        <p:spPr>
          <a:xfrm>
            <a:off x="9753600" y="656354"/>
            <a:ext cx="1883229" cy="808011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Importar Archivo</a:t>
            </a:r>
          </a:p>
        </p:txBody>
      </p:sp>
    </p:spTree>
    <p:extLst>
      <p:ext uri="{BB962C8B-B14F-4D97-AF65-F5344CB8AC3E}">
        <p14:creationId xmlns:p14="http://schemas.microsoft.com/office/powerpoint/2010/main" val="8331534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56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357726" y="1376814"/>
            <a:ext cx="5736811" cy="4414351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1E6677-D48C-412F-A236-77BF9AD4B40D}"/>
              </a:ext>
            </a:extLst>
          </p:cNvPr>
          <p:cNvSpPr txBox="1"/>
          <p:nvPr/>
        </p:nvSpPr>
        <p:spPr>
          <a:xfrm>
            <a:off x="1293983" y="5860392"/>
            <a:ext cx="3801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Configuración avanzada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6F908A8-0BD4-45B0-84D3-CC175CAA837F}"/>
              </a:ext>
            </a:extLst>
          </p:cNvPr>
          <p:cNvSpPr txBox="1"/>
          <p:nvPr/>
        </p:nvSpPr>
        <p:spPr>
          <a:xfrm>
            <a:off x="6820325" y="5847913"/>
            <a:ext cx="3927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Volver a la base de datos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E0714036-CC39-4F6C-AA07-3DFE7FC9A591}"/>
              </a:ext>
            </a:extLst>
          </p:cNvPr>
          <p:cNvSpPr/>
          <p:nvPr/>
        </p:nvSpPr>
        <p:spPr>
          <a:xfrm>
            <a:off x="6207552" y="1424110"/>
            <a:ext cx="5686274" cy="1676897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BD14C67-BC3B-416F-A7EF-31A36725A41F}"/>
              </a:ext>
            </a:extLst>
          </p:cNvPr>
          <p:cNvSpPr txBox="1"/>
          <p:nvPr/>
        </p:nvSpPr>
        <p:spPr>
          <a:xfrm>
            <a:off x="6789451" y="3660709"/>
            <a:ext cx="2347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Importar</a:t>
            </a: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A4DBB500-BA03-4FB5-A316-B5CD0AC7B04C}"/>
              </a:ext>
            </a:extLst>
          </p:cNvPr>
          <p:cNvSpPr/>
          <p:nvPr/>
        </p:nvSpPr>
        <p:spPr>
          <a:xfrm>
            <a:off x="6207485" y="4213374"/>
            <a:ext cx="5326220" cy="1521547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箭號: 五邊形 29">
            <a:extLst>
              <a:ext uri="{FF2B5EF4-FFF2-40B4-BE49-F238E27FC236}">
                <a16:creationId xmlns:a16="http://schemas.microsoft.com/office/drawing/2014/main" id="{6B0D1D2D-B9B5-46E7-AA17-A6D0A0BEC940}"/>
              </a:ext>
            </a:extLst>
          </p:cNvPr>
          <p:cNvSpPr/>
          <p:nvPr/>
        </p:nvSpPr>
        <p:spPr>
          <a:xfrm>
            <a:off x="827256" y="5902996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31" name="箭號: 五邊形 30">
            <a:extLst>
              <a:ext uri="{FF2B5EF4-FFF2-40B4-BE49-F238E27FC236}">
                <a16:creationId xmlns:a16="http://schemas.microsoft.com/office/drawing/2014/main" id="{6511605B-F2E3-44C7-9038-B04BE4FC8E10}"/>
              </a:ext>
            </a:extLst>
          </p:cNvPr>
          <p:cNvSpPr/>
          <p:nvPr/>
        </p:nvSpPr>
        <p:spPr>
          <a:xfrm>
            <a:off x="6322725" y="369568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32" name="箭號: 五邊形 31">
            <a:extLst>
              <a:ext uri="{FF2B5EF4-FFF2-40B4-BE49-F238E27FC236}">
                <a16:creationId xmlns:a16="http://schemas.microsoft.com/office/drawing/2014/main" id="{873CD77E-F9A6-4AAB-95D6-F537EAA6BAF1}"/>
              </a:ext>
            </a:extLst>
          </p:cNvPr>
          <p:cNvSpPr/>
          <p:nvPr/>
        </p:nvSpPr>
        <p:spPr>
          <a:xfrm>
            <a:off x="6322725" y="5914187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3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2EFF8D9-C966-48A8-AEBB-93541AAE3FA6}"/>
              </a:ext>
            </a:extLst>
          </p:cNvPr>
          <p:cNvSpPr txBox="1"/>
          <p:nvPr/>
        </p:nvSpPr>
        <p:spPr>
          <a:xfrm>
            <a:off x="327549" y="374515"/>
            <a:ext cx="657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Integrar con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Excel - 6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AA58B91C-5271-419F-B106-5D53147DBCE2}"/>
              </a:ext>
            </a:extLst>
          </p:cNvPr>
          <p:cNvSpPr/>
          <p:nvPr/>
        </p:nvSpPr>
        <p:spPr>
          <a:xfrm>
            <a:off x="9753600" y="496961"/>
            <a:ext cx="1934817" cy="788499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Importar archivo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C5030A-0D36-7D01-122F-C99190F91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423" y="1624598"/>
            <a:ext cx="5294842" cy="13834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C4BC10-7567-1B3E-31D9-4551CD854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63" y="1424110"/>
            <a:ext cx="5589599" cy="1583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B63A9F-A100-2DB2-DB68-1B612E044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56" y="3108539"/>
            <a:ext cx="4773479" cy="24640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028275-DA7C-6A45-8769-3CED4C6EDF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1"/>
          <a:stretch/>
        </p:blipFill>
        <p:spPr>
          <a:xfrm>
            <a:off x="6298423" y="4476975"/>
            <a:ext cx="5151743" cy="83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079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6FD1E6-1969-06B1-E7F4-36FE8136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73" y="1278222"/>
            <a:ext cx="6933083" cy="2433582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57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7" y="1314505"/>
            <a:ext cx="7009337" cy="2712223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1E6677-D48C-412F-A236-77BF9AD4B40D}"/>
              </a:ext>
            </a:extLst>
          </p:cNvPr>
          <p:cNvSpPr txBox="1"/>
          <p:nvPr/>
        </p:nvSpPr>
        <p:spPr>
          <a:xfrm>
            <a:off x="8596315" y="1984065"/>
            <a:ext cx="3496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Clic para descargar</a:t>
            </a: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E57E6FF-E633-42C0-8AC0-7893DC24A1D7}"/>
              </a:ext>
            </a:extLst>
          </p:cNvPr>
          <p:cNvCxnSpPr>
            <a:cxnSpLocks/>
          </p:cNvCxnSpPr>
          <p:nvPr/>
        </p:nvCxnSpPr>
        <p:spPr>
          <a:xfrm>
            <a:off x="5304005" y="2200275"/>
            <a:ext cx="280177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E0714036-CC39-4F6C-AA07-3DFE7FC9A591}"/>
              </a:ext>
            </a:extLst>
          </p:cNvPr>
          <p:cNvSpPr/>
          <p:nvPr/>
        </p:nvSpPr>
        <p:spPr>
          <a:xfrm>
            <a:off x="658287" y="4201138"/>
            <a:ext cx="6494987" cy="2147615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BD14C67-BC3B-416F-A7EF-31A36725A41F}"/>
              </a:ext>
            </a:extLst>
          </p:cNvPr>
          <p:cNvSpPr txBox="1"/>
          <p:nvPr/>
        </p:nvSpPr>
        <p:spPr>
          <a:xfrm>
            <a:off x="8610572" y="5102644"/>
            <a:ext cx="3161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Configuración de descarga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CCB5DB78-BE7B-4CFF-BDB9-78C0856AB15B}"/>
              </a:ext>
            </a:extLst>
          </p:cNvPr>
          <p:cNvCxnSpPr>
            <a:cxnSpLocks/>
          </p:cNvCxnSpPr>
          <p:nvPr/>
        </p:nvCxnSpPr>
        <p:spPr>
          <a:xfrm>
            <a:off x="7153273" y="5334942"/>
            <a:ext cx="95250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3D974256-BE88-4BC6-A0AF-37ABB222994D}"/>
              </a:ext>
            </a:extLst>
          </p:cNvPr>
          <p:cNvSpPr/>
          <p:nvPr/>
        </p:nvSpPr>
        <p:spPr>
          <a:xfrm>
            <a:off x="8105775" y="2017074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7" name="箭號: 五邊形 16">
            <a:extLst>
              <a:ext uri="{FF2B5EF4-FFF2-40B4-BE49-F238E27FC236}">
                <a16:creationId xmlns:a16="http://schemas.microsoft.com/office/drawing/2014/main" id="{B9C9FAE5-FAE2-42D4-8D7C-EA9E8F3E616A}"/>
              </a:ext>
            </a:extLst>
          </p:cNvPr>
          <p:cNvSpPr/>
          <p:nvPr/>
        </p:nvSpPr>
        <p:spPr>
          <a:xfrm>
            <a:off x="8105775" y="515174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E25959B-CD2A-4DE6-95BD-E65CBCAE4AA5}"/>
              </a:ext>
            </a:extLst>
          </p:cNvPr>
          <p:cNvSpPr txBox="1"/>
          <p:nvPr/>
        </p:nvSpPr>
        <p:spPr>
          <a:xfrm>
            <a:off x="327549" y="374515"/>
            <a:ext cx="657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Integrar con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Excel - 7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EBBEA33-D0C3-4412-8D62-6C8C5DB13679}"/>
              </a:ext>
            </a:extLst>
          </p:cNvPr>
          <p:cNvSpPr/>
          <p:nvPr/>
        </p:nvSpPr>
        <p:spPr>
          <a:xfrm>
            <a:off x="9700591" y="656354"/>
            <a:ext cx="1936238" cy="788133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Exportar Archivo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4BF493-ED32-9B57-E9B8-6A1FEBDC2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10" y="4281744"/>
            <a:ext cx="4949764" cy="205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554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58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81A5E7-5DC9-4E24-B4DE-39F44F28DBB6}"/>
              </a:ext>
            </a:extLst>
          </p:cNvPr>
          <p:cNvSpPr txBox="1"/>
          <p:nvPr/>
        </p:nvSpPr>
        <p:spPr>
          <a:xfrm>
            <a:off x="327888" y="352100"/>
            <a:ext cx="771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Integrar con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Excel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– 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Ejercicios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BBB78E-42BE-47DA-AB4D-75E0D0B4CAFD}"/>
              </a:ext>
            </a:extLst>
          </p:cNvPr>
          <p:cNvSpPr txBox="1"/>
          <p:nvPr/>
        </p:nvSpPr>
        <p:spPr>
          <a:xfrm>
            <a:off x="1621424" y="1617954"/>
            <a:ext cx="100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Importar un archivo Excel a Ragic</a:t>
            </a: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F1000105-54ED-42B7-A1FA-E17D1FF1F7ED}"/>
              </a:ext>
            </a:extLst>
          </p:cNvPr>
          <p:cNvSpPr/>
          <p:nvPr/>
        </p:nvSpPr>
        <p:spPr>
          <a:xfrm>
            <a:off x="995960" y="166558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0" name="箭號: 五邊形 9">
            <a:extLst>
              <a:ext uri="{FF2B5EF4-FFF2-40B4-BE49-F238E27FC236}">
                <a16:creationId xmlns:a16="http://schemas.microsoft.com/office/drawing/2014/main" id="{3A32D897-6647-49BE-A69E-8FBDDC5834F8}"/>
              </a:ext>
            </a:extLst>
          </p:cNvPr>
          <p:cNvSpPr/>
          <p:nvPr/>
        </p:nvSpPr>
        <p:spPr>
          <a:xfrm>
            <a:off x="995960" y="303182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DA24E4C-E6A5-4D08-8D52-809B4175837F}"/>
              </a:ext>
            </a:extLst>
          </p:cNvPr>
          <p:cNvSpPr txBox="1"/>
          <p:nvPr/>
        </p:nvSpPr>
        <p:spPr>
          <a:xfrm>
            <a:off x="1621424" y="2984189"/>
            <a:ext cx="100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Exportar</a:t>
            </a:r>
            <a:r>
              <a:rPr kumimoji="0" lang="es-419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“Órdenes</a:t>
            </a: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 de Ventas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” como archivo Excel</a:t>
            </a:r>
            <a:endParaRPr kumimoji="0" lang="es-419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0417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13F3A16-8B2C-4766-A98D-D933C9982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441" y="373872"/>
            <a:ext cx="3325086" cy="332508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B37E377-85D0-499B-9A58-33FF239A755C}"/>
              </a:ext>
            </a:extLst>
          </p:cNvPr>
          <p:cNvSpPr txBox="1"/>
          <p:nvPr/>
        </p:nvSpPr>
        <p:spPr>
          <a:xfrm>
            <a:off x="1067189" y="3013501"/>
            <a:ext cx="7552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4000" dirty="0">
                <a:solidFill>
                  <a:srgbClr val="9D626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Crear relaciones de datos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44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39475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44525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59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614003B-C9B4-4A9B-A1CD-D4AB6B137866}"/>
              </a:ext>
            </a:extLst>
          </p:cNvPr>
          <p:cNvSpPr txBox="1"/>
          <p:nvPr/>
        </p:nvSpPr>
        <p:spPr>
          <a:xfrm>
            <a:off x="1639362" y="5891498"/>
            <a:ext cx="40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>
                <a:solidFill>
                  <a:srgbClr val="445252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El c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amino al </a:t>
            </a:r>
            <a:r>
              <a:rPr kumimoji="0" lang="es-419" altLang="zh-TW" sz="2000" b="0" i="0" u="none" strike="noStrike" kern="1200" cap="none" spc="0" normalizeH="0" baseline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éxito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710AEEE-9CD8-4B3C-A831-A81C3000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33" y="5592983"/>
            <a:ext cx="686429" cy="6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08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69108C-5579-2B95-A636-F659CDD98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47" y="1502419"/>
            <a:ext cx="5190071" cy="4490881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192554" y="6422571"/>
            <a:ext cx="5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6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485232" y="1307968"/>
            <a:ext cx="5963317" cy="4895849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EA194F5-F7F9-4788-8FC4-912EC0D8C950}"/>
              </a:ext>
            </a:extLst>
          </p:cNvPr>
          <p:cNvCxnSpPr>
            <a:cxnSpLocks/>
          </p:cNvCxnSpPr>
          <p:nvPr/>
        </p:nvCxnSpPr>
        <p:spPr>
          <a:xfrm>
            <a:off x="5933442" y="3422063"/>
            <a:ext cx="2143758" cy="979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2E6BBBF-948F-438F-BAF6-CED59E043290}"/>
              </a:ext>
            </a:extLst>
          </p:cNvPr>
          <p:cNvSpPr txBox="1"/>
          <p:nvPr/>
        </p:nvSpPr>
        <p:spPr>
          <a:xfrm>
            <a:off x="8646848" y="3011477"/>
            <a:ext cx="2805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Haz clic en una hoja para acceder a los registros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0E990B5-5878-4118-9A4F-92DF74D7A528}"/>
              </a:ext>
            </a:extLst>
          </p:cNvPr>
          <p:cNvSpPr/>
          <p:nvPr/>
        </p:nvSpPr>
        <p:spPr>
          <a:xfrm>
            <a:off x="4749799" y="3286540"/>
            <a:ext cx="1183643" cy="27104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7795A321-56C6-4C60-9959-8D27F3A5ACD6}"/>
              </a:ext>
            </a:extLst>
          </p:cNvPr>
          <p:cNvSpPr/>
          <p:nvPr/>
        </p:nvSpPr>
        <p:spPr>
          <a:xfrm>
            <a:off x="8128661" y="312883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99AC671-ED4B-4B74-9948-808A4B121681}"/>
              </a:ext>
            </a:extLst>
          </p:cNvPr>
          <p:cNvSpPr txBox="1"/>
          <p:nvPr/>
        </p:nvSpPr>
        <p:spPr>
          <a:xfrm>
            <a:off x="326667" y="349521"/>
            <a:ext cx="3266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Introducción</a:t>
            </a:r>
            <a:r>
              <a:rPr lang="zh-TW" altLang="en-US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3</a:t>
            </a:r>
            <a:endParaRPr lang="zh-TW" altLang="en-US" sz="3200" dirty="0">
              <a:solidFill>
                <a:srgbClr val="445252"/>
              </a:solidFill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22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37DA81-2CB0-35BE-6E6C-BC1E75CED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716" y="1522301"/>
            <a:ext cx="5295979" cy="4103422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60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274513" y="1355572"/>
            <a:ext cx="5629870" cy="4670729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1E6677-D48C-412F-A236-77BF9AD4B40D}"/>
              </a:ext>
            </a:extLst>
          </p:cNvPr>
          <p:cNvSpPr txBox="1"/>
          <p:nvPr/>
        </p:nvSpPr>
        <p:spPr>
          <a:xfrm>
            <a:off x="8799443" y="3809999"/>
            <a:ext cx="296848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Cuatro herramientas diferentes de enlace</a:t>
            </a:r>
            <a:endParaRPr kumimoji="0" lang="zh-TW" altLang="en-US" sz="23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E57E6FF-E633-42C0-8AC0-7893DC24A1D7}"/>
              </a:ext>
            </a:extLst>
          </p:cNvPr>
          <p:cNvCxnSpPr>
            <a:cxnSpLocks/>
          </p:cNvCxnSpPr>
          <p:nvPr/>
        </p:nvCxnSpPr>
        <p:spPr>
          <a:xfrm>
            <a:off x="6619461" y="4174030"/>
            <a:ext cx="147761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D864873-2363-478E-B689-282422C5F67E}"/>
              </a:ext>
            </a:extLst>
          </p:cNvPr>
          <p:cNvSpPr/>
          <p:nvPr/>
        </p:nvSpPr>
        <p:spPr>
          <a:xfrm>
            <a:off x="7962900" y="959290"/>
            <a:ext cx="3750129" cy="690831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Enlazar hojas</a:t>
            </a:r>
          </a:p>
        </p:txBody>
      </p: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F3DEE744-2B73-43E5-9937-D95F87333568}"/>
              </a:ext>
            </a:extLst>
          </p:cNvPr>
          <p:cNvSpPr/>
          <p:nvPr/>
        </p:nvSpPr>
        <p:spPr>
          <a:xfrm>
            <a:off x="8146847" y="3990829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1F75CCB-4378-4E49-BB10-578C6A6E14A3}"/>
              </a:ext>
            </a:extLst>
          </p:cNvPr>
          <p:cNvSpPr txBox="1"/>
          <p:nvPr/>
        </p:nvSpPr>
        <p:spPr>
          <a:xfrm>
            <a:off x="327549" y="374515"/>
            <a:ext cx="4529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</a:t>
            </a:r>
          </a:p>
        </p:txBody>
      </p:sp>
    </p:spTree>
    <p:extLst>
      <p:ext uri="{BB962C8B-B14F-4D97-AF65-F5344CB8AC3E}">
        <p14:creationId xmlns:p14="http://schemas.microsoft.com/office/powerpoint/2010/main" val="39120182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BB86A0-E54B-1462-2579-49B91E944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98" y="2839647"/>
            <a:ext cx="8401482" cy="23042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61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8" y="2652986"/>
            <a:ext cx="11054741" cy="3443014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D864873-2363-478E-B689-282422C5F67E}"/>
              </a:ext>
            </a:extLst>
          </p:cNvPr>
          <p:cNvSpPr/>
          <p:nvPr/>
        </p:nvSpPr>
        <p:spPr>
          <a:xfrm>
            <a:off x="4750904" y="762000"/>
            <a:ext cx="6962125" cy="1675530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Caso 1: Al ingresar órdenes de ventas, queremos rellenar la información relacionada al cliente que está alojada en otro formulario. 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A4A10A0-5689-49CE-93BA-0E60E9733A97}"/>
              </a:ext>
            </a:extLst>
          </p:cNvPr>
          <p:cNvSpPr txBox="1"/>
          <p:nvPr/>
        </p:nvSpPr>
        <p:spPr>
          <a:xfrm>
            <a:off x="327549" y="374515"/>
            <a:ext cx="10161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419" altLang="zh-TW" sz="30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0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1-1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50B0E-D14A-A0B9-5DE6-DDC41EB556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85"/>
          <a:stretch/>
        </p:blipFill>
        <p:spPr>
          <a:xfrm>
            <a:off x="4085534" y="3011228"/>
            <a:ext cx="7337642" cy="27265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3822063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422F03-3FE4-37AE-2760-73B87F5D5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57" y="2912916"/>
            <a:ext cx="6197919" cy="2171812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62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900532" y="2714624"/>
            <a:ext cx="10548518" cy="3354949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9E3B4FB2-68BB-4D67-B1E8-6F7EFF86E38A}"/>
              </a:ext>
            </a:extLst>
          </p:cNvPr>
          <p:cNvCxnSpPr>
            <a:cxnSpLocks/>
          </p:cNvCxnSpPr>
          <p:nvPr/>
        </p:nvCxnSpPr>
        <p:spPr>
          <a:xfrm flipV="1">
            <a:off x="3300408" y="2428558"/>
            <a:ext cx="0" cy="10700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3FA687F-6E37-4E51-905D-0B780F4FB3CC}"/>
              </a:ext>
            </a:extLst>
          </p:cNvPr>
          <p:cNvSpPr txBox="1"/>
          <p:nvPr/>
        </p:nvSpPr>
        <p:spPr>
          <a:xfrm>
            <a:off x="3314908" y="1923393"/>
            <a:ext cx="2439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Clic aquí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A3AD1FB-0403-4148-BFD8-5C725F9521AD}"/>
              </a:ext>
            </a:extLst>
          </p:cNvPr>
          <p:cNvSpPr txBox="1"/>
          <p:nvPr/>
        </p:nvSpPr>
        <p:spPr>
          <a:xfrm>
            <a:off x="6270543" y="1912046"/>
            <a:ext cx="5815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Seleccionar de la hoja “Clientes”</a:t>
            </a:r>
          </a:p>
        </p:txBody>
      </p:sp>
      <p:sp>
        <p:nvSpPr>
          <p:cNvPr id="17" name="箭號: 五邊形 16">
            <a:extLst>
              <a:ext uri="{FF2B5EF4-FFF2-40B4-BE49-F238E27FC236}">
                <a16:creationId xmlns:a16="http://schemas.microsoft.com/office/drawing/2014/main" id="{76DFA3CF-A8F1-4F16-AF11-89B9BB130D33}"/>
              </a:ext>
            </a:extLst>
          </p:cNvPr>
          <p:cNvSpPr/>
          <p:nvPr/>
        </p:nvSpPr>
        <p:spPr>
          <a:xfrm>
            <a:off x="2799093" y="1971024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8" name="箭號: 五邊形 17">
            <a:extLst>
              <a:ext uri="{FF2B5EF4-FFF2-40B4-BE49-F238E27FC236}">
                <a16:creationId xmlns:a16="http://schemas.microsoft.com/office/drawing/2014/main" id="{AA74DA16-67E8-4E49-83EC-9B97D9C98ABD}"/>
              </a:ext>
            </a:extLst>
          </p:cNvPr>
          <p:cNvSpPr/>
          <p:nvPr/>
        </p:nvSpPr>
        <p:spPr>
          <a:xfrm>
            <a:off x="5803817" y="1971024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F30B1BF-BDA5-4BAC-AE09-5F6BABBB50CF}"/>
              </a:ext>
            </a:extLst>
          </p:cNvPr>
          <p:cNvSpPr txBox="1"/>
          <p:nvPr/>
        </p:nvSpPr>
        <p:spPr>
          <a:xfrm>
            <a:off x="327549" y="374515"/>
            <a:ext cx="6320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1-2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3137E4E-C3C3-D6E7-F07C-317550D06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" r="18929"/>
          <a:stretch/>
        </p:blipFill>
        <p:spPr>
          <a:xfrm>
            <a:off x="5503662" y="2957277"/>
            <a:ext cx="5949657" cy="2767661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A8756B6E-B2E3-4CDD-B973-2E576FF5B2DA}"/>
              </a:ext>
            </a:extLst>
          </p:cNvPr>
          <p:cNvCxnSpPr>
            <a:cxnSpLocks/>
          </p:cNvCxnSpPr>
          <p:nvPr/>
        </p:nvCxnSpPr>
        <p:spPr>
          <a:xfrm flipV="1">
            <a:off x="6256505" y="2428558"/>
            <a:ext cx="0" cy="5287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4250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63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573018" y="1629615"/>
            <a:ext cx="7504637" cy="3494206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3FA687F-6E37-4E51-905D-0B780F4FB3CC}"/>
              </a:ext>
            </a:extLst>
          </p:cNvPr>
          <p:cNvSpPr txBox="1"/>
          <p:nvPr/>
        </p:nvSpPr>
        <p:spPr>
          <a:xfrm>
            <a:off x="9227371" y="2851026"/>
            <a:ext cx="3065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Seleccionar ID de cliente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A3AD1FB-0403-4148-BFD8-5C725F9521AD}"/>
              </a:ext>
            </a:extLst>
          </p:cNvPr>
          <p:cNvSpPr txBox="1"/>
          <p:nvPr/>
        </p:nvSpPr>
        <p:spPr>
          <a:xfrm>
            <a:off x="9197958" y="4187742"/>
            <a:ext cx="3124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Rellenar información correspondiente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2" name="箭號: 五邊形 21">
            <a:extLst>
              <a:ext uri="{FF2B5EF4-FFF2-40B4-BE49-F238E27FC236}">
                <a16:creationId xmlns:a16="http://schemas.microsoft.com/office/drawing/2014/main" id="{B9E93A84-54AB-4B6C-AAB3-4FE6A8D20159}"/>
              </a:ext>
            </a:extLst>
          </p:cNvPr>
          <p:cNvSpPr/>
          <p:nvPr/>
        </p:nvSpPr>
        <p:spPr>
          <a:xfrm>
            <a:off x="8714175" y="301031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3" name="箭號: 五邊形 22">
            <a:extLst>
              <a:ext uri="{FF2B5EF4-FFF2-40B4-BE49-F238E27FC236}">
                <a16:creationId xmlns:a16="http://schemas.microsoft.com/office/drawing/2014/main" id="{0E2989E3-B217-4026-ACA0-882B2596E378}"/>
              </a:ext>
            </a:extLst>
          </p:cNvPr>
          <p:cNvSpPr/>
          <p:nvPr/>
        </p:nvSpPr>
        <p:spPr>
          <a:xfrm>
            <a:off x="8703243" y="435012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977AC92-84C2-4731-8D09-2CF97F9F2B44}"/>
              </a:ext>
            </a:extLst>
          </p:cNvPr>
          <p:cNvSpPr txBox="1"/>
          <p:nvPr/>
        </p:nvSpPr>
        <p:spPr>
          <a:xfrm>
            <a:off x="327549" y="374515"/>
            <a:ext cx="6320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1-3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3E34C-3DBD-D313-6420-51C8C07F1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88" y="1851018"/>
            <a:ext cx="7049182" cy="3051399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9E3B4FB2-68BB-4D67-B1E8-6F7EFF86E38A}"/>
              </a:ext>
            </a:extLst>
          </p:cNvPr>
          <p:cNvCxnSpPr>
            <a:cxnSpLocks/>
          </p:cNvCxnSpPr>
          <p:nvPr/>
        </p:nvCxnSpPr>
        <p:spPr>
          <a:xfrm>
            <a:off x="5723421" y="3129332"/>
            <a:ext cx="297982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12">
            <a:extLst>
              <a:ext uri="{FF2B5EF4-FFF2-40B4-BE49-F238E27FC236}">
                <a16:creationId xmlns:a16="http://schemas.microsoft.com/office/drawing/2014/main" id="{A964AD63-1806-9B84-075B-BB538EE4E2CC}"/>
              </a:ext>
            </a:extLst>
          </p:cNvPr>
          <p:cNvCxnSpPr>
            <a:cxnSpLocks/>
          </p:cNvCxnSpPr>
          <p:nvPr/>
        </p:nvCxnSpPr>
        <p:spPr>
          <a:xfrm>
            <a:off x="5723422" y="4533322"/>
            <a:ext cx="297982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7450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64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901687" y="1557133"/>
            <a:ext cx="5897217" cy="4810531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1E6677-D48C-412F-A236-77BF9AD4B40D}"/>
              </a:ext>
            </a:extLst>
          </p:cNvPr>
          <p:cNvSpPr txBox="1"/>
          <p:nvPr/>
        </p:nvSpPr>
        <p:spPr>
          <a:xfrm>
            <a:off x="9867902" y="2635224"/>
            <a:ext cx="2133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Clic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D864873-2363-478E-B689-282422C5F67E}"/>
              </a:ext>
            </a:extLst>
          </p:cNvPr>
          <p:cNvSpPr/>
          <p:nvPr/>
        </p:nvSpPr>
        <p:spPr>
          <a:xfrm>
            <a:off x="8700053" y="865653"/>
            <a:ext cx="2936776" cy="58477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Enlazar y</a:t>
            </a:r>
            <a:r>
              <a:rPr lang="zh-TW" altLang="en-US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Cargar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12" name="箭號: 五邊形 11">
            <a:extLst>
              <a:ext uri="{FF2B5EF4-FFF2-40B4-BE49-F238E27FC236}">
                <a16:creationId xmlns:a16="http://schemas.microsoft.com/office/drawing/2014/main" id="{1707A649-18FF-4C04-BC60-DFA9EC9549FC}"/>
              </a:ext>
            </a:extLst>
          </p:cNvPr>
          <p:cNvSpPr/>
          <p:nvPr/>
        </p:nvSpPr>
        <p:spPr>
          <a:xfrm>
            <a:off x="9363075" y="2682856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2D29048-ECC4-4708-A1BE-2D3AEA64A7D3}"/>
              </a:ext>
            </a:extLst>
          </p:cNvPr>
          <p:cNvSpPr txBox="1"/>
          <p:nvPr/>
        </p:nvSpPr>
        <p:spPr>
          <a:xfrm>
            <a:off x="327549" y="374515"/>
            <a:ext cx="6320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1-4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36FDE7-BDF7-40B8-36E5-6033989B6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258" y="1630018"/>
            <a:ext cx="5187521" cy="4561222"/>
          </a:xfrm>
          <a:prstGeom prst="rect">
            <a:avLst/>
          </a:prstGeom>
        </p:spPr>
      </p:pic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E57E6FF-E633-42C0-8AC0-7893DC24A1D7}"/>
              </a:ext>
            </a:extLst>
          </p:cNvPr>
          <p:cNvCxnSpPr>
            <a:cxnSpLocks/>
          </p:cNvCxnSpPr>
          <p:nvPr/>
        </p:nvCxnSpPr>
        <p:spPr>
          <a:xfrm>
            <a:off x="6718852" y="2866057"/>
            <a:ext cx="264422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7924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65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000538" y="2796522"/>
            <a:ext cx="9097619" cy="3134892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1E6677-D48C-412F-A236-77BF9AD4B40D}"/>
              </a:ext>
            </a:extLst>
          </p:cNvPr>
          <p:cNvSpPr txBox="1"/>
          <p:nvPr/>
        </p:nvSpPr>
        <p:spPr>
          <a:xfrm>
            <a:off x="1503529" y="1872938"/>
            <a:ext cx="827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Configurar campo enlazado</a:t>
            </a: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E57E6FF-E633-42C0-8AC0-7893DC24A1D7}"/>
              </a:ext>
            </a:extLst>
          </p:cNvPr>
          <p:cNvCxnSpPr>
            <a:cxnSpLocks/>
          </p:cNvCxnSpPr>
          <p:nvPr/>
        </p:nvCxnSpPr>
        <p:spPr>
          <a:xfrm flipV="1">
            <a:off x="1417805" y="2352676"/>
            <a:ext cx="0" cy="3518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0E963A9F-2C66-41D5-93AA-D270BC6F80E1}"/>
              </a:ext>
            </a:extLst>
          </p:cNvPr>
          <p:cNvSpPr/>
          <p:nvPr/>
        </p:nvSpPr>
        <p:spPr>
          <a:xfrm>
            <a:off x="951079" y="1894276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23D42E7-C9D6-4001-8A7C-92055FFD4CE8}"/>
              </a:ext>
            </a:extLst>
          </p:cNvPr>
          <p:cNvSpPr txBox="1"/>
          <p:nvPr/>
        </p:nvSpPr>
        <p:spPr>
          <a:xfrm>
            <a:off x="327549" y="374515"/>
            <a:ext cx="6320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1-5</a:t>
            </a:r>
          </a:p>
        </p:txBody>
      </p:sp>
      <p:sp>
        <p:nvSpPr>
          <p:cNvPr id="3" name="矩形: 圓角 17">
            <a:extLst>
              <a:ext uri="{FF2B5EF4-FFF2-40B4-BE49-F238E27FC236}">
                <a16:creationId xmlns:a16="http://schemas.microsoft.com/office/drawing/2014/main" id="{80477A07-EDF6-8793-081B-549B003CCE26}"/>
              </a:ext>
            </a:extLst>
          </p:cNvPr>
          <p:cNvSpPr/>
          <p:nvPr/>
        </p:nvSpPr>
        <p:spPr>
          <a:xfrm>
            <a:off x="8700053" y="865653"/>
            <a:ext cx="2936776" cy="58477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Enlazar y</a:t>
            </a:r>
            <a:r>
              <a:rPr lang="zh-TW" altLang="en-US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Cargar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3F5E5F-C71B-26C7-4C3E-3DE2237AD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960" y="2846895"/>
            <a:ext cx="8820653" cy="289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886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66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7" y="2895604"/>
            <a:ext cx="10978541" cy="3035828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1E6677-D48C-412F-A236-77BF9AD4B40D}"/>
              </a:ext>
            </a:extLst>
          </p:cNvPr>
          <p:cNvSpPr txBox="1"/>
          <p:nvPr/>
        </p:nvSpPr>
        <p:spPr>
          <a:xfrm>
            <a:off x="1417804" y="1974357"/>
            <a:ext cx="10219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Enlazar los campos cargados a las celdas correspondientes </a:t>
            </a: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E57E6FF-E633-42C0-8AC0-7893DC24A1D7}"/>
              </a:ext>
            </a:extLst>
          </p:cNvPr>
          <p:cNvCxnSpPr>
            <a:cxnSpLocks/>
          </p:cNvCxnSpPr>
          <p:nvPr/>
        </p:nvCxnSpPr>
        <p:spPr>
          <a:xfrm flipV="1">
            <a:off x="1417804" y="2476503"/>
            <a:ext cx="0" cy="41910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箭號: 五邊形 11">
            <a:extLst>
              <a:ext uri="{FF2B5EF4-FFF2-40B4-BE49-F238E27FC236}">
                <a16:creationId xmlns:a16="http://schemas.microsoft.com/office/drawing/2014/main" id="{AD367212-F459-4EB5-9A06-0130DCD023F9}"/>
              </a:ext>
            </a:extLst>
          </p:cNvPr>
          <p:cNvSpPr/>
          <p:nvPr/>
        </p:nvSpPr>
        <p:spPr>
          <a:xfrm>
            <a:off x="951078" y="2004503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80D7E45-EB15-4BE7-940D-544C610418D6}"/>
              </a:ext>
            </a:extLst>
          </p:cNvPr>
          <p:cNvSpPr txBox="1"/>
          <p:nvPr/>
        </p:nvSpPr>
        <p:spPr>
          <a:xfrm>
            <a:off x="331497" y="374514"/>
            <a:ext cx="6320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1-6</a:t>
            </a:r>
          </a:p>
        </p:txBody>
      </p:sp>
      <p:sp>
        <p:nvSpPr>
          <p:cNvPr id="3" name="矩形: 圓角 17">
            <a:extLst>
              <a:ext uri="{FF2B5EF4-FFF2-40B4-BE49-F238E27FC236}">
                <a16:creationId xmlns:a16="http://schemas.microsoft.com/office/drawing/2014/main" id="{9497CA5A-51C7-BA01-D08F-142A590CE158}"/>
              </a:ext>
            </a:extLst>
          </p:cNvPr>
          <p:cNvSpPr/>
          <p:nvPr/>
        </p:nvSpPr>
        <p:spPr>
          <a:xfrm>
            <a:off x="8700053" y="865653"/>
            <a:ext cx="2936776" cy="58477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Enlazar y</a:t>
            </a:r>
            <a:r>
              <a:rPr lang="zh-TW" altLang="en-US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Cargar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124F7-F156-A6E6-A216-36E235A14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60" y="3006388"/>
            <a:ext cx="9644492" cy="261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402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67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8" y="2800349"/>
            <a:ext cx="11124138" cy="3390895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9DE4226-39D0-42E6-8FEC-F9D821331FC7}"/>
              </a:ext>
            </a:extLst>
          </p:cNvPr>
          <p:cNvSpPr/>
          <p:nvPr/>
        </p:nvSpPr>
        <p:spPr>
          <a:xfrm>
            <a:off x="4003222" y="1179462"/>
            <a:ext cx="7779204" cy="1272530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Caso 2:</a:t>
            </a:r>
            <a:r>
              <a:rPr lang="zh-TW" altLang="en-US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A veces necesitarás crear diferentes versiones del mismo formulario para que diferentes grupos de usuarios vean diferentes versiones.</a:t>
            </a:r>
            <a:endParaRPr lang="zh-TW" altLang="en-US" sz="2400" dirty="0">
              <a:solidFill>
                <a:prstClr val="white"/>
              </a:solidFill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126ABE-CD38-409A-83BC-B0A8CC8F7633}"/>
              </a:ext>
            </a:extLst>
          </p:cNvPr>
          <p:cNvSpPr txBox="1"/>
          <p:nvPr/>
        </p:nvSpPr>
        <p:spPr>
          <a:xfrm>
            <a:off x="327549" y="374515"/>
            <a:ext cx="6320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2-1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00879-EB61-6CE6-A398-DFE130B64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15" y="2907609"/>
            <a:ext cx="4957793" cy="3208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644B0-FBC1-8E1B-D543-CEC49EE48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824" y="2907609"/>
            <a:ext cx="5502679" cy="254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053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26F1C4-27DF-8649-9B82-A733793F9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51" y="2208304"/>
            <a:ext cx="4647341" cy="3208165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68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777001" y="2003088"/>
            <a:ext cx="10590737" cy="4173006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711FEA1-EF5A-4133-A4D6-83FF50DC2FF0}"/>
              </a:ext>
            </a:extLst>
          </p:cNvPr>
          <p:cNvCxnSpPr>
            <a:cxnSpLocks/>
          </p:cNvCxnSpPr>
          <p:nvPr/>
        </p:nvCxnSpPr>
        <p:spPr>
          <a:xfrm flipV="1">
            <a:off x="3722590" y="1730347"/>
            <a:ext cx="0" cy="189659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6B90F00-FB00-4ADB-9218-FCA3D520A44D}"/>
              </a:ext>
            </a:extLst>
          </p:cNvPr>
          <p:cNvSpPr txBox="1"/>
          <p:nvPr/>
        </p:nvSpPr>
        <p:spPr>
          <a:xfrm>
            <a:off x="3098313" y="1312302"/>
            <a:ext cx="2495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Clic aquí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9C95F44-6587-43D1-BCB7-40F477377159}"/>
              </a:ext>
            </a:extLst>
          </p:cNvPr>
          <p:cNvSpPr txBox="1"/>
          <p:nvPr/>
        </p:nvSpPr>
        <p:spPr>
          <a:xfrm>
            <a:off x="6072347" y="1275512"/>
            <a:ext cx="3295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Duplicar hoja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0D3FD42A-FD4D-486F-871F-BE76AC0E3533}"/>
              </a:ext>
            </a:extLst>
          </p:cNvPr>
          <p:cNvSpPr/>
          <p:nvPr/>
        </p:nvSpPr>
        <p:spPr>
          <a:xfrm>
            <a:off x="2590640" y="136394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8" name="箭號: 五邊形 17">
            <a:extLst>
              <a:ext uri="{FF2B5EF4-FFF2-40B4-BE49-F238E27FC236}">
                <a16:creationId xmlns:a16="http://schemas.microsoft.com/office/drawing/2014/main" id="{6B8E9939-2E44-4236-B036-C6D251656A15}"/>
              </a:ext>
            </a:extLst>
          </p:cNvPr>
          <p:cNvSpPr/>
          <p:nvPr/>
        </p:nvSpPr>
        <p:spPr>
          <a:xfrm>
            <a:off x="5593795" y="1337206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F1DEAC7-BAAB-4748-AB7F-511C79FEAAA5}"/>
              </a:ext>
            </a:extLst>
          </p:cNvPr>
          <p:cNvSpPr txBox="1"/>
          <p:nvPr/>
        </p:nvSpPr>
        <p:spPr>
          <a:xfrm>
            <a:off x="327549" y="374515"/>
            <a:ext cx="6320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2-2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E883F6D9-2C2A-4858-85AF-B636EC3CB31C}"/>
              </a:ext>
            </a:extLst>
          </p:cNvPr>
          <p:cNvSpPr/>
          <p:nvPr/>
        </p:nvSpPr>
        <p:spPr>
          <a:xfrm>
            <a:off x="8556004" y="765880"/>
            <a:ext cx="3080826" cy="58477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Versiones Múltiples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7E465-6260-45C7-417A-881790482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315" y="2274323"/>
            <a:ext cx="5296172" cy="1352620"/>
          </a:xfrm>
          <a:prstGeom prst="rect">
            <a:avLst/>
          </a:prstGeom>
        </p:spPr>
      </p:pic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1E4045E6-1C33-4A45-B3BC-E2804DF5D335}"/>
              </a:ext>
            </a:extLst>
          </p:cNvPr>
          <p:cNvCxnSpPr>
            <a:cxnSpLocks/>
          </p:cNvCxnSpPr>
          <p:nvPr/>
        </p:nvCxnSpPr>
        <p:spPr>
          <a:xfrm flipH="1">
            <a:off x="6072347" y="1770529"/>
            <a:ext cx="22" cy="128699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7381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69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931294" y="2445922"/>
            <a:ext cx="4103205" cy="3079061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711FEA1-EF5A-4133-A4D6-83FF50DC2FF0}"/>
              </a:ext>
            </a:extLst>
          </p:cNvPr>
          <p:cNvCxnSpPr>
            <a:cxnSpLocks/>
          </p:cNvCxnSpPr>
          <p:nvPr/>
        </p:nvCxnSpPr>
        <p:spPr>
          <a:xfrm>
            <a:off x="4823791" y="4563736"/>
            <a:ext cx="127220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6B90F00-FB00-4ADB-9218-FCA3D520A44D}"/>
              </a:ext>
            </a:extLst>
          </p:cNvPr>
          <p:cNvSpPr txBox="1"/>
          <p:nvPr/>
        </p:nvSpPr>
        <p:spPr>
          <a:xfrm>
            <a:off x="6556293" y="4323207"/>
            <a:ext cx="4920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Todas las ediciones y eliminaciones de valores de los registros se reflejarán en ambas hojas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046F4425-8D79-4E02-AA57-4699A47CA2BC}"/>
              </a:ext>
            </a:extLst>
          </p:cNvPr>
          <p:cNvSpPr/>
          <p:nvPr/>
        </p:nvSpPr>
        <p:spPr>
          <a:xfrm>
            <a:off x="6089567" y="438053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9395EDC-3412-4072-9CA9-D9BA7E232E21}"/>
              </a:ext>
            </a:extLst>
          </p:cNvPr>
          <p:cNvSpPr txBox="1"/>
          <p:nvPr/>
        </p:nvSpPr>
        <p:spPr>
          <a:xfrm>
            <a:off x="327549" y="374515"/>
            <a:ext cx="6320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2-3</a:t>
            </a:r>
          </a:p>
        </p:txBody>
      </p:sp>
      <p:sp>
        <p:nvSpPr>
          <p:cNvPr id="3" name="矩形: 圓角 18">
            <a:extLst>
              <a:ext uri="{FF2B5EF4-FFF2-40B4-BE49-F238E27FC236}">
                <a16:creationId xmlns:a16="http://schemas.microsoft.com/office/drawing/2014/main" id="{12C38F2F-CE61-2CDE-F9F9-ACD578C7356A}"/>
              </a:ext>
            </a:extLst>
          </p:cNvPr>
          <p:cNvSpPr/>
          <p:nvPr/>
        </p:nvSpPr>
        <p:spPr>
          <a:xfrm>
            <a:off x="8556004" y="765880"/>
            <a:ext cx="3080826" cy="58477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Versiones Múltiples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A21C2-942F-CABA-1C46-4993C6A5D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39"/>
          <a:stretch/>
        </p:blipFill>
        <p:spPr>
          <a:xfrm>
            <a:off x="1032949" y="2801559"/>
            <a:ext cx="3899893" cy="260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5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4C66E6-C37C-1B48-8074-9744A9310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69" y="2908852"/>
            <a:ext cx="8509437" cy="2149438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192554" y="6422571"/>
            <a:ext cx="5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7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579259" y="2796465"/>
            <a:ext cx="8633459" cy="2735285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E8DBFD9-0A2C-4180-BB99-1E2AE683FC88}"/>
              </a:ext>
            </a:extLst>
          </p:cNvPr>
          <p:cNvSpPr/>
          <p:nvPr/>
        </p:nvSpPr>
        <p:spPr>
          <a:xfrm>
            <a:off x="4953000" y="636079"/>
            <a:ext cx="6760029" cy="966908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La</a:t>
            </a:r>
            <a:r>
              <a:rPr lang="en-US" altLang="zh-TW" sz="2400" b="1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“</a:t>
            </a:r>
            <a:r>
              <a:rPr lang="es-419" altLang="zh-TW" sz="2400" b="1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Página de Listado</a:t>
            </a:r>
            <a:r>
              <a:rPr lang="en-US" altLang="zh-TW" sz="2400" b="1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”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es una tabla que contiene el resumen de muchos registros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.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2A31875-F846-4220-94D0-FCF29A481872}"/>
              </a:ext>
            </a:extLst>
          </p:cNvPr>
          <p:cNvSpPr/>
          <p:nvPr/>
        </p:nvSpPr>
        <p:spPr>
          <a:xfrm>
            <a:off x="913666" y="3822018"/>
            <a:ext cx="8177480" cy="334346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20CD8621-17C7-43B7-8587-EDF274B03E9E}"/>
              </a:ext>
            </a:extLst>
          </p:cNvPr>
          <p:cNvCxnSpPr>
            <a:cxnSpLocks/>
          </p:cNvCxnSpPr>
          <p:nvPr/>
        </p:nvCxnSpPr>
        <p:spPr>
          <a:xfrm>
            <a:off x="9074777" y="3910118"/>
            <a:ext cx="4925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E1432FE-58EC-4BCB-97B5-02007B5F9517}"/>
              </a:ext>
            </a:extLst>
          </p:cNvPr>
          <p:cNvSpPr txBox="1"/>
          <p:nvPr/>
        </p:nvSpPr>
        <p:spPr>
          <a:xfrm>
            <a:off x="9450812" y="4156364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Haz clic para ver los detalles de este registro.</a:t>
            </a:r>
          </a:p>
        </p:txBody>
      </p:sp>
      <p:sp>
        <p:nvSpPr>
          <p:cNvPr id="17" name="箭號: 五邊形 16">
            <a:extLst>
              <a:ext uri="{FF2B5EF4-FFF2-40B4-BE49-F238E27FC236}">
                <a16:creationId xmlns:a16="http://schemas.microsoft.com/office/drawing/2014/main" id="{251438ED-C1E5-410C-8CB4-0E5957357190}"/>
              </a:ext>
            </a:extLst>
          </p:cNvPr>
          <p:cNvSpPr/>
          <p:nvPr/>
        </p:nvSpPr>
        <p:spPr>
          <a:xfrm>
            <a:off x="9567333" y="3726917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DB4A1AC-43C3-4768-8C96-8F3830264D43}"/>
              </a:ext>
            </a:extLst>
          </p:cNvPr>
          <p:cNvSpPr txBox="1"/>
          <p:nvPr/>
        </p:nvSpPr>
        <p:spPr>
          <a:xfrm>
            <a:off x="326667" y="349521"/>
            <a:ext cx="3266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Introducción</a:t>
            </a:r>
            <a:r>
              <a:rPr lang="zh-TW" altLang="en-US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4</a:t>
            </a:r>
            <a:endParaRPr lang="zh-TW" altLang="en-US" sz="3200" dirty="0">
              <a:solidFill>
                <a:srgbClr val="445252"/>
              </a:solidFill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3897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70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73846" y="2213674"/>
            <a:ext cx="10186418" cy="4100139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711FEA1-EF5A-4133-A4D6-83FF50DC2FF0}"/>
              </a:ext>
            </a:extLst>
          </p:cNvPr>
          <p:cNvCxnSpPr>
            <a:cxnSpLocks/>
          </p:cNvCxnSpPr>
          <p:nvPr/>
        </p:nvCxnSpPr>
        <p:spPr>
          <a:xfrm flipV="1">
            <a:off x="1331736" y="1908869"/>
            <a:ext cx="0" cy="30480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6B90F00-FB00-4ADB-9218-FCA3D520A44D}"/>
              </a:ext>
            </a:extLst>
          </p:cNvPr>
          <p:cNvSpPr txBox="1"/>
          <p:nvPr/>
        </p:nvSpPr>
        <p:spPr>
          <a:xfrm>
            <a:off x="1331736" y="1368774"/>
            <a:ext cx="1038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Campos, derechos de acceso y formato pueden ser diferentes</a:t>
            </a:r>
          </a:p>
        </p:txBody>
      </p:sp>
      <p:sp>
        <p:nvSpPr>
          <p:cNvPr id="12" name="箭號: 五邊形 11">
            <a:extLst>
              <a:ext uri="{FF2B5EF4-FFF2-40B4-BE49-F238E27FC236}">
                <a16:creationId xmlns:a16="http://schemas.microsoft.com/office/drawing/2014/main" id="{DBA28136-D59D-4ED5-A365-6A7E2D3C773D}"/>
              </a:ext>
            </a:extLst>
          </p:cNvPr>
          <p:cNvSpPr/>
          <p:nvPr/>
        </p:nvSpPr>
        <p:spPr>
          <a:xfrm>
            <a:off x="865010" y="140328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0DF6D12-46D1-498B-8C29-5AA3B49C3E00}"/>
              </a:ext>
            </a:extLst>
          </p:cNvPr>
          <p:cNvSpPr txBox="1"/>
          <p:nvPr/>
        </p:nvSpPr>
        <p:spPr>
          <a:xfrm>
            <a:off x="327549" y="374769"/>
            <a:ext cx="6320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2-4</a:t>
            </a:r>
          </a:p>
        </p:txBody>
      </p:sp>
      <p:sp>
        <p:nvSpPr>
          <p:cNvPr id="3" name="矩形: 圓角 18">
            <a:extLst>
              <a:ext uri="{FF2B5EF4-FFF2-40B4-BE49-F238E27FC236}">
                <a16:creationId xmlns:a16="http://schemas.microsoft.com/office/drawing/2014/main" id="{A658E44A-28D8-6D0C-1A61-D9D945C7109A}"/>
              </a:ext>
            </a:extLst>
          </p:cNvPr>
          <p:cNvSpPr/>
          <p:nvPr/>
        </p:nvSpPr>
        <p:spPr>
          <a:xfrm>
            <a:off x="8556004" y="765880"/>
            <a:ext cx="3080826" cy="58477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Versiones Múltiples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80AA5-40DA-D3E2-E377-BFC0D6693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03" y="2274176"/>
            <a:ext cx="5169455" cy="35127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CD4F4A-3483-3162-8260-1779773289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65"/>
          <a:stretch/>
        </p:blipFill>
        <p:spPr>
          <a:xfrm>
            <a:off x="5067416" y="2467881"/>
            <a:ext cx="5667403" cy="28088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226914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71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522987" y="2073966"/>
            <a:ext cx="8587883" cy="3610158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5305429" y="720510"/>
            <a:ext cx="6407600" cy="1231644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Caso</a:t>
            </a:r>
            <a:r>
              <a:rPr lang="zh-TW" altLang="en-US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3:</a:t>
            </a:r>
            <a:r>
              <a:rPr lang="zh-TW" altLang="en-US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Para hacer que los datos de subtabla sean más accesibles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, puedes </a:t>
            </a:r>
            <a:r>
              <a:rPr lang="en-US" altLang="zh-TW" sz="2400" dirty="0" err="1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crear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una hoja desde subtabla.</a:t>
            </a:r>
            <a:endParaRPr lang="zh-TW" altLang="en-US" sz="2400" dirty="0">
              <a:solidFill>
                <a:prstClr val="white"/>
              </a:solidFill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92E1DE1-66AE-4286-A5D7-3D988A0A14CF}"/>
              </a:ext>
            </a:extLst>
          </p:cNvPr>
          <p:cNvSpPr txBox="1"/>
          <p:nvPr/>
        </p:nvSpPr>
        <p:spPr>
          <a:xfrm>
            <a:off x="9311839" y="4057853"/>
            <a:ext cx="2795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Contiene todos los registros de subtabla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7" name="箭號: 五邊形 16">
            <a:extLst>
              <a:ext uri="{FF2B5EF4-FFF2-40B4-BE49-F238E27FC236}">
                <a16:creationId xmlns:a16="http://schemas.microsoft.com/office/drawing/2014/main" id="{396957D1-4D00-4F6A-82D0-5C3DA7018FFC}"/>
              </a:ext>
            </a:extLst>
          </p:cNvPr>
          <p:cNvSpPr/>
          <p:nvPr/>
        </p:nvSpPr>
        <p:spPr>
          <a:xfrm>
            <a:off x="9494817" y="3541036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E780A6E-C9ED-43B8-819A-C90DB2CE7A25}"/>
              </a:ext>
            </a:extLst>
          </p:cNvPr>
          <p:cNvSpPr txBox="1"/>
          <p:nvPr/>
        </p:nvSpPr>
        <p:spPr>
          <a:xfrm>
            <a:off x="327549" y="374515"/>
            <a:ext cx="6320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3-1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711FEA1-EF5A-4133-A4D6-83FF50DC2FF0}"/>
              </a:ext>
            </a:extLst>
          </p:cNvPr>
          <p:cNvCxnSpPr>
            <a:cxnSpLocks/>
          </p:cNvCxnSpPr>
          <p:nvPr/>
        </p:nvCxnSpPr>
        <p:spPr>
          <a:xfrm flipH="1">
            <a:off x="8739809" y="3726539"/>
            <a:ext cx="7550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67D17EC-829B-9A90-364C-9B560683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88" y="2147386"/>
            <a:ext cx="7977497" cy="131360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07B029-E2EE-8A9D-6942-2639E40B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88" y="3839999"/>
            <a:ext cx="7911236" cy="10689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DF3D18-6C93-84D0-798B-3EB440982E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316"/>
          <a:stretch/>
        </p:blipFill>
        <p:spPr>
          <a:xfrm>
            <a:off x="3200596" y="3521901"/>
            <a:ext cx="5588516" cy="205297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507991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7C66F0-6234-F496-5B7C-FB35632B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236" y="2381417"/>
            <a:ext cx="5907100" cy="1584133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72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20187" y="2148356"/>
            <a:ext cx="11214004" cy="4047014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92E1DE1-66AE-4286-A5D7-3D988A0A14CF}"/>
              </a:ext>
            </a:extLst>
          </p:cNvPr>
          <p:cNvSpPr txBox="1"/>
          <p:nvPr/>
        </p:nvSpPr>
        <p:spPr>
          <a:xfrm>
            <a:off x="2747502" y="1462452"/>
            <a:ext cx="1654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Clic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409F02-67F0-487E-93E4-F0D78920E3EC}"/>
              </a:ext>
            </a:extLst>
          </p:cNvPr>
          <p:cNvSpPr txBox="1"/>
          <p:nvPr/>
        </p:nvSpPr>
        <p:spPr>
          <a:xfrm>
            <a:off x="6096000" y="1480630"/>
            <a:ext cx="4594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Crear nueva hoja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B1383B77-32A2-47DC-95BF-FB1F73CB5551}"/>
              </a:ext>
            </a:extLst>
          </p:cNvPr>
          <p:cNvSpPr/>
          <p:nvPr/>
        </p:nvSpPr>
        <p:spPr>
          <a:xfrm>
            <a:off x="2270335" y="1535782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3" name="箭號: 五邊形 22">
            <a:extLst>
              <a:ext uri="{FF2B5EF4-FFF2-40B4-BE49-F238E27FC236}">
                <a16:creationId xmlns:a16="http://schemas.microsoft.com/office/drawing/2014/main" id="{5955D3FD-49BE-4C95-9B16-E6D8B1A75F49}"/>
              </a:ext>
            </a:extLst>
          </p:cNvPr>
          <p:cNvSpPr/>
          <p:nvPr/>
        </p:nvSpPr>
        <p:spPr>
          <a:xfrm>
            <a:off x="5618833" y="154101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F72FB0E-ED57-4E0D-AD32-316F82E64D7F}"/>
              </a:ext>
            </a:extLst>
          </p:cNvPr>
          <p:cNvSpPr txBox="1"/>
          <p:nvPr/>
        </p:nvSpPr>
        <p:spPr>
          <a:xfrm>
            <a:off x="327549" y="374515"/>
            <a:ext cx="6320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3-2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AEB476C-1AF0-45D4-BD8E-8237A8092AC6}"/>
              </a:ext>
            </a:extLst>
          </p:cNvPr>
          <p:cNvSpPr/>
          <p:nvPr/>
        </p:nvSpPr>
        <p:spPr>
          <a:xfrm>
            <a:off x="7136296" y="662617"/>
            <a:ext cx="4500533" cy="589061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Nueva hoja desde subtabla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447B08AD-9B70-4286-92AF-36C5D4D4898F}"/>
              </a:ext>
            </a:extLst>
          </p:cNvPr>
          <p:cNvCxnSpPr>
            <a:cxnSpLocks/>
          </p:cNvCxnSpPr>
          <p:nvPr/>
        </p:nvCxnSpPr>
        <p:spPr>
          <a:xfrm flipV="1">
            <a:off x="5862268" y="1955381"/>
            <a:ext cx="0" cy="85207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7BC1B6B-861B-B2F0-E63B-CB2E27BA8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74" y="2299328"/>
            <a:ext cx="4463671" cy="3096220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711FEA1-EF5A-4133-A4D6-83FF50DC2FF0}"/>
              </a:ext>
            </a:extLst>
          </p:cNvPr>
          <p:cNvCxnSpPr>
            <a:cxnSpLocks/>
          </p:cNvCxnSpPr>
          <p:nvPr/>
        </p:nvCxnSpPr>
        <p:spPr>
          <a:xfrm flipV="1">
            <a:off x="3113195" y="1984537"/>
            <a:ext cx="0" cy="238868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2494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5C6F8E-EED3-7BF6-CC76-F16722548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28" y="2731282"/>
            <a:ext cx="8452533" cy="2576555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73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958788" y="2600326"/>
            <a:ext cx="8827942" cy="2912578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92E1DE1-66AE-4286-A5D7-3D988A0A14CF}"/>
              </a:ext>
            </a:extLst>
          </p:cNvPr>
          <p:cNvSpPr txBox="1"/>
          <p:nvPr/>
        </p:nvSpPr>
        <p:spPr>
          <a:xfrm>
            <a:off x="1718291" y="1569273"/>
            <a:ext cx="10473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El nuevo formulario creado tendrá un campo adicional que enlaza al formulario original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447B08AD-9B70-4286-92AF-36C5D4D4898F}"/>
              </a:ext>
            </a:extLst>
          </p:cNvPr>
          <p:cNvCxnSpPr>
            <a:cxnSpLocks/>
          </p:cNvCxnSpPr>
          <p:nvPr/>
        </p:nvCxnSpPr>
        <p:spPr>
          <a:xfrm flipV="1">
            <a:off x="1718291" y="2400270"/>
            <a:ext cx="0" cy="102873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CAE5298D-0339-4056-858F-92E21446DDBF}"/>
              </a:ext>
            </a:extLst>
          </p:cNvPr>
          <p:cNvSpPr/>
          <p:nvPr/>
        </p:nvSpPr>
        <p:spPr>
          <a:xfrm>
            <a:off x="1201029" y="164099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8D99AD9-C661-45A8-85F6-C33709309330}"/>
              </a:ext>
            </a:extLst>
          </p:cNvPr>
          <p:cNvSpPr txBox="1"/>
          <p:nvPr/>
        </p:nvSpPr>
        <p:spPr>
          <a:xfrm>
            <a:off x="327549" y="374515"/>
            <a:ext cx="6320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3-3</a:t>
            </a:r>
          </a:p>
        </p:txBody>
      </p:sp>
      <p:sp>
        <p:nvSpPr>
          <p:cNvPr id="3" name="矩形: 圓角 15">
            <a:extLst>
              <a:ext uri="{FF2B5EF4-FFF2-40B4-BE49-F238E27FC236}">
                <a16:creationId xmlns:a16="http://schemas.microsoft.com/office/drawing/2014/main" id="{A7E2C243-11C6-6429-A7E1-37E27ECBB3E3}"/>
              </a:ext>
            </a:extLst>
          </p:cNvPr>
          <p:cNvSpPr/>
          <p:nvPr/>
        </p:nvSpPr>
        <p:spPr>
          <a:xfrm>
            <a:off x="7136296" y="662617"/>
            <a:ext cx="4500533" cy="589061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Nueva hoja desde subtabla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4782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74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447060" y="2015239"/>
            <a:ext cx="9294922" cy="4061605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5392128" y="346312"/>
            <a:ext cx="6320901" cy="142913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Caso 4:</a:t>
            </a:r>
            <a:r>
              <a:rPr lang="zh-TW" altLang="en-US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Para ver todas las órdenes de ventas que un cliente ha realizado,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podemos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agregar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una subtabla de 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referencia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a la hoja “</a:t>
            </a:r>
            <a:r>
              <a:rPr lang="en-US" altLang="zh-TW" sz="2400" dirty="0" err="1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Clientes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”</a:t>
            </a:r>
            <a:endParaRPr lang="zh-TW" altLang="en-US" sz="2400" dirty="0">
              <a:solidFill>
                <a:prstClr val="white"/>
              </a:solidFill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09186CB-F7AF-4C5E-9D51-9A1A7D0BE0CA}"/>
              </a:ext>
            </a:extLst>
          </p:cNvPr>
          <p:cNvSpPr txBox="1"/>
          <p:nvPr/>
        </p:nvSpPr>
        <p:spPr>
          <a:xfrm>
            <a:off x="336426" y="346311"/>
            <a:ext cx="4924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4-1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77777E-24E6-A086-B9A4-8B56D818B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959" y="2121175"/>
            <a:ext cx="7131554" cy="375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235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3D62EE-F4D4-3C0E-9B4A-1B8125718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35" t="27212" r="12452" b="1968"/>
          <a:stretch/>
        </p:blipFill>
        <p:spPr>
          <a:xfrm>
            <a:off x="4628957" y="2872578"/>
            <a:ext cx="4437257" cy="2383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A7FD37-485E-1FF6-A47E-FBCA5C3A0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8" y="2420012"/>
            <a:ext cx="4082807" cy="3490458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75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390943" y="2091963"/>
            <a:ext cx="9915108" cy="4156413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5731566" y="490330"/>
            <a:ext cx="5975582" cy="727404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Mostrar referencias de hojas existentes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711FEA1-EF5A-4133-A4D6-83FF50DC2FF0}"/>
              </a:ext>
            </a:extLst>
          </p:cNvPr>
          <p:cNvCxnSpPr>
            <a:cxnSpLocks/>
          </p:cNvCxnSpPr>
          <p:nvPr/>
        </p:nvCxnSpPr>
        <p:spPr>
          <a:xfrm>
            <a:off x="2669085" y="1895302"/>
            <a:ext cx="0" cy="303450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92E1DE1-66AE-4286-A5D7-3D988A0A14CF}"/>
              </a:ext>
            </a:extLst>
          </p:cNvPr>
          <p:cNvSpPr txBox="1"/>
          <p:nvPr/>
        </p:nvSpPr>
        <p:spPr>
          <a:xfrm>
            <a:off x="2669084" y="1372082"/>
            <a:ext cx="1666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Clic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21430D3-3C69-4A07-856C-96B7CE14A03E}"/>
              </a:ext>
            </a:extLst>
          </p:cNvPr>
          <p:cNvSpPr txBox="1"/>
          <p:nvPr/>
        </p:nvSpPr>
        <p:spPr>
          <a:xfrm>
            <a:off x="4867713" y="1380456"/>
            <a:ext cx="7324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Elije la hoja que deseas referenciar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7" name="箭號: 五邊形 16">
            <a:extLst>
              <a:ext uri="{FF2B5EF4-FFF2-40B4-BE49-F238E27FC236}">
                <a16:creationId xmlns:a16="http://schemas.microsoft.com/office/drawing/2014/main" id="{199B9F45-C594-4093-A1EC-5931DE5AA14D}"/>
              </a:ext>
            </a:extLst>
          </p:cNvPr>
          <p:cNvSpPr/>
          <p:nvPr/>
        </p:nvSpPr>
        <p:spPr>
          <a:xfrm>
            <a:off x="2122015" y="1419713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8" name="箭號: 五邊形 17">
            <a:extLst>
              <a:ext uri="{FF2B5EF4-FFF2-40B4-BE49-F238E27FC236}">
                <a16:creationId xmlns:a16="http://schemas.microsoft.com/office/drawing/2014/main" id="{C0712E81-F791-47F0-8F59-2A2D076DE8B2}"/>
              </a:ext>
            </a:extLst>
          </p:cNvPr>
          <p:cNvSpPr/>
          <p:nvPr/>
        </p:nvSpPr>
        <p:spPr>
          <a:xfrm>
            <a:off x="4335959" y="1428088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2624E1D-966D-4BFF-8D42-6E1AFB4578EB}"/>
              </a:ext>
            </a:extLst>
          </p:cNvPr>
          <p:cNvSpPr txBox="1"/>
          <p:nvPr/>
        </p:nvSpPr>
        <p:spPr>
          <a:xfrm>
            <a:off x="336428" y="346312"/>
            <a:ext cx="515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4-2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DCB2A644-96FB-471E-8727-61EC65F72D37}"/>
              </a:ext>
            </a:extLst>
          </p:cNvPr>
          <p:cNvCxnSpPr>
            <a:cxnSpLocks/>
          </p:cNvCxnSpPr>
          <p:nvPr/>
        </p:nvCxnSpPr>
        <p:spPr>
          <a:xfrm>
            <a:off x="4802685" y="1895302"/>
            <a:ext cx="0" cy="15999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1127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E3801B-AE01-01C5-5BE6-CFA514427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591" y="2292910"/>
            <a:ext cx="6304324" cy="3843013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76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610138" y="2310832"/>
            <a:ext cx="6436777" cy="4037315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711FEA1-EF5A-4133-A4D6-83FF50DC2FF0}"/>
              </a:ext>
            </a:extLst>
          </p:cNvPr>
          <p:cNvCxnSpPr>
            <a:cxnSpLocks/>
          </p:cNvCxnSpPr>
          <p:nvPr/>
        </p:nvCxnSpPr>
        <p:spPr>
          <a:xfrm>
            <a:off x="4633318" y="1866900"/>
            <a:ext cx="0" cy="29900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92E1DE1-66AE-4286-A5D7-3D988A0A14CF}"/>
              </a:ext>
            </a:extLst>
          </p:cNvPr>
          <p:cNvSpPr txBox="1"/>
          <p:nvPr/>
        </p:nvSpPr>
        <p:spPr>
          <a:xfrm>
            <a:off x="4633318" y="1390127"/>
            <a:ext cx="435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Insertar tabla de referencia</a:t>
            </a:r>
          </a:p>
        </p:txBody>
      </p: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5D5DE5F3-2036-46C8-B6AD-026DEFC74CCE}"/>
              </a:ext>
            </a:extLst>
          </p:cNvPr>
          <p:cNvSpPr/>
          <p:nvPr/>
        </p:nvSpPr>
        <p:spPr>
          <a:xfrm>
            <a:off x="4071342" y="1428797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37B3BAF-D72D-4B90-929F-26C4E1328198}"/>
              </a:ext>
            </a:extLst>
          </p:cNvPr>
          <p:cNvSpPr txBox="1"/>
          <p:nvPr/>
        </p:nvSpPr>
        <p:spPr>
          <a:xfrm>
            <a:off x="336427" y="346311"/>
            <a:ext cx="515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4-3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2C6B707F-E535-4FE0-BD29-B6BC0CA9E650}"/>
              </a:ext>
            </a:extLst>
          </p:cNvPr>
          <p:cNvSpPr/>
          <p:nvPr/>
        </p:nvSpPr>
        <p:spPr>
          <a:xfrm>
            <a:off x="5939160" y="509852"/>
            <a:ext cx="5767987" cy="707882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Show References from Existing Sheets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3" name="矩形: 圓角 11">
            <a:extLst>
              <a:ext uri="{FF2B5EF4-FFF2-40B4-BE49-F238E27FC236}">
                <a16:creationId xmlns:a16="http://schemas.microsoft.com/office/drawing/2014/main" id="{E379A49D-27C0-531E-83BC-C5F3DCD654CC}"/>
              </a:ext>
            </a:extLst>
          </p:cNvPr>
          <p:cNvSpPr/>
          <p:nvPr/>
        </p:nvSpPr>
        <p:spPr>
          <a:xfrm>
            <a:off x="5731566" y="490330"/>
            <a:ext cx="5975582" cy="727404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Mostrar referencias de hojas existentes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9731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77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93" y="1583635"/>
            <a:ext cx="8976038" cy="4275171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92E1DE1-66AE-4286-A5D7-3D988A0A14CF}"/>
              </a:ext>
            </a:extLst>
          </p:cNvPr>
          <p:cNvSpPr txBox="1"/>
          <p:nvPr/>
        </p:nvSpPr>
        <p:spPr>
          <a:xfrm>
            <a:off x="9750554" y="4911443"/>
            <a:ext cx="244144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3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Todos los registros de órdenes de ese cliente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5E21172-35FF-4133-BB9C-716AA21B732E}"/>
              </a:ext>
            </a:extLst>
          </p:cNvPr>
          <p:cNvSpPr txBox="1"/>
          <p:nvPr/>
        </p:nvSpPr>
        <p:spPr>
          <a:xfrm>
            <a:off x="336427" y="346311"/>
            <a:ext cx="515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4-4</a:t>
            </a:r>
          </a:p>
        </p:txBody>
      </p:sp>
      <p:sp>
        <p:nvSpPr>
          <p:cNvPr id="21" name="箭號: 五邊形 20">
            <a:extLst>
              <a:ext uri="{FF2B5EF4-FFF2-40B4-BE49-F238E27FC236}">
                <a16:creationId xmlns:a16="http://schemas.microsoft.com/office/drawing/2014/main" id="{D0A40D89-0728-4510-B788-D0241EFAB190}"/>
              </a:ext>
            </a:extLst>
          </p:cNvPr>
          <p:cNvSpPr/>
          <p:nvPr/>
        </p:nvSpPr>
        <p:spPr>
          <a:xfrm>
            <a:off x="9858375" y="4454303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3" name="矩形: 圓角 11">
            <a:extLst>
              <a:ext uri="{FF2B5EF4-FFF2-40B4-BE49-F238E27FC236}">
                <a16:creationId xmlns:a16="http://schemas.microsoft.com/office/drawing/2014/main" id="{A8587610-FDA4-E709-421F-2268F2052D07}"/>
              </a:ext>
            </a:extLst>
          </p:cNvPr>
          <p:cNvSpPr/>
          <p:nvPr/>
        </p:nvSpPr>
        <p:spPr>
          <a:xfrm>
            <a:off x="5731566" y="490330"/>
            <a:ext cx="5975582" cy="727404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Mostrar referencias de hojas existentes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FD66AB-F38C-9A21-B605-ADE659DF3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85" y="1656526"/>
            <a:ext cx="7606826" cy="39623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F62AF-F46B-578D-DCE0-A8CC32D8D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56" y="2824027"/>
            <a:ext cx="6837944" cy="163027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8210385A-0878-4DF7-A8FA-EA159917F795}"/>
              </a:ext>
            </a:extLst>
          </p:cNvPr>
          <p:cNvCxnSpPr>
            <a:cxnSpLocks/>
          </p:cNvCxnSpPr>
          <p:nvPr/>
        </p:nvCxnSpPr>
        <p:spPr>
          <a:xfrm flipH="1">
            <a:off x="8534400" y="4637504"/>
            <a:ext cx="13239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9318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78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81A5E7-5DC9-4E24-B4DE-39F44F28DBB6}"/>
              </a:ext>
            </a:extLst>
          </p:cNvPr>
          <p:cNvSpPr txBox="1"/>
          <p:nvPr/>
        </p:nvSpPr>
        <p:spPr>
          <a:xfrm>
            <a:off x="327888" y="352100"/>
            <a:ext cx="771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Relacionar Datos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– </a:t>
            </a:r>
            <a:r>
              <a:rPr kumimoji="0" lang="es-419" altLang="zh-TW" sz="3200" b="0" i="0" u="none" strike="noStrike" kern="1200" cap="none" spc="0" normalizeH="0" baseline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Ejercicios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BBB78E-42BE-47DA-AB4D-75E0D0B4CAFD}"/>
              </a:ext>
            </a:extLst>
          </p:cNvPr>
          <p:cNvSpPr txBox="1"/>
          <p:nvPr/>
        </p:nvSpPr>
        <p:spPr>
          <a:xfrm>
            <a:off x="1621424" y="1617954"/>
            <a:ext cx="100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Crear una hoja </a:t>
            </a:r>
            <a:r>
              <a:rPr kumimoji="0" lang="es-419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de“Client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es</a:t>
            </a: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”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y enlazar datos a</a:t>
            </a: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“Órdenes de Ventas”</a:t>
            </a: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F1000105-54ED-42B7-A1FA-E17D1FF1F7ED}"/>
              </a:ext>
            </a:extLst>
          </p:cNvPr>
          <p:cNvSpPr/>
          <p:nvPr/>
        </p:nvSpPr>
        <p:spPr>
          <a:xfrm>
            <a:off x="995960" y="166558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0" name="箭號: 五邊形 9">
            <a:extLst>
              <a:ext uri="{FF2B5EF4-FFF2-40B4-BE49-F238E27FC236}">
                <a16:creationId xmlns:a16="http://schemas.microsoft.com/office/drawing/2014/main" id="{3A32D897-6647-49BE-A69E-8FBDDC5834F8}"/>
              </a:ext>
            </a:extLst>
          </p:cNvPr>
          <p:cNvSpPr/>
          <p:nvPr/>
        </p:nvSpPr>
        <p:spPr>
          <a:xfrm>
            <a:off x="995960" y="303182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DA24E4C-E6A5-4D08-8D52-809B4175837F}"/>
              </a:ext>
            </a:extLst>
          </p:cNvPr>
          <p:cNvSpPr txBox="1"/>
          <p:nvPr/>
        </p:nvSpPr>
        <p:spPr>
          <a:xfrm>
            <a:off x="1621424" y="2984189"/>
            <a:ext cx="10015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Crear versiones múltiples para la </a:t>
            </a:r>
            <a:r>
              <a:rPr kumimoji="0" lang="es-419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hoja“Client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es</a:t>
            </a: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”y configurar formato y derechos de acceso diferentes para la nueva hoja</a:t>
            </a:r>
          </a:p>
        </p:txBody>
      </p: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C23606D4-5ADD-4272-A009-58F961B2941E}"/>
              </a:ext>
            </a:extLst>
          </p:cNvPr>
          <p:cNvSpPr/>
          <p:nvPr/>
        </p:nvSpPr>
        <p:spPr>
          <a:xfrm>
            <a:off x="995960" y="439805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>
                <a:solidFill>
                  <a:prstClr val="white"/>
                </a:solidFill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C163DA3-C174-40D0-AD63-E29B431C9C20}"/>
              </a:ext>
            </a:extLst>
          </p:cNvPr>
          <p:cNvSpPr txBox="1"/>
          <p:nvPr/>
        </p:nvSpPr>
        <p:spPr>
          <a:xfrm>
            <a:off x="1621423" y="4347019"/>
            <a:ext cx="100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Crear </a:t>
            </a: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nueva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 hoja desde </a:t>
            </a: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la subtabla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“</a:t>
            </a: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Órdenes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 de </a:t>
            </a: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Venta</a:t>
            </a: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”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D93E6B05-560F-4DC4-871F-DC6749D8086A}"/>
              </a:ext>
            </a:extLst>
          </p:cNvPr>
          <p:cNvSpPr/>
          <p:nvPr/>
        </p:nvSpPr>
        <p:spPr>
          <a:xfrm>
            <a:off x="995960" y="563920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8447105-271D-477B-87BD-F7CACC96F963}"/>
              </a:ext>
            </a:extLst>
          </p:cNvPr>
          <p:cNvSpPr txBox="1"/>
          <p:nvPr/>
        </p:nvSpPr>
        <p:spPr>
          <a:xfrm>
            <a:off x="1621422" y="5591573"/>
            <a:ext cx="1018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Crear subtabla de referencia desde“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Órdenes de Venta</a:t>
            </a: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 ”en la </a:t>
            </a:r>
            <a:r>
              <a:rPr kumimoji="0" lang="es-419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hoja“Client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es</a:t>
            </a: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84500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AB37E377-85D0-499B-9A58-33FF239A755C}"/>
              </a:ext>
            </a:extLst>
          </p:cNvPr>
          <p:cNvSpPr txBox="1"/>
          <p:nvPr/>
        </p:nvSpPr>
        <p:spPr>
          <a:xfrm>
            <a:off x="872303" y="3024049"/>
            <a:ext cx="9210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600" dirty="0">
                <a:solidFill>
                  <a:srgbClr val="9D626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con un clic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44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39475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44525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79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614003B-C9B4-4A9B-A1CD-D4AB6B137866}"/>
              </a:ext>
            </a:extLst>
          </p:cNvPr>
          <p:cNvSpPr txBox="1"/>
          <p:nvPr/>
        </p:nvSpPr>
        <p:spPr>
          <a:xfrm>
            <a:off x="3668187" y="5891498"/>
            <a:ext cx="40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000" b="0" i="0" u="none" strike="noStrike" kern="1200" cap="none" spc="0" normalizeH="0" baseline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El camino al éxito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710AEEE-9CD8-4B3C-A831-A81C30007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58" y="5592983"/>
            <a:ext cx="686429" cy="68642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3549D04-A024-4811-B1E3-B25D26D5D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144" y="373872"/>
            <a:ext cx="3290410" cy="32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03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44D8C0-8FF3-58B4-1AFB-D71F2929D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42" y="2159765"/>
            <a:ext cx="7359277" cy="3089708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192554" y="6422571"/>
            <a:ext cx="5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8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568172" y="2086254"/>
            <a:ext cx="8090053" cy="3603346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E8DBFD9-0A2C-4180-BB99-1E2AE683FC88}"/>
              </a:ext>
            </a:extLst>
          </p:cNvPr>
          <p:cNvSpPr/>
          <p:nvPr/>
        </p:nvSpPr>
        <p:spPr>
          <a:xfrm>
            <a:off x="5526157" y="566158"/>
            <a:ext cx="6274471" cy="1193497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419" altLang="zh-TW" sz="2400" dirty="0" err="1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La“Página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de </a:t>
            </a:r>
            <a:r>
              <a:rPr lang="es-419" altLang="zh-TW" sz="2400" dirty="0" err="1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Formulario”muestra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una página con los detalles completos de un registro.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20CD8621-17C7-43B7-8587-EDF274B03E9E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769571" y="3299140"/>
            <a:ext cx="338330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E1432FE-58EC-4BCB-97B5-02007B5F9517}"/>
              </a:ext>
            </a:extLst>
          </p:cNvPr>
          <p:cNvSpPr txBox="1"/>
          <p:nvPr/>
        </p:nvSpPr>
        <p:spPr>
          <a:xfrm>
            <a:off x="9674363" y="3084335"/>
            <a:ext cx="193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Campo</a:t>
            </a:r>
          </a:p>
        </p:txBody>
      </p:sp>
      <p:sp>
        <p:nvSpPr>
          <p:cNvPr id="12" name="箭號: 五邊形 11">
            <a:extLst>
              <a:ext uri="{FF2B5EF4-FFF2-40B4-BE49-F238E27FC236}">
                <a16:creationId xmlns:a16="http://schemas.microsoft.com/office/drawing/2014/main" id="{B2A576FA-01B1-44E8-B7FE-CA2F32BC7CA7}"/>
              </a:ext>
            </a:extLst>
          </p:cNvPr>
          <p:cNvSpPr/>
          <p:nvPr/>
        </p:nvSpPr>
        <p:spPr>
          <a:xfrm>
            <a:off x="9152878" y="3131967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3E521CA-EB19-4362-B7EC-9745CBBA47FE}"/>
              </a:ext>
            </a:extLst>
          </p:cNvPr>
          <p:cNvSpPr/>
          <p:nvPr/>
        </p:nvSpPr>
        <p:spPr>
          <a:xfrm>
            <a:off x="1172816" y="3131967"/>
            <a:ext cx="4596755" cy="334346"/>
          </a:xfrm>
          <a:prstGeom prst="rect">
            <a:avLst/>
          </a:prstGeom>
          <a:noFill/>
          <a:ln w="381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5411991-D305-4EEA-83A6-D14C6CE18668}"/>
              </a:ext>
            </a:extLst>
          </p:cNvPr>
          <p:cNvSpPr txBox="1"/>
          <p:nvPr/>
        </p:nvSpPr>
        <p:spPr>
          <a:xfrm>
            <a:off x="326667" y="349521"/>
            <a:ext cx="3266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Introducción</a:t>
            </a:r>
            <a:r>
              <a:rPr lang="zh-TW" altLang="en-US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5</a:t>
            </a:r>
            <a:endParaRPr lang="zh-TW" altLang="en-US" sz="3200" dirty="0">
              <a:solidFill>
                <a:srgbClr val="445252"/>
              </a:solidFill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256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80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8" y="1580057"/>
            <a:ext cx="7971362" cy="4403352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1E6677-D48C-412F-A236-77BF9AD4B40D}"/>
              </a:ext>
            </a:extLst>
          </p:cNvPr>
          <p:cNvSpPr txBox="1"/>
          <p:nvPr/>
        </p:nvSpPr>
        <p:spPr>
          <a:xfrm>
            <a:off x="8792997" y="2835517"/>
            <a:ext cx="321364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3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Cuatro tipos diferentes de botones personalizados</a:t>
            </a:r>
            <a:endParaRPr kumimoji="0" lang="es-419" altLang="zh-TW" sz="23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D864873-2363-478E-B689-282422C5F67E}"/>
              </a:ext>
            </a:extLst>
          </p:cNvPr>
          <p:cNvSpPr/>
          <p:nvPr/>
        </p:nvSpPr>
        <p:spPr>
          <a:xfrm>
            <a:off x="6810375" y="795114"/>
            <a:ext cx="4902654" cy="656967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¡Haz el trabajo con un clic!</a:t>
            </a:r>
          </a:p>
        </p:txBody>
      </p:sp>
      <p:sp>
        <p:nvSpPr>
          <p:cNvPr id="12" name="箭號: 五邊形 11">
            <a:extLst>
              <a:ext uri="{FF2B5EF4-FFF2-40B4-BE49-F238E27FC236}">
                <a16:creationId xmlns:a16="http://schemas.microsoft.com/office/drawing/2014/main" id="{0D307CBF-3481-426B-AF89-E9CD1E6C274D}"/>
              </a:ext>
            </a:extLst>
          </p:cNvPr>
          <p:cNvSpPr/>
          <p:nvPr/>
        </p:nvSpPr>
        <p:spPr>
          <a:xfrm>
            <a:off x="9070399" y="2288231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8B383B6-636F-457C-BC32-B58B05B76973}"/>
              </a:ext>
            </a:extLst>
          </p:cNvPr>
          <p:cNvSpPr txBox="1"/>
          <p:nvPr/>
        </p:nvSpPr>
        <p:spPr>
          <a:xfrm>
            <a:off x="336427" y="346311"/>
            <a:ext cx="515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5828F-46A7-3BA0-8F5C-649D02A4E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747" y="1692475"/>
            <a:ext cx="6364099" cy="4178515"/>
          </a:xfrm>
          <a:prstGeom prst="rect">
            <a:avLst/>
          </a:prstGeom>
        </p:spPr>
      </p:pic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E57E6FF-E633-42C0-8AC0-7893DC24A1D7}"/>
              </a:ext>
            </a:extLst>
          </p:cNvPr>
          <p:cNvCxnSpPr>
            <a:cxnSpLocks/>
          </p:cNvCxnSpPr>
          <p:nvPr/>
        </p:nvCxnSpPr>
        <p:spPr>
          <a:xfrm>
            <a:off x="7328452" y="2511031"/>
            <a:ext cx="161676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0226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81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7" y="1962150"/>
            <a:ext cx="7095063" cy="4248130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6566452" y="284924"/>
            <a:ext cx="5146576" cy="1517858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Caso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1: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</a:t>
            </a: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Crear un botón para pegar algunos valores de este registro 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y </a:t>
            </a: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guardarlos en otra hoja.</a:t>
            </a:r>
            <a:endParaRPr lang="zh-TW" altLang="en-US" sz="2400" dirty="0">
              <a:solidFill>
                <a:prstClr val="white"/>
              </a:solidFill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3257448-9652-41C2-A36C-22B6085ED3FB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1-1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9FA23-7F9F-435D-A43E-379DE2A0A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77" y="2109766"/>
            <a:ext cx="6850616" cy="395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990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82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90" y="1749295"/>
            <a:ext cx="6709920" cy="4346706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6781801" y="647720"/>
            <a:ext cx="4855028" cy="92117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Crear una copia de tus datos para guardarlos en otra hoja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F21A710-79C2-4586-A69E-44DD2B1CF3ED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1-2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350E3-F7C9-E650-048E-01031331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19" y="2006337"/>
            <a:ext cx="5941400" cy="377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113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5A03C8-9C47-137D-69E0-42EEAC6F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29" y="1903493"/>
            <a:ext cx="6806109" cy="3831204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83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9" y="1735788"/>
            <a:ext cx="7818962" cy="4522133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8477252" y="813631"/>
            <a:ext cx="3235778" cy="58477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Convertir Registros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E50FFECA-1C30-4652-AEAF-D1C48FCB176E}"/>
              </a:ext>
            </a:extLst>
          </p:cNvPr>
          <p:cNvCxnSpPr>
            <a:cxnSpLocks/>
          </p:cNvCxnSpPr>
          <p:nvPr/>
        </p:nvCxnSpPr>
        <p:spPr>
          <a:xfrm flipH="1">
            <a:off x="7295322" y="3008243"/>
            <a:ext cx="169239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50593B0-B94C-41B2-9E60-5125D25B5DFD}"/>
              </a:ext>
            </a:extLst>
          </p:cNvPr>
          <p:cNvSpPr txBox="1"/>
          <p:nvPr/>
        </p:nvSpPr>
        <p:spPr>
          <a:xfrm>
            <a:off x="9645286" y="2774178"/>
            <a:ext cx="1726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Clic</a:t>
            </a:r>
          </a:p>
        </p:txBody>
      </p: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BD4DBDDF-BAC8-4B32-9711-74223EF51BAD}"/>
              </a:ext>
            </a:extLst>
          </p:cNvPr>
          <p:cNvSpPr/>
          <p:nvPr/>
        </p:nvSpPr>
        <p:spPr>
          <a:xfrm>
            <a:off x="9133490" y="282181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B656FEE-B6D0-408F-8884-D1D9BB03900A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1-3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5E9C27E-B619-4198-9734-388CD85BB782}"/>
              </a:ext>
            </a:extLst>
          </p:cNvPr>
          <p:cNvSpPr/>
          <p:nvPr/>
        </p:nvSpPr>
        <p:spPr>
          <a:xfrm>
            <a:off x="1076738" y="2033279"/>
            <a:ext cx="1520687" cy="3454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44845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B1B945-7236-C376-4A1A-6AA511FE2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51" y="1259399"/>
            <a:ext cx="6436199" cy="4931953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84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809625" y="1171578"/>
            <a:ext cx="6657976" cy="5114920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E50FFECA-1C30-4652-AEAF-D1C48FCB176E}"/>
              </a:ext>
            </a:extLst>
          </p:cNvPr>
          <p:cNvCxnSpPr>
            <a:cxnSpLocks/>
          </p:cNvCxnSpPr>
          <p:nvPr/>
        </p:nvCxnSpPr>
        <p:spPr>
          <a:xfrm flipH="1">
            <a:off x="3359426" y="1998019"/>
            <a:ext cx="47177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50593B0-B94C-41B2-9E60-5125D25B5DFD}"/>
              </a:ext>
            </a:extLst>
          </p:cNvPr>
          <p:cNvSpPr txBox="1"/>
          <p:nvPr/>
        </p:nvSpPr>
        <p:spPr>
          <a:xfrm>
            <a:off x="8601074" y="1829186"/>
            <a:ext cx="3590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Convertir a esta hoja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6B26F73-DD25-4281-9A52-81C64FDC2057}"/>
              </a:ext>
            </a:extLst>
          </p:cNvPr>
          <p:cNvCxnSpPr>
            <a:cxnSpLocks/>
          </p:cNvCxnSpPr>
          <p:nvPr/>
        </p:nvCxnSpPr>
        <p:spPr>
          <a:xfrm flipH="1">
            <a:off x="4956313" y="3741094"/>
            <a:ext cx="31208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C5BAE7D-2232-4B6F-ADB3-2D89F9ED79AD}"/>
              </a:ext>
            </a:extLst>
          </p:cNvPr>
          <p:cNvSpPr txBox="1"/>
          <p:nvPr/>
        </p:nvSpPr>
        <p:spPr>
          <a:xfrm>
            <a:off x="8601074" y="3494544"/>
            <a:ext cx="3202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Convertir estos campos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BC1D01D2-8F5E-4366-ADF6-7C03388967D3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3266660" y="5927900"/>
            <a:ext cx="481054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D4EE980-63E8-4116-8B63-92CC243AB9A6}"/>
              </a:ext>
            </a:extLst>
          </p:cNvPr>
          <p:cNvSpPr txBox="1"/>
          <p:nvPr/>
        </p:nvSpPr>
        <p:spPr>
          <a:xfrm>
            <a:off x="8582026" y="5662037"/>
            <a:ext cx="3202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Crear botón</a:t>
            </a:r>
          </a:p>
        </p:txBody>
      </p:sp>
      <p:sp>
        <p:nvSpPr>
          <p:cNvPr id="17" name="箭號: 五邊形 16">
            <a:extLst>
              <a:ext uri="{FF2B5EF4-FFF2-40B4-BE49-F238E27FC236}">
                <a16:creationId xmlns:a16="http://schemas.microsoft.com/office/drawing/2014/main" id="{BB1779AF-1343-49C2-B8AA-46C67DE88F3E}"/>
              </a:ext>
            </a:extLst>
          </p:cNvPr>
          <p:cNvSpPr/>
          <p:nvPr/>
        </p:nvSpPr>
        <p:spPr>
          <a:xfrm>
            <a:off x="8079608" y="1845198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3" name="箭號: 五邊形 22">
            <a:extLst>
              <a:ext uri="{FF2B5EF4-FFF2-40B4-BE49-F238E27FC236}">
                <a16:creationId xmlns:a16="http://schemas.microsoft.com/office/drawing/2014/main" id="{D671AE0C-31DC-473A-9E27-83F0E6165E0E}"/>
              </a:ext>
            </a:extLst>
          </p:cNvPr>
          <p:cNvSpPr/>
          <p:nvPr/>
        </p:nvSpPr>
        <p:spPr>
          <a:xfrm>
            <a:off x="8077200" y="3557893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4" name="箭號: 五邊形 23">
            <a:extLst>
              <a:ext uri="{FF2B5EF4-FFF2-40B4-BE49-F238E27FC236}">
                <a16:creationId xmlns:a16="http://schemas.microsoft.com/office/drawing/2014/main" id="{C42B1F1F-D96D-4DFA-9E8A-AF5CD67BAB18}"/>
              </a:ext>
            </a:extLst>
          </p:cNvPr>
          <p:cNvSpPr/>
          <p:nvPr/>
        </p:nvSpPr>
        <p:spPr>
          <a:xfrm>
            <a:off x="8077200" y="5744699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3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3848F12-ACEE-4271-8D0C-C5382077C023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1-4</a:t>
            </a:r>
          </a:p>
        </p:txBody>
      </p:sp>
      <p:sp>
        <p:nvSpPr>
          <p:cNvPr id="3" name="矩形: 圓角 11">
            <a:extLst>
              <a:ext uri="{FF2B5EF4-FFF2-40B4-BE49-F238E27FC236}">
                <a16:creationId xmlns:a16="http://schemas.microsoft.com/office/drawing/2014/main" id="{ADB04D05-ECE1-0357-C8FA-5717883EFBAA}"/>
              </a:ext>
            </a:extLst>
          </p:cNvPr>
          <p:cNvSpPr/>
          <p:nvPr/>
        </p:nvSpPr>
        <p:spPr>
          <a:xfrm>
            <a:off x="8477252" y="813631"/>
            <a:ext cx="3235778" cy="58477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Convertir Registros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8981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85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571500" y="2400300"/>
            <a:ext cx="8496300" cy="3650567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4812715" y="1128360"/>
            <a:ext cx="7067550" cy="93877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Case 2: Actualizar valores de campos en un registro sin ingresarlos manualmente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92E1DE1-66AE-4286-A5D7-3D988A0A14CF}"/>
              </a:ext>
            </a:extLst>
          </p:cNvPr>
          <p:cNvSpPr txBox="1"/>
          <p:nvPr/>
        </p:nvSpPr>
        <p:spPr>
          <a:xfrm>
            <a:off x="9972676" y="5229065"/>
            <a:ext cx="2169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Clic para actualizar valor</a:t>
            </a:r>
          </a:p>
        </p:txBody>
      </p:sp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8AD559EF-8A7E-4E93-9D99-45557C0E981C}"/>
              </a:ext>
            </a:extLst>
          </p:cNvPr>
          <p:cNvSpPr/>
          <p:nvPr/>
        </p:nvSpPr>
        <p:spPr>
          <a:xfrm>
            <a:off x="9505950" y="5278162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F55A320-199A-4C94-B2E6-D2CD18AE2C54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2-1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E7175-AAA4-D011-ACF0-A0240E0B2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844" y="2500354"/>
            <a:ext cx="5951956" cy="332887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711FEA1-EF5A-4133-A4D6-83FF50DC2FF0}"/>
              </a:ext>
            </a:extLst>
          </p:cNvPr>
          <p:cNvCxnSpPr>
            <a:cxnSpLocks/>
          </p:cNvCxnSpPr>
          <p:nvPr/>
        </p:nvCxnSpPr>
        <p:spPr>
          <a:xfrm flipH="1">
            <a:off x="6692348" y="5461363"/>
            <a:ext cx="28136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409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86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885826" y="1543878"/>
            <a:ext cx="7588939" cy="4605083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7659758" y="616228"/>
            <a:ext cx="4053272" cy="806029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Actualizar </a:t>
            </a:r>
            <a:r>
              <a:rPr kumimoji="0" lang="es-419" altLang="zh-TW" sz="2400" b="0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a“Completada</a:t>
            </a: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”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DF0DB61-AA57-4D3C-B27C-4694E518A642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2-2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666141-FF8C-C30D-5BB9-067FE1133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9" y="1821314"/>
            <a:ext cx="7172813" cy="418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256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87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9" y="1704989"/>
            <a:ext cx="8047561" cy="4571986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7308574" y="666867"/>
            <a:ext cx="4404455" cy="62523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Actualizar valor en esta hoja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139BB82-92A9-423F-A81C-B14212FBF5E2}"/>
              </a:ext>
            </a:extLst>
          </p:cNvPr>
          <p:cNvSpPr txBox="1"/>
          <p:nvPr/>
        </p:nvSpPr>
        <p:spPr>
          <a:xfrm>
            <a:off x="9824162" y="3946050"/>
            <a:ext cx="2301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Clic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4CD17079-96AC-4D14-BAC8-876644743D17}"/>
              </a:ext>
            </a:extLst>
          </p:cNvPr>
          <p:cNvSpPr/>
          <p:nvPr/>
        </p:nvSpPr>
        <p:spPr>
          <a:xfrm>
            <a:off x="9214603" y="3993682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A028E2B-656A-4541-BC4A-7E56ABB2F810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2-3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C52E0-7D77-C6CC-AC0A-F8AE07181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47" y="1778738"/>
            <a:ext cx="7265456" cy="4125105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B1AC1B46-EDA6-41E0-A438-1E0DC0839858}"/>
              </a:ext>
            </a:extLst>
          </p:cNvPr>
          <p:cNvCxnSpPr>
            <a:cxnSpLocks/>
          </p:cNvCxnSpPr>
          <p:nvPr/>
        </p:nvCxnSpPr>
        <p:spPr>
          <a:xfrm flipH="1" flipV="1">
            <a:off x="7975780" y="4176882"/>
            <a:ext cx="1238823" cy="27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6964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88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658289" y="2352100"/>
            <a:ext cx="7428436" cy="3143825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139BB82-92A9-423F-A81C-B14212FBF5E2}"/>
              </a:ext>
            </a:extLst>
          </p:cNvPr>
          <p:cNvSpPr txBox="1"/>
          <p:nvPr/>
        </p:nvSpPr>
        <p:spPr>
          <a:xfrm>
            <a:off x="9125263" y="3166419"/>
            <a:ext cx="2769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Actualizar campos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76AE5B3-A742-4981-A45B-081B432BCFAD}"/>
              </a:ext>
            </a:extLst>
          </p:cNvPr>
          <p:cNvSpPr txBox="1"/>
          <p:nvPr/>
        </p:nvSpPr>
        <p:spPr>
          <a:xfrm>
            <a:off x="9134476" y="4486025"/>
            <a:ext cx="276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Crear botón</a:t>
            </a:r>
          </a:p>
        </p:txBody>
      </p:sp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C70390F0-8F28-44A5-9AF1-58B68E2436B7}"/>
              </a:ext>
            </a:extLst>
          </p:cNvPr>
          <p:cNvSpPr/>
          <p:nvPr/>
        </p:nvSpPr>
        <p:spPr>
          <a:xfrm>
            <a:off x="8658537" y="3215516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0" name="箭號: 五邊形 19">
            <a:extLst>
              <a:ext uri="{FF2B5EF4-FFF2-40B4-BE49-F238E27FC236}">
                <a16:creationId xmlns:a16="http://schemas.microsoft.com/office/drawing/2014/main" id="{AB6CB48A-DE24-4FF7-A3C0-0C7E6C5F0456}"/>
              </a:ext>
            </a:extLst>
          </p:cNvPr>
          <p:cNvSpPr/>
          <p:nvPr/>
        </p:nvSpPr>
        <p:spPr>
          <a:xfrm>
            <a:off x="8658537" y="4533657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A612950-C10D-415C-B0F8-163067C5655C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2-4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37934CC-F764-4A8F-AA58-C2BCA56D929B}"/>
              </a:ext>
            </a:extLst>
          </p:cNvPr>
          <p:cNvSpPr/>
          <p:nvPr/>
        </p:nvSpPr>
        <p:spPr>
          <a:xfrm>
            <a:off x="7209183" y="666867"/>
            <a:ext cx="4503846" cy="62523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Actualizar valor en esta hoja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6ECC0-B861-76BC-8762-077217524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88" y="2523354"/>
            <a:ext cx="5106570" cy="2730640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9DA91972-F676-420E-9E48-723E9BCA0F1A}"/>
              </a:ext>
            </a:extLst>
          </p:cNvPr>
          <p:cNvCxnSpPr>
            <a:cxnSpLocks/>
          </p:cNvCxnSpPr>
          <p:nvPr/>
        </p:nvCxnSpPr>
        <p:spPr>
          <a:xfrm flipH="1">
            <a:off x="3260035" y="4701978"/>
            <a:ext cx="539850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B1AC1B46-EDA6-41E0-A438-1E0DC0839858}"/>
              </a:ext>
            </a:extLst>
          </p:cNvPr>
          <p:cNvCxnSpPr>
            <a:cxnSpLocks/>
          </p:cNvCxnSpPr>
          <p:nvPr/>
        </p:nvCxnSpPr>
        <p:spPr>
          <a:xfrm flipH="1">
            <a:off x="5134289" y="3388669"/>
            <a:ext cx="352424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3885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CDFC3EE-F429-1840-1BC5-A0FBDFFC5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26" y="1995861"/>
            <a:ext cx="6699263" cy="4114799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89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338116" y="1866011"/>
            <a:ext cx="6785074" cy="4485801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z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5981041" y="417221"/>
            <a:ext cx="5934168" cy="1377881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Caso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3:</a:t>
            </a:r>
            <a:r>
              <a:rPr lang="zh-TW" altLang="en-US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Actualizar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valores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de campo </a:t>
            </a:r>
            <a:r>
              <a:rPr lang="en-US" altLang="zh-TW" sz="2400" dirty="0" err="1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en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registros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 de la hoja A seg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ún los valores de registros de la hoja B.</a:t>
            </a:r>
            <a:endParaRPr lang="zh-TW" altLang="en-US" sz="2400" dirty="0">
              <a:solidFill>
                <a:prstClr val="white"/>
              </a:solidFill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92E1DE1-66AE-4286-A5D7-3D988A0A14CF}"/>
              </a:ext>
            </a:extLst>
          </p:cNvPr>
          <p:cNvSpPr txBox="1"/>
          <p:nvPr/>
        </p:nvSpPr>
        <p:spPr>
          <a:xfrm>
            <a:off x="7967990" y="4242703"/>
            <a:ext cx="2899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Actualizar salida de producto para cambiar el inventario de productos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7" name="箭號: 五邊形 16">
            <a:extLst>
              <a:ext uri="{FF2B5EF4-FFF2-40B4-BE49-F238E27FC236}">
                <a16:creationId xmlns:a16="http://schemas.microsoft.com/office/drawing/2014/main" id="{A8AB44B1-87AC-4E61-A7F4-1DA1B19661B8}"/>
              </a:ext>
            </a:extLst>
          </p:cNvPr>
          <p:cNvSpPr/>
          <p:nvPr/>
        </p:nvSpPr>
        <p:spPr>
          <a:xfrm>
            <a:off x="7312227" y="4427313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94347C7-37AC-46B9-80A4-BC303232455F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3-1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E22222B-57B3-4876-9257-5E426588A579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4340086" y="4610514"/>
            <a:ext cx="297214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15">
            <a:extLst>
              <a:ext uri="{FF2B5EF4-FFF2-40B4-BE49-F238E27FC236}">
                <a16:creationId xmlns:a16="http://schemas.microsoft.com/office/drawing/2014/main" id="{5F7FC90D-BB27-D185-ABAA-E83FC0F18C68}"/>
              </a:ext>
            </a:extLst>
          </p:cNvPr>
          <p:cNvCxnSpPr>
            <a:cxnSpLocks/>
          </p:cNvCxnSpPr>
          <p:nvPr/>
        </p:nvCxnSpPr>
        <p:spPr>
          <a:xfrm flipV="1">
            <a:off x="4340086" y="4610514"/>
            <a:ext cx="0" cy="94804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752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AB37E377-85D0-499B-9A58-33FF239A755C}"/>
              </a:ext>
            </a:extLst>
          </p:cNvPr>
          <p:cNvSpPr txBox="1"/>
          <p:nvPr/>
        </p:nvSpPr>
        <p:spPr>
          <a:xfrm>
            <a:off x="1067188" y="3013501"/>
            <a:ext cx="994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600" dirty="0">
                <a:solidFill>
                  <a:srgbClr val="9D626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Diseñar tu aplicación Ragic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44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192554" y="6422571"/>
            <a:ext cx="5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44525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9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BD8AEA6-9B0F-4495-AA6D-03C0198F9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68" y="606535"/>
            <a:ext cx="2791686" cy="279168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614003B-C9B4-4A9B-A1CD-D4AB6B137866}"/>
              </a:ext>
            </a:extLst>
          </p:cNvPr>
          <p:cNvSpPr txBox="1"/>
          <p:nvPr/>
        </p:nvSpPr>
        <p:spPr>
          <a:xfrm>
            <a:off x="1144062" y="5901245"/>
            <a:ext cx="40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sz="2000" dirty="0">
                <a:solidFill>
                  <a:srgbClr val="445252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Aprende a diseñar con Ragic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AF54039-ABFB-483B-A916-C0D9F8A5B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2" y="5576097"/>
            <a:ext cx="650296" cy="6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854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90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045029" y="1338944"/>
            <a:ext cx="7899698" cy="4842350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7963772" y="231974"/>
            <a:ext cx="3891802" cy="986331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Actualizar valor en otra </a:t>
            </a:r>
            <a:r>
              <a:rPr lang="es-419" altLang="zh-TW" sz="2400" dirty="0" err="1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hoja“Inventario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”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3" name="箭號: 向下 2">
            <a:extLst>
              <a:ext uri="{FF2B5EF4-FFF2-40B4-BE49-F238E27FC236}">
                <a16:creationId xmlns:a16="http://schemas.microsoft.com/office/drawing/2014/main" id="{0C544C4C-384C-41B1-BE2E-9562CFF2FF27}"/>
              </a:ext>
            </a:extLst>
          </p:cNvPr>
          <p:cNvSpPr/>
          <p:nvPr/>
        </p:nvSpPr>
        <p:spPr>
          <a:xfrm>
            <a:off x="4496882" y="3789374"/>
            <a:ext cx="318749" cy="422057"/>
          </a:xfrm>
          <a:prstGeom prst="downArrow">
            <a:avLst/>
          </a:prstGeom>
          <a:solidFill>
            <a:srgbClr val="F8937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0392E22-095B-4012-99E3-CE21D2347C19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3-2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FEAF95-7805-B113-2D4B-B14F6C197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47"/>
          <a:stretch/>
        </p:blipFill>
        <p:spPr>
          <a:xfrm>
            <a:off x="1405636" y="1354032"/>
            <a:ext cx="5411544" cy="2074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BE809F-583B-D228-7026-DAB0AB816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878" y="4211431"/>
            <a:ext cx="5251302" cy="19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36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91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812471" y="1425330"/>
            <a:ext cx="6917398" cy="4774576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6977848" y="658094"/>
            <a:ext cx="4735181" cy="58477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Actualizar valor en otra hoja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FC5312E-F6D6-4360-BAF4-37A8B3A7134B}"/>
              </a:ext>
            </a:extLst>
          </p:cNvPr>
          <p:cNvSpPr txBox="1"/>
          <p:nvPr/>
        </p:nvSpPr>
        <p:spPr>
          <a:xfrm>
            <a:off x="10330543" y="4131975"/>
            <a:ext cx="186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Clic</a:t>
            </a: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CFD525C0-37F1-42DC-9706-71B5CD410C93}"/>
              </a:ext>
            </a:extLst>
          </p:cNvPr>
          <p:cNvSpPr/>
          <p:nvPr/>
        </p:nvSpPr>
        <p:spPr>
          <a:xfrm>
            <a:off x="9800578" y="4179607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8767B3D-70A0-4106-B2C1-347F1199BE0A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3-3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17EE36-955F-036B-2EF9-2170FE1AC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248" y="1465536"/>
            <a:ext cx="6369620" cy="4462791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1C53FDB2-46EE-40A7-9D91-DF92D1EA2410}"/>
              </a:ext>
            </a:extLst>
          </p:cNvPr>
          <p:cNvCxnSpPr>
            <a:cxnSpLocks/>
          </p:cNvCxnSpPr>
          <p:nvPr/>
        </p:nvCxnSpPr>
        <p:spPr>
          <a:xfrm flipH="1">
            <a:off x="7935686" y="4362808"/>
            <a:ext cx="186489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2757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92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136342" y="1171580"/>
            <a:ext cx="5646198" cy="5184829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1C53FDB2-46EE-40A7-9D91-DF92D1EA2410}"/>
              </a:ext>
            </a:extLst>
          </p:cNvPr>
          <p:cNvCxnSpPr>
            <a:cxnSpLocks/>
          </p:cNvCxnSpPr>
          <p:nvPr/>
        </p:nvCxnSpPr>
        <p:spPr>
          <a:xfrm flipH="1">
            <a:off x="6784203" y="2620379"/>
            <a:ext cx="60398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FC5312E-F6D6-4360-BAF4-37A8B3A7134B}"/>
              </a:ext>
            </a:extLst>
          </p:cNvPr>
          <p:cNvSpPr txBox="1"/>
          <p:nvPr/>
        </p:nvSpPr>
        <p:spPr>
          <a:xfrm>
            <a:off x="7913286" y="2256767"/>
            <a:ext cx="4213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Selecciona la hoja a actualizar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B0AC32EE-4394-4363-A223-284D08BB62B1}"/>
              </a:ext>
            </a:extLst>
          </p:cNvPr>
          <p:cNvCxnSpPr>
            <a:cxnSpLocks/>
          </p:cNvCxnSpPr>
          <p:nvPr/>
        </p:nvCxnSpPr>
        <p:spPr>
          <a:xfrm flipH="1">
            <a:off x="6784203" y="3332165"/>
            <a:ext cx="60398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8D6DDBF-512A-4E51-9730-92C7FE854813}"/>
              </a:ext>
            </a:extLst>
          </p:cNvPr>
          <p:cNvSpPr txBox="1"/>
          <p:nvPr/>
        </p:nvSpPr>
        <p:spPr>
          <a:xfrm>
            <a:off x="7913286" y="3155599"/>
            <a:ext cx="3688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Campos a 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actualizar</a:t>
            </a: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C0176A06-4AF1-4DE7-91F5-B039E5834301}"/>
              </a:ext>
            </a:extLst>
          </p:cNvPr>
          <p:cNvCxnSpPr>
            <a:cxnSpLocks/>
          </p:cNvCxnSpPr>
          <p:nvPr/>
        </p:nvCxnSpPr>
        <p:spPr>
          <a:xfrm flipH="1">
            <a:off x="6775633" y="4305789"/>
            <a:ext cx="60398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A7D37D0-8133-4F21-AECF-F6928C9C1AB0}"/>
              </a:ext>
            </a:extLst>
          </p:cNvPr>
          <p:cNvSpPr txBox="1"/>
          <p:nvPr/>
        </p:nvSpPr>
        <p:spPr>
          <a:xfrm>
            <a:off x="7913286" y="4062670"/>
            <a:ext cx="4133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Condiciones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22" name="箭號: 五邊形 21">
            <a:extLst>
              <a:ext uri="{FF2B5EF4-FFF2-40B4-BE49-F238E27FC236}">
                <a16:creationId xmlns:a16="http://schemas.microsoft.com/office/drawing/2014/main" id="{8C8A088F-09B6-4E2F-9BE1-73234F0DB99D}"/>
              </a:ext>
            </a:extLst>
          </p:cNvPr>
          <p:cNvSpPr/>
          <p:nvPr/>
        </p:nvSpPr>
        <p:spPr>
          <a:xfrm>
            <a:off x="7388186" y="2411434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3" name="箭號: 五邊形 22">
            <a:extLst>
              <a:ext uri="{FF2B5EF4-FFF2-40B4-BE49-F238E27FC236}">
                <a16:creationId xmlns:a16="http://schemas.microsoft.com/office/drawing/2014/main" id="{5692DA27-CFB2-4574-AB9F-67E95F9C0524}"/>
              </a:ext>
            </a:extLst>
          </p:cNvPr>
          <p:cNvSpPr/>
          <p:nvPr/>
        </p:nvSpPr>
        <p:spPr>
          <a:xfrm>
            <a:off x="7388186" y="3159433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2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24" name="箭號: 五邊形 23">
            <a:extLst>
              <a:ext uri="{FF2B5EF4-FFF2-40B4-BE49-F238E27FC236}">
                <a16:creationId xmlns:a16="http://schemas.microsoft.com/office/drawing/2014/main" id="{89C5AA51-4AFE-4D6E-A187-CED82E094A0C}"/>
              </a:ext>
            </a:extLst>
          </p:cNvPr>
          <p:cNvSpPr/>
          <p:nvPr/>
        </p:nvSpPr>
        <p:spPr>
          <a:xfrm>
            <a:off x="7395619" y="4088892"/>
            <a:ext cx="459293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3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0662811-99E5-4FEF-84ED-83E140FEFC65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3-4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C6AEE04A-7B38-4134-A540-7787ADB49B5C}"/>
              </a:ext>
            </a:extLst>
          </p:cNvPr>
          <p:cNvSpPr/>
          <p:nvPr/>
        </p:nvSpPr>
        <p:spPr>
          <a:xfrm>
            <a:off x="6977848" y="541347"/>
            <a:ext cx="4735181" cy="58477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Actualizar valor en otra hoja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AEABF-AFB8-18BB-0DAB-32FF8138A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80" y="1265464"/>
            <a:ext cx="5461281" cy="498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761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93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445079" y="1931560"/>
            <a:ext cx="7241721" cy="4344599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6551720" y="581824"/>
            <a:ext cx="5303854" cy="1349736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Caso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4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: Crear un 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botón para enviar un correo personalizado 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con </a:t>
            </a: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valores del registro</a:t>
            </a: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.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C051871-6A4A-4BBE-B546-526149AAE76B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4-1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06D661-FD6E-8193-7DE0-72FE3C4AF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79" y="1979254"/>
            <a:ext cx="6609677" cy="411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325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94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1249135" y="1370486"/>
            <a:ext cx="6237515" cy="4466977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7486650" y="435428"/>
            <a:ext cx="4365172" cy="833352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Enviar correo personalizado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92E1DE1-66AE-4286-A5D7-3D988A0A14CF}"/>
              </a:ext>
            </a:extLst>
          </p:cNvPr>
          <p:cNvSpPr txBox="1"/>
          <p:nvPr/>
        </p:nvSpPr>
        <p:spPr>
          <a:xfrm>
            <a:off x="8711035" y="4837422"/>
            <a:ext cx="1638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Clic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34F5D955-2DAA-40E9-BDD7-DDE92629651A}"/>
              </a:ext>
            </a:extLst>
          </p:cNvPr>
          <p:cNvSpPr/>
          <p:nvPr/>
        </p:nvSpPr>
        <p:spPr>
          <a:xfrm>
            <a:off x="8120286" y="4885054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C1A1155-DB6D-441D-B77A-25309F8494FF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4-2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4D9020-E4BB-5547-5767-BBC67CE5D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258" y="1425812"/>
            <a:ext cx="5829600" cy="4356324"/>
          </a:xfrm>
          <a:prstGeom prst="rect">
            <a:avLst/>
          </a:prstGeom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C862715A-66E0-4185-B487-411ED3C269A5}"/>
              </a:ext>
            </a:extLst>
          </p:cNvPr>
          <p:cNvCxnSpPr>
            <a:cxnSpLocks/>
          </p:cNvCxnSpPr>
          <p:nvPr/>
        </p:nvCxnSpPr>
        <p:spPr>
          <a:xfrm flipH="1">
            <a:off x="7021286" y="5068255"/>
            <a:ext cx="97511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7794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95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774913" y="1247717"/>
            <a:ext cx="6868762" cy="5011040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8984202" y="526884"/>
            <a:ext cx="2652627" cy="584775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Diseñar Plantilla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92E1DE1-66AE-4286-A5D7-3D988A0A14CF}"/>
              </a:ext>
            </a:extLst>
          </p:cNvPr>
          <p:cNvSpPr txBox="1"/>
          <p:nvPr/>
        </p:nvSpPr>
        <p:spPr>
          <a:xfrm>
            <a:off x="8595799" y="3944178"/>
            <a:ext cx="3179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Rellenados automáticamente con valores de campo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364D71DD-075C-4A21-86D0-347119EEBF19}"/>
              </a:ext>
            </a:extLst>
          </p:cNvPr>
          <p:cNvSpPr/>
          <p:nvPr/>
        </p:nvSpPr>
        <p:spPr>
          <a:xfrm>
            <a:off x="8083839" y="4081533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Noto Sans CJK SC Bold" panose="020B0800000000000000" pitchFamily="34" charset="-128"/>
                <a:ea typeface="Noto Sans CJK SC Bold" panose="020B0800000000000000" pitchFamily="34" charset="-128"/>
              </a:rPr>
              <a:t>1</a:t>
            </a:r>
            <a:endParaRPr lang="zh-TW" altLang="en-US" sz="2000" dirty="0">
              <a:latin typeface="Noto Sans CJK SC Bold" panose="020B0800000000000000" pitchFamily="34" charset="-128"/>
              <a:ea typeface="Noto Sans CJK SC Bold" panose="020B0800000000000000" pitchFamily="34" charset="-12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F4EE45D-F2C5-40E3-8B62-2B413671B690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4-3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E8633-9ECE-752D-25A9-2A00E6F2D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76" y="1324060"/>
            <a:ext cx="6260621" cy="4698402"/>
          </a:xfrm>
          <a:prstGeom prst="rect">
            <a:avLst/>
          </a:prstGeom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C862715A-66E0-4185-B487-411ED3C269A5}"/>
              </a:ext>
            </a:extLst>
          </p:cNvPr>
          <p:cNvCxnSpPr>
            <a:cxnSpLocks/>
          </p:cNvCxnSpPr>
          <p:nvPr/>
        </p:nvCxnSpPr>
        <p:spPr>
          <a:xfrm flipH="1">
            <a:off x="4816929" y="4264734"/>
            <a:ext cx="31350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0347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96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2121763" y="1303076"/>
            <a:ext cx="6862439" cy="4938921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B63FC84-0BA0-4A4E-B30C-B74E59C81AC4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 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4-4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420CFE0-87E3-450D-A042-1AA8249BD3D3}"/>
              </a:ext>
            </a:extLst>
          </p:cNvPr>
          <p:cNvSpPr/>
          <p:nvPr/>
        </p:nvSpPr>
        <p:spPr>
          <a:xfrm>
            <a:off x="7829550" y="435428"/>
            <a:ext cx="3807279" cy="676231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Vista Previa de Plantilla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67CBC-0EA9-2ACF-2036-115C4B38C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322" y="1425278"/>
            <a:ext cx="6295138" cy="459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14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9D626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97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81A5E7-5DC9-4E24-B4DE-39F44F28DBB6}"/>
              </a:ext>
            </a:extLst>
          </p:cNvPr>
          <p:cNvSpPr txBox="1"/>
          <p:nvPr/>
        </p:nvSpPr>
        <p:spPr>
          <a:xfrm>
            <a:off x="327888" y="352100"/>
            <a:ext cx="771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Mejorar la eficiencia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– </a:t>
            </a:r>
            <a:r>
              <a:rPr kumimoji="0" lang="es-419" altLang="zh-TW" sz="3200" b="0" i="0" u="none" strike="noStrike" kern="1200" cap="none" spc="0" normalizeH="0" baseline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Ejercicios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BBB78E-42BE-47DA-AB4D-75E0D0B4CAFD}"/>
              </a:ext>
            </a:extLst>
          </p:cNvPr>
          <p:cNvSpPr txBox="1"/>
          <p:nvPr/>
        </p:nvSpPr>
        <p:spPr>
          <a:xfrm>
            <a:off x="1621424" y="1617954"/>
            <a:ext cx="10015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Crear </a:t>
            </a:r>
            <a:r>
              <a:rPr kumimoji="0" lang="es-419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una“Nota</a:t>
            </a: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 de </a:t>
            </a:r>
            <a:r>
              <a:rPr kumimoji="0" lang="es-419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Envío”y</a:t>
            </a: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 convertir registros de“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Órdenes de Ventas</a:t>
            </a: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”</a:t>
            </a: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F1000105-54ED-42B7-A1FA-E17D1FF1F7ED}"/>
              </a:ext>
            </a:extLst>
          </p:cNvPr>
          <p:cNvSpPr/>
          <p:nvPr/>
        </p:nvSpPr>
        <p:spPr>
          <a:xfrm>
            <a:off x="995960" y="166558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1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0" name="箭號: 五邊形 9">
            <a:extLst>
              <a:ext uri="{FF2B5EF4-FFF2-40B4-BE49-F238E27FC236}">
                <a16:creationId xmlns:a16="http://schemas.microsoft.com/office/drawing/2014/main" id="{3A32D897-6647-49BE-A69E-8FBDDC5834F8}"/>
              </a:ext>
            </a:extLst>
          </p:cNvPr>
          <p:cNvSpPr/>
          <p:nvPr/>
        </p:nvSpPr>
        <p:spPr>
          <a:xfrm>
            <a:off x="995960" y="3031820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2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DA24E4C-E6A5-4D08-8D52-809B4175837F}"/>
              </a:ext>
            </a:extLst>
          </p:cNvPr>
          <p:cNvSpPr txBox="1"/>
          <p:nvPr/>
        </p:nvSpPr>
        <p:spPr>
          <a:xfrm>
            <a:off x="1621424" y="2984189"/>
            <a:ext cx="10015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Actualizar valores </a:t>
            </a:r>
            <a:r>
              <a:rPr lang="es-419" altLang="zh-TW" sz="2400" dirty="0" err="1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en“Órdenes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 de </a:t>
            </a:r>
            <a:r>
              <a:rPr lang="es-419" altLang="zh-TW" sz="2400" dirty="0" err="1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Ventas”a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 través de botón de acción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C23606D4-5ADD-4272-A009-58F961B2941E}"/>
              </a:ext>
            </a:extLst>
          </p:cNvPr>
          <p:cNvSpPr/>
          <p:nvPr/>
        </p:nvSpPr>
        <p:spPr>
          <a:xfrm>
            <a:off x="995960" y="439805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3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C163DA3-C174-40D0-AD63-E29B431C9C20}"/>
              </a:ext>
            </a:extLst>
          </p:cNvPr>
          <p:cNvSpPr txBox="1"/>
          <p:nvPr/>
        </p:nvSpPr>
        <p:spPr>
          <a:xfrm>
            <a:off x="1621423" y="4347019"/>
            <a:ext cx="10015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Actualizar la cantidad a pagar de</a:t>
            </a: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“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Orden de Venta</a:t>
            </a:r>
            <a:r>
              <a:rPr kumimoji="0" lang="es-419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”en el campo gasto acumulativo de la </a:t>
            </a:r>
            <a:r>
              <a:rPr kumimoji="0" lang="es-419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hoja“Client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es”</a:t>
            </a:r>
            <a:endParaRPr kumimoji="0" lang="es-419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D93E6B05-560F-4DC4-871F-DC6749D8086A}"/>
              </a:ext>
            </a:extLst>
          </p:cNvPr>
          <p:cNvSpPr/>
          <p:nvPr/>
        </p:nvSpPr>
        <p:spPr>
          <a:xfrm>
            <a:off x="995960" y="5639205"/>
            <a:ext cx="466726" cy="366402"/>
          </a:xfrm>
          <a:prstGeom prst="homePlate">
            <a:avLst>
              <a:gd name="adj" fmla="val 34402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SC Bold" panose="020B0800000000000000" pitchFamily="34" charset="-128"/>
                <a:ea typeface="Noto Sans CJK SC Bold" panose="020B0800000000000000" pitchFamily="34" charset="-128"/>
                <a:cs typeface="+mn-cs"/>
              </a:rPr>
              <a:t>4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 Bold" panose="020B0800000000000000" pitchFamily="34" charset="-128"/>
              <a:ea typeface="Noto Sans CJK SC Bold" panose="020B0800000000000000" pitchFamily="34" charset="-128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8447105-271D-477B-87BD-F7CACC96F963}"/>
              </a:ext>
            </a:extLst>
          </p:cNvPr>
          <p:cNvSpPr txBox="1"/>
          <p:nvPr/>
        </p:nvSpPr>
        <p:spPr>
          <a:xfrm>
            <a:off x="1621422" y="5591573"/>
            <a:ext cx="1018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Enviar correo de confirmación de </a:t>
            </a:r>
            <a:r>
              <a:rPr lang="es-419" altLang="zh-TW" sz="2400" dirty="0" err="1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la“Orden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 de </a:t>
            </a:r>
            <a:r>
              <a:rPr lang="es-419" altLang="zh-TW" sz="2400" dirty="0" err="1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Venta”a</a:t>
            </a:r>
            <a:r>
              <a:rPr lang="es-419" altLang="zh-TW" sz="2400" dirty="0">
                <a:solidFill>
                  <a:srgbClr val="9D6262"/>
                </a:solidFill>
                <a:latin typeface="Noto Sans CJK TC Bold" panose="020B0800000000000000" pitchFamily="34" charset="-120"/>
                <a:ea typeface="Noto Sans CJK TC Bold" panose="020B0800000000000000" pitchFamily="34" charset="-120"/>
              </a:rPr>
              <a:t> través del botón de acción enviar correo personalizado</a:t>
            </a:r>
            <a:endParaRPr kumimoji="0" lang="es-419" altLang="zh-TW" sz="24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0647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BF67B07-70F5-4E6C-9E07-028AE9C74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790" y="283125"/>
            <a:ext cx="3534636" cy="353463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B37E377-85D0-499B-9A58-33FF239A755C}"/>
              </a:ext>
            </a:extLst>
          </p:cNvPr>
          <p:cNvSpPr txBox="1"/>
          <p:nvPr/>
        </p:nvSpPr>
        <p:spPr>
          <a:xfrm>
            <a:off x="1067189" y="3013501"/>
            <a:ext cx="7552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TW" sz="4800" dirty="0">
                <a:solidFill>
                  <a:srgbClr val="9D626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Reportes</a:t>
            </a:r>
            <a:endParaRPr kumimoji="0" lang="es-419" altLang="zh-TW" sz="4800" b="0" i="0" u="none" strike="noStrike" kern="1200" cap="none" spc="0" normalizeH="0" baseline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Black" panose="020B0A00000000000000" pitchFamily="34" charset="-120"/>
              <a:ea typeface="Noto Sans CJK TC Black" panose="020B0A00000000000000" pitchFamily="34" charset="-120"/>
              <a:cs typeface="Microsoft Sans Serif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44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39475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</a:t>
            </a:r>
            <a:r>
              <a:rPr lang="en-US" altLang="zh-TW" sz="2000" dirty="0">
                <a:solidFill>
                  <a:srgbClr val="44525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98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4525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614003B-C9B4-4A9B-A1CD-D4AB6B137866}"/>
              </a:ext>
            </a:extLst>
          </p:cNvPr>
          <p:cNvSpPr txBox="1"/>
          <p:nvPr/>
        </p:nvSpPr>
        <p:spPr>
          <a:xfrm>
            <a:off x="6505046" y="5891498"/>
            <a:ext cx="40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s-419" altLang="zh-TW" sz="2000" b="0" i="0" u="none" strike="noStrike" kern="1200" cap="none" spc="0" normalizeH="0" baseline="0" dirty="0">
                <a:ln>
                  <a:noFill/>
                </a:ln>
                <a:solidFill>
                  <a:srgbClr val="445252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El camino al éxito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710AEEE-9CD8-4B3C-A831-A81C3000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617" y="5592983"/>
            <a:ext cx="686429" cy="6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148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96CC851-8876-4FDC-A956-FAB926C947ED}"/>
              </a:ext>
            </a:extLst>
          </p:cNvPr>
          <p:cNvCxnSpPr/>
          <p:nvPr/>
        </p:nvCxnSpPr>
        <p:spPr>
          <a:xfrm>
            <a:off x="658288" y="6422571"/>
            <a:ext cx="10978541" cy="0"/>
          </a:xfrm>
          <a:prstGeom prst="line">
            <a:avLst/>
          </a:prstGeom>
          <a:ln w="15875" cmpd="sng">
            <a:solidFill>
              <a:srgbClr val="9D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FD71F5E-3559-4061-B48D-4F74E023BDE7}"/>
              </a:ext>
            </a:extLst>
          </p:cNvPr>
          <p:cNvSpPr txBox="1"/>
          <p:nvPr/>
        </p:nvSpPr>
        <p:spPr>
          <a:xfrm>
            <a:off x="11029950" y="6422571"/>
            <a:ext cx="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D6262"/>
                </a:solidFill>
                <a:effectLst/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+mn-cs"/>
              </a:rPr>
              <a:t>   99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D6262"/>
              </a:solidFill>
              <a:effectLst/>
              <a:uLnTx/>
              <a:uFillTx/>
              <a:latin typeface="Noto Sans CJK TC Medium" panose="020B0600000000000000" pitchFamily="34" charset="-120"/>
              <a:ea typeface="Noto Sans CJK TC Medium" panose="020B0600000000000000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711D3D-628E-4BE5-A14D-366C74D59505}"/>
              </a:ext>
            </a:extLst>
          </p:cNvPr>
          <p:cNvSpPr/>
          <p:nvPr/>
        </p:nvSpPr>
        <p:spPr>
          <a:xfrm>
            <a:off x="2506437" y="1666149"/>
            <a:ext cx="6449784" cy="4105997"/>
          </a:xfrm>
          <a:prstGeom prst="roundRect">
            <a:avLst>
              <a:gd name="adj" fmla="val 3756"/>
            </a:avLst>
          </a:prstGeom>
          <a:noFill/>
          <a:ln w="19050">
            <a:solidFill>
              <a:srgbClr val="E73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ABF03C8-176F-434F-B728-A09FC740A034}"/>
              </a:ext>
            </a:extLst>
          </p:cNvPr>
          <p:cNvSpPr/>
          <p:nvPr/>
        </p:nvSpPr>
        <p:spPr>
          <a:xfrm>
            <a:off x="6391921" y="464190"/>
            <a:ext cx="5321108" cy="933791"/>
          </a:xfrm>
          <a:prstGeom prst="roundRect">
            <a:avLst>
              <a:gd name="adj" fmla="val 20476"/>
            </a:avLst>
          </a:prstGeom>
          <a:solidFill>
            <a:srgbClr val="CC3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419" altLang="zh-TW" sz="2400" dirty="0">
                <a:solidFill>
                  <a:prstClr val="white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Puedes generar reportes de los datos en tus hojas Ragic.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DD20380-D4CD-412E-B833-622118A096B8}"/>
              </a:ext>
            </a:extLst>
          </p:cNvPr>
          <p:cNvSpPr txBox="1"/>
          <p:nvPr/>
        </p:nvSpPr>
        <p:spPr>
          <a:xfrm>
            <a:off x="336426" y="346311"/>
            <a:ext cx="57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Reportes</a:t>
            </a:r>
            <a:r>
              <a:rPr lang="en-US" altLang="zh-TW" sz="3200" dirty="0">
                <a:solidFill>
                  <a:srgbClr val="445252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  <a:cs typeface="Microsoft Sans Serif" panose="020B0604020202020204" pitchFamily="34" charset="0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55FBD6-3E78-C740-563B-B6249ECCA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791" y="1839221"/>
            <a:ext cx="5782944" cy="372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73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11146</TotalTime>
  <Words>2300</Words>
  <Application>Microsoft Office PowerPoint</Application>
  <PresentationFormat>Widescreen</PresentationFormat>
  <Paragraphs>648</Paragraphs>
  <Slides>127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7" baseType="lpstr">
      <vt:lpstr>Arial</vt:lpstr>
      <vt:lpstr>Helvetica Neue</vt:lpstr>
      <vt:lpstr>Calibri Light</vt:lpstr>
      <vt:lpstr>Noto Sans CJK SC Bold</vt:lpstr>
      <vt:lpstr>Noto Sans CJK TC Regular</vt:lpstr>
      <vt:lpstr>Calibri</vt:lpstr>
      <vt:lpstr>Noto Sans CJK TC Bold</vt:lpstr>
      <vt:lpstr>Noto Sans CJK TC Black</vt:lpstr>
      <vt:lpstr>Noto Sans CJK TC Medium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Jeff Kuo</dc:creator>
  <cp:lastModifiedBy>User Ragic</cp:lastModifiedBy>
  <cp:revision>2066</cp:revision>
  <dcterms:created xsi:type="dcterms:W3CDTF">2018-01-05T02:46:31Z</dcterms:created>
  <dcterms:modified xsi:type="dcterms:W3CDTF">2022-12-21T17:27:42Z</dcterms:modified>
</cp:coreProperties>
</file>