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1"/>
  </p:notesMasterIdLst>
  <p:sldIdLst>
    <p:sldId id="256" r:id="rId2"/>
    <p:sldId id="372" r:id="rId3"/>
    <p:sldId id="373" r:id="rId4"/>
    <p:sldId id="375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428" r:id="rId56"/>
    <p:sldId id="429" r:id="rId57"/>
    <p:sldId id="430" r:id="rId58"/>
    <p:sldId id="431" r:id="rId59"/>
    <p:sldId id="432" r:id="rId60"/>
    <p:sldId id="433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  <p:sldId id="443" r:id="rId71"/>
    <p:sldId id="444" r:id="rId72"/>
    <p:sldId id="445" r:id="rId73"/>
    <p:sldId id="446" r:id="rId74"/>
    <p:sldId id="447" r:id="rId75"/>
    <p:sldId id="448" r:id="rId76"/>
    <p:sldId id="449" r:id="rId77"/>
    <p:sldId id="450" r:id="rId78"/>
    <p:sldId id="452" r:id="rId79"/>
    <p:sldId id="453" r:id="rId80"/>
    <p:sldId id="454" r:id="rId81"/>
    <p:sldId id="455" r:id="rId82"/>
    <p:sldId id="456" r:id="rId83"/>
    <p:sldId id="457" r:id="rId84"/>
    <p:sldId id="458" r:id="rId85"/>
    <p:sldId id="459" r:id="rId86"/>
    <p:sldId id="460" r:id="rId87"/>
    <p:sldId id="461" r:id="rId88"/>
    <p:sldId id="463" r:id="rId89"/>
    <p:sldId id="464" r:id="rId90"/>
    <p:sldId id="465" r:id="rId91"/>
    <p:sldId id="466" r:id="rId92"/>
    <p:sldId id="467" r:id="rId93"/>
    <p:sldId id="468" r:id="rId94"/>
    <p:sldId id="469" r:id="rId95"/>
    <p:sldId id="470" r:id="rId96"/>
    <p:sldId id="471" r:id="rId97"/>
    <p:sldId id="472" r:id="rId98"/>
    <p:sldId id="473" r:id="rId99"/>
    <p:sldId id="474" r:id="rId100"/>
    <p:sldId id="475" r:id="rId101"/>
    <p:sldId id="476" r:id="rId102"/>
    <p:sldId id="477" r:id="rId103"/>
    <p:sldId id="478" r:id="rId104"/>
    <p:sldId id="479" r:id="rId105"/>
    <p:sldId id="480" r:id="rId106"/>
    <p:sldId id="481" r:id="rId107"/>
    <p:sldId id="482" r:id="rId108"/>
    <p:sldId id="483" r:id="rId109"/>
    <p:sldId id="484" r:id="rId110"/>
    <p:sldId id="486" r:id="rId111"/>
    <p:sldId id="487" r:id="rId112"/>
    <p:sldId id="488" r:id="rId113"/>
    <p:sldId id="489" r:id="rId114"/>
    <p:sldId id="490" r:id="rId115"/>
    <p:sldId id="491" r:id="rId116"/>
    <p:sldId id="492" r:id="rId117"/>
    <p:sldId id="493" r:id="rId118"/>
    <p:sldId id="494" r:id="rId119"/>
    <p:sldId id="286" r:id="rId120"/>
  </p:sldIdLst>
  <p:sldSz cx="12192000" cy="6858000"/>
  <p:notesSz cx="6858000" cy="9144000"/>
  <p:embeddedFontLst>
    <p:embeddedFont>
      <p:font typeface="Helvetica Neue" panose="02000503000000020004" pitchFamily="2"/>
      <p:regular r:id="rId122"/>
      <p:bold r:id="rId123"/>
      <p:italic r:id="rId124"/>
      <p:boldItalic r:id="rId125"/>
    </p:embeddedFont>
    <p:embeddedFont>
      <p:font typeface="Calibri" panose="020F0502020204030204" pitchFamily="34" charset="0"/>
      <p:regular r:id="rId126"/>
      <p:bold r:id="rId127"/>
      <p:italic r:id="rId128"/>
      <p:boldItalic r:id="rId129"/>
    </p:embeddedFont>
    <p:embeddedFont>
      <p:font typeface="Calibri Light" panose="020F0302020204030204" pitchFamily="34" charset="0"/>
      <p:regular r:id="rId130"/>
      <p:italic r:id="rId131"/>
    </p:embeddedFont>
    <p:embeddedFont>
      <p:font typeface="Microsoft Sans Serif" panose="020B0604020202020204" pitchFamily="34" charset="0"/>
      <p:regular r:id="rId132"/>
    </p:embeddedFont>
    <p:embeddedFont>
      <p:font typeface="新細明體" panose="02020500000000000000" pitchFamily="18" charset="-120"/>
      <p:regular r:id="rId133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F5"/>
    <a:srgbClr val="9D6262"/>
    <a:srgbClr val="445252"/>
    <a:srgbClr val="FFF8F8"/>
    <a:srgbClr val="FFFAFA"/>
    <a:srgbClr val="FFF1EB"/>
    <a:srgbClr val="FCEEE3"/>
    <a:srgbClr val="F4D0D0"/>
    <a:srgbClr val="FCC8C8"/>
    <a:srgbClr val="FC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8" autoAdjust="0"/>
    <p:restoredTop sz="95232" autoAdjust="0"/>
  </p:normalViewPr>
  <p:slideViewPr>
    <p:cSldViewPr snapToGrid="0">
      <p:cViewPr varScale="1">
        <p:scale>
          <a:sx n="86" d="100"/>
          <a:sy n="86" d="100"/>
        </p:scale>
        <p:origin x="5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12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2.fntdata"/><Relationship Id="rId128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font" Target="fonts/font5.fntdata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font" Target="fonts/font3.fntdata"/><Relationship Id="rId129" Type="http://schemas.openxmlformats.org/officeDocument/2006/relationships/font" Target="fonts/font8.fntdata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.fntdata"/><Relationship Id="rId130" Type="http://schemas.openxmlformats.org/officeDocument/2006/relationships/font" Target="fonts/font9.fntdata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10.fntdata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B7EA6-DD99-4658-A99E-97553DABDDEC}" type="datetimeFigureOut">
              <a:rPr lang="zh-TW" altLang="en-US" smtClean="0"/>
              <a:t>2018/3/27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AB7B8-0B51-4E46-93B5-64865AC5EE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26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B7B8-0B51-4E46-93B5-64865AC5EE0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69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AB7B8-0B51-4E46-93B5-64865AC5EE0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34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338B0F-85DC-4E38-9BF3-FC45689E0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F0DCFA3-2260-4834-8F68-CA15DD9E2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7162B0-4F2A-4344-A8C3-A4BB634A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AB1-422F-4C54-BF23-73010D5EFF5C}" type="datetimeFigureOut">
              <a:rPr lang="zh-TW" altLang="en-US" smtClean="0"/>
              <a:t>2018/3/27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A597CB1-F59F-418B-B980-E12CF46A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7E5713-2C89-4735-B6BD-5DC8AD32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EBE-A4CE-4B54-98B9-A42DE26E8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84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9C9097-EF09-4C0C-9DC9-20C335E8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BECF780-3325-4B1D-8A71-40CA499E9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9C03E1-16D4-4B3B-9617-74A759B3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AB1-422F-4C54-BF23-73010D5EFF5C}" type="datetimeFigureOut">
              <a:rPr lang="zh-TW" altLang="en-US" smtClean="0"/>
              <a:t>2018/3/27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05149A-553C-498D-9389-0BD9C073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1A4E5F-4E14-42E2-B33F-119F5486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EBE-A4CE-4B54-98B9-A42DE26E8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20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31A0BFB-C631-44BF-9ED5-6C36BEF83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17C8354-C9DF-427C-A205-DB9F24A23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9060D4-BCF4-476B-B57D-16356AAE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AB1-422F-4C54-BF23-73010D5EFF5C}" type="datetimeFigureOut">
              <a:rPr lang="zh-TW" altLang="en-US" smtClean="0"/>
              <a:t>2018/3/27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8AF856-219A-48F5-890A-094B19C2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D54869-5C71-466A-BDD7-4F1E5655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EBE-A4CE-4B54-98B9-A42DE26E8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69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E0896D-F311-488D-91A0-C39C4BBB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2AF249-3D86-4C21-89E5-F5B07DD2E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5C6663-A543-4A10-B0BF-AD0A3924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AB1-422F-4C54-BF23-73010D5EFF5C}" type="datetimeFigureOut">
              <a:rPr lang="zh-TW" altLang="en-US" smtClean="0"/>
              <a:t>2018/3/27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F1E2AB-ED07-4A6F-A2EC-136695EF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CD7934-575F-4CE6-8EFC-90CDA1A3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EBE-A4CE-4B54-98B9-A42DE26E8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6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3A7D08-4809-431D-8072-F01455AC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A00205-DD2A-4D50-BF76-B8313E097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FF051E-17D6-469E-B1B0-39C3464A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AB1-422F-4C54-BF23-73010D5EFF5C}" type="datetimeFigureOut">
              <a:rPr lang="zh-TW" altLang="en-US" smtClean="0"/>
              <a:t>2018/3/27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D13769-045C-48C1-B095-3BB02F8C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4F342C-A561-4747-B3D2-9EE10B8B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EBE-A4CE-4B54-98B9-A42DE26E8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32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40ED87-017D-41E7-BCBC-E170F05A3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02AE94-9291-4BB2-B2AE-15F59EDAC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E792083-7951-423A-962E-F03BDC07C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C22934-324A-4F40-B820-19131FD5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AB1-422F-4C54-BF23-73010D5EFF5C}" type="datetimeFigureOut">
              <a:rPr lang="zh-TW" altLang="en-US" smtClean="0"/>
              <a:t>2018/3/27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5CE4914-D7E9-40C3-ACA5-A5A507B0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CD824A-8711-4C29-8D91-BA2D1D7F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EBE-A4CE-4B54-98B9-A42DE26E8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43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FA0235-FFC8-4313-BBF6-FD763262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89DAFC-FAB8-4723-BA8D-5479A2DE8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47DAD7C-87A6-4EEE-846B-5B50BE4D2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6352E5-F0C8-48E9-8C04-646BD7910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0B95D6C-01B2-435A-B911-C4BF11A35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EC67476-DE15-4D34-9235-E8D521B5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AB1-422F-4C54-BF23-73010D5EFF5C}" type="datetimeFigureOut">
              <a:rPr lang="zh-TW" altLang="en-US" smtClean="0"/>
              <a:t>2018/3/27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2B72F39-D8DF-48BC-A61E-E45206F0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58C238C-9041-4599-A998-9658B9F7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EBE-A4CE-4B54-98B9-A42DE26E8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929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59B396-9C1C-4309-BB2B-89541FE9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C58EF9D-4101-46FE-AC14-A98ABCEB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AB1-422F-4C54-BF23-73010D5EFF5C}" type="datetimeFigureOut">
              <a:rPr lang="zh-TW" altLang="en-US" smtClean="0"/>
              <a:t>2018/3/27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1DB887-AA33-4179-B298-CDC74A2E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29F4F95-31E4-410B-BC9C-EF9AE729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EBE-A4CE-4B54-98B9-A42DE26E8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60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6D127DC-0E86-43E6-92B2-71650E79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AB1-422F-4C54-BF23-73010D5EFF5C}" type="datetimeFigureOut">
              <a:rPr lang="zh-TW" altLang="en-US" smtClean="0"/>
              <a:t>2018/3/27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1FD8FF-F8CF-43B0-A87F-EA7A0B5A7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97FE72-2CC1-419C-8E8C-0497256D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EBE-A4CE-4B54-98B9-A42DE26E8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79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4E8F1-368B-4AF0-ACC9-4D9F8043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D98A07-F792-4C69-AC2D-DC1794D15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A584901-5463-4122-9614-654EDF67F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42BF32-E801-4333-AB6F-8E62FED4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AB1-422F-4C54-BF23-73010D5EFF5C}" type="datetimeFigureOut">
              <a:rPr lang="zh-TW" altLang="en-US" smtClean="0"/>
              <a:t>2018/3/27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3B0438E-7F49-4D9C-8103-AFBAFE3B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825C1F3-A08B-4C1D-9069-93AE795D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EBE-A4CE-4B54-98B9-A42DE26E8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09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1F3EFC-DBAC-4719-9E84-D7B9DBF5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4394E47-79ED-45C6-A856-2187C3849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6459F15-66C4-4C5C-BA91-681216EFF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29F90E0-31E1-40AA-A632-DA2D558A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FAB1-422F-4C54-BF23-73010D5EFF5C}" type="datetimeFigureOut">
              <a:rPr lang="zh-TW" altLang="en-US" smtClean="0"/>
              <a:t>2018/3/27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A42AEBC-F33B-4A2A-B31D-4D7405FC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317A620-D9D2-4321-92C3-E25C302E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40EBE-A4CE-4B54-98B9-A42DE26E8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86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34F4CDE-1F6D-4474-82C2-A6F9E2A3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1A5432D-CC90-4A2B-8862-F3E469D50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FC40AC-63C9-450C-929A-95158371A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AFAB1-422F-4C54-BF23-73010D5EFF5C}" type="datetimeFigureOut">
              <a:rPr lang="zh-TW" altLang="en-US" smtClean="0"/>
              <a:t>2018/3/27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9D5A1F-3B45-4899-9736-1CDACD221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783339-5B4E-497F-9953-624369E7F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40EBE-A4CE-4B54-98B9-A42DE26E8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27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115.xml"/><Relationship Id="rId3" Type="http://schemas.openxmlformats.org/officeDocument/2006/relationships/slide" Target="slide3.xml"/><Relationship Id="rId7" Type="http://schemas.openxmlformats.org/officeDocument/2006/relationships/slide" Target="slide47.xml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106.xml"/><Relationship Id="rId5" Type="http://schemas.openxmlformats.org/officeDocument/2006/relationships/slide" Target="slide29.xml"/><Relationship Id="rId10" Type="http://schemas.openxmlformats.org/officeDocument/2006/relationships/slide" Target="slide92.xml"/><Relationship Id="rId4" Type="http://schemas.openxmlformats.org/officeDocument/2006/relationships/slide" Target="slide9.xml"/><Relationship Id="rId9" Type="http://schemas.openxmlformats.org/officeDocument/2006/relationships/slide" Target="slide7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4AFFE1A-5F0F-4093-BD2B-F7B1B3D99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23" y="5405895"/>
            <a:ext cx="2248689" cy="79835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B37E377-85D0-499B-9A58-33FF239A755C}"/>
              </a:ext>
            </a:extLst>
          </p:cNvPr>
          <p:cNvSpPr txBox="1"/>
          <p:nvPr/>
        </p:nvSpPr>
        <p:spPr>
          <a:xfrm>
            <a:off x="658287" y="658948"/>
            <a:ext cx="11370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1" spc="-150" dirty="0">
                <a:solidFill>
                  <a:srgbClr val="445252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Ragic</a:t>
            </a:r>
            <a:r>
              <a:rPr lang="en-US" altLang="zh-TW" sz="4800" b="1" spc="-150" dirty="0">
                <a:solidFill>
                  <a:srgbClr val="445252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 </a:t>
            </a:r>
            <a:r>
              <a:rPr lang="en-US" altLang="zh-TW" sz="5400" b="1" spc="-150" dirty="0">
                <a:solidFill>
                  <a:srgbClr val="445252"/>
                </a:solidFill>
                <a:latin typeface="Helvetica Neue" panose="02000503000000020004" pitchFamily="2"/>
                <a:ea typeface="Helvetica Neue" panose="02000503000000020004" pitchFamily="2"/>
                <a:cs typeface="Helvetica Neue" panose="02000503000000020004" pitchFamily="2"/>
              </a:rPr>
              <a:t>Database Design 101</a:t>
            </a:r>
            <a:endParaRPr lang="zh-TW" altLang="en-US" sz="4800" b="1" dirty="0">
              <a:solidFill>
                <a:srgbClr val="445252"/>
              </a:solidFill>
              <a:latin typeface="Helvetica Neue" panose="02000503000000020004" pitchFamily="2"/>
              <a:ea typeface="Noto Sans CJK TC Black" panose="020B0A00000000000000" pitchFamily="34" charset="-120"/>
              <a:cs typeface="Helvetica Neue" panose="02000503000000020004" pitchFamily="2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8133FA6-3B04-41AC-8B66-5789E305F27D}"/>
              </a:ext>
            </a:extLst>
          </p:cNvPr>
          <p:cNvSpPr/>
          <p:nvPr/>
        </p:nvSpPr>
        <p:spPr>
          <a:xfrm>
            <a:off x="4386793" y="3429000"/>
            <a:ext cx="3418413" cy="1000125"/>
          </a:xfrm>
          <a:prstGeom prst="roundRect">
            <a:avLst>
              <a:gd name="adj" fmla="val 20476"/>
            </a:avLst>
          </a:prstGeom>
          <a:solidFill>
            <a:srgbClr val="D5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latin typeface="Noto Sans CJK TC Bold" panose="020B0800000000000000" pitchFamily="34" charset="-120"/>
                <a:ea typeface="Noto Sans CJK TC Bold" panose="020B0800000000000000" pitchFamily="34" charset="-120"/>
                <a:cs typeface="Microsoft Sans Serif" panose="020B0604020202020204" pitchFamily="34" charset="0"/>
              </a:rPr>
              <a:t>START!</a:t>
            </a:r>
            <a:endParaRPr lang="zh-TW" altLang="en-US" sz="4400" b="1" dirty="0">
              <a:latin typeface="Noto Sans CJK TC Bold" panose="020B0800000000000000" pitchFamily="34" charset="-120"/>
              <a:ea typeface="Noto Sans CJK TC Bold" panose="020B0800000000000000" pitchFamily="34" charset="-120"/>
              <a:cs typeface="Microsoft Sans Serif" panose="020B0604020202020204" pitchFamily="34" charset="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16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9BA4887-0239-4F45-B330-15E7C931D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3" y="2199398"/>
            <a:ext cx="7385045" cy="3080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10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281A5E7-5DC9-4E24-B4DE-39F44F28DBB6}"/>
              </a:ext>
            </a:extLst>
          </p:cNvPr>
          <p:cNvSpPr txBox="1"/>
          <p:nvPr/>
        </p:nvSpPr>
        <p:spPr>
          <a:xfrm>
            <a:off x="284085" y="383831"/>
            <a:ext cx="775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1 – Create sheet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575733" y="2074334"/>
            <a:ext cx="7645400" cy="3344324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8E8DBFD9-0A2C-4180-BB99-1E2AE683FC88}"/>
              </a:ext>
            </a:extLst>
          </p:cNvPr>
          <p:cNvSpPr/>
          <p:nvPr/>
        </p:nvSpPr>
        <p:spPr>
          <a:xfrm>
            <a:off x="8043333" y="584399"/>
            <a:ext cx="3593496" cy="643267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Design your own sheet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6340C11-2C4D-44BE-A72C-581466EE15F5}"/>
              </a:ext>
            </a:extLst>
          </p:cNvPr>
          <p:cNvCxnSpPr>
            <a:cxnSpLocks/>
          </p:cNvCxnSpPr>
          <p:nvPr/>
        </p:nvCxnSpPr>
        <p:spPr>
          <a:xfrm>
            <a:off x="4428067" y="2771871"/>
            <a:ext cx="4140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A8C7831-5BB6-4FAC-BA9C-6393F6F57678}"/>
              </a:ext>
            </a:extLst>
          </p:cNvPr>
          <p:cNvSpPr txBox="1"/>
          <p:nvPr/>
        </p:nvSpPr>
        <p:spPr>
          <a:xfrm>
            <a:off x="9011407" y="2539573"/>
            <a:ext cx="2718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Create new tab and sheet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6" name="箭號: 五邊形 15">
            <a:extLst>
              <a:ext uri="{FF2B5EF4-FFF2-40B4-BE49-F238E27FC236}">
                <a16:creationId xmlns:a16="http://schemas.microsoft.com/office/drawing/2014/main" id="{1AEF2887-30F0-48F6-BE0F-51D7E9D451AC}"/>
              </a:ext>
            </a:extLst>
          </p:cNvPr>
          <p:cNvSpPr/>
          <p:nvPr/>
        </p:nvSpPr>
        <p:spPr>
          <a:xfrm>
            <a:off x="8568267" y="2588670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282A41-1D4E-4EC9-B610-F495F7AE2495}"/>
              </a:ext>
            </a:extLst>
          </p:cNvPr>
          <p:cNvSpPr/>
          <p:nvPr/>
        </p:nvSpPr>
        <p:spPr>
          <a:xfrm>
            <a:off x="3231472" y="4776187"/>
            <a:ext cx="1731145" cy="426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909A5C0F-6782-43E8-AE97-9E8D6568A06E}"/>
              </a:ext>
            </a:extLst>
          </p:cNvPr>
          <p:cNvCxnSpPr>
            <a:cxnSpLocks/>
          </p:cNvCxnSpPr>
          <p:nvPr/>
        </p:nvCxnSpPr>
        <p:spPr>
          <a:xfrm>
            <a:off x="4962617" y="4886421"/>
            <a:ext cx="183515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A880030A-A3F1-4889-BE0B-F53B2EB5617A}"/>
              </a:ext>
            </a:extLst>
          </p:cNvPr>
          <p:cNvCxnSpPr>
            <a:cxnSpLocks/>
          </p:cNvCxnSpPr>
          <p:nvPr/>
        </p:nvCxnSpPr>
        <p:spPr>
          <a:xfrm flipV="1">
            <a:off x="6769285" y="2771871"/>
            <a:ext cx="0" cy="211455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96570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789DE85-79D3-412D-B0E9-E23E0DF5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88" y="2291664"/>
            <a:ext cx="7625140" cy="3370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100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2108958" y="2085976"/>
            <a:ext cx="8077200" cy="3781416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9820275" y="589723"/>
            <a:ext cx="1816555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To-do List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758B188-7152-411E-8E9D-BDE8C077D576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Reports 8</a:t>
            </a:r>
          </a:p>
        </p:txBody>
      </p:sp>
    </p:spTree>
    <p:extLst>
      <p:ext uri="{BB962C8B-B14F-4D97-AF65-F5344CB8AC3E}">
        <p14:creationId xmlns:p14="http://schemas.microsoft.com/office/powerpoint/2010/main" val="140913713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101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800100" y="2686050"/>
            <a:ext cx="10715625" cy="2543171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9601200" y="589723"/>
            <a:ext cx="2035630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Label Maker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DC79816-CFA7-4213-8A2D-63CD8BEAF3BE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Reports 9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AC37EE2-82B8-4F57-9A4C-A14FC4519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5" y="2834212"/>
            <a:ext cx="10278785" cy="214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9941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D75F675-365D-4939-AAED-6912427C7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22" y="1736536"/>
            <a:ext cx="7060201" cy="382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102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2133600" y="1514481"/>
            <a:ext cx="7486650" cy="4286244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8924923" y="435428"/>
            <a:ext cx="2788106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Address Mapping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C486DB5-5F76-489E-BE4E-D69B036D23D6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Reports 10</a:t>
            </a:r>
          </a:p>
        </p:txBody>
      </p:sp>
    </p:spTree>
    <p:extLst>
      <p:ext uri="{BB962C8B-B14F-4D97-AF65-F5344CB8AC3E}">
        <p14:creationId xmlns:p14="http://schemas.microsoft.com/office/powerpoint/2010/main" val="20871526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文字, 地圖, 天空 的圖片&#10;&#10;產生非常高可信度的描述">
            <a:extLst>
              <a:ext uri="{FF2B5EF4-FFF2-40B4-BE49-F238E27FC236}">
                <a16:creationId xmlns:a16="http://schemas.microsoft.com/office/drawing/2014/main" id="{A3A40676-8182-47EA-B532-77FE0943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06" y="1670850"/>
            <a:ext cx="9515475" cy="417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103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123950" y="1476375"/>
            <a:ext cx="9809144" cy="454608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9782175" y="589723"/>
            <a:ext cx="1854655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Line Graph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764D71F-D82C-41BD-90AD-83EF326BF1F1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Reports 11</a:t>
            </a:r>
          </a:p>
        </p:txBody>
      </p:sp>
    </p:spTree>
    <p:extLst>
      <p:ext uri="{BB962C8B-B14F-4D97-AF65-F5344CB8AC3E}">
        <p14:creationId xmlns:p14="http://schemas.microsoft.com/office/powerpoint/2010/main" val="7326470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2DBB8F7-3DE9-421A-A9D7-8B7C5F81D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38" y="2232689"/>
            <a:ext cx="9263239" cy="331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104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323975" y="2009777"/>
            <a:ext cx="9715500" cy="3752846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9648825" y="801925"/>
            <a:ext cx="1988004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Gantt Chart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DDA88A2-926C-41A3-94D5-7F82DF3A9E21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Reports 12</a:t>
            </a:r>
          </a:p>
        </p:txBody>
      </p:sp>
    </p:spTree>
    <p:extLst>
      <p:ext uri="{BB962C8B-B14F-4D97-AF65-F5344CB8AC3E}">
        <p14:creationId xmlns:p14="http://schemas.microsoft.com/office/powerpoint/2010/main" val="7391985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E9243D5-5D86-489C-A5E7-701621D79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97" y="1320128"/>
            <a:ext cx="7674005" cy="486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105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800225" y="1171548"/>
            <a:ext cx="8048625" cy="5102441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8886825" y="494893"/>
            <a:ext cx="2750006" cy="584773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Grouping Report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750A0D0-2AE5-47E3-BBFC-85DC5C5C4C99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Reports 13</a:t>
            </a:r>
          </a:p>
        </p:txBody>
      </p:sp>
    </p:spTree>
    <p:extLst>
      <p:ext uri="{BB962C8B-B14F-4D97-AF65-F5344CB8AC3E}">
        <p14:creationId xmlns:p14="http://schemas.microsoft.com/office/powerpoint/2010/main" val="155525052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90289F8-9DC3-49DC-B836-E68841675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53" y="469602"/>
            <a:ext cx="3448911" cy="344891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B37E377-85D0-499B-9A58-33FF239A755C}"/>
              </a:ext>
            </a:extLst>
          </p:cNvPr>
          <p:cNvSpPr txBox="1"/>
          <p:nvPr/>
        </p:nvSpPr>
        <p:spPr>
          <a:xfrm>
            <a:off x="1067189" y="3013501"/>
            <a:ext cx="7552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400" dirty="0">
                <a:solidFill>
                  <a:srgbClr val="9D626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Database settings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44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48975" y="6422571"/>
            <a:ext cx="87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44525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106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614003B-C9B4-4A9B-A1CD-D4AB6B137866}"/>
              </a:ext>
            </a:extLst>
          </p:cNvPr>
          <p:cNvSpPr txBox="1"/>
          <p:nvPr/>
        </p:nvSpPr>
        <p:spPr>
          <a:xfrm>
            <a:off x="8972021" y="5891498"/>
            <a:ext cx="403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000" dirty="0">
                <a:solidFill>
                  <a:srgbClr val="445252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The Road to Mastery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710AEEE-9CD8-4B3C-A831-A81C30007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92" y="5592983"/>
            <a:ext cx="686429" cy="68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1172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E535E58-B8A6-47F2-9340-77E89732C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5" y="1892855"/>
            <a:ext cx="3599014" cy="404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107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281A5E7-5DC9-4E24-B4DE-39F44F28DBB6}"/>
              </a:ext>
            </a:extLst>
          </p:cNvPr>
          <p:cNvSpPr txBox="1"/>
          <p:nvPr/>
        </p:nvSpPr>
        <p:spPr>
          <a:xfrm>
            <a:off x="381000" y="435428"/>
            <a:ext cx="460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445252"/>
                </a:solidFill>
                <a:effectLst/>
                <a:uLnTx/>
                <a:uFillTx/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Database settings 1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8" y="1727053"/>
            <a:ext cx="10978541" cy="4416572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5981699" y="663140"/>
            <a:ext cx="5655130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Customizing Ragic for your Company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A1DA939D-2258-4929-A19B-60D6431C7DB8}"/>
              </a:ext>
            </a:extLst>
          </p:cNvPr>
          <p:cNvSpPr/>
          <p:nvPr/>
        </p:nvSpPr>
        <p:spPr>
          <a:xfrm rot="16200000">
            <a:off x="4697881" y="3703743"/>
            <a:ext cx="318749" cy="422057"/>
          </a:xfrm>
          <a:prstGeom prst="downArrow">
            <a:avLst/>
          </a:prstGeom>
          <a:solidFill>
            <a:srgbClr val="F8937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4A100D5-DAB7-4E76-8649-39D5A7193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2636668"/>
            <a:ext cx="6094263" cy="273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06185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2A35DAC-BC15-4586-B388-463A75E07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35" y="1574612"/>
            <a:ext cx="8131245" cy="2438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108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247775" y="1447800"/>
            <a:ext cx="9753600" cy="4429120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9467850" y="589723"/>
            <a:ext cx="2168980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Custom Logo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0823983-85BD-4721-B023-879F810F8310}"/>
              </a:ext>
            </a:extLst>
          </p:cNvPr>
          <p:cNvSpPr txBox="1"/>
          <p:nvPr/>
        </p:nvSpPr>
        <p:spPr>
          <a:xfrm>
            <a:off x="381000" y="435428"/>
            <a:ext cx="460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445252"/>
                </a:solidFill>
                <a:effectLst/>
                <a:uLnTx/>
                <a:uFillTx/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Database settings 2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3EEE8E7-31AC-4302-A156-E42BB10A9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32" y="4355847"/>
            <a:ext cx="9307936" cy="1244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2336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109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742950" y="1647924"/>
            <a:ext cx="10563225" cy="4143276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FB841BD-0A71-44A8-B2C4-BAB080591989}"/>
              </a:ext>
            </a:extLst>
          </p:cNvPr>
          <p:cNvSpPr txBox="1"/>
          <p:nvPr/>
        </p:nvSpPr>
        <p:spPr>
          <a:xfrm>
            <a:off x="381000" y="435428"/>
            <a:ext cx="460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445252"/>
                </a:solidFill>
                <a:effectLst/>
                <a:uLnTx/>
                <a:uFillTx/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Database settings 3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4098DED8-90EE-491B-814A-2E03E9EDBF6C}"/>
              </a:ext>
            </a:extLst>
          </p:cNvPr>
          <p:cNvSpPr/>
          <p:nvPr/>
        </p:nvSpPr>
        <p:spPr>
          <a:xfrm>
            <a:off x="9105900" y="589723"/>
            <a:ext cx="2530930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Custom Banner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7A97A24-E33A-4563-B28F-947EF7D9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63" y="1802219"/>
            <a:ext cx="8323273" cy="218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C162DCD-046D-4B50-A721-47B76D074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4" y="4609989"/>
            <a:ext cx="10257636" cy="93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684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4A029E9-1572-4E06-9E0D-B87B4F370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22" y="1638841"/>
            <a:ext cx="6164711" cy="3959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11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6" y="1532470"/>
            <a:ext cx="6428313" cy="4187988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A8C7831-5BB6-4FAC-BA9C-6393F6F57678}"/>
              </a:ext>
            </a:extLst>
          </p:cNvPr>
          <p:cNvSpPr txBox="1"/>
          <p:nvPr/>
        </p:nvSpPr>
        <p:spPr>
          <a:xfrm>
            <a:off x="7925859" y="2108262"/>
            <a:ext cx="283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Name your tab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CD1F41C8-65AF-49EB-BD14-51F58C1AD543}"/>
              </a:ext>
            </a:extLst>
          </p:cNvPr>
          <p:cNvCxnSpPr>
            <a:cxnSpLocks/>
          </p:cNvCxnSpPr>
          <p:nvPr/>
        </p:nvCxnSpPr>
        <p:spPr>
          <a:xfrm flipV="1">
            <a:off x="3190782" y="2369872"/>
            <a:ext cx="4268351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C9F6A4A3-AAFB-4742-9AE1-9B62C88EE566}"/>
              </a:ext>
            </a:extLst>
          </p:cNvPr>
          <p:cNvSpPr/>
          <p:nvPr/>
        </p:nvSpPr>
        <p:spPr>
          <a:xfrm>
            <a:off x="7459133" y="218667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4851F51-E9C0-4BF5-ABFA-E6FE86DEF0FC}"/>
              </a:ext>
            </a:extLst>
          </p:cNvPr>
          <p:cNvSpPr txBox="1"/>
          <p:nvPr/>
        </p:nvSpPr>
        <p:spPr>
          <a:xfrm>
            <a:off x="284085" y="383831"/>
            <a:ext cx="775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2 – Create sheet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5326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66297A6-D984-4CB6-AF2B-CCD6C5017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7" y="2854012"/>
            <a:ext cx="7040997" cy="316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110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9" y="1438182"/>
            <a:ext cx="10978540" cy="472291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8277224" y="494893"/>
            <a:ext cx="3359605" cy="67960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Custom Login Screen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76D461E-ED9E-42D6-AD45-63903C809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97" y="1565473"/>
            <a:ext cx="7040997" cy="302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7F09C8F3-D857-46B4-8237-FD9D18916377}"/>
              </a:ext>
            </a:extLst>
          </p:cNvPr>
          <p:cNvSpPr txBox="1"/>
          <p:nvPr/>
        </p:nvSpPr>
        <p:spPr>
          <a:xfrm>
            <a:off x="381000" y="435428"/>
            <a:ext cx="460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445252"/>
                </a:solidFill>
                <a:effectLst/>
                <a:uLnTx/>
                <a:uFillTx/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Database settings 4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6747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111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2085975" y="1627560"/>
            <a:ext cx="8010525" cy="4394901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9172575" y="589723"/>
            <a:ext cx="2464254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Account Billing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831BC48-4FEF-488E-86C0-7B44089CCC74}"/>
              </a:ext>
            </a:extLst>
          </p:cNvPr>
          <p:cNvSpPr txBox="1"/>
          <p:nvPr/>
        </p:nvSpPr>
        <p:spPr>
          <a:xfrm>
            <a:off x="381000" y="435428"/>
            <a:ext cx="460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445252"/>
                </a:solidFill>
                <a:effectLst/>
                <a:uLnTx/>
                <a:uFillTx/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Database settings 5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8B601F6-5DDD-4E18-A02F-A32844ACE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3" y="1781856"/>
            <a:ext cx="7599394" cy="403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30291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47DC3D6-6C52-45EB-BF28-5FD1625F6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27" y="1396932"/>
            <a:ext cx="7694996" cy="464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112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924049" y="1247781"/>
            <a:ext cx="8124223" cy="5020490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8420100" y="435428"/>
            <a:ext cx="3216729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Backup and Restore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3B82D1E-CF7E-4D14-962D-81F6776D4EF8}"/>
              </a:ext>
            </a:extLst>
          </p:cNvPr>
          <p:cNvSpPr txBox="1"/>
          <p:nvPr/>
        </p:nvSpPr>
        <p:spPr>
          <a:xfrm>
            <a:off x="381000" y="435428"/>
            <a:ext cx="460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445252"/>
                </a:solidFill>
                <a:effectLst/>
                <a:uLnTx/>
                <a:uFillTx/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Database settings 6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2406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78841A3-702E-4526-9802-EC5D0F38B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419" y="1759160"/>
            <a:ext cx="7311160" cy="407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113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2303113" y="1591531"/>
            <a:ext cx="7585773" cy="441400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10267950" y="589723"/>
            <a:ext cx="1368879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Backup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42C78FB-2016-47B9-9065-4820BA21996D}"/>
              </a:ext>
            </a:extLst>
          </p:cNvPr>
          <p:cNvSpPr txBox="1"/>
          <p:nvPr/>
        </p:nvSpPr>
        <p:spPr>
          <a:xfrm>
            <a:off x="381000" y="435428"/>
            <a:ext cx="460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445252"/>
                </a:solidFill>
                <a:effectLst/>
                <a:uLnTx/>
                <a:uFillTx/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Database settings 7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1202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114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81924" y="2114783"/>
            <a:ext cx="7585773" cy="2771542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E57074F-22E9-4E38-845B-0E0D5116BDA6}"/>
              </a:ext>
            </a:extLst>
          </p:cNvPr>
          <p:cNvSpPr txBox="1"/>
          <p:nvPr/>
        </p:nvSpPr>
        <p:spPr>
          <a:xfrm>
            <a:off x="8957732" y="2136683"/>
            <a:ext cx="314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Choose backup file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BF1C548-69A1-4C68-8EFD-604BA9C73327}"/>
              </a:ext>
            </a:extLst>
          </p:cNvPr>
          <p:cNvSpPr txBox="1"/>
          <p:nvPr/>
        </p:nvSpPr>
        <p:spPr>
          <a:xfrm>
            <a:off x="8957732" y="3615486"/>
            <a:ext cx="197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Upload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3" name="箭號: 五邊形 12">
            <a:extLst>
              <a:ext uri="{FF2B5EF4-FFF2-40B4-BE49-F238E27FC236}">
                <a16:creationId xmlns:a16="http://schemas.microsoft.com/office/drawing/2014/main" id="{ECE95591-D59B-4653-9B73-832A4B7E547A}"/>
              </a:ext>
            </a:extLst>
          </p:cNvPr>
          <p:cNvSpPr/>
          <p:nvPr/>
        </p:nvSpPr>
        <p:spPr>
          <a:xfrm>
            <a:off x="8422214" y="2184315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4" name="箭號: 五邊形 13">
            <a:extLst>
              <a:ext uri="{FF2B5EF4-FFF2-40B4-BE49-F238E27FC236}">
                <a16:creationId xmlns:a16="http://schemas.microsoft.com/office/drawing/2014/main" id="{EB8AE66B-B50B-4C97-80D5-25F67D6E562A}"/>
              </a:ext>
            </a:extLst>
          </p:cNvPr>
          <p:cNvSpPr/>
          <p:nvPr/>
        </p:nvSpPr>
        <p:spPr>
          <a:xfrm>
            <a:off x="8422663" y="3663118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3979A63-3AEA-4268-810C-4542EA34FB86}"/>
              </a:ext>
            </a:extLst>
          </p:cNvPr>
          <p:cNvSpPr txBox="1"/>
          <p:nvPr/>
        </p:nvSpPr>
        <p:spPr>
          <a:xfrm>
            <a:off x="381000" y="435428"/>
            <a:ext cx="460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445252"/>
                </a:solidFill>
                <a:effectLst/>
                <a:uLnTx/>
                <a:uFillTx/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Database settings 8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CA837AA-BB8D-4412-AA23-9B383EF3DE0D}"/>
              </a:ext>
            </a:extLst>
          </p:cNvPr>
          <p:cNvSpPr/>
          <p:nvPr/>
        </p:nvSpPr>
        <p:spPr>
          <a:xfrm>
            <a:off x="10258425" y="589723"/>
            <a:ext cx="1378404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Restore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A7017EC-0F87-449E-B9ED-C83660E2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41" y="2268334"/>
            <a:ext cx="7276737" cy="2425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94264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259BB18-4072-4ADC-96BD-007F7EE2E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00" y="435428"/>
            <a:ext cx="3347514" cy="334751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B37E377-85D0-499B-9A58-33FF239A755C}"/>
              </a:ext>
            </a:extLst>
          </p:cNvPr>
          <p:cNvSpPr txBox="1"/>
          <p:nvPr/>
        </p:nvSpPr>
        <p:spPr>
          <a:xfrm>
            <a:off x="1067189" y="3013501"/>
            <a:ext cx="5790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>
                <a:solidFill>
                  <a:srgbClr val="9D626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Online support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44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39475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</a:t>
            </a:r>
            <a:r>
              <a:rPr lang="en-US" altLang="zh-TW" sz="2000" dirty="0">
                <a:solidFill>
                  <a:srgbClr val="44525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115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00B6117-0154-4A69-B6AC-620D8AC00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52" y="5647183"/>
            <a:ext cx="650296" cy="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3341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116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9" y="2076449"/>
            <a:ext cx="8600011" cy="3800475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4BF5296-B815-4676-88DA-E5C33097077C}"/>
              </a:ext>
            </a:extLst>
          </p:cNvPr>
          <p:cNvSpPr txBox="1"/>
          <p:nvPr/>
        </p:nvSpPr>
        <p:spPr>
          <a:xfrm>
            <a:off x="10105649" y="2951115"/>
            <a:ext cx="2398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Documents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109EDC4-8482-4D15-AC95-8BDDDCC89DE3}"/>
              </a:ext>
            </a:extLst>
          </p:cNvPr>
          <p:cNvSpPr txBox="1"/>
          <p:nvPr/>
        </p:nvSpPr>
        <p:spPr>
          <a:xfrm>
            <a:off x="10105649" y="4746086"/>
            <a:ext cx="2398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Blog and Social Media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4" name="箭號: 五邊形 13">
            <a:extLst>
              <a:ext uri="{FF2B5EF4-FFF2-40B4-BE49-F238E27FC236}">
                <a16:creationId xmlns:a16="http://schemas.microsoft.com/office/drawing/2014/main" id="{181BBE12-1F40-4BEE-86A1-37A58FA9F9B3}"/>
              </a:ext>
            </a:extLst>
          </p:cNvPr>
          <p:cNvSpPr/>
          <p:nvPr/>
        </p:nvSpPr>
        <p:spPr>
          <a:xfrm>
            <a:off x="9503847" y="2998746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6" name="箭號: 五邊形 15">
            <a:extLst>
              <a:ext uri="{FF2B5EF4-FFF2-40B4-BE49-F238E27FC236}">
                <a16:creationId xmlns:a16="http://schemas.microsoft.com/office/drawing/2014/main" id="{6DD506A2-7FD1-413C-8383-A125A3EAE6DB}"/>
              </a:ext>
            </a:extLst>
          </p:cNvPr>
          <p:cNvSpPr/>
          <p:nvPr/>
        </p:nvSpPr>
        <p:spPr>
          <a:xfrm>
            <a:off x="9503847" y="4795182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31AE54D-D13B-4A3C-92FD-BD303F3DF86B}"/>
              </a:ext>
            </a:extLst>
          </p:cNvPr>
          <p:cNvSpPr txBox="1"/>
          <p:nvPr/>
        </p:nvSpPr>
        <p:spPr>
          <a:xfrm>
            <a:off x="381000" y="435428"/>
            <a:ext cx="460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Online resources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14B15A-C714-493B-9774-0A87A4804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4" y="2220845"/>
            <a:ext cx="8243356" cy="345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65972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117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281A5E7-5DC9-4E24-B4DE-39F44F28DBB6}"/>
              </a:ext>
            </a:extLst>
          </p:cNvPr>
          <p:cNvSpPr txBox="1"/>
          <p:nvPr/>
        </p:nvSpPr>
        <p:spPr>
          <a:xfrm>
            <a:off x="428626" y="435428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445252"/>
                </a:solidFill>
                <a:effectLst/>
                <a:uLnTx/>
                <a:uFillTx/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Customer support 1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8" y="2154267"/>
            <a:ext cx="10978541" cy="4124321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4BF5296-B815-4676-88DA-E5C33097077C}"/>
              </a:ext>
            </a:extLst>
          </p:cNvPr>
          <p:cNvSpPr txBox="1"/>
          <p:nvPr/>
        </p:nvSpPr>
        <p:spPr>
          <a:xfrm>
            <a:off x="1348772" y="1548619"/>
            <a:ext cx="568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Lower right corner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109EDC4-8482-4D15-AC95-8BDDDCC89DE3}"/>
              </a:ext>
            </a:extLst>
          </p:cNvPr>
          <p:cNvSpPr txBox="1"/>
          <p:nvPr/>
        </p:nvSpPr>
        <p:spPr>
          <a:xfrm>
            <a:off x="7197652" y="1548619"/>
            <a:ext cx="481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Ask a question with keywords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2AD4C1A8-9604-43E3-85C4-73DCD1244CF3}"/>
              </a:ext>
            </a:extLst>
          </p:cNvPr>
          <p:cNvSpPr/>
          <p:nvPr/>
        </p:nvSpPr>
        <p:spPr>
          <a:xfrm>
            <a:off x="9858375" y="589723"/>
            <a:ext cx="1685925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Ragic Bot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791FA3BE-BB16-4FC8-9EA4-98314395E2D7}"/>
              </a:ext>
            </a:extLst>
          </p:cNvPr>
          <p:cNvSpPr/>
          <p:nvPr/>
        </p:nvSpPr>
        <p:spPr>
          <a:xfrm rot="16200000">
            <a:off x="5777155" y="4245867"/>
            <a:ext cx="318749" cy="422057"/>
          </a:xfrm>
          <a:prstGeom prst="downArrow">
            <a:avLst/>
          </a:prstGeom>
          <a:solidFill>
            <a:srgbClr val="F8937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五邊形 13">
            <a:extLst>
              <a:ext uri="{FF2B5EF4-FFF2-40B4-BE49-F238E27FC236}">
                <a16:creationId xmlns:a16="http://schemas.microsoft.com/office/drawing/2014/main" id="{AC3501C1-32A9-4D2B-B876-0858762ED218}"/>
              </a:ext>
            </a:extLst>
          </p:cNvPr>
          <p:cNvSpPr/>
          <p:nvPr/>
        </p:nvSpPr>
        <p:spPr>
          <a:xfrm>
            <a:off x="793451" y="159036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5" name="箭號: 五邊形 14">
            <a:extLst>
              <a:ext uri="{FF2B5EF4-FFF2-40B4-BE49-F238E27FC236}">
                <a16:creationId xmlns:a16="http://schemas.microsoft.com/office/drawing/2014/main" id="{415450CB-4EDD-4423-AB6B-555EB8BE5A3A}"/>
              </a:ext>
            </a:extLst>
          </p:cNvPr>
          <p:cNvSpPr/>
          <p:nvPr/>
        </p:nvSpPr>
        <p:spPr>
          <a:xfrm>
            <a:off x="6730926" y="159036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DD1188B-2765-471C-A652-9258CBFCB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51" y="2241644"/>
            <a:ext cx="4407199" cy="381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40818BD-8BC8-4B2F-B506-28D88189D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37" y="2207788"/>
            <a:ext cx="3071126" cy="3955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97791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0896600" y="6422571"/>
            <a:ext cx="8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118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6" y="2437068"/>
            <a:ext cx="10978541" cy="3818014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4BF5296-B815-4676-88DA-E5C33097077C}"/>
              </a:ext>
            </a:extLst>
          </p:cNvPr>
          <p:cNvSpPr txBox="1"/>
          <p:nvPr/>
        </p:nvSpPr>
        <p:spPr>
          <a:xfrm>
            <a:off x="1517472" y="1523325"/>
            <a:ext cx="364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Upper right corner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109EDC4-8482-4D15-AC95-8BDDDCC89DE3}"/>
              </a:ext>
            </a:extLst>
          </p:cNvPr>
          <p:cNvSpPr txBox="1"/>
          <p:nvPr/>
        </p:nvSpPr>
        <p:spPr>
          <a:xfrm>
            <a:off x="6825312" y="1514459"/>
            <a:ext cx="536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Provide URL and describe the problem you are facing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2AD4C1A8-9604-43E3-85C4-73DCD1244CF3}"/>
              </a:ext>
            </a:extLst>
          </p:cNvPr>
          <p:cNvSpPr/>
          <p:nvPr/>
        </p:nvSpPr>
        <p:spPr>
          <a:xfrm>
            <a:off x="8848725" y="589723"/>
            <a:ext cx="2695576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Contact Support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791FA3BE-BB16-4FC8-9EA4-98314395E2D7}"/>
              </a:ext>
            </a:extLst>
          </p:cNvPr>
          <p:cNvSpPr/>
          <p:nvPr/>
        </p:nvSpPr>
        <p:spPr>
          <a:xfrm rot="16200000">
            <a:off x="5988183" y="4298246"/>
            <a:ext cx="318749" cy="422057"/>
          </a:xfrm>
          <a:prstGeom prst="downArrow">
            <a:avLst/>
          </a:prstGeom>
          <a:solidFill>
            <a:srgbClr val="F8937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箭號: 五邊形 14">
            <a:extLst>
              <a:ext uri="{FF2B5EF4-FFF2-40B4-BE49-F238E27FC236}">
                <a16:creationId xmlns:a16="http://schemas.microsoft.com/office/drawing/2014/main" id="{4C6EB169-3B87-4B48-A878-2CF9421A62AF}"/>
              </a:ext>
            </a:extLst>
          </p:cNvPr>
          <p:cNvSpPr/>
          <p:nvPr/>
        </p:nvSpPr>
        <p:spPr>
          <a:xfrm>
            <a:off x="967770" y="1572060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7" name="箭號: 五邊形 16">
            <a:extLst>
              <a:ext uri="{FF2B5EF4-FFF2-40B4-BE49-F238E27FC236}">
                <a16:creationId xmlns:a16="http://schemas.microsoft.com/office/drawing/2014/main" id="{9EE9BDDA-96E3-4D6C-B960-2DF9647646C6}"/>
              </a:ext>
            </a:extLst>
          </p:cNvPr>
          <p:cNvSpPr/>
          <p:nvPr/>
        </p:nvSpPr>
        <p:spPr>
          <a:xfrm>
            <a:off x="6246776" y="1556517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1DF51AC-77D4-46CE-A397-5EEE2FE4E625}"/>
              </a:ext>
            </a:extLst>
          </p:cNvPr>
          <p:cNvSpPr txBox="1"/>
          <p:nvPr/>
        </p:nvSpPr>
        <p:spPr>
          <a:xfrm>
            <a:off x="428626" y="435428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445252"/>
                </a:solidFill>
                <a:effectLst/>
                <a:uLnTx/>
                <a:uFillTx/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Customer support 2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239AAB2-AA9C-4E4C-8713-26B98F765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" y="3725665"/>
            <a:ext cx="4970778" cy="156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3DC6081-5C6A-41AA-8888-12B25A559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39" y="2574271"/>
            <a:ext cx="4991533" cy="3543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76584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C72DCFF-3C27-443E-9B1A-8B4A348B1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2" y="2571750"/>
            <a:ext cx="48291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9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5677CCA-971F-4ECC-A00B-328A44911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1" y="1536169"/>
            <a:ext cx="7027652" cy="4475848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12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8" y="1466850"/>
            <a:ext cx="7173379" cy="4620673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A8C7831-5BB6-4FAC-BA9C-6393F6F57678}"/>
              </a:ext>
            </a:extLst>
          </p:cNvPr>
          <p:cNvSpPr txBox="1"/>
          <p:nvPr/>
        </p:nvSpPr>
        <p:spPr>
          <a:xfrm>
            <a:off x="8893179" y="3348368"/>
            <a:ext cx="3284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Name your sheet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6340C11-2C4D-44BE-A72C-581466EE15F5}"/>
              </a:ext>
            </a:extLst>
          </p:cNvPr>
          <p:cNvCxnSpPr>
            <a:cxnSpLocks/>
          </p:cNvCxnSpPr>
          <p:nvPr/>
        </p:nvCxnSpPr>
        <p:spPr>
          <a:xfrm>
            <a:off x="6164503" y="3549919"/>
            <a:ext cx="2276764" cy="121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箭號: 五邊形 9">
            <a:extLst>
              <a:ext uri="{FF2B5EF4-FFF2-40B4-BE49-F238E27FC236}">
                <a16:creationId xmlns:a16="http://schemas.microsoft.com/office/drawing/2014/main" id="{E87E193B-FCE4-4147-829B-9A747EE7EC0F}"/>
              </a:ext>
            </a:extLst>
          </p:cNvPr>
          <p:cNvSpPr/>
          <p:nvPr/>
        </p:nvSpPr>
        <p:spPr>
          <a:xfrm>
            <a:off x="8441267" y="3396000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94C0E22-8D35-40EB-99ED-C139818D02E8}"/>
              </a:ext>
            </a:extLst>
          </p:cNvPr>
          <p:cNvSpPr txBox="1"/>
          <p:nvPr/>
        </p:nvSpPr>
        <p:spPr>
          <a:xfrm>
            <a:off x="284085" y="383831"/>
            <a:ext cx="775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3 – Create sheet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4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ED2E81C-D28A-425E-979F-484D45858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5" y="1582204"/>
            <a:ext cx="7761865" cy="393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13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561976" y="1466849"/>
            <a:ext cx="8058150" cy="4181471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A8C7831-5BB6-4FAC-BA9C-6393F6F57678}"/>
              </a:ext>
            </a:extLst>
          </p:cNvPr>
          <p:cNvSpPr txBox="1"/>
          <p:nvPr/>
        </p:nvSpPr>
        <p:spPr>
          <a:xfrm>
            <a:off x="9503382" y="3663941"/>
            <a:ext cx="2663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Type the field name that you would like to create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6340C11-2C4D-44BE-A72C-581466EE15F5}"/>
              </a:ext>
            </a:extLst>
          </p:cNvPr>
          <p:cNvCxnSpPr>
            <a:cxnSpLocks/>
          </p:cNvCxnSpPr>
          <p:nvPr/>
        </p:nvCxnSpPr>
        <p:spPr>
          <a:xfrm>
            <a:off x="5244484" y="3874132"/>
            <a:ext cx="37921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BD66B14B-83E0-4851-825E-08EB7795ED2F}"/>
              </a:ext>
            </a:extLst>
          </p:cNvPr>
          <p:cNvSpPr/>
          <p:nvPr/>
        </p:nvSpPr>
        <p:spPr>
          <a:xfrm>
            <a:off x="4261339" y="3743327"/>
            <a:ext cx="983145" cy="219071"/>
          </a:xfrm>
          <a:prstGeom prst="rect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838B9317-6700-4000-98B3-D058E5901C2B}"/>
              </a:ext>
            </a:extLst>
          </p:cNvPr>
          <p:cNvSpPr/>
          <p:nvPr/>
        </p:nvSpPr>
        <p:spPr>
          <a:xfrm>
            <a:off x="9036656" y="369093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5B465CE-A486-4E46-B383-20E84C5CFCDF}"/>
              </a:ext>
            </a:extLst>
          </p:cNvPr>
          <p:cNvSpPr txBox="1"/>
          <p:nvPr/>
        </p:nvSpPr>
        <p:spPr>
          <a:xfrm>
            <a:off x="284085" y="383831"/>
            <a:ext cx="775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4 – Create fields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9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6C46331-9EDC-495C-BEA1-2ACEF6185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5" y="1489984"/>
            <a:ext cx="7043719" cy="4564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14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12275" y="1323974"/>
            <a:ext cx="7303000" cy="4857749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A8C7831-5BB6-4FAC-BA9C-6393F6F57678}"/>
              </a:ext>
            </a:extLst>
          </p:cNvPr>
          <p:cNvSpPr txBox="1"/>
          <p:nvPr/>
        </p:nvSpPr>
        <p:spPr>
          <a:xfrm>
            <a:off x="9043969" y="1510306"/>
            <a:ext cx="313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Field Type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6340C11-2C4D-44BE-A72C-581466EE15F5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2000250" y="1731332"/>
            <a:ext cx="6501433" cy="212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BD66B14B-83E0-4851-825E-08EB7795ED2F}"/>
              </a:ext>
            </a:extLst>
          </p:cNvPr>
          <p:cNvSpPr/>
          <p:nvPr/>
        </p:nvSpPr>
        <p:spPr>
          <a:xfrm>
            <a:off x="5009230" y="3093722"/>
            <a:ext cx="1375944" cy="268278"/>
          </a:xfrm>
          <a:prstGeom prst="rect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394F42D-D471-41FA-907E-BA5660F4355C}"/>
              </a:ext>
            </a:extLst>
          </p:cNvPr>
          <p:cNvSpPr/>
          <p:nvPr/>
        </p:nvSpPr>
        <p:spPr>
          <a:xfrm>
            <a:off x="6385176" y="3093400"/>
            <a:ext cx="1375945" cy="268276"/>
          </a:xfrm>
          <a:prstGeom prst="rect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56D8C04-3F74-4DDE-A030-81EFB2068403}"/>
              </a:ext>
            </a:extLst>
          </p:cNvPr>
          <p:cNvSpPr/>
          <p:nvPr/>
        </p:nvSpPr>
        <p:spPr>
          <a:xfrm>
            <a:off x="1011383" y="3450273"/>
            <a:ext cx="2077728" cy="590550"/>
          </a:xfrm>
          <a:prstGeom prst="rect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E667371D-6EC2-45EB-BAAB-BCABBDD4BCBD}"/>
              </a:ext>
            </a:extLst>
          </p:cNvPr>
          <p:cNvCxnSpPr>
            <a:cxnSpLocks/>
          </p:cNvCxnSpPr>
          <p:nvPr/>
        </p:nvCxnSpPr>
        <p:spPr>
          <a:xfrm flipV="1">
            <a:off x="2000250" y="1752601"/>
            <a:ext cx="0" cy="16763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A23CA8BE-F213-42D5-B6A1-9055F1D0F0E1}"/>
              </a:ext>
            </a:extLst>
          </p:cNvPr>
          <p:cNvCxnSpPr>
            <a:cxnSpLocks/>
          </p:cNvCxnSpPr>
          <p:nvPr/>
        </p:nvCxnSpPr>
        <p:spPr>
          <a:xfrm>
            <a:off x="5181599" y="2599578"/>
            <a:ext cx="3434384" cy="157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94F54C7-77D5-4846-B19D-523C4D49A4F8}"/>
              </a:ext>
            </a:extLst>
          </p:cNvPr>
          <p:cNvSpPr txBox="1"/>
          <p:nvPr/>
        </p:nvSpPr>
        <p:spPr>
          <a:xfrm>
            <a:off x="9045123" y="2433145"/>
            <a:ext cx="233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Field Name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447C58CD-82C9-4015-B90A-4CE215FEC898}"/>
              </a:ext>
            </a:extLst>
          </p:cNvPr>
          <p:cNvCxnSpPr>
            <a:cxnSpLocks/>
          </p:cNvCxnSpPr>
          <p:nvPr/>
        </p:nvCxnSpPr>
        <p:spPr>
          <a:xfrm>
            <a:off x="5181599" y="2607625"/>
            <a:ext cx="0" cy="4857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2C43916A-0529-40C9-8748-9A4D86D7CA7B}"/>
              </a:ext>
            </a:extLst>
          </p:cNvPr>
          <p:cNvCxnSpPr>
            <a:cxnSpLocks/>
          </p:cNvCxnSpPr>
          <p:nvPr/>
        </p:nvCxnSpPr>
        <p:spPr>
          <a:xfrm>
            <a:off x="6570157" y="4040823"/>
            <a:ext cx="193152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74C80CAE-31A3-4DB6-AE65-BDF51473D21C}"/>
              </a:ext>
            </a:extLst>
          </p:cNvPr>
          <p:cNvCxnSpPr>
            <a:cxnSpLocks/>
          </p:cNvCxnSpPr>
          <p:nvPr/>
        </p:nvCxnSpPr>
        <p:spPr>
          <a:xfrm>
            <a:off x="6594883" y="3345496"/>
            <a:ext cx="0" cy="6953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ABE34793-C3E1-4106-867E-465D36C4DE7D}"/>
              </a:ext>
            </a:extLst>
          </p:cNvPr>
          <p:cNvSpPr txBox="1"/>
          <p:nvPr/>
        </p:nvSpPr>
        <p:spPr>
          <a:xfrm>
            <a:off x="9040385" y="3855067"/>
            <a:ext cx="233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Field Value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D8BCE3E7-DE00-45DA-B6BF-1AF1445C89E0}"/>
              </a:ext>
            </a:extLst>
          </p:cNvPr>
          <p:cNvSpPr/>
          <p:nvPr/>
        </p:nvSpPr>
        <p:spPr>
          <a:xfrm>
            <a:off x="9382125" y="366744"/>
            <a:ext cx="2254704" cy="70788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Field Settings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5" name="箭號: 五邊形 24">
            <a:extLst>
              <a:ext uri="{FF2B5EF4-FFF2-40B4-BE49-F238E27FC236}">
                <a16:creationId xmlns:a16="http://schemas.microsoft.com/office/drawing/2014/main" id="{E6FED69A-121D-4618-9DFD-B05ACE66EBC6}"/>
              </a:ext>
            </a:extLst>
          </p:cNvPr>
          <p:cNvSpPr/>
          <p:nvPr/>
        </p:nvSpPr>
        <p:spPr>
          <a:xfrm>
            <a:off x="8501683" y="154813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6" name="箭號: 五邊形 25">
            <a:extLst>
              <a:ext uri="{FF2B5EF4-FFF2-40B4-BE49-F238E27FC236}">
                <a16:creationId xmlns:a16="http://schemas.microsoft.com/office/drawing/2014/main" id="{EAF3027E-4728-49A0-BA92-B57DBDE12522}"/>
              </a:ext>
            </a:extLst>
          </p:cNvPr>
          <p:cNvSpPr/>
          <p:nvPr/>
        </p:nvSpPr>
        <p:spPr>
          <a:xfrm>
            <a:off x="8501683" y="244210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36" name="箭號: 五邊形 35">
            <a:extLst>
              <a:ext uri="{FF2B5EF4-FFF2-40B4-BE49-F238E27FC236}">
                <a16:creationId xmlns:a16="http://schemas.microsoft.com/office/drawing/2014/main" id="{0BDB9BD9-51E0-434B-B386-DFB35E94BB9B}"/>
              </a:ext>
            </a:extLst>
          </p:cNvPr>
          <p:cNvSpPr/>
          <p:nvPr/>
        </p:nvSpPr>
        <p:spPr>
          <a:xfrm>
            <a:off x="8501683" y="3848083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3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381BC3A-E51D-444A-B2BC-A82F2774FCD8}"/>
              </a:ext>
            </a:extLst>
          </p:cNvPr>
          <p:cNvSpPr txBox="1"/>
          <p:nvPr/>
        </p:nvSpPr>
        <p:spPr>
          <a:xfrm>
            <a:off x="284085" y="383831"/>
            <a:ext cx="775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5 – Create fields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5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9FF85E1-B033-497C-B656-1FF0E0C1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9" y="1862321"/>
            <a:ext cx="10232061" cy="348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15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12274" y="1733550"/>
            <a:ext cx="10484809" cy="373379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A8C7831-5BB6-4FAC-BA9C-6393F6F57678}"/>
              </a:ext>
            </a:extLst>
          </p:cNvPr>
          <p:cNvSpPr txBox="1"/>
          <p:nvPr/>
        </p:nvSpPr>
        <p:spPr>
          <a:xfrm>
            <a:off x="8958842" y="976667"/>
            <a:ext cx="2961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Field Description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A23CA8BE-F213-42D5-B6A1-9055F1D0F0E1}"/>
              </a:ext>
            </a:extLst>
          </p:cNvPr>
          <p:cNvCxnSpPr>
            <a:cxnSpLocks/>
          </p:cNvCxnSpPr>
          <p:nvPr/>
        </p:nvCxnSpPr>
        <p:spPr>
          <a:xfrm flipV="1">
            <a:off x="6777037" y="1181101"/>
            <a:ext cx="0" cy="20770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94F54C7-77D5-4846-B19D-523C4D49A4F8}"/>
              </a:ext>
            </a:extLst>
          </p:cNvPr>
          <p:cNvSpPr txBox="1"/>
          <p:nvPr/>
        </p:nvSpPr>
        <p:spPr>
          <a:xfrm>
            <a:off x="8841591" y="5693062"/>
            <a:ext cx="233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Fields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1D59BAF5-2C48-44D1-8C7F-203D502CC009}"/>
              </a:ext>
            </a:extLst>
          </p:cNvPr>
          <p:cNvCxnSpPr>
            <a:cxnSpLocks/>
          </p:cNvCxnSpPr>
          <p:nvPr/>
        </p:nvCxnSpPr>
        <p:spPr>
          <a:xfrm flipH="1">
            <a:off x="6777037" y="1181100"/>
            <a:ext cx="1604963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E3484098-3B5E-46C1-95F1-6839BB4B0703}"/>
              </a:ext>
            </a:extLst>
          </p:cNvPr>
          <p:cNvCxnSpPr>
            <a:cxnSpLocks/>
          </p:cNvCxnSpPr>
          <p:nvPr/>
        </p:nvCxnSpPr>
        <p:spPr>
          <a:xfrm flipV="1">
            <a:off x="6777037" y="5113538"/>
            <a:ext cx="0" cy="8110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50D98247-4FAE-4E43-8FA9-6B2034BD2F3E}"/>
              </a:ext>
            </a:extLst>
          </p:cNvPr>
          <p:cNvCxnSpPr>
            <a:cxnSpLocks/>
          </p:cNvCxnSpPr>
          <p:nvPr/>
        </p:nvCxnSpPr>
        <p:spPr>
          <a:xfrm flipH="1">
            <a:off x="6777037" y="5924550"/>
            <a:ext cx="15001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箭號: 五邊形 15">
            <a:extLst>
              <a:ext uri="{FF2B5EF4-FFF2-40B4-BE49-F238E27FC236}">
                <a16:creationId xmlns:a16="http://schemas.microsoft.com/office/drawing/2014/main" id="{2AF5F811-DD9F-4A39-B8BB-C0EDC0DA9A91}"/>
              </a:ext>
            </a:extLst>
          </p:cNvPr>
          <p:cNvSpPr/>
          <p:nvPr/>
        </p:nvSpPr>
        <p:spPr>
          <a:xfrm>
            <a:off x="8374865" y="997899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7" name="箭號: 五邊形 16">
            <a:extLst>
              <a:ext uri="{FF2B5EF4-FFF2-40B4-BE49-F238E27FC236}">
                <a16:creationId xmlns:a16="http://schemas.microsoft.com/office/drawing/2014/main" id="{70FC3DB4-F178-47B3-B072-D76355E31276}"/>
              </a:ext>
            </a:extLst>
          </p:cNvPr>
          <p:cNvSpPr/>
          <p:nvPr/>
        </p:nvSpPr>
        <p:spPr>
          <a:xfrm>
            <a:off x="8277225" y="5741349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E7AEE9A-6A21-4F9C-B10B-357AB4703D0E}"/>
              </a:ext>
            </a:extLst>
          </p:cNvPr>
          <p:cNvSpPr txBox="1"/>
          <p:nvPr/>
        </p:nvSpPr>
        <p:spPr>
          <a:xfrm>
            <a:off x="284085" y="383831"/>
            <a:ext cx="775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6 – Create fields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7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627E4C6E-0424-4598-AC70-E1002639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00" y="1680669"/>
            <a:ext cx="6928589" cy="199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0EFA802-8D00-435D-AC9D-DCA68E86A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83" y="1672200"/>
            <a:ext cx="3177815" cy="441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16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44211" y="1567836"/>
            <a:ext cx="3455960" cy="4677432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A8C7831-5BB6-4FAC-BA9C-6393F6F57678}"/>
              </a:ext>
            </a:extLst>
          </p:cNvPr>
          <p:cNvSpPr txBox="1"/>
          <p:nvPr/>
        </p:nvSpPr>
        <p:spPr>
          <a:xfrm>
            <a:off x="5055087" y="3956262"/>
            <a:ext cx="373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Set up Default Value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94F54C7-77D5-4846-B19D-523C4D49A4F8}"/>
              </a:ext>
            </a:extLst>
          </p:cNvPr>
          <p:cNvSpPr txBox="1"/>
          <p:nvPr/>
        </p:nvSpPr>
        <p:spPr>
          <a:xfrm>
            <a:off x="5055087" y="5167042"/>
            <a:ext cx="3309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Format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1D59BAF5-2C48-44D1-8C7F-203D502CC009}"/>
              </a:ext>
            </a:extLst>
          </p:cNvPr>
          <p:cNvCxnSpPr>
            <a:cxnSpLocks/>
          </p:cNvCxnSpPr>
          <p:nvPr/>
        </p:nvCxnSpPr>
        <p:spPr>
          <a:xfrm flipH="1">
            <a:off x="2266670" y="4187095"/>
            <a:ext cx="2281748" cy="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50D98247-4FAE-4E43-8FA9-6B2034BD2F3E}"/>
              </a:ext>
            </a:extLst>
          </p:cNvPr>
          <p:cNvCxnSpPr>
            <a:cxnSpLocks/>
          </p:cNvCxnSpPr>
          <p:nvPr/>
        </p:nvCxnSpPr>
        <p:spPr>
          <a:xfrm>
            <a:off x="2285151" y="3744781"/>
            <a:ext cx="0" cy="44271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063C52E9-403A-4985-9D25-88DBE4E3DC33}"/>
              </a:ext>
            </a:extLst>
          </p:cNvPr>
          <p:cNvSpPr/>
          <p:nvPr/>
        </p:nvSpPr>
        <p:spPr>
          <a:xfrm>
            <a:off x="4456590" y="1567835"/>
            <a:ext cx="7256439" cy="2238345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31659290-2815-49C0-BA64-DB7E0DB80CEA}"/>
              </a:ext>
            </a:extLst>
          </p:cNvPr>
          <p:cNvCxnSpPr>
            <a:cxnSpLocks/>
          </p:cNvCxnSpPr>
          <p:nvPr/>
        </p:nvCxnSpPr>
        <p:spPr>
          <a:xfrm flipH="1">
            <a:off x="3737499" y="5365632"/>
            <a:ext cx="79991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AA0BE7AB-FEDF-4F47-B7DD-07F5186A8EB2}"/>
              </a:ext>
            </a:extLst>
          </p:cNvPr>
          <p:cNvCxnSpPr>
            <a:cxnSpLocks/>
          </p:cNvCxnSpPr>
          <p:nvPr/>
        </p:nvCxnSpPr>
        <p:spPr>
          <a:xfrm>
            <a:off x="8751346" y="2450237"/>
            <a:ext cx="0" cy="30456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D5DEBB9F-101D-44E7-A57D-7FA64CA0C73C}"/>
              </a:ext>
            </a:extLst>
          </p:cNvPr>
          <p:cNvCxnSpPr>
            <a:cxnSpLocks/>
          </p:cNvCxnSpPr>
          <p:nvPr/>
        </p:nvCxnSpPr>
        <p:spPr>
          <a:xfrm flipH="1">
            <a:off x="8751346" y="5495925"/>
            <a:ext cx="4974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E1A778D4-911C-4F15-B2A7-6FB7F2B7C9B3}"/>
              </a:ext>
            </a:extLst>
          </p:cNvPr>
          <p:cNvSpPr txBox="1"/>
          <p:nvPr/>
        </p:nvSpPr>
        <p:spPr>
          <a:xfrm>
            <a:off x="9746205" y="5253565"/>
            <a:ext cx="2415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Fill out this field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F24C5633-5E84-43D5-80EE-374444CFC402}"/>
              </a:ext>
            </a:extLst>
          </p:cNvPr>
          <p:cNvSpPr/>
          <p:nvPr/>
        </p:nvSpPr>
        <p:spPr>
          <a:xfrm>
            <a:off x="9419208" y="706512"/>
            <a:ext cx="2217621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Default Value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1" name="箭號: 五邊形 20">
            <a:extLst>
              <a:ext uri="{FF2B5EF4-FFF2-40B4-BE49-F238E27FC236}">
                <a16:creationId xmlns:a16="http://schemas.microsoft.com/office/drawing/2014/main" id="{27B87E14-A88E-4336-ADC8-C8B88FB36E31}"/>
              </a:ext>
            </a:extLst>
          </p:cNvPr>
          <p:cNvSpPr/>
          <p:nvPr/>
        </p:nvSpPr>
        <p:spPr>
          <a:xfrm>
            <a:off x="4548418" y="4006776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5" name="箭號: 五邊形 24">
            <a:extLst>
              <a:ext uri="{FF2B5EF4-FFF2-40B4-BE49-F238E27FC236}">
                <a16:creationId xmlns:a16="http://schemas.microsoft.com/office/drawing/2014/main" id="{E7F1CE21-D2E5-480A-82C4-695F8923FCAA}"/>
              </a:ext>
            </a:extLst>
          </p:cNvPr>
          <p:cNvSpPr/>
          <p:nvPr/>
        </p:nvSpPr>
        <p:spPr>
          <a:xfrm>
            <a:off x="4537414" y="5199186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8" name="箭號: 五邊形 27">
            <a:extLst>
              <a:ext uri="{FF2B5EF4-FFF2-40B4-BE49-F238E27FC236}">
                <a16:creationId xmlns:a16="http://schemas.microsoft.com/office/drawing/2014/main" id="{234AB76C-88C8-4BD3-9B8F-F10F4AB4D18A}"/>
              </a:ext>
            </a:extLst>
          </p:cNvPr>
          <p:cNvSpPr/>
          <p:nvPr/>
        </p:nvSpPr>
        <p:spPr>
          <a:xfrm>
            <a:off x="9248775" y="5299505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3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A40AEBA-013A-49D6-8382-545258980ED8}"/>
              </a:ext>
            </a:extLst>
          </p:cNvPr>
          <p:cNvSpPr txBox="1"/>
          <p:nvPr/>
        </p:nvSpPr>
        <p:spPr>
          <a:xfrm>
            <a:off x="284085" y="383831"/>
            <a:ext cx="775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7 – Create fields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8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394994D-1782-4DFE-8D19-815B8488C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5" y="2329316"/>
            <a:ext cx="6797629" cy="3619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17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763480" y="2183910"/>
            <a:ext cx="7137646" cy="3932801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A8C7831-5BB6-4FAC-BA9C-6393F6F57678}"/>
              </a:ext>
            </a:extLst>
          </p:cNvPr>
          <p:cNvSpPr txBox="1"/>
          <p:nvPr/>
        </p:nvSpPr>
        <p:spPr>
          <a:xfrm>
            <a:off x="9094258" y="5061655"/>
            <a:ext cx="217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 err="1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Subtable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31659290-2815-49C0-BA64-DB7E0DB80CEA}"/>
              </a:ext>
            </a:extLst>
          </p:cNvPr>
          <p:cNvCxnSpPr>
            <a:cxnSpLocks/>
          </p:cNvCxnSpPr>
          <p:nvPr/>
        </p:nvCxnSpPr>
        <p:spPr>
          <a:xfrm flipH="1">
            <a:off x="7608163" y="5292488"/>
            <a:ext cx="99821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F24C5633-5E84-43D5-80EE-374444CFC402}"/>
              </a:ext>
            </a:extLst>
          </p:cNvPr>
          <p:cNvSpPr/>
          <p:nvPr/>
        </p:nvSpPr>
        <p:spPr>
          <a:xfrm>
            <a:off x="7286398" y="970989"/>
            <a:ext cx="4426631" cy="944499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Handling one-to-many relationships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F38F0B10-E71E-4CF3-A9CE-FFA4D39A38F5}"/>
              </a:ext>
            </a:extLst>
          </p:cNvPr>
          <p:cNvSpPr/>
          <p:nvPr/>
        </p:nvSpPr>
        <p:spPr>
          <a:xfrm>
            <a:off x="8592987" y="5109286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82F966C-BDD1-425F-BE8A-630F0BC9A37C}"/>
              </a:ext>
            </a:extLst>
          </p:cNvPr>
          <p:cNvSpPr txBox="1"/>
          <p:nvPr/>
        </p:nvSpPr>
        <p:spPr>
          <a:xfrm>
            <a:off x="284085" y="383831"/>
            <a:ext cx="775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8 – </a:t>
            </a:r>
            <a:r>
              <a:rPr lang="en-US" altLang="zh-TW" sz="3200" dirty="0" err="1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Subtable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20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8BF35CC-F9C0-4439-8A72-B49F56F60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1" y="2199223"/>
            <a:ext cx="10426862" cy="2481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18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560317" y="2078512"/>
            <a:ext cx="10740947" cy="2815890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A8C7831-5BB6-4FAC-BA9C-6393F6F57678}"/>
              </a:ext>
            </a:extLst>
          </p:cNvPr>
          <p:cNvSpPr txBox="1"/>
          <p:nvPr/>
        </p:nvSpPr>
        <p:spPr>
          <a:xfrm>
            <a:off x="1184212" y="5446899"/>
            <a:ext cx="2480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Set up Formula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31659290-2815-49C0-BA64-DB7E0DB80CEA}"/>
              </a:ext>
            </a:extLst>
          </p:cNvPr>
          <p:cNvCxnSpPr>
            <a:cxnSpLocks/>
          </p:cNvCxnSpPr>
          <p:nvPr/>
        </p:nvCxnSpPr>
        <p:spPr>
          <a:xfrm flipV="1">
            <a:off x="1616302" y="3364638"/>
            <a:ext cx="0" cy="19974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F24C5633-5E84-43D5-80EE-374444CFC402}"/>
              </a:ext>
            </a:extLst>
          </p:cNvPr>
          <p:cNvSpPr/>
          <p:nvPr/>
        </p:nvSpPr>
        <p:spPr>
          <a:xfrm>
            <a:off x="8194089" y="965202"/>
            <a:ext cx="3604334" cy="57584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Applying a formula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329EE35F-0C47-4AE8-8C3E-774C01A12803}"/>
              </a:ext>
            </a:extLst>
          </p:cNvPr>
          <p:cNvCxnSpPr>
            <a:cxnSpLocks/>
          </p:cNvCxnSpPr>
          <p:nvPr/>
        </p:nvCxnSpPr>
        <p:spPr>
          <a:xfrm flipV="1">
            <a:off x="10107130" y="2947363"/>
            <a:ext cx="0" cy="25099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8547C60-3830-4E3D-8A81-A274508DCB7A}"/>
              </a:ext>
            </a:extLst>
          </p:cNvPr>
          <p:cNvSpPr txBox="1"/>
          <p:nvPr/>
        </p:nvSpPr>
        <p:spPr>
          <a:xfrm>
            <a:off x="8541924" y="5484404"/>
            <a:ext cx="351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Assign to Field Header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7" name="箭號: 五邊形 16">
            <a:extLst>
              <a:ext uri="{FF2B5EF4-FFF2-40B4-BE49-F238E27FC236}">
                <a16:creationId xmlns:a16="http://schemas.microsoft.com/office/drawing/2014/main" id="{B3AE4BD7-C332-4FC7-A378-35101B9A665E}"/>
              </a:ext>
            </a:extLst>
          </p:cNvPr>
          <p:cNvSpPr/>
          <p:nvPr/>
        </p:nvSpPr>
        <p:spPr>
          <a:xfrm>
            <a:off x="717486" y="5489819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9" name="箭號: 五邊形 18">
            <a:extLst>
              <a:ext uri="{FF2B5EF4-FFF2-40B4-BE49-F238E27FC236}">
                <a16:creationId xmlns:a16="http://schemas.microsoft.com/office/drawing/2014/main" id="{408BB403-6066-4D7A-916A-D1428485A57C}"/>
              </a:ext>
            </a:extLst>
          </p:cNvPr>
          <p:cNvSpPr/>
          <p:nvPr/>
        </p:nvSpPr>
        <p:spPr>
          <a:xfrm>
            <a:off x="8075198" y="5509558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B696EC0-1618-44C8-BB17-5020C48FEAD9}"/>
              </a:ext>
            </a:extLst>
          </p:cNvPr>
          <p:cNvSpPr txBox="1"/>
          <p:nvPr/>
        </p:nvSpPr>
        <p:spPr>
          <a:xfrm>
            <a:off x="284085" y="383831"/>
            <a:ext cx="775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9 – Formula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71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CF384D3-ECCE-4748-A333-EEBAC1019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7" y="1892887"/>
            <a:ext cx="7891662" cy="408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19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568171" y="1811052"/>
            <a:ext cx="8060923" cy="4264001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F24C5633-5E84-43D5-80EE-374444CFC402}"/>
              </a:ext>
            </a:extLst>
          </p:cNvPr>
          <p:cNvSpPr/>
          <p:nvPr/>
        </p:nvSpPr>
        <p:spPr>
          <a:xfrm>
            <a:off x="7429393" y="919736"/>
            <a:ext cx="4478522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Setting up approval flow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78E4C3EB-12B0-4EAD-9713-74BCC545E040}"/>
              </a:ext>
            </a:extLst>
          </p:cNvPr>
          <p:cNvCxnSpPr>
            <a:cxnSpLocks/>
          </p:cNvCxnSpPr>
          <p:nvPr/>
        </p:nvCxnSpPr>
        <p:spPr>
          <a:xfrm flipH="1">
            <a:off x="8539189" y="5421883"/>
            <a:ext cx="61021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457D506-0C6A-465C-904F-E30EC2CA0C34}"/>
              </a:ext>
            </a:extLst>
          </p:cNvPr>
          <p:cNvSpPr txBox="1"/>
          <p:nvPr/>
        </p:nvSpPr>
        <p:spPr>
          <a:xfrm>
            <a:off x="9559278" y="5191466"/>
            <a:ext cx="2521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Configure approval flow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3" name="箭號: 五邊形 12">
            <a:extLst>
              <a:ext uri="{FF2B5EF4-FFF2-40B4-BE49-F238E27FC236}">
                <a16:creationId xmlns:a16="http://schemas.microsoft.com/office/drawing/2014/main" id="{22F164B7-FCCA-4502-AD78-D00E17E17A9B}"/>
              </a:ext>
            </a:extLst>
          </p:cNvPr>
          <p:cNvSpPr/>
          <p:nvPr/>
        </p:nvSpPr>
        <p:spPr>
          <a:xfrm>
            <a:off x="9092552" y="5238682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3D484C6-54A1-457A-BB99-6D843AD64E99}"/>
              </a:ext>
            </a:extLst>
          </p:cNvPr>
          <p:cNvSpPr txBox="1"/>
          <p:nvPr/>
        </p:nvSpPr>
        <p:spPr>
          <a:xfrm>
            <a:off x="284085" y="383831"/>
            <a:ext cx="775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10 – Approval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圖片 39">
            <a:extLst>
              <a:ext uri="{FF2B5EF4-FFF2-40B4-BE49-F238E27FC236}">
                <a16:creationId xmlns:a16="http://schemas.microsoft.com/office/drawing/2014/main" id="{697326A4-4568-4AE5-A151-4A091019B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7" y="-31578"/>
            <a:ext cx="2512964" cy="251296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B37E377-85D0-499B-9A58-33FF239A755C}"/>
              </a:ext>
            </a:extLst>
          </p:cNvPr>
          <p:cNvSpPr txBox="1"/>
          <p:nvPr/>
        </p:nvSpPr>
        <p:spPr>
          <a:xfrm>
            <a:off x="1495814" y="3075057"/>
            <a:ext cx="2808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CONTENT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hlinkClick r:id="rId3" action="ppaction://hlinksldjump"/>
            <a:extLst>
              <a:ext uri="{FF2B5EF4-FFF2-40B4-BE49-F238E27FC236}">
                <a16:creationId xmlns:a16="http://schemas.microsoft.com/office/drawing/2014/main" id="{2F51F18E-CF67-4BD1-83CF-88CF0AC220F0}"/>
              </a:ext>
            </a:extLst>
          </p:cNvPr>
          <p:cNvSpPr txBox="1"/>
          <p:nvPr/>
        </p:nvSpPr>
        <p:spPr>
          <a:xfrm>
            <a:off x="6417124" y="406938"/>
            <a:ext cx="240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Introduction</a:t>
            </a:r>
            <a:endParaRPr lang="zh-TW" altLang="en-US" sz="20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1053280-51FD-4D7B-9D53-E990E910D58C}"/>
              </a:ext>
            </a:extLst>
          </p:cNvPr>
          <p:cNvSpPr txBox="1"/>
          <p:nvPr/>
        </p:nvSpPr>
        <p:spPr>
          <a:xfrm>
            <a:off x="6417125" y="878374"/>
            <a:ext cx="183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E73A38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Basic</a:t>
            </a:r>
            <a:endParaRPr lang="zh-TW" altLang="en-US" sz="2400" dirty="0">
              <a:solidFill>
                <a:srgbClr val="E73A38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403DCB3-A39A-41E0-8424-8CE1B6DFBDC2}"/>
              </a:ext>
            </a:extLst>
          </p:cNvPr>
          <p:cNvSpPr txBox="1"/>
          <p:nvPr/>
        </p:nvSpPr>
        <p:spPr>
          <a:xfrm>
            <a:off x="6417125" y="3225877"/>
            <a:ext cx="183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E73A38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Advanced</a:t>
            </a:r>
            <a:endParaRPr lang="zh-TW" altLang="en-US" sz="2400" dirty="0">
              <a:solidFill>
                <a:srgbClr val="E73A38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12" name="文字方塊 11">
            <a:hlinkClick r:id="rId4" action="ppaction://hlinksldjump"/>
            <a:extLst>
              <a:ext uri="{FF2B5EF4-FFF2-40B4-BE49-F238E27FC236}">
                <a16:creationId xmlns:a16="http://schemas.microsoft.com/office/drawing/2014/main" id="{D9D370AE-16F5-42B5-B036-00B138FF4B7B}"/>
              </a:ext>
            </a:extLst>
          </p:cNvPr>
          <p:cNvSpPr txBox="1"/>
          <p:nvPr/>
        </p:nvSpPr>
        <p:spPr>
          <a:xfrm>
            <a:off x="6417127" y="1348439"/>
            <a:ext cx="521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Designing your Ragic application </a:t>
            </a:r>
            <a:endParaRPr lang="zh-TW" altLang="en-US" sz="20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13" name="文字方塊 12">
            <a:hlinkClick r:id="rId5" action="ppaction://hlinksldjump"/>
            <a:extLst>
              <a:ext uri="{FF2B5EF4-FFF2-40B4-BE49-F238E27FC236}">
                <a16:creationId xmlns:a16="http://schemas.microsoft.com/office/drawing/2014/main" id="{A1F48D50-7E93-439A-9211-6B8AB758655D}"/>
              </a:ext>
            </a:extLst>
          </p:cNvPr>
          <p:cNvSpPr txBox="1"/>
          <p:nvPr/>
        </p:nvSpPr>
        <p:spPr>
          <a:xfrm>
            <a:off x="6417125" y="1819359"/>
            <a:ext cx="521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Managing users</a:t>
            </a:r>
            <a:endParaRPr lang="zh-TW" altLang="en-US" sz="20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14" name="文字方塊 13">
            <a:hlinkClick r:id="rId6" action="ppaction://hlinksldjump"/>
            <a:extLst>
              <a:ext uri="{FF2B5EF4-FFF2-40B4-BE49-F238E27FC236}">
                <a16:creationId xmlns:a16="http://schemas.microsoft.com/office/drawing/2014/main" id="{0DE03EDD-4B2E-43EA-A36B-748FD583A743}"/>
              </a:ext>
            </a:extLst>
          </p:cNvPr>
          <p:cNvSpPr txBox="1"/>
          <p:nvPr/>
        </p:nvSpPr>
        <p:spPr>
          <a:xfrm>
            <a:off x="6417125" y="2289940"/>
            <a:ext cx="521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Searching and filtering </a:t>
            </a:r>
            <a:endParaRPr lang="zh-TW" altLang="en-US" sz="20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15" name="文字方塊 14">
            <a:hlinkClick r:id="rId7" action="ppaction://hlinksldjump"/>
            <a:extLst>
              <a:ext uri="{FF2B5EF4-FFF2-40B4-BE49-F238E27FC236}">
                <a16:creationId xmlns:a16="http://schemas.microsoft.com/office/drawing/2014/main" id="{A3B087D7-47DE-43F1-B9D2-07A9305831FD}"/>
              </a:ext>
            </a:extLst>
          </p:cNvPr>
          <p:cNvSpPr txBox="1"/>
          <p:nvPr/>
        </p:nvSpPr>
        <p:spPr>
          <a:xfrm>
            <a:off x="6417127" y="2765902"/>
            <a:ext cx="521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Integrating with Excel</a:t>
            </a:r>
            <a:endParaRPr lang="zh-TW" altLang="en-US" sz="20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16" name="文字方塊 15">
            <a:hlinkClick r:id="rId8" action="ppaction://hlinksldjump"/>
            <a:extLst>
              <a:ext uri="{FF2B5EF4-FFF2-40B4-BE49-F238E27FC236}">
                <a16:creationId xmlns:a16="http://schemas.microsoft.com/office/drawing/2014/main" id="{AA0F6A56-BD53-4A89-B0BB-9FA448945E64}"/>
              </a:ext>
            </a:extLst>
          </p:cNvPr>
          <p:cNvSpPr txBox="1"/>
          <p:nvPr/>
        </p:nvSpPr>
        <p:spPr>
          <a:xfrm>
            <a:off x="6417125" y="3709981"/>
            <a:ext cx="521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Building data relationships</a:t>
            </a:r>
            <a:endParaRPr lang="zh-TW" altLang="en-US" sz="20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17" name="文字方塊 16">
            <a:hlinkClick r:id="rId9" action="ppaction://hlinksldjump"/>
            <a:extLst>
              <a:ext uri="{FF2B5EF4-FFF2-40B4-BE49-F238E27FC236}">
                <a16:creationId xmlns:a16="http://schemas.microsoft.com/office/drawing/2014/main" id="{6DB9BC43-F63C-40C9-AB83-B86941692DC0}"/>
              </a:ext>
            </a:extLst>
          </p:cNvPr>
          <p:cNvSpPr txBox="1"/>
          <p:nvPr/>
        </p:nvSpPr>
        <p:spPr>
          <a:xfrm>
            <a:off x="6417127" y="4162333"/>
            <a:ext cx="521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Improving efficiency with one click</a:t>
            </a:r>
            <a:endParaRPr lang="zh-TW" altLang="en-US" sz="20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18" name="文字方塊 17">
            <a:hlinkClick r:id="rId10" action="ppaction://hlinksldjump"/>
            <a:extLst>
              <a:ext uri="{FF2B5EF4-FFF2-40B4-BE49-F238E27FC236}">
                <a16:creationId xmlns:a16="http://schemas.microsoft.com/office/drawing/2014/main" id="{A8585B18-A1D3-405D-BDD5-317DE433D13F}"/>
              </a:ext>
            </a:extLst>
          </p:cNvPr>
          <p:cNvSpPr txBox="1"/>
          <p:nvPr/>
        </p:nvSpPr>
        <p:spPr>
          <a:xfrm>
            <a:off x="6417127" y="4619350"/>
            <a:ext cx="521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Reports</a:t>
            </a:r>
            <a:endParaRPr lang="zh-TW" altLang="en-US" sz="20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19" name="文字方塊 18">
            <a:hlinkClick r:id="rId11" action="ppaction://hlinksldjump"/>
            <a:extLst>
              <a:ext uri="{FF2B5EF4-FFF2-40B4-BE49-F238E27FC236}">
                <a16:creationId xmlns:a16="http://schemas.microsoft.com/office/drawing/2014/main" id="{52314AB7-1A6C-44E4-8E8C-0E05DE585A5C}"/>
              </a:ext>
            </a:extLst>
          </p:cNvPr>
          <p:cNvSpPr txBox="1"/>
          <p:nvPr/>
        </p:nvSpPr>
        <p:spPr>
          <a:xfrm>
            <a:off x="6417125" y="5040337"/>
            <a:ext cx="521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Database settings</a:t>
            </a:r>
            <a:endParaRPr lang="zh-TW" altLang="en-US" sz="20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24" name="文字方塊 23">
            <a:hlinkClick r:id="rId5" action="ppaction://hlinksldjump"/>
            <a:extLst>
              <a:ext uri="{FF2B5EF4-FFF2-40B4-BE49-F238E27FC236}">
                <a16:creationId xmlns:a16="http://schemas.microsoft.com/office/drawing/2014/main" id="{8F8D802C-7037-454A-A750-2EF1594C7C2E}"/>
              </a:ext>
            </a:extLst>
          </p:cNvPr>
          <p:cNvSpPr txBox="1"/>
          <p:nvPr/>
        </p:nvSpPr>
        <p:spPr>
          <a:xfrm>
            <a:off x="11088313" y="1825651"/>
            <a:ext cx="5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29</a:t>
            </a:r>
            <a:endParaRPr lang="zh-TW" altLang="en-US" sz="2000" dirty="0">
              <a:solidFill>
                <a:srgbClr val="9D6262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26" name="文字方塊 25">
            <a:hlinkClick r:id="rId4" action="ppaction://hlinksldjump"/>
            <a:extLst>
              <a:ext uri="{FF2B5EF4-FFF2-40B4-BE49-F238E27FC236}">
                <a16:creationId xmlns:a16="http://schemas.microsoft.com/office/drawing/2014/main" id="{8D708B0B-AF9E-41AF-B5FC-B4AD8B845B5D}"/>
              </a:ext>
            </a:extLst>
          </p:cNvPr>
          <p:cNvSpPr txBox="1"/>
          <p:nvPr/>
        </p:nvSpPr>
        <p:spPr>
          <a:xfrm>
            <a:off x="11073333" y="1339279"/>
            <a:ext cx="5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   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9</a:t>
            </a:r>
            <a:endParaRPr lang="zh-TW" altLang="en-US" sz="2000" dirty="0">
              <a:solidFill>
                <a:srgbClr val="9D6262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27" name="文字方塊 26">
            <a:hlinkClick r:id="rId3" action="ppaction://hlinksldjump"/>
            <a:extLst>
              <a:ext uri="{FF2B5EF4-FFF2-40B4-BE49-F238E27FC236}">
                <a16:creationId xmlns:a16="http://schemas.microsoft.com/office/drawing/2014/main" id="{94D5A9E4-84A7-4C2D-8771-6914732150BD}"/>
              </a:ext>
            </a:extLst>
          </p:cNvPr>
          <p:cNvSpPr txBox="1"/>
          <p:nvPr/>
        </p:nvSpPr>
        <p:spPr>
          <a:xfrm>
            <a:off x="11088313" y="435428"/>
            <a:ext cx="5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   3</a:t>
            </a:r>
            <a:endParaRPr lang="zh-TW" altLang="en-US" sz="2000" dirty="0">
              <a:solidFill>
                <a:srgbClr val="9D6262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28" name="文字方塊 27">
            <a:hlinkClick r:id="rId6" action="ppaction://hlinksldjump"/>
            <a:extLst>
              <a:ext uri="{FF2B5EF4-FFF2-40B4-BE49-F238E27FC236}">
                <a16:creationId xmlns:a16="http://schemas.microsoft.com/office/drawing/2014/main" id="{774C86BF-401E-4F2E-8F7C-D8F51A5711BE}"/>
              </a:ext>
            </a:extLst>
          </p:cNvPr>
          <p:cNvSpPr txBox="1"/>
          <p:nvPr/>
        </p:nvSpPr>
        <p:spPr>
          <a:xfrm>
            <a:off x="11073333" y="2299016"/>
            <a:ext cx="5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39</a:t>
            </a:r>
            <a:endParaRPr lang="zh-TW" altLang="en-US" sz="2000" dirty="0">
              <a:solidFill>
                <a:srgbClr val="9D6262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29" name="文字方塊 28">
            <a:hlinkClick r:id="rId7" action="ppaction://hlinksldjump"/>
            <a:extLst>
              <a:ext uri="{FF2B5EF4-FFF2-40B4-BE49-F238E27FC236}">
                <a16:creationId xmlns:a16="http://schemas.microsoft.com/office/drawing/2014/main" id="{638E968E-6384-43BA-8059-4158E58ECED5}"/>
              </a:ext>
            </a:extLst>
          </p:cNvPr>
          <p:cNvSpPr txBox="1"/>
          <p:nvPr/>
        </p:nvSpPr>
        <p:spPr>
          <a:xfrm>
            <a:off x="11073333" y="2759610"/>
            <a:ext cx="5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47</a:t>
            </a:r>
            <a:endParaRPr lang="zh-TW" altLang="en-US" sz="2000" dirty="0">
              <a:solidFill>
                <a:srgbClr val="9D6262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30" name="文字方塊 29">
            <a:hlinkClick r:id="rId8" action="ppaction://hlinksldjump"/>
            <a:extLst>
              <a:ext uri="{FF2B5EF4-FFF2-40B4-BE49-F238E27FC236}">
                <a16:creationId xmlns:a16="http://schemas.microsoft.com/office/drawing/2014/main" id="{67D2DDFC-1D44-4737-ADD7-5C80E9307CC6}"/>
              </a:ext>
            </a:extLst>
          </p:cNvPr>
          <p:cNvSpPr txBox="1"/>
          <p:nvPr/>
        </p:nvSpPr>
        <p:spPr>
          <a:xfrm>
            <a:off x="11073336" y="3690480"/>
            <a:ext cx="5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55</a:t>
            </a:r>
            <a:endParaRPr lang="zh-TW" altLang="en-US" sz="2000" dirty="0">
              <a:solidFill>
                <a:srgbClr val="9D6262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31" name="文字方塊 30">
            <a:hlinkClick r:id="rId9" action="ppaction://hlinksldjump"/>
            <a:extLst>
              <a:ext uri="{FF2B5EF4-FFF2-40B4-BE49-F238E27FC236}">
                <a16:creationId xmlns:a16="http://schemas.microsoft.com/office/drawing/2014/main" id="{30C3BDAA-8209-4849-A63E-E4D9E884D306}"/>
              </a:ext>
            </a:extLst>
          </p:cNvPr>
          <p:cNvSpPr txBox="1"/>
          <p:nvPr/>
        </p:nvSpPr>
        <p:spPr>
          <a:xfrm>
            <a:off x="11073335" y="4162333"/>
            <a:ext cx="5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74</a:t>
            </a:r>
            <a:endParaRPr lang="zh-TW" altLang="en-US" sz="2000" dirty="0">
              <a:solidFill>
                <a:srgbClr val="9D6262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32" name="文字方塊 31">
            <a:hlinkClick r:id="rId10" action="ppaction://hlinksldjump"/>
            <a:extLst>
              <a:ext uri="{FF2B5EF4-FFF2-40B4-BE49-F238E27FC236}">
                <a16:creationId xmlns:a16="http://schemas.microsoft.com/office/drawing/2014/main" id="{1D290A44-B550-4062-A38B-0CFECBCEC67A}"/>
              </a:ext>
            </a:extLst>
          </p:cNvPr>
          <p:cNvSpPr txBox="1"/>
          <p:nvPr/>
        </p:nvSpPr>
        <p:spPr>
          <a:xfrm>
            <a:off x="11073334" y="4587985"/>
            <a:ext cx="5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92</a:t>
            </a:r>
            <a:endParaRPr lang="zh-TW" altLang="en-US" sz="2000" dirty="0">
              <a:solidFill>
                <a:srgbClr val="9D6262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33" name="文字方塊 32">
            <a:hlinkClick r:id="rId11" action="ppaction://hlinksldjump"/>
            <a:extLst>
              <a:ext uri="{FF2B5EF4-FFF2-40B4-BE49-F238E27FC236}">
                <a16:creationId xmlns:a16="http://schemas.microsoft.com/office/drawing/2014/main" id="{E83FCDEC-A7A5-45AA-BA74-D6DC735E985E}"/>
              </a:ext>
            </a:extLst>
          </p:cNvPr>
          <p:cNvSpPr txBox="1"/>
          <p:nvPr/>
        </p:nvSpPr>
        <p:spPr>
          <a:xfrm>
            <a:off x="10954290" y="5040337"/>
            <a:ext cx="639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106</a:t>
            </a:r>
            <a:endParaRPr lang="zh-TW" altLang="en-US" sz="2000" dirty="0">
              <a:solidFill>
                <a:srgbClr val="9D6262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4AF79E76-DF97-431E-8F00-1374A542D11D}"/>
              </a:ext>
            </a:extLst>
          </p:cNvPr>
          <p:cNvSpPr txBox="1"/>
          <p:nvPr/>
        </p:nvSpPr>
        <p:spPr>
          <a:xfrm>
            <a:off x="1220262" y="5948870"/>
            <a:ext cx="4037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9D6262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Click on title to jump to a chapter</a:t>
            </a:r>
            <a:endParaRPr lang="zh-TW" altLang="en-US" sz="1600" dirty="0">
              <a:solidFill>
                <a:srgbClr val="9D6262"/>
              </a:solidFill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4D97C24E-E729-430D-AD8C-BBB3E618FE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0" y="5918092"/>
            <a:ext cx="325142" cy="325142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21BF635C-098E-4BC7-B41D-E52A4107B933}"/>
              </a:ext>
            </a:extLst>
          </p:cNvPr>
          <p:cNvSpPr txBox="1"/>
          <p:nvPr/>
        </p:nvSpPr>
        <p:spPr>
          <a:xfrm>
            <a:off x="6417125" y="5461089"/>
            <a:ext cx="183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E73A38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Extra</a:t>
            </a:r>
            <a:endParaRPr lang="zh-TW" altLang="en-US" sz="2400" dirty="0">
              <a:solidFill>
                <a:srgbClr val="E73A38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37" name="文字方塊 36">
            <a:hlinkClick r:id="rId13" action="ppaction://hlinksldjump"/>
            <a:extLst>
              <a:ext uri="{FF2B5EF4-FFF2-40B4-BE49-F238E27FC236}">
                <a16:creationId xmlns:a16="http://schemas.microsoft.com/office/drawing/2014/main" id="{82FEBEF3-0381-4D4C-B25A-B63D24BA40A8}"/>
              </a:ext>
            </a:extLst>
          </p:cNvPr>
          <p:cNvSpPr txBox="1"/>
          <p:nvPr/>
        </p:nvSpPr>
        <p:spPr>
          <a:xfrm>
            <a:off x="6417125" y="5901041"/>
            <a:ext cx="521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Online support </a:t>
            </a:r>
            <a:endParaRPr lang="zh-TW" altLang="en-US" sz="20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38" name="文字方塊 37">
            <a:hlinkClick r:id="rId13" action="ppaction://hlinksldjump"/>
            <a:extLst>
              <a:ext uri="{FF2B5EF4-FFF2-40B4-BE49-F238E27FC236}">
                <a16:creationId xmlns:a16="http://schemas.microsoft.com/office/drawing/2014/main" id="{7AB5B2C1-65E0-41CD-872B-F24321345DD4}"/>
              </a:ext>
            </a:extLst>
          </p:cNvPr>
          <p:cNvSpPr txBox="1"/>
          <p:nvPr/>
        </p:nvSpPr>
        <p:spPr>
          <a:xfrm>
            <a:off x="10954290" y="5901041"/>
            <a:ext cx="639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115</a:t>
            </a:r>
            <a:endParaRPr lang="zh-TW" altLang="en-US" sz="2000" dirty="0">
              <a:solidFill>
                <a:srgbClr val="9D6262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570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293B6FA0-7989-4DAF-B4CA-C79CFBBDF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4" y="4105234"/>
            <a:ext cx="4380676" cy="217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AB39303-9242-44A3-815D-E9A88A3BC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4" y="2572028"/>
            <a:ext cx="4391274" cy="113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E1BDC85-E11C-49EE-97A1-080B676F1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5" y="1392678"/>
            <a:ext cx="4377092" cy="770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20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41307" y="1355011"/>
            <a:ext cx="4504262" cy="90898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78E4C3EB-12B0-4EAD-9713-74BCC545E040}"/>
              </a:ext>
            </a:extLst>
          </p:cNvPr>
          <p:cNvCxnSpPr>
            <a:cxnSpLocks/>
          </p:cNvCxnSpPr>
          <p:nvPr/>
        </p:nvCxnSpPr>
        <p:spPr>
          <a:xfrm flipH="1">
            <a:off x="5145568" y="1776582"/>
            <a:ext cx="9504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457D506-0C6A-465C-904F-E30EC2CA0C34}"/>
              </a:ext>
            </a:extLst>
          </p:cNvPr>
          <p:cNvSpPr txBox="1"/>
          <p:nvPr/>
        </p:nvSpPr>
        <p:spPr>
          <a:xfrm>
            <a:off x="6630677" y="1545749"/>
            <a:ext cx="510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Click to configure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4AF8C93B-1C7F-4C53-A8A0-D03851741A31}"/>
              </a:ext>
            </a:extLst>
          </p:cNvPr>
          <p:cNvSpPr/>
          <p:nvPr/>
        </p:nvSpPr>
        <p:spPr>
          <a:xfrm>
            <a:off x="641306" y="2515268"/>
            <a:ext cx="4504262" cy="1289265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1D01B14D-7785-4DB3-B100-08B08DF189FB}"/>
              </a:ext>
            </a:extLst>
          </p:cNvPr>
          <p:cNvSpPr/>
          <p:nvPr/>
        </p:nvSpPr>
        <p:spPr>
          <a:xfrm>
            <a:off x="641305" y="4055803"/>
            <a:ext cx="4504262" cy="2272071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44C441C5-8408-4B61-870F-678DCBF7772E}"/>
              </a:ext>
            </a:extLst>
          </p:cNvPr>
          <p:cNvCxnSpPr>
            <a:cxnSpLocks/>
          </p:cNvCxnSpPr>
          <p:nvPr/>
        </p:nvCxnSpPr>
        <p:spPr>
          <a:xfrm flipH="1">
            <a:off x="5145568" y="3168903"/>
            <a:ext cx="9504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7FF6DC9B-494F-4E7D-9858-FD55B245267D}"/>
              </a:ext>
            </a:extLst>
          </p:cNvPr>
          <p:cNvCxnSpPr>
            <a:cxnSpLocks/>
          </p:cNvCxnSpPr>
          <p:nvPr/>
        </p:nvCxnSpPr>
        <p:spPr>
          <a:xfrm flipH="1">
            <a:off x="5145569" y="5224631"/>
            <a:ext cx="1001989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B073F95-A40A-41CB-B6C1-8036DE60185E}"/>
              </a:ext>
            </a:extLst>
          </p:cNvPr>
          <p:cNvSpPr txBox="1"/>
          <p:nvPr/>
        </p:nvSpPr>
        <p:spPr>
          <a:xfrm>
            <a:off x="6630677" y="2940285"/>
            <a:ext cx="4647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Add approval step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175CE73-81F5-43A3-BD99-A2FDF73FA237}"/>
              </a:ext>
            </a:extLst>
          </p:cNvPr>
          <p:cNvSpPr txBox="1"/>
          <p:nvPr/>
        </p:nvSpPr>
        <p:spPr>
          <a:xfrm>
            <a:off x="6630677" y="4987608"/>
            <a:ext cx="4647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Set the approver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7" name="箭號: 五邊形 26">
            <a:extLst>
              <a:ext uri="{FF2B5EF4-FFF2-40B4-BE49-F238E27FC236}">
                <a16:creationId xmlns:a16="http://schemas.microsoft.com/office/drawing/2014/main" id="{96FD20E3-9AB1-4A7A-9633-8C315CC86F84}"/>
              </a:ext>
            </a:extLst>
          </p:cNvPr>
          <p:cNvSpPr/>
          <p:nvPr/>
        </p:nvSpPr>
        <p:spPr>
          <a:xfrm>
            <a:off x="6096000" y="160456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8" name="箭號: 五邊形 27">
            <a:extLst>
              <a:ext uri="{FF2B5EF4-FFF2-40B4-BE49-F238E27FC236}">
                <a16:creationId xmlns:a16="http://schemas.microsoft.com/office/drawing/2014/main" id="{75C32830-719E-4FB2-A42F-476E43F8F3C5}"/>
              </a:ext>
            </a:extLst>
          </p:cNvPr>
          <p:cNvSpPr/>
          <p:nvPr/>
        </p:nvSpPr>
        <p:spPr>
          <a:xfrm>
            <a:off x="6104018" y="298570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9" name="箭號: 五邊形 28">
            <a:extLst>
              <a:ext uri="{FF2B5EF4-FFF2-40B4-BE49-F238E27FC236}">
                <a16:creationId xmlns:a16="http://schemas.microsoft.com/office/drawing/2014/main" id="{3443D16A-6E33-4C00-A118-E162F43092BB}"/>
              </a:ext>
            </a:extLst>
          </p:cNvPr>
          <p:cNvSpPr/>
          <p:nvPr/>
        </p:nvSpPr>
        <p:spPr>
          <a:xfrm>
            <a:off x="6085401" y="504143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3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FBA4AF2-F1F4-47EF-A16E-71BE952EEA59}"/>
              </a:ext>
            </a:extLst>
          </p:cNvPr>
          <p:cNvSpPr txBox="1"/>
          <p:nvPr/>
        </p:nvSpPr>
        <p:spPr>
          <a:xfrm>
            <a:off x="284085" y="383831"/>
            <a:ext cx="775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11 – Approval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81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30B2D75-D3A0-4AC3-B6FE-B5E24D142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62" y="1284853"/>
            <a:ext cx="4379041" cy="491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21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3781425" y="1193474"/>
            <a:ext cx="4667250" cy="5145455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78E4C3EB-12B0-4EAD-9713-74BCC545E040}"/>
              </a:ext>
            </a:extLst>
          </p:cNvPr>
          <p:cNvCxnSpPr>
            <a:cxnSpLocks/>
          </p:cNvCxnSpPr>
          <p:nvPr/>
        </p:nvCxnSpPr>
        <p:spPr>
          <a:xfrm flipH="1">
            <a:off x="3354599" y="4705625"/>
            <a:ext cx="11525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457D506-0C6A-465C-904F-E30EC2CA0C34}"/>
              </a:ext>
            </a:extLst>
          </p:cNvPr>
          <p:cNvSpPr txBox="1"/>
          <p:nvPr/>
        </p:nvSpPr>
        <p:spPr>
          <a:xfrm>
            <a:off x="1006913" y="4466686"/>
            <a:ext cx="234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Approver Title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B073F95-A40A-41CB-B6C1-8036DE60185E}"/>
              </a:ext>
            </a:extLst>
          </p:cNvPr>
          <p:cNvSpPr txBox="1"/>
          <p:nvPr/>
        </p:nvSpPr>
        <p:spPr>
          <a:xfrm>
            <a:off x="9369259" y="2431574"/>
            <a:ext cx="263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Select Approver</a:t>
            </a: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FA087BF8-0B4F-42A8-AC5F-3792C16BA5F6}"/>
              </a:ext>
            </a:extLst>
          </p:cNvPr>
          <p:cNvCxnSpPr>
            <a:cxnSpLocks/>
          </p:cNvCxnSpPr>
          <p:nvPr/>
        </p:nvCxnSpPr>
        <p:spPr>
          <a:xfrm flipH="1">
            <a:off x="7943850" y="2662407"/>
            <a:ext cx="92392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箭號: 五邊形 12">
            <a:extLst>
              <a:ext uri="{FF2B5EF4-FFF2-40B4-BE49-F238E27FC236}">
                <a16:creationId xmlns:a16="http://schemas.microsoft.com/office/drawing/2014/main" id="{B0E5FE35-1D6E-4EEC-B8C9-339AD271F164}"/>
              </a:ext>
            </a:extLst>
          </p:cNvPr>
          <p:cNvSpPr/>
          <p:nvPr/>
        </p:nvSpPr>
        <p:spPr>
          <a:xfrm>
            <a:off x="540187" y="4522424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5" name="箭號: 五邊形 14">
            <a:extLst>
              <a:ext uri="{FF2B5EF4-FFF2-40B4-BE49-F238E27FC236}">
                <a16:creationId xmlns:a16="http://schemas.microsoft.com/office/drawing/2014/main" id="{B4A743B5-035C-45C9-A27D-91B963B1EFE5}"/>
              </a:ext>
            </a:extLst>
          </p:cNvPr>
          <p:cNvSpPr/>
          <p:nvPr/>
        </p:nvSpPr>
        <p:spPr>
          <a:xfrm>
            <a:off x="8867775" y="2479206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C08E22C-063F-41EC-B1BC-D081E2CA28E9}"/>
              </a:ext>
            </a:extLst>
          </p:cNvPr>
          <p:cNvSpPr txBox="1"/>
          <p:nvPr/>
        </p:nvSpPr>
        <p:spPr>
          <a:xfrm>
            <a:off x="284085" y="383831"/>
            <a:ext cx="775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12 – Approval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81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0F5138B-E1D0-435E-AAF6-8B47C396F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93" y="2095407"/>
            <a:ext cx="6328641" cy="363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2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2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2562226" y="1971678"/>
            <a:ext cx="6619874" cy="3943344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3C322CD-3AA3-4942-8970-F8C769424AF7}"/>
              </a:ext>
            </a:extLst>
          </p:cNvPr>
          <p:cNvSpPr/>
          <p:nvPr/>
        </p:nvSpPr>
        <p:spPr>
          <a:xfrm>
            <a:off x="10144125" y="856869"/>
            <a:ext cx="1492704" cy="70788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Done!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95DB811-72E3-4536-8A06-A878A91489FF}"/>
              </a:ext>
            </a:extLst>
          </p:cNvPr>
          <p:cNvSpPr txBox="1"/>
          <p:nvPr/>
        </p:nvSpPr>
        <p:spPr>
          <a:xfrm>
            <a:off x="284085" y="383831"/>
            <a:ext cx="775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13 – Approval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91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2926561-71B1-4132-877C-C5F48FCB5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11" y="2244268"/>
            <a:ext cx="8390378" cy="343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2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3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777071" y="2115953"/>
            <a:ext cx="8652795" cy="3780022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DFA8BD66-0007-4FE3-9527-A9E2A15DBD98}"/>
              </a:ext>
            </a:extLst>
          </p:cNvPr>
          <p:cNvCxnSpPr>
            <a:cxnSpLocks/>
          </p:cNvCxnSpPr>
          <p:nvPr/>
        </p:nvCxnSpPr>
        <p:spPr>
          <a:xfrm>
            <a:off x="3533776" y="1543050"/>
            <a:ext cx="0" cy="7012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22E2E57C-2E3E-44A5-A778-3BB41A0E46A0}"/>
              </a:ext>
            </a:extLst>
          </p:cNvPr>
          <p:cNvCxnSpPr>
            <a:cxnSpLocks/>
          </p:cNvCxnSpPr>
          <p:nvPr/>
        </p:nvCxnSpPr>
        <p:spPr>
          <a:xfrm>
            <a:off x="3533776" y="1543050"/>
            <a:ext cx="33337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F3F183C-D72A-43A6-910A-FDED9BC3CC91}"/>
              </a:ext>
            </a:extLst>
          </p:cNvPr>
          <p:cNvSpPr txBox="1"/>
          <p:nvPr/>
        </p:nvSpPr>
        <p:spPr>
          <a:xfrm>
            <a:off x="4370185" y="1333646"/>
            <a:ext cx="77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Remember to save before leaving “Design Mode”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3" name="箭號: 五邊形 12">
            <a:extLst>
              <a:ext uri="{FF2B5EF4-FFF2-40B4-BE49-F238E27FC236}">
                <a16:creationId xmlns:a16="http://schemas.microsoft.com/office/drawing/2014/main" id="{6CE8B5CC-E330-4EC2-961C-FFB22EF92080}"/>
              </a:ext>
            </a:extLst>
          </p:cNvPr>
          <p:cNvSpPr/>
          <p:nvPr/>
        </p:nvSpPr>
        <p:spPr>
          <a:xfrm>
            <a:off x="3867150" y="1381278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48AD23B-47D5-4D9A-8734-DB8C1FDEB86E}"/>
              </a:ext>
            </a:extLst>
          </p:cNvPr>
          <p:cNvSpPr txBox="1"/>
          <p:nvPr/>
        </p:nvSpPr>
        <p:spPr>
          <a:xfrm>
            <a:off x="284085" y="383831"/>
            <a:ext cx="775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14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40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1ACC9427-C65D-4EAA-BE8B-E13F95389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5" y="1638931"/>
            <a:ext cx="7719729" cy="4259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2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4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63050" y="1515349"/>
            <a:ext cx="8004699" cy="4507114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DFA8BD66-0007-4FE3-9527-A9E2A15DBD98}"/>
              </a:ext>
            </a:extLst>
          </p:cNvPr>
          <p:cNvCxnSpPr>
            <a:cxnSpLocks/>
          </p:cNvCxnSpPr>
          <p:nvPr/>
        </p:nvCxnSpPr>
        <p:spPr>
          <a:xfrm>
            <a:off x="3228976" y="1908881"/>
            <a:ext cx="0" cy="10057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22E2E57C-2E3E-44A5-A778-3BB41A0E46A0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3228976" y="1908881"/>
            <a:ext cx="5734049" cy="116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F3F183C-D72A-43A6-910A-FDED9BC3CC91}"/>
              </a:ext>
            </a:extLst>
          </p:cNvPr>
          <p:cNvSpPr txBox="1"/>
          <p:nvPr/>
        </p:nvSpPr>
        <p:spPr>
          <a:xfrm>
            <a:off x="9462387" y="1685332"/>
            <a:ext cx="272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Input Data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63777497-DC39-434F-9064-1D36F181517F}"/>
              </a:ext>
            </a:extLst>
          </p:cNvPr>
          <p:cNvCxnSpPr>
            <a:cxnSpLocks/>
          </p:cNvCxnSpPr>
          <p:nvPr/>
        </p:nvCxnSpPr>
        <p:spPr>
          <a:xfrm>
            <a:off x="7132109" y="3353811"/>
            <a:ext cx="0" cy="29532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CBF5613D-39E6-4CEB-9A96-152DCE8A5628}"/>
              </a:ext>
            </a:extLst>
          </p:cNvPr>
          <p:cNvCxnSpPr>
            <a:cxnSpLocks/>
          </p:cNvCxnSpPr>
          <p:nvPr/>
        </p:nvCxnSpPr>
        <p:spPr>
          <a:xfrm>
            <a:off x="7132109" y="3649133"/>
            <a:ext cx="18309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3144AD6-9282-4CD0-8E8F-80E9052F06D0}"/>
              </a:ext>
            </a:extLst>
          </p:cNvPr>
          <p:cNvSpPr txBox="1"/>
          <p:nvPr/>
        </p:nvSpPr>
        <p:spPr>
          <a:xfrm>
            <a:off x="9462387" y="3418300"/>
            <a:ext cx="272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Default Value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1" name="箭號: 五邊形 20">
            <a:extLst>
              <a:ext uri="{FF2B5EF4-FFF2-40B4-BE49-F238E27FC236}">
                <a16:creationId xmlns:a16="http://schemas.microsoft.com/office/drawing/2014/main" id="{1A2A8C81-BD19-44D7-B2C9-340EC4BFC7C3}"/>
              </a:ext>
            </a:extLst>
          </p:cNvPr>
          <p:cNvSpPr/>
          <p:nvPr/>
        </p:nvSpPr>
        <p:spPr>
          <a:xfrm>
            <a:off x="8963025" y="1737375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2" name="箭號: 五邊形 21">
            <a:extLst>
              <a:ext uri="{FF2B5EF4-FFF2-40B4-BE49-F238E27FC236}">
                <a16:creationId xmlns:a16="http://schemas.microsoft.com/office/drawing/2014/main" id="{53A05AFD-5ECB-4B43-B535-2ABF1600AD59}"/>
              </a:ext>
            </a:extLst>
          </p:cNvPr>
          <p:cNvSpPr/>
          <p:nvPr/>
        </p:nvSpPr>
        <p:spPr>
          <a:xfrm>
            <a:off x="8963025" y="3456014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5FF417B-6EEF-40CD-84F8-9548AFCDE117}"/>
              </a:ext>
            </a:extLst>
          </p:cNvPr>
          <p:cNvSpPr txBox="1"/>
          <p:nvPr/>
        </p:nvSpPr>
        <p:spPr>
          <a:xfrm>
            <a:off x="284085" y="383831"/>
            <a:ext cx="845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15 – Adding an entry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79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361B784-0DE9-408D-BEB2-8CA210325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23" y="2096082"/>
            <a:ext cx="8704965" cy="399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2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5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8" y="1953074"/>
            <a:ext cx="8942902" cy="4327775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F3F183C-D72A-43A6-910A-FDED9BC3CC91}"/>
              </a:ext>
            </a:extLst>
          </p:cNvPr>
          <p:cNvSpPr txBox="1"/>
          <p:nvPr/>
        </p:nvSpPr>
        <p:spPr>
          <a:xfrm>
            <a:off x="2983441" y="1325435"/>
            <a:ext cx="539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Back to listing page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63777497-DC39-434F-9064-1D36F181517F}"/>
              </a:ext>
            </a:extLst>
          </p:cNvPr>
          <p:cNvCxnSpPr>
            <a:cxnSpLocks/>
          </p:cNvCxnSpPr>
          <p:nvPr/>
        </p:nvCxnSpPr>
        <p:spPr>
          <a:xfrm>
            <a:off x="1190624" y="1532467"/>
            <a:ext cx="0" cy="5636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CBF5613D-39E6-4CEB-9A96-152DCE8A5628}"/>
              </a:ext>
            </a:extLst>
          </p:cNvPr>
          <p:cNvCxnSpPr>
            <a:cxnSpLocks/>
          </p:cNvCxnSpPr>
          <p:nvPr/>
        </p:nvCxnSpPr>
        <p:spPr>
          <a:xfrm>
            <a:off x="1190624" y="1532467"/>
            <a:ext cx="13260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3144AD6-9282-4CD0-8E8F-80E9052F06D0}"/>
              </a:ext>
            </a:extLst>
          </p:cNvPr>
          <p:cNvSpPr txBox="1"/>
          <p:nvPr/>
        </p:nvSpPr>
        <p:spPr>
          <a:xfrm>
            <a:off x="10334626" y="5111634"/>
            <a:ext cx="193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Approval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1EDDFE6A-C757-4C59-B7F2-86A15F0F7EF5}"/>
              </a:ext>
            </a:extLst>
          </p:cNvPr>
          <p:cNvSpPr/>
          <p:nvPr/>
        </p:nvSpPr>
        <p:spPr>
          <a:xfrm>
            <a:off x="9601199" y="945207"/>
            <a:ext cx="2111829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Form page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81B17785-2D21-429E-B434-AA377828163C}"/>
              </a:ext>
            </a:extLst>
          </p:cNvPr>
          <p:cNvCxnSpPr>
            <a:cxnSpLocks/>
          </p:cNvCxnSpPr>
          <p:nvPr/>
        </p:nvCxnSpPr>
        <p:spPr>
          <a:xfrm>
            <a:off x="9423790" y="5342467"/>
            <a:ext cx="36791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箭號: 五邊形 14">
            <a:extLst>
              <a:ext uri="{FF2B5EF4-FFF2-40B4-BE49-F238E27FC236}">
                <a16:creationId xmlns:a16="http://schemas.microsoft.com/office/drawing/2014/main" id="{EE7F90FF-2672-4487-B691-B0FEE8605983}"/>
              </a:ext>
            </a:extLst>
          </p:cNvPr>
          <p:cNvSpPr/>
          <p:nvPr/>
        </p:nvSpPr>
        <p:spPr>
          <a:xfrm>
            <a:off x="2516715" y="1366493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8" name="箭號: 五邊形 17">
            <a:extLst>
              <a:ext uri="{FF2B5EF4-FFF2-40B4-BE49-F238E27FC236}">
                <a16:creationId xmlns:a16="http://schemas.microsoft.com/office/drawing/2014/main" id="{C707D99B-35AD-43C6-AF8A-96AA5807C08A}"/>
              </a:ext>
            </a:extLst>
          </p:cNvPr>
          <p:cNvSpPr/>
          <p:nvPr/>
        </p:nvSpPr>
        <p:spPr>
          <a:xfrm>
            <a:off x="9791700" y="5159266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AF2ED6B-BE09-4735-BAB3-1C57DF34F917}"/>
              </a:ext>
            </a:extLst>
          </p:cNvPr>
          <p:cNvSpPr txBox="1"/>
          <p:nvPr/>
        </p:nvSpPr>
        <p:spPr>
          <a:xfrm>
            <a:off x="284085" y="383831"/>
            <a:ext cx="845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16 – Adding an entry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72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15BAF54-1DCF-4CDE-8C7A-0B67444B1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70" y="2646668"/>
            <a:ext cx="10553412" cy="276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2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8" y="2536366"/>
            <a:ext cx="10847172" cy="3083196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1EDDFE6A-C757-4C59-B7F2-86A15F0F7EF5}"/>
              </a:ext>
            </a:extLst>
          </p:cNvPr>
          <p:cNvSpPr/>
          <p:nvPr/>
        </p:nvSpPr>
        <p:spPr>
          <a:xfrm>
            <a:off x="9570127" y="1369978"/>
            <a:ext cx="2066701" cy="609739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Listing page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5B8824E-5E07-4698-9EB2-14512AF052AC}"/>
              </a:ext>
            </a:extLst>
          </p:cNvPr>
          <p:cNvSpPr txBox="1"/>
          <p:nvPr/>
        </p:nvSpPr>
        <p:spPr>
          <a:xfrm>
            <a:off x="284085" y="383831"/>
            <a:ext cx="845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17 – Adding an entry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8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BE2A66D-3661-4D83-8DCC-4801580B7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96" y="3708703"/>
            <a:ext cx="10348006" cy="227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2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7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787157" y="3559927"/>
            <a:ext cx="10617685" cy="2574520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1EDDFE6A-C757-4C59-B7F2-86A15F0F7EF5}"/>
              </a:ext>
            </a:extLst>
          </p:cNvPr>
          <p:cNvSpPr/>
          <p:nvPr/>
        </p:nvSpPr>
        <p:spPr>
          <a:xfrm>
            <a:off x="6276512" y="1300810"/>
            <a:ext cx="5436517" cy="649300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Fields Displayed on the Listing Page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02C5E19-A73B-43C3-B075-9C0AAC42842C}"/>
              </a:ext>
            </a:extLst>
          </p:cNvPr>
          <p:cNvCxnSpPr>
            <a:cxnSpLocks/>
          </p:cNvCxnSpPr>
          <p:nvPr/>
        </p:nvCxnSpPr>
        <p:spPr>
          <a:xfrm>
            <a:off x="9801226" y="3181216"/>
            <a:ext cx="0" cy="5917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6BBB78E-42BE-47DA-AB4D-75E0D0B4CAFD}"/>
              </a:ext>
            </a:extLst>
          </p:cNvPr>
          <p:cNvSpPr txBox="1"/>
          <p:nvPr/>
        </p:nvSpPr>
        <p:spPr>
          <a:xfrm>
            <a:off x="7811117" y="2282314"/>
            <a:ext cx="4380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Click on “Change Design” on listing page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4" name="箭號: 五邊形 13">
            <a:extLst>
              <a:ext uri="{FF2B5EF4-FFF2-40B4-BE49-F238E27FC236}">
                <a16:creationId xmlns:a16="http://schemas.microsoft.com/office/drawing/2014/main" id="{CA0F7C3C-9EF5-43FF-B312-3976DDBA2705}"/>
              </a:ext>
            </a:extLst>
          </p:cNvPr>
          <p:cNvSpPr/>
          <p:nvPr/>
        </p:nvSpPr>
        <p:spPr>
          <a:xfrm>
            <a:off x="7264492" y="232882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7E188CA-DF3C-432A-8AA2-136C21BF14B7}"/>
              </a:ext>
            </a:extLst>
          </p:cNvPr>
          <p:cNvSpPr txBox="1"/>
          <p:nvPr/>
        </p:nvSpPr>
        <p:spPr>
          <a:xfrm>
            <a:off x="284085" y="383831"/>
            <a:ext cx="845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18 – Listing page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74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DD06861-DDF8-43B8-AFB5-7407484B8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6" y="2061260"/>
            <a:ext cx="7176764" cy="387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2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8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489605" y="1898403"/>
            <a:ext cx="7447026" cy="4205404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02C5E19-A73B-43C3-B075-9C0AAC42842C}"/>
              </a:ext>
            </a:extLst>
          </p:cNvPr>
          <p:cNvCxnSpPr>
            <a:cxnSpLocks/>
          </p:cNvCxnSpPr>
          <p:nvPr/>
        </p:nvCxnSpPr>
        <p:spPr>
          <a:xfrm flipH="1">
            <a:off x="7108057" y="3714743"/>
            <a:ext cx="109491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6BBB78E-42BE-47DA-AB4D-75E0D0B4CAFD}"/>
              </a:ext>
            </a:extLst>
          </p:cNvPr>
          <p:cNvSpPr txBox="1"/>
          <p:nvPr/>
        </p:nvSpPr>
        <p:spPr>
          <a:xfrm>
            <a:off x="8669694" y="3491579"/>
            <a:ext cx="3457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Choose the fields that will be displayed in </a:t>
            </a:r>
          </a:p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the listing page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5" name="箭號: 五邊形 14">
            <a:extLst>
              <a:ext uri="{FF2B5EF4-FFF2-40B4-BE49-F238E27FC236}">
                <a16:creationId xmlns:a16="http://schemas.microsoft.com/office/drawing/2014/main" id="{F1000105-54ED-42B7-A1FA-E17D1FF1F7ED}"/>
              </a:ext>
            </a:extLst>
          </p:cNvPr>
          <p:cNvSpPr/>
          <p:nvPr/>
        </p:nvSpPr>
        <p:spPr>
          <a:xfrm>
            <a:off x="8202968" y="3540676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FD850BF-D1D5-4987-9AC6-5608F7FF5A62}"/>
              </a:ext>
            </a:extLst>
          </p:cNvPr>
          <p:cNvSpPr txBox="1"/>
          <p:nvPr/>
        </p:nvSpPr>
        <p:spPr>
          <a:xfrm>
            <a:off x="284085" y="383831"/>
            <a:ext cx="845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 application 19 – Listing page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01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AB37E377-85D0-499B-9A58-33FF239A755C}"/>
              </a:ext>
            </a:extLst>
          </p:cNvPr>
          <p:cNvSpPr txBox="1"/>
          <p:nvPr/>
        </p:nvSpPr>
        <p:spPr>
          <a:xfrm>
            <a:off x="1067189" y="3013501"/>
            <a:ext cx="7552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Managing users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44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39475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44525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2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4525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9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614003B-C9B4-4A9B-A1CD-D4AB6B137866}"/>
              </a:ext>
            </a:extLst>
          </p:cNvPr>
          <p:cNvSpPr txBox="1"/>
          <p:nvPr/>
        </p:nvSpPr>
        <p:spPr>
          <a:xfrm>
            <a:off x="3791481" y="5901245"/>
            <a:ext cx="403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45252"/>
                </a:solidFill>
                <a:effectLst/>
                <a:uLnTx/>
                <a:uFillTx/>
                <a:latin typeface="Noto Sans CJK TC Regular" panose="020B0500000000000000" pitchFamily="34" charset="-120"/>
                <a:ea typeface="Noto Sans CJK TC Regular" panose="020B0500000000000000" pitchFamily="34" charset="-120"/>
                <a:cs typeface="+mn-cs"/>
              </a:rPr>
              <a:t>Get the hang of Ragic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Regular" panose="020B0500000000000000" pitchFamily="34" charset="-120"/>
              <a:ea typeface="Noto Sans CJK TC Regular" panose="020B0500000000000000" pitchFamily="34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F6B279D-91D3-4A95-8627-395E46FEC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32" y="604178"/>
            <a:ext cx="2824822" cy="282482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53A1756-3563-4F0C-8874-495AFA3C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06" y="5576097"/>
            <a:ext cx="650296" cy="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6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AB37E377-85D0-499B-9A58-33FF239A755C}"/>
              </a:ext>
            </a:extLst>
          </p:cNvPr>
          <p:cNvSpPr txBox="1"/>
          <p:nvPr/>
        </p:nvSpPr>
        <p:spPr>
          <a:xfrm>
            <a:off x="1067189" y="3013501"/>
            <a:ext cx="5419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>
                <a:solidFill>
                  <a:srgbClr val="9D626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Introduction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44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192554" y="6422571"/>
            <a:ext cx="5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   </a:t>
            </a:r>
            <a:r>
              <a:rPr lang="en-US" altLang="zh-TW" sz="2000" dirty="0">
                <a:solidFill>
                  <a:srgbClr val="44525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3</a:t>
            </a:r>
            <a:endParaRPr lang="zh-TW" altLang="en-US" sz="2000" dirty="0">
              <a:solidFill>
                <a:srgbClr val="445252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82232D2-F81B-4B71-9C38-E593A767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00" y="434966"/>
            <a:ext cx="2763111" cy="27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12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14CBC8F-02DC-4012-A15F-3EF07142E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7" y="2500156"/>
            <a:ext cx="7189943" cy="293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30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281A5E7-5DC9-4E24-B4DE-39F44F28DBB6}"/>
              </a:ext>
            </a:extLst>
          </p:cNvPr>
          <p:cNvSpPr txBox="1"/>
          <p:nvPr/>
        </p:nvSpPr>
        <p:spPr>
          <a:xfrm>
            <a:off x="319596" y="352100"/>
            <a:ext cx="491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Managing users 1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590133" y="2379216"/>
            <a:ext cx="7420392" cy="317761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6BBB78E-42BE-47DA-AB4D-75E0D0B4CAFD}"/>
              </a:ext>
            </a:extLst>
          </p:cNvPr>
          <p:cNvSpPr txBox="1"/>
          <p:nvPr/>
        </p:nvSpPr>
        <p:spPr>
          <a:xfrm>
            <a:off x="8772708" y="2190612"/>
            <a:ext cx="325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Define user groups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833F3798-CE92-40F5-85A0-27489C1478F1}"/>
              </a:ext>
            </a:extLst>
          </p:cNvPr>
          <p:cNvSpPr/>
          <p:nvPr/>
        </p:nvSpPr>
        <p:spPr>
          <a:xfrm>
            <a:off x="8010525" y="932907"/>
            <a:ext cx="3626304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Adding new users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A4E6EC1-8237-43AF-BE80-89E88CAADCBA}"/>
              </a:ext>
            </a:extLst>
          </p:cNvPr>
          <p:cNvSpPr txBox="1"/>
          <p:nvPr/>
        </p:nvSpPr>
        <p:spPr>
          <a:xfrm>
            <a:off x="8772708" y="3289103"/>
            <a:ext cx="3259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Configure access rights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35BF268-93C8-4FED-B22B-58AA036CC462}"/>
              </a:ext>
            </a:extLst>
          </p:cNvPr>
          <p:cNvSpPr txBox="1"/>
          <p:nvPr/>
        </p:nvSpPr>
        <p:spPr>
          <a:xfrm>
            <a:off x="8772708" y="4443784"/>
            <a:ext cx="3259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Add new users and assign them to appropriate groups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0" name="箭號: 五邊形 19">
            <a:extLst>
              <a:ext uri="{FF2B5EF4-FFF2-40B4-BE49-F238E27FC236}">
                <a16:creationId xmlns:a16="http://schemas.microsoft.com/office/drawing/2014/main" id="{94510390-E24F-40A5-BEB6-1C5EC22AE9E9}"/>
              </a:ext>
            </a:extLst>
          </p:cNvPr>
          <p:cNvSpPr/>
          <p:nvPr/>
        </p:nvSpPr>
        <p:spPr>
          <a:xfrm>
            <a:off x="8238152" y="2232616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1" name="箭號: 五邊形 20">
            <a:extLst>
              <a:ext uri="{FF2B5EF4-FFF2-40B4-BE49-F238E27FC236}">
                <a16:creationId xmlns:a16="http://schemas.microsoft.com/office/drawing/2014/main" id="{14F4F8EB-5170-40B6-BD36-A2EB89349DFB}"/>
              </a:ext>
            </a:extLst>
          </p:cNvPr>
          <p:cNvSpPr/>
          <p:nvPr/>
        </p:nvSpPr>
        <p:spPr>
          <a:xfrm>
            <a:off x="8238152" y="3338200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2" name="箭號: 五邊形 21">
            <a:extLst>
              <a:ext uri="{FF2B5EF4-FFF2-40B4-BE49-F238E27FC236}">
                <a16:creationId xmlns:a16="http://schemas.microsoft.com/office/drawing/2014/main" id="{1BD87916-C176-4494-A84D-163B41632624}"/>
              </a:ext>
            </a:extLst>
          </p:cNvPr>
          <p:cNvSpPr/>
          <p:nvPr/>
        </p:nvSpPr>
        <p:spPr>
          <a:xfrm>
            <a:off x="8238152" y="4513983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3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3092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84BD276-44F4-44B1-A2EE-D3832A2D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32" y="1790381"/>
            <a:ext cx="7292972" cy="4282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3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1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9" y="1660126"/>
            <a:ext cx="7562433" cy="4540628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6BBB78E-42BE-47DA-AB4D-75E0D0B4CAFD}"/>
              </a:ext>
            </a:extLst>
          </p:cNvPr>
          <p:cNvSpPr txBox="1"/>
          <p:nvPr/>
        </p:nvSpPr>
        <p:spPr>
          <a:xfrm>
            <a:off x="8882757" y="2442382"/>
            <a:ext cx="3150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Just add the new user groups that you need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833F3798-CE92-40F5-85A0-27489C1478F1}"/>
              </a:ext>
            </a:extLst>
          </p:cNvPr>
          <p:cNvSpPr/>
          <p:nvPr/>
        </p:nvSpPr>
        <p:spPr>
          <a:xfrm>
            <a:off x="8562976" y="856226"/>
            <a:ext cx="3150054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Need more groups?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2D655027-14FD-4107-ACE1-DAB7E9BBE3DC}"/>
              </a:ext>
            </a:extLst>
          </p:cNvPr>
          <p:cNvCxnSpPr>
            <a:cxnSpLocks/>
          </p:cNvCxnSpPr>
          <p:nvPr/>
        </p:nvCxnSpPr>
        <p:spPr>
          <a:xfrm>
            <a:off x="3514726" y="2193668"/>
            <a:ext cx="0" cy="4781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4D20811-FE9F-478E-8D2A-571409AC0DDE}"/>
              </a:ext>
            </a:extLst>
          </p:cNvPr>
          <p:cNvCxnSpPr>
            <a:cxnSpLocks/>
          </p:cNvCxnSpPr>
          <p:nvPr/>
        </p:nvCxnSpPr>
        <p:spPr>
          <a:xfrm flipH="1">
            <a:off x="3514729" y="2671849"/>
            <a:ext cx="490130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箭號: 五邊形 15">
            <a:extLst>
              <a:ext uri="{FF2B5EF4-FFF2-40B4-BE49-F238E27FC236}">
                <a16:creationId xmlns:a16="http://schemas.microsoft.com/office/drawing/2014/main" id="{9277176B-C983-4E2D-9133-D56B020623E8}"/>
              </a:ext>
            </a:extLst>
          </p:cNvPr>
          <p:cNvSpPr/>
          <p:nvPr/>
        </p:nvSpPr>
        <p:spPr>
          <a:xfrm>
            <a:off x="8416031" y="2488648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643BA13-6860-4A39-A140-4CB8EA23CAEA}"/>
              </a:ext>
            </a:extLst>
          </p:cNvPr>
          <p:cNvSpPr txBox="1"/>
          <p:nvPr/>
        </p:nvSpPr>
        <p:spPr>
          <a:xfrm>
            <a:off x="319596" y="352100"/>
            <a:ext cx="491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Managing users 2</a:t>
            </a:r>
          </a:p>
        </p:txBody>
      </p:sp>
    </p:spTree>
    <p:extLst>
      <p:ext uri="{BB962C8B-B14F-4D97-AF65-F5344CB8AC3E}">
        <p14:creationId xmlns:p14="http://schemas.microsoft.com/office/powerpoint/2010/main" val="688907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3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2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9" y="1968275"/>
            <a:ext cx="10978537" cy="2886536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6BBB78E-42BE-47DA-AB4D-75E0D0B4CAFD}"/>
              </a:ext>
            </a:extLst>
          </p:cNvPr>
          <p:cNvSpPr txBox="1"/>
          <p:nvPr/>
        </p:nvSpPr>
        <p:spPr>
          <a:xfrm>
            <a:off x="4159122" y="5131899"/>
            <a:ext cx="697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Option 1: Global Access Rights Panel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833F3798-CE92-40F5-85A0-27489C1478F1}"/>
              </a:ext>
            </a:extLst>
          </p:cNvPr>
          <p:cNvSpPr/>
          <p:nvPr/>
        </p:nvSpPr>
        <p:spPr>
          <a:xfrm>
            <a:off x="2902994" y="1154303"/>
            <a:ext cx="8733832" cy="584774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Configure access rights on all of sheets for each user group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2D655027-14FD-4107-ACE1-DAB7E9BBE3DC}"/>
              </a:ext>
            </a:extLst>
          </p:cNvPr>
          <p:cNvCxnSpPr>
            <a:cxnSpLocks/>
          </p:cNvCxnSpPr>
          <p:nvPr/>
        </p:nvCxnSpPr>
        <p:spPr>
          <a:xfrm>
            <a:off x="3182337" y="4717339"/>
            <a:ext cx="0" cy="6150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14D20811-FE9F-478E-8D2A-571409AC0DDE}"/>
              </a:ext>
            </a:extLst>
          </p:cNvPr>
          <p:cNvCxnSpPr>
            <a:cxnSpLocks/>
          </p:cNvCxnSpPr>
          <p:nvPr/>
        </p:nvCxnSpPr>
        <p:spPr>
          <a:xfrm flipH="1">
            <a:off x="3182337" y="5332375"/>
            <a:ext cx="4883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箭號: 五邊形 13">
            <a:extLst>
              <a:ext uri="{FF2B5EF4-FFF2-40B4-BE49-F238E27FC236}">
                <a16:creationId xmlns:a16="http://schemas.microsoft.com/office/drawing/2014/main" id="{3D480340-49A7-4D58-87CC-E275D62B4E5B}"/>
              </a:ext>
            </a:extLst>
          </p:cNvPr>
          <p:cNvSpPr/>
          <p:nvPr/>
        </p:nvSpPr>
        <p:spPr>
          <a:xfrm>
            <a:off x="3670730" y="5149174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A363790-1CD7-47A9-A723-512B8A2B66D6}"/>
              </a:ext>
            </a:extLst>
          </p:cNvPr>
          <p:cNvSpPr txBox="1"/>
          <p:nvPr/>
        </p:nvSpPr>
        <p:spPr>
          <a:xfrm>
            <a:off x="319596" y="352100"/>
            <a:ext cx="491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Managing users 3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D1BF1FD-873C-47CB-998E-7AE925533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5" y="2061298"/>
            <a:ext cx="10729704" cy="265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737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CB128DD-B336-4B0E-9FDF-0E280058F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6" y="1631999"/>
            <a:ext cx="6622354" cy="4442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3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3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8" y="1451502"/>
            <a:ext cx="6843343" cy="4773012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6BBB78E-42BE-47DA-AB4D-75E0D0B4CAFD}"/>
              </a:ext>
            </a:extLst>
          </p:cNvPr>
          <p:cNvSpPr txBox="1"/>
          <p:nvPr/>
        </p:nvSpPr>
        <p:spPr>
          <a:xfrm>
            <a:off x="8514428" y="3093988"/>
            <a:ext cx="3267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Option 2: Setting up Access Rights for Individual Sheets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2D655027-14FD-4107-ACE1-DAB7E9BBE3DC}"/>
              </a:ext>
            </a:extLst>
          </p:cNvPr>
          <p:cNvCxnSpPr>
            <a:cxnSpLocks/>
          </p:cNvCxnSpPr>
          <p:nvPr/>
        </p:nvCxnSpPr>
        <p:spPr>
          <a:xfrm>
            <a:off x="4314547" y="3345235"/>
            <a:ext cx="36847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1B413DE2-2FCA-4E49-B870-7B037C5711AC}"/>
              </a:ext>
            </a:extLst>
          </p:cNvPr>
          <p:cNvCxnSpPr>
            <a:cxnSpLocks/>
          </p:cNvCxnSpPr>
          <p:nvPr/>
        </p:nvCxnSpPr>
        <p:spPr>
          <a:xfrm>
            <a:off x="3871773" y="4241800"/>
            <a:ext cx="0" cy="7326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BBDFBECE-7A63-4113-96A4-EA70C9F07B10}"/>
              </a:ext>
            </a:extLst>
          </p:cNvPr>
          <p:cNvCxnSpPr>
            <a:cxnSpLocks/>
          </p:cNvCxnSpPr>
          <p:nvPr/>
        </p:nvCxnSpPr>
        <p:spPr>
          <a:xfrm>
            <a:off x="3871773" y="4955523"/>
            <a:ext cx="4127482" cy="189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0FC6517-F549-48F8-A0E7-7B576FC433D2}"/>
              </a:ext>
            </a:extLst>
          </p:cNvPr>
          <p:cNvSpPr txBox="1"/>
          <p:nvPr/>
        </p:nvSpPr>
        <p:spPr>
          <a:xfrm>
            <a:off x="8514428" y="4750407"/>
            <a:ext cx="3364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Additional Access Rights Settings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6" name="箭號: 五邊形 15">
            <a:extLst>
              <a:ext uri="{FF2B5EF4-FFF2-40B4-BE49-F238E27FC236}">
                <a16:creationId xmlns:a16="http://schemas.microsoft.com/office/drawing/2014/main" id="{43B65B13-8AF6-478C-9D67-3B3A6DA3A51D}"/>
              </a:ext>
            </a:extLst>
          </p:cNvPr>
          <p:cNvSpPr/>
          <p:nvPr/>
        </p:nvSpPr>
        <p:spPr>
          <a:xfrm>
            <a:off x="7999255" y="3162034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1" name="箭號: 五邊形 20">
            <a:extLst>
              <a:ext uri="{FF2B5EF4-FFF2-40B4-BE49-F238E27FC236}">
                <a16:creationId xmlns:a16="http://schemas.microsoft.com/office/drawing/2014/main" id="{E6255B20-6C09-4A55-9AF7-4A2EE549FD85}"/>
              </a:ext>
            </a:extLst>
          </p:cNvPr>
          <p:cNvSpPr/>
          <p:nvPr/>
        </p:nvSpPr>
        <p:spPr>
          <a:xfrm>
            <a:off x="7999255" y="480884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1F8AAA8-F5E8-444A-A0E4-5AF1C5100993}"/>
              </a:ext>
            </a:extLst>
          </p:cNvPr>
          <p:cNvSpPr txBox="1"/>
          <p:nvPr/>
        </p:nvSpPr>
        <p:spPr>
          <a:xfrm>
            <a:off x="319596" y="352100"/>
            <a:ext cx="491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Managing users 4</a:t>
            </a:r>
          </a:p>
        </p:txBody>
      </p:sp>
    </p:spTree>
    <p:extLst>
      <p:ext uri="{BB962C8B-B14F-4D97-AF65-F5344CB8AC3E}">
        <p14:creationId xmlns:p14="http://schemas.microsoft.com/office/powerpoint/2010/main" val="2524443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7FC94E5-F559-4AC3-9A91-6648507CC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50" y="1710237"/>
            <a:ext cx="9754445" cy="350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3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4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47521" y="1574618"/>
            <a:ext cx="10068104" cy="3796171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6BBB78E-42BE-47DA-AB4D-75E0D0B4CAFD}"/>
              </a:ext>
            </a:extLst>
          </p:cNvPr>
          <p:cNvSpPr txBox="1"/>
          <p:nvPr/>
        </p:nvSpPr>
        <p:spPr>
          <a:xfrm>
            <a:off x="6035589" y="978696"/>
            <a:ext cx="271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Add new users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2D655027-14FD-4107-ACE1-DAB7E9BBE3DC}"/>
              </a:ext>
            </a:extLst>
          </p:cNvPr>
          <p:cNvCxnSpPr>
            <a:cxnSpLocks/>
          </p:cNvCxnSpPr>
          <p:nvPr/>
        </p:nvCxnSpPr>
        <p:spPr>
          <a:xfrm flipV="1">
            <a:off x="4073525" y="1246012"/>
            <a:ext cx="0" cy="14677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E34CEE01-BB67-40C3-8885-20FD1D82C0A9}"/>
              </a:ext>
            </a:extLst>
          </p:cNvPr>
          <p:cNvCxnSpPr>
            <a:cxnSpLocks/>
          </p:cNvCxnSpPr>
          <p:nvPr/>
        </p:nvCxnSpPr>
        <p:spPr>
          <a:xfrm flipH="1">
            <a:off x="4073525" y="1246012"/>
            <a:ext cx="1473202" cy="1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A7160D7C-2951-46D3-A345-07BD544E18EB}"/>
              </a:ext>
            </a:extLst>
          </p:cNvPr>
          <p:cNvCxnSpPr>
            <a:cxnSpLocks/>
          </p:cNvCxnSpPr>
          <p:nvPr/>
        </p:nvCxnSpPr>
        <p:spPr>
          <a:xfrm flipV="1">
            <a:off x="4143375" y="4777598"/>
            <a:ext cx="0" cy="9900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D3432DE8-67D2-476D-BA47-ED00222AB19D}"/>
              </a:ext>
            </a:extLst>
          </p:cNvPr>
          <p:cNvCxnSpPr>
            <a:cxnSpLocks/>
          </p:cNvCxnSpPr>
          <p:nvPr/>
        </p:nvCxnSpPr>
        <p:spPr>
          <a:xfrm flipH="1" flipV="1">
            <a:off x="4143375" y="5770419"/>
            <a:ext cx="1403353" cy="97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0F10B93-58F2-44BA-8447-2219E1D4C373}"/>
              </a:ext>
            </a:extLst>
          </p:cNvPr>
          <p:cNvSpPr txBox="1"/>
          <p:nvPr/>
        </p:nvSpPr>
        <p:spPr>
          <a:xfrm>
            <a:off x="6013453" y="5536797"/>
            <a:ext cx="464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List all users in this database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7" name="箭號: 五邊形 16">
            <a:extLst>
              <a:ext uri="{FF2B5EF4-FFF2-40B4-BE49-F238E27FC236}">
                <a16:creationId xmlns:a16="http://schemas.microsoft.com/office/drawing/2014/main" id="{EC7888FC-DA98-4C3D-B139-5312BFBABAC3}"/>
              </a:ext>
            </a:extLst>
          </p:cNvPr>
          <p:cNvSpPr/>
          <p:nvPr/>
        </p:nvSpPr>
        <p:spPr>
          <a:xfrm>
            <a:off x="5546727" y="106281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8" name="箭號: 五邊形 17">
            <a:extLst>
              <a:ext uri="{FF2B5EF4-FFF2-40B4-BE49-F238E27FC236}">
                <a16:creationId xmlns:a16="http://schemas.microsoft.com/office/drawing/2014/main" id="{7760C897-A9FE-49F8-930D-D2807F17463A}"/>
              </a:ext>
            </a:extLst>
          </p:cNvPr>
          <p:cNvSpPr/>
          <p:nvPr/>
        </p:nvSpPr>
        <p:spPr>
          <a:xfrm>
            <a:off x="5546727" y="5584428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27CDCD9-30C0-40C0-A115-9932A80B0988}"/>
              </a:ext>
            </a:extLst>
          </p:cNvPr>
          <p:cNvSpPr txBox="1"/>
          <p:nvPr/>
        </p:nvSpPr>
        <p:spPr>
          <a:xfrm>
            <a:off x="319596" y="352100"/>
            <a:ext cx="491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Managing users 5</a:t>
            </a:r>
          </a:p>
        </p:txBody>
      </p:sp>
    </p:spTree>
    <p:extLst>
      <p:ext uri="{BB962C8B-B14F-4D97-AF65-F5344CB8AC3E}">
        <p14:creationId xmlns:p14="http://schemas.microsoft.com/office/powerpoint/2010/main" val="3330599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5522ACF-DF1D-4398-BCA4-B042A0871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3" y="1359213"/>
            <a:ext cx="8619062" cy="374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3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5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05961" y="1238250"/>
            <a:ext cx="8919040" cy="4019550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2D655027-14FD-4107-ACE1-DAB7E9BBE3DC}"/>
              </a:ext>
            </a:extLst>
          </p:cNvPr>
          <p:cNvCxnSpPr>
            <a:cxnSpLocks/>
          </p:cNvCxnSpPr>
          <p:nvPr/>
        </p:nvCxnSpPr>
        <p:spPr>
          <a:xfrm flipV="1">
            <a:off x="2276475" y="2975836"/>
            <a:ext cx="0" cy="26439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96F0D9A-8926-46B9-A409-2B91436243B0}"/>
              </a:ext>
            </a:extLst>
          </p:cNvPr>
          <p:cNvSpPr txBox="1"/>
          <p:nvPr/>
        </p:nvSpPr>
        <p:spPr>
          <a:xfrm>
            <a:off x="4310566" y="5376131"/>
            <a:ext cx="7176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Ragic will send an e-mail to the new users and guide them through the setup process</a:t>
            </a: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AD57B79F-9F64-4A85-B426-FB827BA467DD}"/>
              </a:ext>
            </a:extLst>
          </p:cNvPr>
          <p:cNvCxnSpPr>
            <a:cxnSpLocks/>
          </p:cNvCxnSpPr>
          <p:nvPr/>
        </p:nvCxnSpPr>
        <p:spPr>
          <a:xfrm flipV="1">
            <a:off x="2276475" y="5597432"/>
            <a:ext cx="151447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6BA41C64-7449-494F-91BE-6AF928237618}"/>
              </a:ext>
            </a:extLst>
          </p:cNvPr>
          <p:cNvSpPr/>
          <p:nvPr/>
        </p:nvSpPr>
        <p:spPr>
          <a:xfrm>
            <a:off x="3790950" y="541423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2D9F085-071D-4957-8B78-0E24282CBFE1}"/>
              </a:ext>
            </a:extLst>
          </p:cNvPr>
          <p:cNvSpPr txBox="1"/>
          <p:nvPr/>
        </p:nvSpPr>
        <p:spPr>
          <a:xfrm>
            <a:off x="319596" y="352100"/>
            <a:ext cx="491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Managing users 6</a:t>
            </a:r>
          </a:p>
        </p:txBody>
      </p:sp>
    </p:spTree>
    <p:extLst>
      <p:ext uri="{BB962C8B-B14F-4D97-AF65-F5344CB8AC3E}">
        <p14:creationId xmlns:p14="http://schemas.microsoft.com/office/powerpoint/2010/main" val="21535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3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05962" y="1266825"/>
            <a:ext cx="6318714" cy="4221840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96F0D9A-8926-46B9-A409-2B91436243B0}"/>
              </a:ext>
            </a:extLst>
          </p:cNvPr>
          <p:cNvSpPr txBox="1"/>
          <p:nvPr/>
        </p:nvSpPr>
        <p:spPr>
          <a:xfrm>
            <a:off x="4009751" y="5740596"/>
            <a:ext cx="716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You can assign users to more than one group</a:t>
            </a:r>
            <a:endParaRPr lang="zh-TW" altLang="en-US" sz="24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AD57B79F-9F64-4A85-B426-FB827BA467DD}"/>
              </a:ext>
            </a:extLst>
          </p:cNvPr>
          <p:cNvCxnSpPr>
            <a:cxnSpLocks/>
          </p:cNvCxnSpPr>
          <p:nvPr/>
        </p:nvCxnSpPr>
        <p:spPr>
          <a:xfrm flipV="1">
            <a:off x="2686050" y="5323928"/>
            <a:ext cx="0" cy="6579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C049C9C4-81DC-46BE-8AE5-E287209D818B}"/>
              </a:ext>
            </a:extLst>
          </p:cNvPr>
          <p:cNvCxnSpPr>
            <a:cxnSpLocks/>
          </p:cNvCxnSpPr>
          <p:nvPr/>
        </p:nvCxnSpPr>
        <p:spPr>
          <a:xfrm>
            <a:off x="2686050" y="5981861"/>
            <a:ext cx="8572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箭號: 五邊形 12">
            <a:extLst>
              <a:ext uri="{FF2B5EF4-FFF2-40B4-BE49-F238E27FC236}">
                <a16:creationId xmlns:a16="http://schemas.microsoft.com/office/drawing/2014/main" id="{43C1B820-F0E0-405A-9D99-399E92386E1D}"/>
              </a:ext>
            </a:extLst>
          </p:cNvPr>
          <p:cNvSpPr/>
          <p:nvPr/>
        </p:nvSpPr>
        <p:spPr>
          <a:xfrm>
            <a:off x="3543026" y="5798660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74DB777-0C58-4636-9A76-2852EA19126A}"/>
              </a:ext>
            </a:extLst>
          </p:cNvPr>
          <p:cNvSpPr txBox="1"/>
          <p:nvPr/>
        </p:nvSpPr>
        <p:spPr>
          <a:xfrm>
            <a:off x="319596" y="352100"/>
            <a:ext cx="491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Managing users 7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6B15C2-3219-4D38-8B2E-CF976F8D3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7" y="1369336"/>
            <a:ext cx="5999188" cy="3954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522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3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7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774371" y="1893184"/>
            <a:ext cx="8036379" cy="4207919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3994FD92-7483-471D-A885-FD9FEF754888}"/>
              </a:ext>
            </a:extLst>
          </p:cNvPr>
          <p:cNvSpPr/>
          <p:nvPr/>
        </p:nvSpPr>
        <p:spPr>
          <a:xfrm>
            <a:off x="6029325" y="981844"/>
            <a:ext cx="5683704" cy="584769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Decide who can access these features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1DEE6A1-AF33-4F58-9F3F-C51D58DB2D09}"/>
              </a:ext>
            </a:extLst>
          </p:cNvPr>
          <p:cNvSpPr txBox="1"/>
          <p:nvPr/>
        </p:nvSpPr>
        <p:spPr>
          <a:xfrm>
            <a:off x="319596" y="352100"/>
            <a:ext cx="491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Managing users 8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60C95BB-227C-4BD1-8AE4-C734C2EEE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92" y="2007556"/>
            <a:ext cx="7709833" cy="397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988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DEEA4E1-9F7C-4F24-BE9B-1D6C1C71E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5" y="1755822"/>
            <a:ext cx="9722106" cy="361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3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8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533400" y="1600115"/>
            <a:ext cx="10115546" cy="3886285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936AE98E-63AF-45CB-A76D-C61BF97DD76F}"/>
              </a:ext>
            </a:extLst>
          </p:cNvPr>
          <p:cNvCxnSpPr>
            <a:cxnSpLocks/>
          </p:cNvCxnSpPr>
          <p:nvPr/>
        </p:nvCxnSpPr>
        <p:spPr>
          <a:xfrm flipV="1">
            <a:off x="2879723" y="5373849"/>
            <a:ext cx="0" cy="5476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538BAC35-24C0-46A0-840C-72DAF055AC4A}"/>
              </a:ext>
            </a:extLst>
          </p:cNvPr>
          <p:cNvCxnSpPr>
            <a:cxnSpLocks/>
          </p:cNvCxnSpPr>
          <p:nvPr/>
        </p:nvCxnSpPr>
        <p:spPr>
          <a:xfrm>
            <a:off x="2879723" y="5921475"/>
            <a:ext cx="98742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2D573D8-32AA-4FA6-AE60-F9C90A8B9E40}"/>
              </a:ext>
            </a:extLst>
          </p:cNvPr>
          <p:cNvSpPr txBox="1"/>
          <p:nvPr/>
        </p:nvSpPr>
        <p:spPr>
          <a:xfrm>
            <a:off x="4333876" y="5689957"/>
            <a:ext cx="78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Configure feature access rights for user groups</a:t>
            </a:r>
          </a:p>
        </p:txBody>
      </p:sp>
      <p:sp>
        <p:nvSpPr>
          <p:cNvPr id="15" name="箭號: 五邊形 14">
            <a:extLst>
              <a:ext uri="{FF2B5EF4-FFF2-40B4-BE49-F238E27FC236}">
                <a16:creationId xmlns:a16="http://schemas.microsoft.com/office/drawing/2014/main" id="{ACF22399-DE67-455C-B3B4-B34E0AC91F17}"/>
              </a:ext>
            </a:extLst>
          </p:cNvPr>
          <p:cNvSpPr/>
          <p:nvPr/>
        </p:nvSpPr>
        <p:spPr>
          <a:xfrm>
            <a:off x="3867150" y="5738274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44C7C98-4AF5-45B7-BBE6-906F92C69E76}"/>
              </a:ext>
            </a:extLst>
          </p:cNvPr>
          <p:cNvSpPr txBox="1"/>
          <p:nvPr/>
        </p:nvSpPr>
        <p:spPr>
          <a:xfrm>
            <a:off x="319596" y="352100"/>
            <a:ext cx="491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Managing users 9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43BC71EA-23BC-44FC-B2A2-9D5D1EDE9DEA}"/>
              </a:ext>
            </a:extLst>
          </p:cNvPr>
          <p:cNvSpPr/>
          <p:nvPr/>
        </p:nvSpPr>
        <p:spPr>
          <a:xfrm>
            <a:off x="6029325" y="805952"/>
            <a:ext cx="5683704" cy="584769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Decide who can access these features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0659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AB37E377-85D0-499B-9A58-33FF239A755C}"/>
              </a:ext>
            </a:extLst>
          </p:cNvPr>
          <p:cNvSpPr txBox="1"/>
          <p:nvPr/>
        </p:nvSpPr>
        <p:spPr>
          <a:xfrm>
            <a:off x="1067189" y="3013501"/>
            <a:ext cx="755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dirty="0">
                <a:solidFill>
                  <a:srgbClr val="9D626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Searching and filtering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44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39475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44525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3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4525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9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614003B-C9B4-4A9B-A1CD-D4AB6B137866}"/>
              </a:ext>
            </a:extLst>
          </p:cNvPr>
          <p:cNvSpPr txBox="1"/>
          <p:nvPr/>
        </p:nvSpPr>
        <p:spPr>
          <a:xfrm>
            <a:off x="6354237" y="5901245"/>
            <a:ext cx="403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445252"/>
                </a:solidFill>
                <a:effectLst/>
                <a:uLnTx/>
                <a:uFillTx/>
                <a:latin typeface="Noto Sans CJK TC Regular" panose="020B0500000000000000" pitchFamily="34" charset="-120"/>
                <a:ea typeface="Noto Sans CJK TC Regular" panose="020B0500000000000000" pitchFamily="34" charset="-120"/>
                <a:cs typeface="+mn-cs"/>
              </a:rPr>
              <a:t>Get the hang of Ragic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Regular" panose="020B0500000000000000" pitchFamily="34" charset="-120"/>
              <a:ea typeface="Noto Sans CJK TC Regular" panose="020B0500000000000000" pitchFamily="34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5F1AE8B-D250-451A-B315-21D177535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646" y="435428"/>
            <a:ext cx="2917368" cy="291736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8EB193B-7F9A-4161-8295-FD8809B16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41" y="5576097"/>
            <a:ext cx="650296" cy="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614930C-1EA7-4088-BD64-4284AB7F5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59" y="1669004"/>
            <a:ext cx="9232395" cy="435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192554" y="6422571"/>
            <a:ext cx="5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4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281A5E7-5DC9-4E24-B4DE-39F44F28DBB6}"/>
              </a:ext>
            </a:extLst>
          </p:cNvPr>
          <p:cNvSpPr txBox="1"/>
          <p:nvPr/>
        </p:nvSpPr>
        <p:spPr>
          <a:xfrm>
            <a:off x="326667" y="349521"/>
            <a:ext cx="326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Introduction</a:t>
            </a:r>
            <a:r>
              <a:rPr lang="zh-TW" altLang="en-US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 </a:t>
            </a: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1</a:t>
            </a:r>
            <a:endParaRPr lang="zh-TW" altLang="en-US" sz="3200" dirty="0">
              <a:solidFill>
                <a:srgbClr val="445252"/>
              </a:solidFill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811045" y="1510744"/>
            <a:ext cx="9523706" cy="470534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8E8DBFD9-0A2C-4180-BB99-1E2AE683FC88}"/>
              </a:ext>
            </a:extLst>
          </p:cNvPr>
          <p:cNvSpPr/>
          <p:nvPr/>
        </p:nvSpPr>
        <p:spPr>
          <a:xfrm>
            <a:off x="5805996" y="435428"/>
            <a:ext cx="5528754" cy="932849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A complete database can contain all kinds of business applications.</a:t>
            </a:r>
            <a:endParaRPr lang="zh-TW" altLang="en-US" sz="2400" dirty="0"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5249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4F6B6FD-DA58-4743-9CC7-B637D9FAC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8" y="1425166"/>
            <a:ext cx="5904437" cy="470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40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281A5E7-5DC9-4E24-B4DE-39F44F28DBB6}"/>
              </a:ext>
            </a:extLst>
          </p:cNvPr>
          <p:cNvSpPr txBox="1"/>
          <p:nvPr/>
        </p:nvSpPr>
        <p:spPr>
          <a:xfrm>
            <a:off x="361950" y="352100"/>
            <a:ext cx="387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Searching 1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555171" y="1302378"/>
            <a:ext cx="6188529" cy="5012696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3994FD92-7483-471D-A885-FD9FEF754888}"/>
              </a:ext>
            </a:extLst>
          </p:cNvPr>
          <p:cNvSpPr/>
          <p:nvPr/>
        </p:nvSpPr>
        <p:spPr>
          <a:xfrm>
            <a:off x="9010650" y="613395"/>
            <a:ext cx="2626179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Full Text Search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2D573D8-32AA-4FA6-AE60-F9C90A8B9E40}"/>
              </a:ext>
            </a:extLst>
          </p:cNvPr>
          <p:cNvSpPr txBox="1"/>
          <p:nvPr/>
        </p:nvSpPr>
        <p:spPr>
          <a:xfrm>
            <a:off x="7647745" y="2314174"/>
            <a:ext cx="4134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If you search on the “Home page”, the full text search results will apply to the entire database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AA6BFFB-0C74-42D9-9008-A890831B760F}"/>
              </a:ext>
            </a:extLst>
          </p:cNvPr>
          <p:cNvSpPr txBox="1"/>
          <p:nvPr/>
        </p:nvSpPr>
        <p:spPr>
          <a:xfrm>
            <a:off x="7647745" y="4368372"/>
            <a:ext cx="4134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If you search on a specific sheet, the full text search results will only apply to that sheet</a:t>
            </a:r>
            <a:endParaRPr lang="zh-TW" altLang="en-US" sz="24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A8B17BB8-0F79-4A86-98D9-331BFE20EB85}"/>
              </a:ext>
            </a:extLst>
          </p:cNvPr>
          <p:cNvSpPr/>
          <p:nvPr/>
        </p:nvSpPr>
        <p:spPr>
          <a:xfrm>
            <a:off x="7071897" y="2325744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9" name="箭號: 五邊形 18">
            <a:extLst>
              <a:ext uri="{FF2B5EF4-FFF2-40B4-BE49-F238E27FC236}">
                <a16:creationId xmlns:a16="http://schemas.microsoft.com/office/drawing/2014/main" id="{BD984FF5-D7D2-4D3E-8AAC-6CAED7072E29}"/>
              </a:ext>
            </a:extLst>
          </p:cNvPr>
          <p:cNvSpPr/>
          <p:nvPr/>
        </p:nvSpPr>
        <p:spPr>
          <a:xfrm>
            <a:off x="7071897" y="4374157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225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EF989EB-3269-42E1-A5BF-A7BEBC5F5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36" y="1618581"/>
            <a:ext cx="9595612" cy="4403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4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1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400175" y="1509708"/>
            <a:ext cx="9925049" cy="4670468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3994FD92-7483-471D-A885-FD9FEF754888}"/>
              </a:ext>
            </a:extLst>
          </p:cNvPr>
          <p:cNvSpPr/>
          <p:nvPr/>
        </p:nvSpPr>
        <p:spPr>
          <a:xfrm>
            <a:off x="8601075" y="677825"/>
            <a:ext cx="3035754" cy="58948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Filter Specific Field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48FCC01-F74C-4C16-90B5-4059051B7AA0}"/>
              </a:ext>
            </a:extLst>
          </p:cNvPr>
          <p:cNvSpPr txBox="1"/>
          <p:nvPr/>
        </p:nvSpPr>
        <p:spPr>
          <a:xfrm>
            <a:off x="361950" y="352100"/>
            <a:ext cx="387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Searching 2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75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45A0DD5-6133-4950-B823-8095B2914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52" y="1921111"/>
            <a:ext cx="9495898" cy="373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4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2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847725" y="1707804"/>
            <a:ext cx="9877425" cy="4159593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9FE79F3-B3C0-4079-B414-E62393D07335}"/>
              </a:ext>
            </a:extLst>
          </p:cNvPr>
          <p:cNvSpPr txBox="1"/>
          <p:nvPr/>
        </p:nvSpPr>
        <p:spPr>
          <a:xfrm>
            <a:off x="361950" y="352100"/>
            <a:ext cx="387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Searching 3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9E1535F9-C416-4310-916C-F8D22F9621D8}"/>
              </a:ext>
            </a:extLst>
          </p:cNvPr>
          <p:cNvSpPr/>
          <p:nvPr/>
        </p:nvSpPr>
        <p:spPr>
          <a:xfrm>
            <a:off x="8601075" y="677825"/>
            <a:ext cx="3035754" cy="58948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Filter Specific Field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8192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149CADC-A0BF-4452-8B4D-402A36BB2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1" y="1908861"/>
            <a:ext cx="8977138" cy="294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4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3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7226" y="1771768"/>
            <a:ext cx="9267824" cy="3266958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8DA14FBA-DACB-405C-ACBD-AFD0B9E49427}"/>
              </a:ext>
            </a:extLst>
          </p:cNvPr>
          <p:cNvCxnSpPr>
            <a:cxnSpLocks/>
          </p:cNvCxnSpPr>
          <p:nvPr/>
        </p:nvCxnSpPr>
        <p:spPr>
          <a:xfrm>
            <a:off x="3594099" y="3267075"/>
            <a:ext cx="0" cy="22288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1E6677-D48C-412F-A236-77BF9AD4B40D}"/>
              </a:ext>
            </a:extLst>
          </p:cNvPr>
          <p:cNvSpPr txBox="1"/>
          <p:nvPr/>
        </p:nvSpPr>
        <p:spPr>
          <a:xfrm>
            <a:off x="4791076" y="5281910"/>
            <a:ext cx="380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Input your query</a:t>
            </a:r>
            <a:endParaRPr lang="zh-TW" altLang="en-US" sz="24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16" name="箭號: 五邊形 15">
            <a:extLst>
              <a:ext uri="{FF2B5EF4-FFF2-40B4-BE49-F238E27FC236}">
                <a16:creationId xmlns:a16="http://schemas.microsoft.com/office/drawing/2014/main" id="{C13225A1-CC5F-4983-B320-77C53D820F54}"/>
              </a:ext>
            </a:extLst>
          </p:cNvPr>
          <p:cNvSpPr/>
          <p:nvPr/>
        </p:nvSpPr>
        <p:spPr>
          <a:xfrm>
            <a:off x="4324350" y="5312724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A3A725D-30BE-462C-B78C-B3B3FCCFA8BF}"/>
              </a:ext>
            </a:extLst>
          </p:cNvPr>
          <p:cNvSpPr txBox="1"/>
          <p:nvPr/>
        </p:nvSpPr>
        <p:spPr>
          <a:xfrm>
            <a:off x="361950" y="352100"/>
            <a:ext cx="387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Searching 4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326D3D59-CA09-4B89-BBC1-719CE7B535DD}"/>
              </a:ext>
            </a:extLst>
          </p:cNvPr>
          <p:cNvSpPr/>
          <p:nvPr/>
        </p:nvSpPr>
        <p:spPr>
          <a:xfrm>
            <a:off x="8601075" y="677825"/>
            <a:ext cx="3035754" cy="58948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Filter Specific Field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59944665-A440-4F8C-910A-5F11F0D1CCB6}"/>
              </a:ext>
            </a:extLst>
          </p:cNvPr>
          <p:cNvCxnSpPr>
            <a:cxnSpLocks/>
          </p:cNvCxnSpPr>
          <p:nvPr/>
        </p:nvCxnSpPr>
        <p:spPr>
          <a:xfrm flipH="1">
            <a:off x="3594099" y="5503297"/>
            <a:ext cx="73025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538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76D278D-F4BC-41E2-888E-A27EB4E49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2" y="1519739"/>
            <a:ext cx="6569009" cy="457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4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4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571500" y="1381127"/>
            <a:ext cx="6848475" cy="486726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8DA14FBA-DACB-405C-ACBD-AFD0B9E49427}"/>
              </a:ext>
            </a:extLst>
          </p:cNvPr>
          <p:cNvCxnSpPr>
            <a:cxnSpLocks/>
          </p:cNvCxnSpPr>
          <p:nvPr/>
        </p:nvCxnSpPr>
        <p:spPr>
          <a:xfrm flipH="1">
            <a:off x="4390594" y="1731442"/>
            <a:ext cx="373423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1E6677-D48C-412F-A236-77BF9AD4B40D}"/>
              </a:ext>
            </a:extLst>
          </p:cNvPr>
          <p:cNvSpPr txBox="1"/>
          <p:nvPr/>
        </p:nvSpPr>
        <p:spPr>
          <a:xfrm>
            <a:off x="8667752" y="1519739"/>
            <a:ext cx="236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Clear Filter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D4406C9A-B448-445B-A716-0709A780D695}"/>
              </a:ext>
            </a:extLst>
          </p:cNvPr>
          <p:cNvCxnSpPr>
            <a:cxnSpLocks/>
          </p:cNvCxnSpPr>
          <p:nvPr/>
        </p:nvCxnSpPr>
        <p:spPr>
          <a:xfrm flipH="1">
            <a:off x="3733800" y="4512741"/>
            <a:ext cx="439102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FAB9E57-14CA-489C-B072-93CFCD3F8016}"/>
              </a:ext>
            </a:extLst>
          </p:cNvPr>
          <p:cNvSpPr txBox="1"/>
          <p:nvPr/>
        </p:nvSpPr>
        <p:spPr>
          <a:xfrm>
            <a:off x="8667752" y="4281908"/>
            <a:ext cx="171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Result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0" name="箭號: 五邊形 19">
            <a:extLst>
              <a:ext uri="{FF2B5EF4-FFF2-40B4-BE49-F238E27FC236}">
                <a16:creationId xmlns:a16="http://schemas.microsoft.com/office/drawing/2014/main" id="{C14063CA-9CDE-41B7-9A86-6A07AC98E962}"/>
              </a:ext>
            </a:extLst>
          </p:cNvPr>
          <p:cNvSpPr/>
          <p:nvPr/>
        </p:nvSpPr>
        <p:spPr>
          <a:xfrm>
            <a:off x="8124825" y="154824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1" name="箭號: 五邊形 20">
            <a:extLst>
              <a:ext uri="{FF2B5EF4-FFF2-40B4-BE49-F238E27FC236}">
                <a16:creationId xmlns:a16="http://schemas.microsoft.com/office/drawing/2014/main" id="{FE60BE5B-8CB6-4129-B5B1-F2E162F80D0A}"/>
              </a:ext>
            </a:extLst>
          </p:cNvPr>
          <p:cNvSpPr/>
          <p:nvPr/>
        </p:nvSpPr>
        <p:spPr>
          <a:xfrm>
            <a:off x="8134349" y="4329540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B1342C-6685-4170-B6C3-119A7F1ABF7B}"/>
              </a:ext>
            </a:extLst>
          </p:cNvPr>
          <p:cNvSpPr txBox="1"/>
          <p:nvPr/>
        </p:nvSpPr>
        <p:spPr>
          <a:xfrm>
            <a:off x="361950" y="352100"/>
            <a:ext cx="387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Searching 5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4A68FAE-49EC-4AF8-9D0D-E06D044F88CC}"/>
              </a:ext>
            </a:extLst>
          </p:cNvPr>
          <p:cNvSpPr/>
          <p:nvPr/>
        </p:nvSpPr>
        <p:spPr>
          <a:xfrm>
            <a:off x="8601075" y="504484"/>
            <a:ext cx="3035754" cy="58948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Filter Specific Field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7059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055C45D-914C-4811-BBAE-8B38C6F04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" y="1588611"/>
            <a:ext cx="7518256" cy="452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45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8" y="1476380"/>
            <a:ext cx="7828487" cy="4781544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3994FD92-7483-471D-A885-FD9FEF754888}"/>
              </a:ext>
            </a:extLst>
          </p:cNvPr>
          <p:cNvSpPr/>
          <p:nvPr/>
        </p:nvSpPr>
        <p:spPr>
          <a:xfrm>
            <a:off x="7715250" y="681708"/>
            <a:ext cx="3997779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Filter more than one field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D1F9619-5DE3-4A1F-952F-1CF2C1AAD379}"/>
              </a:ext>
            </a:extLst>
          </p:cNvPr>
          <p:cNvSpPr txBox="1"/>
          <p:nvPr/>
        </p:nvSpPr>
        <p:spPr>
          <a:xfrm>
            <a:off x="361950" y="352100"/>
            <a:ext cx="387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Searching 6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32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8549867-A9AC-4804-99F0-3CECF1BF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0" y="2183594"/>
            <a:ext cx="8674050" cy="3838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4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8" y="2047951"/>
            <a:ext cx="9047687" cy="4092436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3994FD92-7483-471D-A885-FD9FEF754888}"/>
              </a:ext>
            </a:extLst>
          </p:cNvPr>
          <p:cNvSpPr/>
          <p:nvPr/>
        </p:nvSpPr>
        <p:spPr>
          <a:xfrm>
            <a:off x="6334125" y="717602"/>
            <a:ext cx="5302703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Saving frequent searches as views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8DA14FBA-DACB-405C-ACBD-AFD0B9E49427}"/>
              </a:ext>
            </a:extLst>
          </p:cNvPr>
          <p:cNvCxnSpPr>
            <a:cxnSpLocks/>
          </p:cNvCxnSpPr>
          <p:nvPr/>
        </p:nvCxnSpPr>
        <p:spPr>
          <a:xfrm>
            <a:off x="1304926" y="1667628"/>
            <a:ext cx="0" cy="8883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1E6677-D48C-412F-A236-77BF9AD4B40D}"/>
              </a:ext>
            </a:extLst>
          </p:cNvPr>
          <p:cNvSpPr txBox="1"/>
          <p:nvPr/>
        </p:nvSpPr>
        <p:spPr>
          <a:xfrm>
            <a:off x="2514601" y="1436795"/>
            <a:ext cx="211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Click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27AEEEC9-05C4-489F-B383-EE26A495C92D}"/>
              </a:ext>
            </a:extLst>
          </p:cNvPr>
          <p:cNvCxnSpPr>
            <a:cxnSpLocks/>
          </p:cNvCxnSpPr>
          <p:nvPr/>
        </p:nvCxnSpPr>
        <p:spPr>
          <a:xfrm>
            <a:off x="1304926" y="1667628"/>
            <a:ext cx="74294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541E5FBF-5127-4F15-A1EF-857995B8FA4A}"/>
              </a:ext>
            </a:extLst>
          </p:cNvPr>
          <p:cNvCxnSpPr>
            <a:cxnSpLocks/>
          </p:cNvCxnSpPr>
          <p:nvPr/>
        </p:nvCxnSpPr>
        <p:spPr>
          <a:xfrm>
            <a:off x="6877051" y="3971925"/>
            <a:ext cx="30194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51B6F50-4097-49C9-A160-99C2C0996A7D}"/>
              </a:ext>
            </a:extLst>
          </p:cNvPr>
          <p:cNvSpPr txBox="1"/>
          <p:nvPr/>
        </p:nvSpPr>
        <p:spPr>
          <a:xfrm>
            <a:off x="10363201" y="3739627"/>
            <a:ext cx="1820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Name this view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0" name="箭號: 五邊形 19">
            <a:extLst>
              <a:ext uri="{FF2B5EF4-FFF2-40B4-BE49-F238E27FC236}">
                <a16:creationId xmlns:a16="http://schemas.microsoft.com/office/drawing/2014/main" id="{F30E47AC-6D1B-4D7F-9D28-55319FF42D95}"/>
              </a:ext>
            </a:extLst>
          </p:cNvPr>
          <p:cNvSpPr/>
          <p:nvPr/>
        </p:nvSpPr>
        <p:spPr>
          <a:xfrm>
            <a:off x="2047875" y="1470996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2" name="箭號: 五邊形 21">
            <a:extLst>
              <a:ext uri="{FF2B5EF4-FFF2-40B4-BE49-F238E27FC236}">
                <a16:creationId xmlns:a16="http://schemas.microsoft.com/office/drawing/2014/main" id="{D4A09E12-CD68-46FE-8ACD-8419FEE3CF1F}"/>
              </a:ext>
            </a:extLst>
          </p:cNvPr>
          <p:cNvSpPr/>
          <p:nvPr/>
        </p:nvSpPr>
        <p:spPr>
          <a:xfrm>
            <a:off x="9896475" y="3788724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F8EAF12-C8C8-4276-AF0E-9E45C34C2DE7}"/>
              </a:ext>
            </a:extLst>
          </p:cNvPr>
          <p:cNvSpPr txBox="1"/>
          <p:nvPr/>
        </p:nvSpPr>
        <p:spPr>
          <a:xfrm>
            <a:off x="361950" y="352100"/>
            <a:ext cx="387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Searching 7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81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4CEB9A4-B7B3-41BA-B04F-140F4FAD9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20" y="337353"/>
            <a:ext cx="3132694" cy="313269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B37E377-85D0-499B-9A58-33FF239A755C}"/>
              </a:ext>
            </a:extLst>
          </p:cNvPr>
          <p:cNvSpPr txBox="1"/>
          <p:nvPr/>
        </p:nvSpPr>
        <p:spPr>
          <a:xfrm>
            <a:off x="1067189" y="3013501"/>
            <a:ext cx="755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000" dirty="0">
                <a:solidFill>
                  <a:srgbClr val="9D626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Integrating with Excel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44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39475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44525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47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614003B-C9B4-4A9B-A1CD-D4AB6B137866}"/>
              </a:ext>
            </a:extLst>
          </p:cNvPr>
          <p:cNvSpPr txBox="1"/>
          <p:nvPr/>
        </p:nvSpPr>
        <p:spPr>
          <a:xfrm>
            <a:off x="8830737" y="5901245"/>
            <a:ext cx="403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>
                <a:solidFill>
                  <a:srgbClr val="445252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Get the hang of Ragic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Regular" panose="020B0500000000000000" pitchFamily="34" charset="-120"/>
              <a:ea typeface="Noto Sans CJK TC Regular" panose="020B0500000000000000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18230F6-0532-4E19-93BF-1A6182459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41" y="5576097"/>
            <a:ext cx="650296" cy="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22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>
            <a:extLst>
              <a:ext uri="{FF2B5EF4-FFF2-40B4-BE49-F238E27FC236}">
                <a16:creationId xmlns:a16="http://schemas.microsoft.com/office/drawing/2014/main" id="{84454773-B3A0-4356-9E17-7332E6F54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6" y="2671403"/>
            <a:ext cx="10527533" cy="229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4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8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281A5E7-5DC9-4E24-B4DE-39F44F28DBB6}"/>
              </a:ext>
            </a:extLst>
          </p:cNvPr>
          <p:cNvSpPr txBox="1"/>
          <p:nvPr/>
        </p:nvSpPr>
        <p:spPr>
          <a:xfrm>
            <a:off x="327549" y="374515"/>
            <a:ext cx="657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Integrating with Excel - 1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733428" y="2498403"/>
            <a:ext cx="10827329" cy="2646213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3994FD92-7483-471D-A885-FD9FEF754888}"/>
              </a:ext>
            </a:extLst>
          </p:cNvPr>
          <p:cNvSpPr/>
          <p:nvPr/>
        </p:nvSpPr>
        <p:spPr>
          <a:xfrm>
            <a:off x="8291745" y="1037753"/>
            <a:ext cx="3269020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Prepare Import Files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8DA14FBA-DACB-405C-ACBD-AFD0B9E49427}"/>
              </a:ext>
            </a:extLst>
          </p:cNvPr>
          <p:cNvCxnSpPr>
            <a:cxnSpLocks/>
          </p:cNvCxnSpPr>
          <p:nvPr/>
        </p:nvCxnSpPr>
        <p:spPr>
          <a:xfrm>
            <a:off x="2702366" y="2216959"/>
            <a:ext cx="0" cy="8786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1E6677-D48C-412F-A236-77BF9AD4B40D}"/>
              </a:ext>
            </a:extLst>
          </p:cNvPr>
          <p:cNvSpPr txBox="1"/>
          <p:nvPr/>
        </p:nvSpPr>
        <p:spPr>
          <a:xfrm>
            <a:off x="3912041" y="2011011"/>
            <a:ext cx="4957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The headers of the fields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27AEEEC9-05C4-489F-B383-EE26A495C92D}"/>
              </a:ext>
            </a:extLst>
          </p:cNvPr>
          <p:cNvCxnSpPr>
            <a:cxnSpLocks/>
          </p:cNvCxnSpPr>
          <p:nvPr/>
        </p:nvCxnSpPr>
        <p:spPr>
          <a:xfrm>
            <a:off x="2702366" y="2216959"/>
            <a:ext cx="74294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541E5FBF-5127-4F15-A1EF-857995B8FA4A}"/>
              </a:ext>
            </a:extLst>
          </p:cNvPr>
          <p:cNvCxnSpPr>
            <a:cxnSpLocks/>
          </p:cNvCxnSpPr>
          <p:nvPr/>
        </p:nvCxnSpPr>
        <p:spPr>
          <a:xfrm flipV="1">
            <a:off x="2224227" y="4967191"/>
            <a:ext cx="0" cy="7763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51B6F50-4097-49C9-A160-99C2C0996A7D}"/>
              </a:ext>
            </a:extLst>
          </p:cNvPr>
          <p:cNvSpPr txBox="1"/>
          <p:nvPr/>
        </p:nvSpPr>
        <p:spPr>
          <a:xfrm>
            <a:off x="4772227" y="5544728"/>
            <a:ext cx="334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Key field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B05BAEA5-FE1D-475F-85EF-823348EA8A92}"/>
              </a:ext>
            </a:extLst>
          </p:cNvPr>
          <p:cNvCxnSpPr>
            <a:cxnSpLocks/>
          </p:cNvCxnSpPr>
          <p:nvPr/>
        </p:nvCxnSpPr>
        <p:spPr>
          <a:xfrm>
            <a:off x="2224227" y="5743575"/>
            <a:ext cx="208127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箭號: 五邊形 15">
            <a:extLst>
              <a:ext uri="{FF2B5EF4-FFF2-40B4-BE49-F238E27FC236}">
                <a16:creationId xmlns:a16="http://schemas.microsoft.com/office/drawing/2014/main" id="{A4AEB505-A216-42B9-8969-C71FFCC460BD}"/>
              </a:ext>
            </a:extLst>
          </p:cNvPr>
          <p:cNvSpPr/>
          <p:nvPr/>
        </p:nvSpPr>
        <p:spPr>
          <a:xfrm>
            <a:off x="3445315" y="2036738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3" name="箭號: 五邊形 22">
            <a:extLst>
              <a:ext uri="{FF2B5EF4-FFF2-40B4-BE49-F238E27FC236}">
                <a16:creationId xmlns:a16="http://schemas.microsoft.com/office/drawing/2014/main" id="{D0D7F8A7-B080-4F91-98AF-DD89AEC861E7}"/>
              </a:ext>
            </a:extLst>
          </p:cNvPr>
          <p:cNvSpPr/>
          <p:nvPr/>
        </p:nvSpPr>
        <p:spPr>
          <a:xfrm>
            <a:off x="4305501" y="5593254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967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795A479-BF6D-47C6-A342-99B54E1D1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4" y="1504898"/>
            <a:ext cx="7797556" cy="4603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4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9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64229" y="1413557"/>
            <a:ext cx="8018986" cy="4786138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1E6677-D48C-412F-A236-77BF9AD4B40D}"/>
              </a:ext>
            </a:extLst>
          </p:cNvPr>
          <p:cNvSpPr txBox="1"/>
          <p:nvPr/>
        </p:nvSpPr>
        <p:spPr>
          <a:xfrm>
            <a:off x="9467850" y="2240625"/>
            <a:ext cx="256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Click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E57E6FF-E633-42C0-8AC0-7893DC24A1D7}"/>
              </a:ext>
            </a:extLst>
          </p:cNvPr>
          <p:cNvCxnSpPr>
            <a:cxnSpLocks/>
          </p:cNvCxnSpPr>
          <p:nvPr/>
        </p:nvCxnSpPr>
        <p:spPr>
          <a:xfrm flipH="1">
            <a:off x="8160191" y="2471458"/>
            <a:ext cx="84093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59F6512D-5DD3-4CBC-93B4-AB48CEFD61D8}"/>
              </a:ext>
            </a:extLst>
          </p:cNvPr>
          <p:cNvSpPr/>
          <p:nvPr/>
        </p:nvSpPr>
        <p:spPr>
          <a:xfrm>
            <a:off x="9782175" y="656354"/>
            <a:ext cx="1854654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Import File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18" name="箭號: 五邊形 17">
            <a:extLst>
              <a:ext uri="{FF2B5EF4-FFF2-40B4-BE49-F238E27FC236}">
                <a16:creationId xmlns:a16="http://schemas.microsoft.com/office/drawing/2014/main" id="{842ABB5A-DD8F-40F7-ABEB-243282E75595}"/>
              </a:ext>
            </a:extLst>
          </p:cNvPr>
          <p:cNvSpPr/>
          <p:nvPr/>
        </p:nvSpPr>
        <p:spPr>
          <a:xfrm>
            <a:off x="9001124" y="2295534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5B84667-9F2F-4B75-AE82-2E2511B35D4C}"/>
              </a:ext>
            </a:extLst>
          </p:cNvPr>
          <p:cNvSpPr txBox="1"/>
          <p:nvPr/>
        </p:nvSpPr>
        <p:spPr>
          <a:xfrm>
            <a:off x="327549" y="374515"/>
            <a:ext cx="657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Integrating with Excel - 2</a:t>
            </a:r>
          </a:p>
        </p:txBody>
      </p:sp>
    </p:spTree>
    <p:extLst>
      <p:ext uri="{BB962C8B-B14F-4D97-AF65-F5344CB8AC3E}">
        <p14:creationId xmlns:p14="http://schemas.microsoft.com/office/powerpoint/2010/main" val="195440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1C1EA07-F81F-4ECA-B291-8871C6277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00" y="1534230"/>
            <a:ext cx="5435197" cy="4443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192554" y="6422571"/>
            <a:ext cx="5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5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485232" y="1393793"/>
            <a:ext cx="5674137" cy="4767309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E2CBDD6-866C-4391-8605-DA505D2A8E43}"/>
              </a:ext>
            </a:extLst>
          </p:cNvPr>
          <p:cNvSpPr/>
          <p:nvPr/>
        </p:nvSpPr>
        <p:spPr>
          <a:xfrm>
            <a:off x="4329544" y="2039513"/>
            <a:ext cx="1093355" cy="2355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1B485D-BF0E-4A3E-B4A2-0554867D9377}"/>
              </a:ext>
            </a:extLst>
          </p:cNvPr>
          <p:cNvSpPr/>
          <p:nvPr/>
        </p:nvSpPr>
        <p:spPr>
          <a:xfrm>
            <a:off x="4526973" y="2760723"/>
            <a:ext cx="1499175" cy="3111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DAC63859-C0AC-44AD-8AC0-0B6CC2C3FFD3}"/>
              </a:ext>
            </a:extLst>
          </p:cNvPr>
          <p:cNvCxnSpPr>
            <a:cxnSpLocks/>
          </p:cNvCxnSpPr>
          <p:nvPr/>
        </p:nvCxnSpPr>
        <p:spPr>
          <a:xfrm>
            <a:off x="5422899" y="2133600"/>
            <a:ext cx="219368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470EA882-A43A-40B3-9928-4B55DA1324C6}"/>
              </a:ext>
            </a:extLst>
          </p:cNvPr>
          <p:cNvCxnSpPr>
            <a:cxnSpLocks/>
          </p:cNvCxnSpPr>
          <p:nvPr/>
        </p:nvCxnSpPr>
        <p:spPr>
          <a:xfrm>
            <a:off x="6026148" y="2883876"/>
            <a:ext cx="15904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A187927D-51C9-4B80-8FFC-49DA0BF8856F}"/>
              </a:ext>
            </a:extLst>
          </p:cNvPr>
          <p:cNvCxnSpPr>
            <a:cxnSpLocks/>
          </p:cNvCxnSpPr>
          <p:nvPr/>
        </p:nvCxnSpPr>
        <p:spPr>
          <a:xfrm flipV="1">
            <a:off x="7616580" y="2133600"/>
            <a:ext cx="0" cy="7502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4EA194F5-F7F9-4788-8FC4-912EC0D8C950}"/>
              </a:ext>
            </a:extLst>
          </p:cNvPr>
          <p:cNvCxnSpPr>
            <a:cxnSpLocks/>
          </p:cNvCxnSpPr>
          <p:nvPr/>
        </p:nvCxnSpPr>
        <p:spPr>
          <a:xfrm>
            <a:off x="7616580" y="2495550"/>
            <a:ext cx="10225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2E6BBBF-948F-438F-BAF6-CED59E043290}"/>
              </a:ext>
            </a:extLst>
          </p:cNvPr>
          <p:cNvSpPr txBox="1"/>
          <p:nvPr/>
        </p:nvSpPr>
        <p:spPr>
          <a:xfrm>
            <a:off x="9164576" y="2259677"/>
            <a:ext cx="95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Tab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0E990B5-5878-4118-9A4F-92DF74D7A528}"/>
              </a:ext>
            </a:extLst>
          </p:cNvPr>
          <p:cNvSpPr/>
          <p:nvPr/>
        </p:nvSpPr>
        <p:spPr>
          <a:xfrm>
            <a:off x="4526974" y="3169386"/>
            <a:ext cx="2318326" cy="27216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B6265845-5DDE-4A7A-9FFB-AE56EF2123AA}"/>
              </a:ext>
            </a:extLst>
          </p:cNvPr>
          <p:cNvCxnSpPr>
            <a:cxnSpLocks/>
          </p:cNvCxnSpPr>
          <p:nvPr/>
        </p:nvCxnSpPr>
        <p:spPr>
          <a:xfrm>
            <a:off x="6845300" y="4398351"/>
            <a:ext cx="17938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A2455D4-E9B5-42ED-B4DC-627A3E011ABD}"/>
              </a:ext>
            </a:extLst>
          </p:cNvPr>
          <p:cNvSpPr txBox="1"/>
          <p:nvPr/>
        </p:nvSpPr>
        <p:spPr>
          <a:xfrm>
            <a:off x="9164576" y="4187111"/>
            <a:ext cx="202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Sheets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3" name="箭號: 五邊形 2">
            <a:extLst>
              <a:ext uri="{FF2B5EF4-FFF2-40B4-BE49-F238E27FC236}">
                <a16:creationId xmlns:a16="http://schemas.microsoft.com/office/drawing/2014/main" id="{EC0A737F-1B28-432C-A470-EC536F3B2AEC}"/>
              </a:ext>
            </a:extLst>
          </p:cNvPr>
          <p:cNvSpPr/>
          <p:nvPr/>
        </p:nvSpPr>
        <p:spPr>
          <a:xfrm>
            <a:off x="8639175" y="2323200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3" name="箭號: 五邊形 22">
            <a:extLst>
              <a:ext uri="{FF2B5EF4-FFF2-40B4-BE49-F238E27FC236}">
                <a16:creationId xmlns:a16="http://schemas.microsoft.com/office/drawing/2014/main" id="{1BB9223F-D370-4C4D-B250-B7E7381939F8}"/>
              </a:ext>
            </a:extLst>
          </p:cNvPr>
          <p:cNvSpPr/>
          <p:nvPr/>
        </p:nvSpPr>
        <p:spPr>
          <a:xfrm>
            <a:off x="8629651" y="4236332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7CEF6A5-9D1B-4A8C-98A0-8A189BB6BC7B}"/>
              </a:ext>
            </a:extLst>
          </p:cNvPr>
          <p:cNvSpPr txBox="1"/>
          <p:nvPr/>
        </p:nvSpPr>
        <p:spPr>
          <a:xfrm>
            <a:off x="326667" y="349521"/>
            <a:ext cx="326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Introduction</a:t>
            </a:r>
            <a:r>
              <a:rPr lang="zh-TW" altLang="en-US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 </a:t>
            </a: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2</a:t>
            </a:r>
            <a:endParaRPr lang="zh-TW" altLang="en-US" sz="3200" dirty="0">
              <a:solidFill>
                <a:srgbClr val="445252"/>
              </a:solidFill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986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DFE66859-EAB7-4D70-85E4-A2EF6F197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9" y="4865588"/>
            <a:ext cx="6644351" cy="132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0D65085-59DF-4B9F-A48A-914C8AE79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9" y="2074313"/>
            <a:ext cx="7971424" cy="2357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50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8" y="1961463"/>
            <a:ext cx="8241524" cy="2634229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1E6677-D48C-412F-A236-77BF9AD4B40D}"/>
              </a:ext>
            </a:extLst>
          </p:cNvPr>
          <p:cNvSpPr txBox="1"/>
          <p:nvPr/>
        </p:nvSpPr>
        <p:spPr>
          <a:xfrm>
            <a:off x="2706330" y="1352510"/>
            <a:ext cx="2488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Choose File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27AEEEC9-05C4-489F-B383-EE26A495C92D}"/>
              </a:ext>
            </a:extLst>
          </p:cNvPr>
          <p:cNvCxnSpPr>
            <a:cxnSpLocks/>
          </p:cNvCxnSpPr>
          <p:nvPr/>
        </p:nvCxnSpPr>
        <p:spPr>
          <a:xfrm flipV="1">
            <a:off x="1311716" y="1571625"/>
            <a:ext cx="0" cy="17055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E57E6FF-E633-42C0-8AC0-7893DC24A1D7}"/>
              </a:ext>
            </a:extLst>
          </p:cNvPr>
          <p:cNvCxnSpPr>
            <a:cxnSpLocks/>
          </p:cNvCxnSpPr>
          <p:nvPr/>
        </p:nvCxnSpPr>
        <p:spPr>
          <a:xfrm flipH="1">
            <a:off x="1311716" y="1571625"/>
            <a:ext cx="84093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5DFA099-DD41-4D76-9524-BE334A283D97}"/>
              </a:ext>
            </a:extLst>
          </p:cNvPr>
          <p:cNvCxnSpPr>
            <a:cxnSpLocks/>
          </p:cNvCxnSpPr>
          <p:nvPr/>
        </p:nvCxnSpPr>
        <p:spPr>
          <a:xfrm>
            <a:off x="5935275" y="1571625"/>
            <a:ext cx="0" cy="168134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12A5C619-4F98-4F10-A527-7C5264D1C213}"/>
              </a:ext>
            </a:extLst>
          </p:cNvPr>
          <p:cNvCxnSpPr>
            <a:cxnSpLocks/>
          </p:cNvCxnSpPr>
          <p:nvPr/>
        </p:nvCxnSpPr>
        <p:spPr>
          <a:xfrm flipH="1">
            <a:off x="5935276" y="1571625"/>
            <a:ext cx="85604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4E62FF2-F0D6-4C84-9B23-E1D0A1A1129E}"/>
              </a:ext>
            </a:extLst>
          </p:cNvPr>
          <p:cNvSpPr txBox="1"/>
          <p:nvPr/>
        </p:nvSpPr>
        <p:spPr>
          <a:xfrm>
            <a:off x="8640534" y="5560797"/>
            <a:ext cx="135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Next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2AAF4D87-2DE0-44A6-9A83-A300C02A9F8D}"/>
              </a:ext>
            </a:extLst>
          </p:cNvPr>
          <p:cNvSpPr/>
          <p:nvPr/>
        </p:nvSpPr>
        <p:spPr>
          <a:xfrm>
            <a:off x="658287" y="4786698"/>
            <a:ext cx="6856938" cy="1507644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37BF5DDE-0BCB-4F9F-A2F1-CBD38AEB31A2}"/>
              </a:ext>
            </a:extLst>
          </p:cNvPr>
          <p:cNvCxnSpPr>
            <a:cxnSpLocks/>
          </p:cNvCxnSpPr>
          <p:nvPr/>
        </p:nvCxnSpPr>
        <p:spPr>
          <a:xfrm flipH="1">
            <a:off x="4633157" y="5763222"/>
            <a:ext cx="35392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38B26E3-1776-475A-8CE2-F6A3FEC40B32}"/>
              </a:ext>
            </a:extLst>
          </p:cNvPr>
          <p:cNvSpPr txBox="1"/>
          <p:nvPr/>
        </p:nvSpPr>
        <p:spPr>
          <a:xfrm>
            <a:off x="7325489" y="1339970"/>
            <a:ext cx="2630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Upload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6" name="箭號: 五邊形 25">
            <a:extLst>
              <a:ext uri="{FF2B5EF4-FFF2-40B4-BE49-F238E27FC236}">
                <a16:creationId xmlns:a16="http://schemas.microsoft.com/office/drawing/2014/main" id="{DBF1B6C4-00A2-4646-98B1-9DC5C7413165}"/>
              </a:ext>
            </a:extLst>
          </p:cNvPr>
          <p:cNvSpPr/>
          <p:nvPr/>
        </p:nvSpPr>
        <p:spPr>
          <a:xfrm>
            <a:off x="2152649" y="1400142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9" name="箭號: 五邊形 28">
            <a:extLst>
              <a:ext uri="{FF2B5EF4-FFF2-40B4-BE49-F238E27FC236}">
                <a16:creationId xmlns:a16="http://schemas.microsoft.com/office/drawing/2014/main" id="{BDD400D1-EC38-42DB-A985-5182BBD1E2C2}"/>
              </a:ext>
            </a:extLst>
          </p:cNvPr>
          <p:cNvSpPr/>
          <p:nvPr/>
        </p:nvSpPr>
        <p:spPr>
          <a:xfrm>
            <a:off x="6791325" y="1380130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30" name="箭號: 五邊形 29">
            <a:extLst>
              <a:ext uri="{FF2B5EF4-FFF2-40B4-BE49-F238E27FC236}">
                <a16:creationId xmlns:a16="http://schemas.microsoft.com/office/drawing/2014/main" id="{A4AC617E-6C3C-4B64-9578-DA3715A52280}"/>
              </a:ext>
            </a:extLst>
          </p:cNvPr>
          <p:cNvSpPr/>
          <p:nvPr/>
        </p:nvSpPr>
        <p:spPr>
          <a:xfrm>
            <a:off x="8173808" y="5597865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3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3A65DFF-471A-44FD-9174-7009F9CF9F94}"/>
              </a:ext>
            </a:extLst>
          </p:cNvPr>
          <p:cNvSpPr txBox="1"/>
          <p:nvPr/>
        </p:nvSpPr>
        <p:spPr>
          <a:xfrm>
            <a:off x="327549" y="374515"/>
            <a:ext cx="657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Integrating with Excel - 3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9EDAB343-896C-42F8-A11B-349FD53933FB}"/>
              </a:ext>
            </a:extLst>
          </p:cNvPr>
          <p:cNvSpPr/>
          <p:nvPr/>
        </p:nvSpPr>
        <p:spPr>
          <a:xfrm>
            <a:off x="9782175" y="656354"/>
            <a:ext cx="1854654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Import File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5992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FEB21C2-85B6-465A-874C-DA9924898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47" y="1462662"/>
            <a:ext cx="6629653" cy="435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5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1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266825" y="1332166"/>
            <a:ext cx="7029450" cy="4690289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1E6677-D48C-412F-A236-77BF9AD4B40D}"/>
              </a:ext>
            </a:extLst>
          </p:cNvPr>
          <p:cNvSpPr txBox="1"/>
          <p:nvPr/>
        </p:nvSpPr>
        <p:spPr>
          <a:xfrm>
            <a:off x="9505951" y="4790995"/>
            <a:ext cx="163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Next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E57E6FF-E633-42C0-8AC0-7893DC24A1D7}"/>
              </a:ext>
            </a:extLst>
          </p:cNvPr>
          <p:cNvCxnSpPr>
            <a:cxnSpLocks/>
          </p:cNvCxnSpPr>
          <p:nvPr/>
        </p:nvCxnSpPr>
        <p:spPr>
          <a:xfrm flipH="1">
            <a:off x="3774628" y="5021828"/>
            <a:ext cx="526459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74166541-0873-4D2E-A439-569BF8882DB5}"/>
              </a:ext>
            </a:extLst>
          </p:cNvPr>
          <p:cNvSpPr/>
          <p:nvPr/>
        </p:nvSpPr>
        <p:spPr>
          <a:xfrm>
            <a:off x="9039225" y="4838627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370728-3717-48A1-8FBC-9F198406642A}"/>
              </a:ext>
            </a:extLst>
          </p:cNvPr>
          <p:cNvSpPr txBox="1"/>
          <p:nvPr/>
        </p:nvSpPr>
        <p:spPr>
          <a:xfrm>
            <a:off x="327549" y="374515"/>
            <a:ext cx="657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Integrating with Excel - 4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3D7F990C-F978-48A6-8ECA-6872E8A1779B}"/>
              </a:ext>
            </a:extLst>
          </p:cNvPr>
          <p:cNvSpPr/>
          <p:nvPr/>
        </p:nvSpPr>
        <p:spPr>
          <a:xfrm>
            <a:off x="9782175" y="656354"/>
            <a:ext cx="1854654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Import File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5355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C6CF7FF-AD17-4394-93E3-B365C2514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94" y="1360471"/>
            <a:ext cx="7119725" cy="451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5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2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940241" y="1266825"/>
            <a:ext cx="7369258" cy="4755638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1E6677-D48C-412F-A236-77BF9AD4B40D}"/>
              </a:ext>
            </a:extLst>
          </p:cNvPr>
          <p:cNvSpPr txBox="1"/>
          <p:nvPr/>
        </p:nvSpPr>
        <p:spPr>
          <a:xfrm>
            <a:off x="9115426" y="2313761"/>
            <a:ext cx="307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Map Fields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E57E6FF-E633-42C0-8AC0-7893DC24A1D7}"/>
              </a:ext>
            </a:extLst>
          </p:cNvPr>
          <p:cNvCxnSpPr>
            <a:cxnSpLocks/>
          </p:cNvCxnSpPr>
          <p:nvPr/>
        </p:nvCxnSpPr>
        <p:spPr>
          <a:xfrm flipH="1">
            <a:off x="7932420" y="2533650"/>
            <a:ext cx="7162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98AEAFF2-1C89-48B5-B91E-F1AB94475D39}"/>
              </a:ext>
            </a:extLst>
          </p:cNvPr>
          <p:cNvCxnSpPr>
            <a:cxnSpLocks/>
          </p:cNvCxnSpPr>
          <p:nvPr/>
        </p:nvCxnSpPr>
        <p:spPr>
          <a:xfrm flipH="1">
            <a:off x="3397687" y="5637743"/>
            <a:ext cx="52510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6F908A8-0BD4-45B0-84D3-CC175CAA837F}"/>
              </a:ext>
            </a:extLst>
          </p:cNvPr>
          <p:cNvSpPr txBox="1"/>
          <p:nvPr/>
        </p:nvSpPr>
        <p:spPr>
          <a:xfrm>
            <a:off x="9115426" y="5438625"/>
            <a:ext cx="202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Next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9" name="箭號: 五邊形 18">
            <a:extLst>
              <a:ext uri="{FF2B5EF4-FFF2-40B4-BE49-F238E27FC236}">
                <a16:creationId xmlns:a16="http://schemas.microsoft.com/office/drawing/2014/main" id="{C389AAE8-DE6F-46DD-8958-5FC142BEFA96}"/>
              </a:ext>
            </a:extLst>
          </p:cNvPr>
          <p:cNvSpPr/>
          <p:nvPr/>
        </p:nvSpPr>
        <p:spPr>
          <a:xfrm>
            <a:off x="8648700" y="2357037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0" name="箭號: 五邊形 19">
            <a:extLst>
              <a:ext uri="{FF2B5EF4-FFF2-40B4-BE49-F238E27FC236}">
                <a16:creationId xmlns:a16="http://schemas.microsoft.com/office/drawing/2014/main" id="{35E00C9B-5D69-405B-B569-D4D857D9E29B}"/>
              </a:ext>
            </a:extLst>
          </p:cNvPr>
          <p:cNvSpPr/>
          <p:nvPr/>
        </p:nvSpPr>
        <p:spPr>
          <a:xfrm>
            <a:off x="8648700" y="5473272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7BD5A8C-A793-4693-8664-65A23FFF1037}"/>
              </a:ext>
            </a:extLst>
          </p:cNvPr>
          <p:cNvSpPr txBox="1"/>
          <p:nvPr/>
        </p:nvSpPr>
        <p:spPr>
          <a:xfrm>
            <a:off x="327549" y="374515"/>
            <a:ext cx="657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Integrating with Excel - 5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DBF19BCF-3567-4D0B-9920-C53C130F7F15}"/>
              </a:ext>
            </a:extLst>
          </p:cNvPr>
          <p:cNvSpPr/>
          <p:nvPr/>
        </p:nvSpPr>
        <p:spPr>
          <a:xfrm>
            <a:off x="9782175" y="656354"/>
            <a:ext cx="1854654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Import File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3153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38CBAABD-7ABE-455D-85C1-FFC7AAABE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25" y="1505599"/>
            <a:ext cx="3789201" cy="196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01EB7BC-B20B-4BD4-B171-403D319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1" y="1478988"/>
            <a:ext cx="4357637" cy="398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53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7" y="1376815"/>
            <a:ext cx="4606837" cy="425245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1E6677-D48C-412F-A236-77BF9AD4B40D}"/>
              </a:ext>
            </a:extLst>
          </p:cNvPr>
          <p:cNvSpPr txBox="1"/>
          <p:nvPr/>
        </p:nvSpPr>
        <p:spPr>
          <a:xfrm>
            <a:off x="1293983" y="5860392"/>
            <a:ext cx="352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Advanced Settings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6F908A8-0BD4-45B0-84D3-CC175CAA837F}"/>
              </a:ext>
            </a:extLst>
          </p:cNvPr>
          <p:cNvSpPr txBox="1"/>
          <p:nvPr/>
        </p:nvSpPr>
        <p:spPr>
          <a:xfrm>
            <a:off x="6820325" y="5847913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Back to database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E0714036-CC39-4F6C-AA07-3DFE7FC9A591}"/>
              </a:ext>
            </a:extLst>
          </p:cNvPr>
          <p:cNvSpPr/>
          <p:nvPr/>
        </p:nvSpPr>
        <p:spPr>
          <a:xfrm>
            <a:off x="6207552" y="1424110"/>
            <a:ext cx="4019548" cy="2155110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BD14C67-BC3B-416F-A7EF-31A36725A41F}"/>
              </a:ext>
            </a:extLst>
          </p:cNvPr>
          <p:cNvSpPr txBox="1"/>
          <p:nvPr/>
        </p:nvSpPr>
        <p:spPr>
          <a:xfrm>
            <a:off x="6789451" y="3660709"/>
            <a:ext cx="234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Import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A4DBB500-BA03-4FB5-A316-B5CD0AC7B04C}"/>
              </a:ext>
            </a:extLst>
          </p:cNvPr>
          <p:cNvSpPr/>
          <p:nvPr/>
        </p:nvSpPr>
        <p:spPr>
          <a:xfrm>
            <a:off x="6207485" y="4213374"/>
            <a:ext cx="5326220" cy="152154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箭號: 五邊形 29">
            <a:extLst>
              <a:ext uri="{FF2B5EF4-FFF2-40B4-BE49-F238E27FC236}">
                <a16:creationId xmlns:a16="http://schemas.microsoft.com/office/drawing/2014/main" id="{6B0D1D2D-B9B5-46E7-AA17-A6D0A0BEC940}"/>
              </a:ext>
            </a:extLst>
          </p:cNvPr>
          <p:cNvSpPr/>
          <p:nvPr/>
        </p:nvSpPr>
        <p:spPr>
          <a:xfrm>
            <a:off x="827256" y="5902996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31" name="箭號: 五邊形 30">
            <a:extLst>
              <a:ext uri="{FF2B5EF4-FFF2-40B4-BE49-F238E27FC236}">
                <a16:creationId xmlns:a16="http://schemas.microsoft.com/office/drawing/2014/main" id="{6511605B-F2E3-44C7-9038-B04BE4FC8E10}"/>
              </a:ext>
            </a:extLst>
          </p:cNvPr>
          <p:cNvSpPr/>
          <p:nvPr/>
        </p:nvSpPr>
        <p:spPr>
          <a:xfrm>
            <a:off x="6322725" y="3695680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32" name="箭號: 五邊形 31">
            <a:extLst>
              <a:ext uri="{FF2B5EF4-FFF2-40B4-BE49-F238E27FC236}">
                <a16:creationId xmlns:a16="http://schemas.microsoft.com/office/drawing/2014/main" id="{873CD77E-F9A6-4AAB-95D6-F537EAA6BAF1}"/>
              </a:ext>
            </a:extLst>
          </p:cNvPr>
          <p:cNvSpPr/>
          <p:nvPr/>
        </p:nvSpPr>
        <p:spPr>
          <a:xfrm>
            <a:off x="6322725" y="5914187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3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2EFF8D9-C966-48A8-AEBB-93541AAE3FA6}"/>
              </a:ext>
            </a:extLst>
          </p:cNvPr>
          <p:cNvSpPr txBox="1"/>
          <p:nvPr/>
        </p:nvSpPr>
        <p:spPr>
          <a:xfrm>
            <a:off x="327549" y="374515"/>
            <a:ext cx="657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Integrating with Excel - 6</a:t>
            </a: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AA58B91C-5271-419F-B106-5D53147DBCE2}"/>
              </a:ext>
            </a:extLst>
          </p:cNvPr>
          <p:cNvSpPr/>
          <p:nvPr/>
        </p:nvSpPr>
        <p:spPr>
          <a:xfrm>
            <a:off x="9782175" y="656354"/>
            <a:ext cx="1854654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Import File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D1DD48A-C7CE-400C-A209-979BB9572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53" y="4265609"/>
            <a:ext cx="5162504" cy="133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6079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BC7F0BB-C0D6-4033-B29E-02D271FBD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9" y="4278706"/>
            <a:ext cx="6294962" cy="1969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E0C84FD-8D69-4BCB-AB46-A68BA6AE4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0" y="1368086"/>
            <a:ext cx="6764897" cy="2565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54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7" y="1314505"/>
            <a:ext cx="7009337" cy="2712223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1E6677-D48C-412F-A236-77BF9AD4B40D}"/>
              </a:ext>
            </a:extLst>
          </p:cNvPr>
          <p:cNvSpPr txBox="1"/>
          <p:nvPr/>
        </p:nvSpPr>
        <p:spPr>
          <a:xfrm>
            <a:off x="8596315" y="1984065"/>
            <a:ext cx="349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Click to download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E57E6FF-E633-42C0-8AC0-7893DC24A1D7}"/>
              </a:ext>
            </a:extLst>
          </p:cNvPr>
          <p:cNvCxnSpPr>
            <a:cxnSpLocks/>
          </p:cNvCxnSpPr>
          <p:nvPr/>
        </p:nvCxnSpPr>
        <p:spPr>
          <a:xfrm>
            <a:off x="5304005" y="2200275"/>
            <a:ext cx="28017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E0714036-CC39-4F6C-AA07-3DFE7FC9A591}"/>
              </a:ext>
            </a:extLst>
          </p:cNvPr>
          <p:cNvSpPr/>
          <p:nvPr/>
        </p:nvSpPr>
        <p:spPr>
          <a:xfrm>
            <a:off x="658287" y="4201138"/>
            <a:ext cx="6494987" cy="2147615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BD14C67-BC3B-416F-A7EF-31A36725A41F}"/>
              </a:ext>
            </a:extLst>
          </p:cNvPr>
          <p:cNvSpPr txBox="1"/>
          <p:nvPr/>
        </p:nvSpPr>
        <p:spPr>
          <a:xfrm>
            <a:off x="8610572" y="5102644"/>
            <a:ext cx="3161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Download Configuration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CCB5DB78-BE7B-4CFF-BDB9-78C0856AB15B}"/>
              </a:ext>
            </a:extLst>
          </p:cNvPr>
          <p:cNvCxnSpPr>
            <a:cxnSpLocks/>
          </p:cNvCxnSpPr>
          <p:nvPr/>
        </p:nvCxnSpPr>
        <p:spPr>
          <a:xfrm>
            <a:off x="7153273" y="5334942"/>
            <a:ext cx="95250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箭號: 五邊形 15">
            <a:extLst>
              <a:ext uri="{FF2B5EF4-FFF2-40B4-BE49-F238E27FC236}">
                <a16:creationId xmlns:a16="http://schemas.microsoft.com/office/drawing/2014/main" id="{3D974256-BE88-4BC6-A0AF-37ABB222994D}"/>
              </a:ext>
            </a:extLst>
          </p:cNvPr>
          <p:cNvSpPr/>
          <p:nvPr/>
        </p:nvSpPr>
        <p:spPr>
          <a:xfrm>
            <a:off x="8105775" y="2017074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7" name="箭號: 五邊形 16">
            <a:extLst>
              <a:ext uri="{FF2B5EF4-FFF2-40B4-BE49-F238E27FC236}">
                <a16:creationId xmlns:a16="http://schemas.microsoft.com/office/drawing/2014/main" id="{B9C9FAE5-FAE2-42D4-8D7C-EA9E8F3E616A}"/>
              </a:ext>
            </a:extLst>
          </p:cNvPr>
          <p:cNvSpPr/>
          <p:nvPr/>
        </p:nvSpPr>
        <p:spPr>
          <a:xfrm>
            <a:off x="8105775" y="515174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E25959B-CD2A-4DE6-95BD-E65CBCAE4AA5}"/>
              </a:ext>
            </a:extLst>
          </p:cNvPr>
          <p:cNvSpPr txBox="1"/>
          <p:nvPr/>
        </p:nvSpPr>
        <p:spPr>
          <a:xfrm>
            <a:off x="327549" y="374515"/>
            <a:ext cx="657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Integrating with Excel - 7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AEBBEA33-D0C3-4412-8D62-6C8C5DB13679}"/>
              </a:ext>
            </a:extLst>
          </p:cNvPr>
          <p:cNvSpPr/>
          <p:nvPr/>
        </p:nvSpPr>
        <p:spPr>
          <a:xfrm>
            <a:off x="9782175" y="656354"/>
            <a:ext cx="1854654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Export File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58554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13F3A16-8B2C-4766-A98D-D933C9982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41" y="373872"/>
            <a:ext cx="3325086" cy="332508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B37E377-85D0-499B-9A58-33FF239A755C}"/>
              </a:ext>
            </a:extLst>
          </p:cNvPr>
          <p:cNvSpPr txBox="1"/>
          <p:nvPr/>
        </p:nvSpPr>
        <p:spPr>
          <a:xfrm>
            <a:off x="1067189" y="3013501"/>
            <a:ext cx="755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4000" dirty="0">
                <a:solidFill>
                  <a:srgbClr val="9D626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Building data relationships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44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39475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44525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55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614003B-C9B4-4A9B-A1CD-D4AB6B137866}"/>
              </a:ext>
            </a:extLst>
          </p:cNvPr>
          <p:cNvSpPr txBox="1"/>
          <p:nvPr/>
        </p:nvSpPr>
        <p:spPr>
          <a:xfrm>
            <a:off x="1639362" y="5891498"/>
            <a:ext cx="403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>
                <a:solidFill>
                  <a:srgbClr val="445252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The Road to Mastery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Regular" panose="020B0500000000000000" pitchFamily="34" charset="-120"/>
              <a:ea typeface="Noto Sans CJK TC Regular" panose="020B0500000000000000" pitchFamily="34" charset="-120"/>
              <a:cs typeface="+mn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710AEEE-9CD8-4B3C-A831-A81C30007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33" y="5592983"/>
            <a:ext cx="686429" cy="68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088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694438F-BCF8-420D-8097-9CCDFFD2A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9" y="1971191"/>
            <a:ext cx="7379843" cy="392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56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7" y="1885955"/>
            <a:ext cx="7599888" cy="4136502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1E6677-D48C-412F-A236-77BF9AD4B40D}"/>
              </a:ext>
            </a:extLst>
          </p:cNvPr>
          <p:cNvSpPr txBox="1"/>
          <p:nvPr/>
        </p:nvSpPr>
        <p:spPr>
          <a:xfrm>
            <a:off x="8927485" y="3946013"/>
            <a:ext cx="249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Four different linking tools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E57E6FF-E633-42C0-8AC0-7893DC24A1D7}"/>
              </a:ext>
            </a:extLst>
          </p:cNvPr>
          <p:cNvCxnSpPr>
            <a:cxnSpLocks/>
          </p:cNvCxnSpPr>
          <p:nvPr/>
        </p:nvCxnSpPr>
        <p:spPr>
          <a:xfrm>
            <a:off x="5335139" y="4174030"/>
            <a:ext cx="31256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5D864873-2363-478E-B689-282422C5F67E}"/>
              </a:ext>
            </a:extLst>
          </p:cNvPr>
          <p:cNvSpPr/>
          <p:nvPr/>
        </p:nvSpPr>
        <p:spPr>
          <a:xfrm>
            <a:off x="7962900" y="959290"/>
            <a:ext cx="3750129" cy="690831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Linking sheets together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F3DEE744-2B73-43E5-9937-D95F87333568}"/>
              </a:ext>
            </a:extLst>
          </p:cNvPr>
          <p:cNvSpPr/>
          <p:nvPr/>
        </p:nvSpPr>
        <p:spPr>
          <a:xfrm>
            <a:off x="8460759" y="3990829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1F75CCB-4378-4E49-BB10-578C6A6E14A3}"/>
              </a:ext>
            </a:extLst>
          </p:cNvPr>
          <p:cNvSpPr txBox="1"/>
          <p:nvPr/>
        </p:nvSpPr>
        <p:spPr>
          <a:xfrm>
            <a:off x="327549" y="374515"/>
            <a:ext cx="3750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</a:t>
            </a:r>
          </a:p>
        </p:txBody>
      </p:sp>
    </p:spTree>
    <p:extLst>
      <p:ext uri="{BB962C8B-B14F-4D97-AF65-F5344CB8AC3E}">
        <p14:creationId xmlns:p14="http://schemas.microsoft.com/office/powerpoint/2010/main" val="39120182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C50F172E-FED5-4ABD-A693-86EFF33A2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0" y="2937032"/>
            <a:ext cx="8225587" cy="281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57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8" y="2652986"/>
            <a:ext cx="11054741" cy="3443014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5D864873-2363-478E-B689-282422C5F67E}"/>
              </a:ext>
            </a:extLst>
          </p:cNvPr>
          <p:cNvSpPr/>
          <p:nvPr/>
        </p:nvSpPr>
        <p:spPr>
          <a:xfrm>
            <a:off x="4743450" y="1081332"/>
            <a:ext cx="6969579" cy="1228753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Case</a:t>
            </a:r>
            <a:r>
              <a:rPr lang="zh-TW" altLang="en-US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 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1: When entering sales orders, we want to populate the related customer information which is saved in another form.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A4A10A0-5689-49CE-93BA-0E60E9733A97}"/>
              </a:ext>
            </a:extLst>
          </p:cNvPr>
          <p:cNvSpPr txBox="1"/>
          <p:nvPr/>
        </p:nvSpPr>
        <p:spPr>
          <a:xfrm>
            <a:off x="327549" y="374515"/>
            <a:ext cx="632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1-1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6FB4C18-9814-413B-BBCC-0FC52B7B2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74" y="2841782"/>
            <a:ext cx="7034538" cy="303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2063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9400CC9-9BD2-4936-B998-4CAB78FAD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56" y="2850489"/>
            <a:ext cx="10189070" cy="302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58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900532" y="2714624"/>
            <a:ext cx="10548518" cy="3354949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9E3B4FB2-68BB-4D67-B1E8-6F7EFF86E38A}"/>
              </a:ext>
            </a:extLst>
          </p:cNvPr>
          <p:cNvCxnSpPr>
            <a:cxnSpLocks/>
          </p:cNvCxnSpPr>
          <p:nvPr/>
        </p:nvCxnSpPr>
        <p:spPr>
          <a:xfrm flipV="1">
            <a:off x="3300408" y="2428558"/>
            <a:ext cx="0" cy="11869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3FA687F-6E37-4E51-905D-0B780F4FB3CC}"/>
              </a:ext>
            </a:extLst>
          </p:cNvPr>
          <p:cNvSpPr txBox="1"/>
          <p:nvPr/>
        </p:nvSpPr>
        <p:spPr>
          <a:xfrm>
            <a:off x="3314908" y="1923393"/>
            <a:ext cx="243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Click here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A8756B6E-B2E3-4CDD-B973-2E576FF5B2DA}"/>
              </a:ext>
            </a:extLst>
          </p:cNvPr>
          <p:cNvCxnSpPr>
            <a:cxnSpLocks/>
          </p:cNvCxnSpPr>
          <p:nvPr/>
        </p:nvCxnSpPr>
        <p:spPr>
          <a:xfrm flipV="1">
            <a:off x="6256505" y="2428558"/>
            <a:ext cx="0" cy="5375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A3AD1FB-0403-4148-BFD8-5C725F9521AD}"/>
              </a:ext>
            </a:extLst>
          </p:cNvPr>
          <p:cNvSpPr txBox="1"/>
          <p:nvPr/>
        </p:nvSpPr>
        <p:spPr>
          <a:xfrm>
            <a:off x="6270543" y="1912046"/>
            <a:ext cx="581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Select </a:t>
            </a:r>
            <a:r>
              <a:rPr lang="en-US" altLang="zh-TW" sz="2400" dirty="0" err="1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from“Customers”sheet</a:t>
            </a:r>
            <a:endParaRPr lang="zh-TW" altLang="en-US" sz="24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17" name="箭號: 五邊形 16">
            <a:extLst>
              <a:ext uri="{FF2B5EF4-FFF2-40B4-BE49-F238E27FC236}">
                <a16:creationId xmlns:a16="http://schemas.microsoft.com/office/drawing/2014/main" id="{76DFA3CF-A8F1-4F16-AF11-89B9BB130D33}"/>
              </a:ext>
            </a:extLst>
          </p:cNvPr>
          <p:cNvSpPr/>
          <p:nvPr/>
        </p:nvSpPr>
        <p:spPr>
          <a:xfrm>
            <a:off x="2799093" y="1971024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8" name="箭號: 五邊形 17">
            <a:extLst>
              <a:ext uri="{FF2B5EF4-FFF2-40B4-BE49-F238E27FC236}">
                <a16:creationId xmlns:a16="http://schemas.microsoft.com/office/drawing/2014/main" id="{AA74DA16-67E8-4E49-83EC-9B97D9C98ABD}"/>
              </a:ext>
            </a:extLst>
          </p:cNvPr>
          <p:cNvSpPr/>
          <p:nvPr/>
        </p:nvSpPr>
        <p:spPr>
          <a:xfrm>
            <a:off x="5803817" y="1971024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F30B1BF-BDA5-4BAC-AE09-5F6BABBB50CF}"/>
              </a:ext>
            </a:extLst>
          </p:cNvPr>
          <p:cNvSpPr txBox="1"/>
          <p:nvPr/>
        </p:nvSpPr>
        <p:spPr>
          <a:xfrm>
            <a:off x="327549" y="374515"/>
            <a:ext cx="632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1-2</a:t>
            </a:r>
          </a:p>
        </p:txBody>
      </p:sp>
    </p:spTree>
    <p:extLst>
      <p:ext uri="{BB962C8B-B14F-4D97-AF65-F5344CB8AC3E}">
        <p14:creationId xmlns:p14="http://schemas.microsoft.com/office/powerpoint/2010/main" val="10374250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185B7275-41BD-4EA3-90F3-74B4370E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0" y="2450689"/>
            <a:ext cx="7242136" cy="313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59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8" y="2287540"/>
            <a:ext cx="7504637" cy="3494206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9E3B4FB2-68BB-4D67-B1E8-6F7EFF86E38A}"/>
              </a:ext>
            </a:extLst>
          </p:cNvPr>
          <p:cNvCxnSpPr>
            <a:cxnSpLocks/>
          </p:cNvCxnSpPr>
          <p:nvPr/>
        </p:nvCxnSpPr>
        <p:spPr>
          <a:xfrm flipV="1">
            <a:off x="5072570" y="3035090"/>
            <a:ext cx="352850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3FA687F-6E37-4E51-905D-0B780F4FB3CC}"/>
              </a:ext>
            </a:extLst>
          </p:cNvPr>
          <p:cNvSpPr txBox="1"/>
          <p:nvPr/>
        </p:nvSpPr>
        <p:spPr>
          <a:xfrm>
            <a:off x="9067801" y="2804257"/>
            <a:ext cx="3065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Select customer ID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A3AD1FB-0403-4148-BFD8-5C725F9521AD}"/>
              </a:ext>
            </a:extLst>
          </p:cNvPr>
          <p:cNvSpPr txBox="1"/>
          <p:nvPr/>
        </p:nvSpPr>
        <p:spPr>
          <a:xfrm>
            <a:off x="9067801" y="4794236"/>
            <a:ext cx="312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Populate corresponding information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1D18E6F8-BEFA-4BBC-820A-60CAD1CE8CE2}"/>
              </a:ext>
            </a:extLst>
          </p:cNvPr>
          <p:cNvCxnSpPr>
            <a:cxnSpLocks/>
          </p:cNvCxnSpPr>
          <p:nvPr/>
        </p:nvCxnSpPr>
        <p:spPr>
          <a:xfrm>
            <a:off x="3041152" y="3124289"/>
            <a:ext cx="0" cy="23144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FA0924D7-4604-4C52-AC0A-6D20FE1FC876}"/>
              </a:ext>
            </a:extLst>
          </p:cNvPr>
          <p:cNvCxnSpPr>
            <a:cxnSpLocks/>
          </p:cNvCxnSpPr>
          <p:nvPr/>
        </p:nvCxnSpPr>
        <p:spPr>
          <a:xfrm flipH="1">
            <a:off x="3041153" y="5429250"/>
            <a:ext cx="494850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933003F7-660B-4AAE-A76E-3C2A48444E73}"/>
              </a:ext>
            </a:extLst>
          </p:cNvPr>
          <p:cNvCxnSpPr>
            <a:cxnSpLocks/>
          </p:cNvCxnSpPr>
          <p:nvPr/>
        </p:nvCxnSpPr>
        <p:spPr>
          <a:xfrm>
            <a:off x="5072570" y="3194628"/>
            <a:ext cx="0" cy="15011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75989641-1227-4844-A9C3-E4B2C1749E24}"/>
              </a:ext>
            </a:extLst>
          </p:cNvPr>
          <p:cNvCxnSpPr>
            <a:cxnSpLocks/>
          </p:cNvCxnSpPr>
          <p:nvPr/>
        </p:nvCxnSpPr>
        <p:spPr>
          <a:xfrm flipH="1">
            <a:off x="5072570" y="4695825"/>
            <a:ext cx="2917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D3084958-EA8D-4EBC-A7DE-959ABACFD660}"/>
              </a:ext>
            </a:extLst>
          </p:cNvPr>
          <p:cNvCxnSpPr>
            <a:cxnSpLocks/>
          </p:cNvCxnSpPr>
          <p:nvPr/>
        </p:nvCxnSpPr>
        <p:spPr>
          <a:xfrm>
            <a:off x="7989656" y="4695825"/>
            <a:ext cx="0" cy="7334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52CBD6D5-0F52-453D-8881-36E00EC2B462}"/>
              </a:ext>
            </a:extLst>
          </p:cNvPr>
          <p:cNvCxnSpPr>
            <a:cxnSpLocks/>
          </p:cNvCxnSpPr>
          <p:nvPr/>
        </p:nvCxnSpPr>
        <p:spPr>
          <a:xfrm>
            <a:off x="7992386" y="5025069"/>
            <a:ext cx="675319" cy="40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箭號: 五邊形 21">
            <a:extLst>
              <a:ext uri="{FF2B5EF4-FFF2-40B4-BE49-F238E27FC236}">
                <a16:creationId xmlns:a16="http://schemas.microsoft.com/office/drawing/2014/main" id="{B9E93A84-54AB-4B6C-AAB3-4FE6A8D20159}"/>
              </a:ext>
            </a:extLst>
          </p:cNvPr>
          <p:cNvSpPr/>
          <p:nvPr/>
        </p:nvSpPr>
        <p:spPr>
          <a:xfrm>
            <a:off x="8601075" y="2851890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3" name="箭號: 五邊形 22">
            <a:extLst>
              <a:ext uri="{FF2B5EF4-FFF2-40B4-BE49-F238E27FC236}">
                <a16:creationId xmlns:a16="http://schemas.microsoft.com/office/drawing/2014/main" id="{0E2989E3-B217-4026-ACA0-882B2596E378}"/>
              </a:ext>
            </a:extLst>
          </p:cNvPr>
          <p:cNvSpPr/>
          <p:nvPr/>
        </p:nvSpPr>
        <p:spPr>
          <a:xfrm>
            <a:off x="8601075" y="4842609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977AC92-84C2-4731-8D09-2CF97F9F2B44}"/>
              </a:ext>
            </a:extLst>
          </p:cNvPr>
          <p:cNvSpPr txBox="1"/>
          <p:nvPr/>
        </p:nvSpPr>
        <p:spPr>
          <a:xfrm>
            <a:off x="327549" y="374515"/>
            <a:ext cx="632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1-3</a:t>
            </a:r>
          </a:p>
        </p:txBody>
      </p:sp>
    </p:spTree>
    <p:extLst>
      <p:ext uri="{BB962C8B-B14F-4D97-AF65-F5344CB8AC3E}">
        <p14:creationId xmlns:p14="http://schemas.microsoft.com/office/powerpoint/2010/main" val="271674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B92ED59-AA7C-4532-9141-0C437DF79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90" y="1408893"/>
            <a:ext cx="5706076" cy="4664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192554" y="6422571"/>
            <a:ext cx="5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485232" y="1307968"/>
            <a:ext cx="5963317" cy="4895849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4EA194F5-F7F9-4788-8FC4-912EC0D8C950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5734050" y="3242311"/>
            <a:ext cx="2343150" cy="6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2E6BBBF-948F-438F-BAF6-CED59E043290}"/>
              </a:ext>
            </a:extLst>
          </p:cNvPr>
          <p:cNvSpPr txBox="1"/>
          <p:nvPr/>
        </p:nvSpPr>
        <p:spPr>
          <a:xfrm>
            <a:off x="8646848" y="3011477"/>
            <a:ext cx="280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C</a:t>
            </a: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lick on a sheet to access records 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0E990B5-5878-4118-9A4F-92DF74D7A528}"/>
              </a:ext>
            </a:extLst>
          </p:cNvPr>
          <p:cNvSpPr/>
          <p:nvPr/>
        </p:nvSpPr>
        <p:spPr>
          <a:xfrm>
            <a:off x="4749800" y="3117849"/>
            <a:ext cx="984250" cy="2501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7795A321-56C6-4C60-9959-8D27F3A5ACD6}"/>
              </a:ext>
            </a:extLst>
          </p:cNvPr>
          <p:cNvSpPr/>
          <p:nvPr/>
        </p:nvSpPr>
        <p:spPr>
          <a:xfrm>
            <a:off x="8077200" y="3059109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99AC671-ED4B-4B74-9948-808A4B121681}"/>
              </a:ext>
            </a:extLst>
          </p:cNvPr>
          <p:cNvSpPr txBox="1"/>
          <p:nvPr/>
        </p:nvSpPr>
        <p:spPr>
          <a:xfrm>
            <a:off x="326667" y="349521"/>
            <a:ext cx="326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Introduction</a:t>
            </a:r>
            <a:r>
              <a:rPr lang="zh-TW" altLang="en-US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 </a:t>
            </a: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3</a:t>
            </a:r>
            <a:endParaRPr lang="zh-TW" altLang="en-US" sz="3200" dirty="0">
              <a:solidFill>
                <a:srgbClr val="445252"/>
              </a:solidFill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22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DE4C570-3F67-49E0-A04B-504C63A2B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7" y="1784486"/>
            <a:ext cx="7987410" cy="422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60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7" y="1619250"/>
            <a:ext cx="8295213" cy="4571989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1E6677-D48C-412F-A236-77BF9AD4B40D}"/>
              </a:ext>
            </a:extLst>
          </p:cNvPr>
          <p:cNvSpPr txBox="1"/>
          <p:nvPr/>
        </p:nvSpPr>
        <p:spPr>
          <a:xfrm>
            <a:off x="9867902" y="2635224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Click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E57E6FF-E633-42C0-8AC0-7893DC24A1D7}"/>
              </a:ext>
            </a:extLst>
          </p:cNvPr>
          <p:cNvCxnSpPr>
            <a:cxnSpLocks/>
          </p:cNvCxnSpPr>
          <p:nvPr/>
        </p:nvCxnSpPr>
        <p:spPr>
          <a:xfrm>
            <a:off x="5685005" y="2866057"/>
            <a:ext cx="36780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5D864873-2363-478E-B689-282422C5F67E}"/>
              </a:ext>
            </a:extLst>
          </p:cNvPr>
          <p:cNvSpPr/>
          <p:nvPr/>
        </p:nvSpPr>
        <p:spPr>
          <a:xfrm>
            <a:off x="9639299" y="865653"/>
            <a:ext cx="1997529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Link &amp;</a:t>
            </a:r>
            <a:r>
              <a:rPr lang="zh-TW" altLang="en-US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 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Load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1707A649-18FF-4C04-BC60-DFA9EC9549FC}"/>
              </a:ext>
            </a:extLst>
          </p:cNvPr>
          <p:cNvSpPr/>
          <p:nvPr/>
        </p:nvSpPr>
        <p:spPr>
          <a:xfrm>
            <a:off x="9363075" y="2682856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2D29048-ECC4-4708-A1BE-2D3AEA64A7D3}"/>
              </a:ext>
            </a:extLst>
          </p:cNvPr>
          <p:cNvSpPr txBox="1"/>
          <p:nvPr/>
        </p:nvSpPr>
        <p:spPr>
          <a:xfrm>
            <a:off x="327549" y="374515"/>
            <a:ext cx="632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1-4</a:t>
            </a:r>
          </a:p>
        </p:txBody>
      </p:sp>
    </p:spTree>
    <p:extLst>
      <p:ext uri="{BB962C8B-B14F-4D97-AF65-F5344CB8AC3E}">
        <p14:creationId xmlns:p14="http://schemas.microsoft.com/office/powerpoint/2010/main" val="7657924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6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1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7" y="2704524"/>
            <a:ext cx="10978541" cy="3410932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1E6677-D48C-412F-A236-77BF9AD4B40D}"/>
              </a:ext>
            </a:extLst>
          </p:cNvPr>
          <p:cNvSpPr txBox="1"/>
          <p:nvPr/>
        </p:nvSpPr>
        <p:spPr>
          <a:xfrm>
            <a:off x="1503529" y="1872938"/>
            <a:ext cx="827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Set up the Linked Field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E57E6FF-E633-42C0-8AC0-7893DC24A1D7}"/>
              </a:ext>
            </a:extLst>
          </p:cNvPr>
          <p:cNvCxnSpPr>
            <a:cxnSpLocks/>
          </p:cNvCxnSpPr>
          <p:nvPr/>
        </p:nvCxnSpPr>
        <p:spPr>
          <a:xfrm flipV="1">
            <a:off x="1417805" y="2352676"/>
            <a:ext cx="0" cy="3518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0E963A9F-2C66-41D5-93AA-D270BC6F80E1}"/>
              </a:ext>
            </a:extLst>
          </p:cNvPr>
          <p:cNvSpPr/>
          <p:nvPr/>
        </p:nvSpPr>
        <p:spPr>
          <a:xfrm>
            <a:off x="951079" y="1894276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23D42E7-C9D6-4001-8A7C-92055FFD4CE8}"/>
              </a:ext>
            </a:extLst>
          </p:cNvPr>
          <p:cNvSpPr txBox="1"/>
          <p:nvPr/>
        </p:nvSpPr>
        <p:spPr>
          <a:xfrm>
            <a:off x="327549" y="374515"/>
            <a:ext cx="632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1-5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8688F6B5-D561-4AA3-9359-B98DF6AF2C71}"/>
              </a:ext>
            </a:extLst>
          </p:cNvPr>
          <p:cNvSpPr/>
          <p:nvPr/>
        </p:nvSpPr>
        <p:spPr>
          <a:xfrm>
            <a:off x="9639299" y="865653"/>
            <a:ext cx="1997529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Link &amp;</a:t>
            </a:r>
            <a:r>
              <a:rPr lang="zh-TW" altLang="en-US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 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Load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EA2172-4C63-4D3D-A3E0-EC708D6E6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5" y="2816509"/>
            <a:ext cx="10691269" cy="3139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2886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6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2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7" y="2895604"/>
            <a:ext cx="10978541" cy="3035828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1E6677-D48C-412F-A236-77BF9AD4B40D}"/>
              </a:ext>
            </a:extLst>
          </p:cNvPr>
          <p:cNvSpPr txBox="1"/>
          <p:nvPr/>
        </p:nvSpPr>
        <p:spPr>
          <a:xfrm>
            <a:off x="1417804" y="1974357"/>
            <a:ext cx="1021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Link the Loaded Fields to the corresponding cells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E57E6FF-E633-42C0-8AC0-7893DC24A1D7}"/>
              </a:ext>
            </a:extLst>
          </p:cNvPr>
          <p:cNvCxnSpPr>
            <a:cxnSpLocks/>
          </p:cNvCxnSpPr>
          <p:nvPr/>
        </p:nvCxnSpPr>
        <p:spPr>
          <a:xfrm flipV="1">
            <a:off x="1417804" y="2476503"/>
            <a:ext cx="0" cy="4191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AD367212-F459-4EB5-9A06-0130DCD023F9}"/>
              </a:ext>
            </a:extLst>
          </p:cNvPr>
          <p:cNvSpPr/>
          <p:nvPr/>
        </p:nvSpPr>
        <p:spPr>
          <a:xfrm>
            <a:off x="951078" y="2004503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80D7E45-EB15-4BE7-940D-544C610418D6}"/>
              </a:ext>
            </a:extLst>
          </p:cNvPr>
          <p:cNvSpPr txBox="1"/>
          <p:nvPr/>
        </p:nvSpPr>
        <p:spPr>
          <a:xfrm>
            <a:off x="327549" y="374515"/>
            <a:ext cx="632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1-6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6ABD1E95-91A4-4DCB-AB7C-7BFCB2C047AC}"/>
              </a:ext>
            </a:extLst>
          </p:cNvPr>
          <p:cNvSpPr/>
          <p:nvPr/>
        </p:nvSpPr>
        <p:spPr>
          <a:xfrm>
            <a:off x="9639299" y="865653"/>
            <a:ext cx="1997529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Link &amp;</a:t>
            </a:r>
            <a:r>
              <a:rPr lang="zh-TW" altLang="en-US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 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Load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D3CA560-2296-4FDD-96CA-CB46B171D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9" y="3029833"/>
            <a:ext cx="10742161" cy="2713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0402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>
            <a:extLst>
              <a:ext uri="{FF2B5EF4-FFF2-40B4-BE49-F238E27FC236}">
                <a16:creationId xmlns:a16="http://schemas.microsoft.com/office/drawing/2014/main" id="{B2CF51B6-6077-486C-96EB-068D635E7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5" y="2976529"/>
            <a:ext cx="7207044" cy="3045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6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3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8" y="2800349"/>
            <a:ext cx="11124138" cy="3390895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F9DE4226-39D0-42E6-8FEC-F9D821331FC7}"/>
              </a:ext>
            </a:extLst>
          </p:cNvPr>
          <p:cNvSpPr/>
          <p:nvPr/>
        </p:nvSpPr>
        <p:spPr>
          <a:xfrm>
            <a:off x="4003222" y="1179462"/>
            <a:ext cx="7779204" cy="1272530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Case 2:</a:t>
            </a:r>
            <a:r>
              <a:rPr lang="zh-TW" altLang="en-US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 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Sometimes you will want to create different versions of the same form so that different groups of users can see different versions.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B126ABE-CD38-409A-83BC-B0A8CC8F7633}"/>
              </a:ext>
            </a:extLst>
          </p:cNvPr>
          <p:cNvSpPr txBox="1"/>
          <p:nvPr/>
        </p:nvSpPr>
        <p:spPr>
          <a:xfrm>
            <a:off x="327549" y="374515"/>
            <a:ext cx="632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2-1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AEC8FCF-8B18-46B1-9322-3EC2799F3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64" y="3057525"/>
            <a:ext cx="6946661" cy="2742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7053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11C75E4-90A8-43EA-A897-9F0660D0A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89" y="2109744"/>
            <a:ext cx="7513971" cy="3955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6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4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777001" y="2003088"/>
            <a:ext cx="10590737" cy="4173006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711FEA1-EF5A-4133-A4D6-83FF50DC2FF0}"/>
              </a:ext>
            </a:extLst>
          </p:cNvPr>
          <p:cNvCxnSpPr>
            <a:cxnSpLocks/>
          </p:cNvCxnSpPr>
          <p:nvPr/>
        </p:nvCxnSpPr>
        <p:spPr>
          <a:xfrm flipV="1">
            <a:off x="3086485" y="1770529"/>
            <a:ext cx="0" cy="18965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6B90F00-FB00-4ADB-9218-FCA3D520A44D}"/>
              </a:ext>
            </a:extLst>
          </p:cNvPr>
          <p:cNvSpPr txBox="1"/>
          <p:nvPr/>
        </p:nvSpPr>
        <p:spPr>
          <a:xfrm>
            <a:off x="3098313" y="1312302"/>
            <a:ext cx="2495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Click here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9C95F44-6587-43D1-BCB7-40F477377159}"/>
              </a:ext>
            </a:extLst>
          </p:cNvPr>
          <p:cNvSpPr txBox="1"/>
          <p:nvPr/>
        </p:nvSpPr>
        <p:spPr>
          <a:xfrm>
            <a:off x="6072347" y="1275512"/>
            <a:ext cx="329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Duplicate Sheet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6" name="箭號: 五邊形 15">
            <a:extLst>
              <a:ext uri="{FF2B5EF4-FFF2-40B4-BE49-F238E27FC236}">
                <a16:creationId xmlns:a16="http://schemas.microsoft.com/office/drawing/2014/main" id="{0D3FD42A-FD4D-486F-871F-BE76AC0E3533}"/>
              </a:ext>
            </a:extLst>
          </p:cNvPr>
          <p:cNvSpPr/>
          <p:nvPr/>
        </p:nvSpPr>
        <p:spPr>
          <a:xfrm>
            <a:off x="2590640" y="1363945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8" name="箭號: 五邊形 17">
            <a:extLst>
              <a:ext uri="{FF2B5EF4-FFF2-40B4-BE49-F238E27FC236}">
                <a16:creationId xmlns:a16="http://schemas.microsoft.com/office/drawing/2014/main" id="{6B8E9939-2E44-4236-B036-C6D251656A15}"/>
              </a:ext>
            </a:extLst>
          </p:cNvPr>
          <p:cNvSpPr/>
          <p:nvPr/>
        </p:nvSpPr>
        <p:spPr>
          <a:xfrm>
            <a:off x="5593795" y="1337206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F1DEAC7-BAAB-4748-AB7F-511C79FEAAA5}"/>
              </a:ext>
            </a:extLst>
          </p:cNvPr>
          <p:cNvSpPr txBox="1"/>
          <p:nvPr/>
        </p:nvSpPr>
        <p:spPr>
          <a:xfrm>
            <a:off x="327549" y="374515"/>
            <a:ext cx="632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2-2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E883F6D9-2C2A-4858-85AF-B636EC3CB31C}"/>
              </a:ext>
            </a:extLst>
          </p:cNvPr>
          <p:cNvSpPr/>
          <p:nvPr/>
        </p:nvSpPr>
        <p:spPr>
          <a:xfrm>
            <a:off x="8829676" y="765880"/>
            <a:ext cx="2807153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Multiple Versions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9D89A56-2FE2-4D4D-9443-8CA53591B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43" y="2298907"/>
            <a:ext cx="6553768" cy="121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1E4045E6-1C33-4A45-B3BC-E2804DF5D335}"/>
              </a:ext>
            </a:extLst>
          </p:cNvPr>
          <p:cNvCxnSpPr>
            <a:cxnSpLocks/>
          </p:cNvCxnSpPr>
          <p:nvPr/>
        </p:nvCxnSpPr>
        <p:spPr>
          <a:xfrm flipH="1">
            <a:off x="6072347" y="1770529"/>
            <a:ext cx="22" cy="12869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7381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FF595AFC-9C8F-4C4A-99A4-D27EF188C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24" y="2165760"/>
            <a:ext cx="4012750" cy="3204284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6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5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104899" y="2011818"/>
            <a:ext cx="4219575" cy="3446008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711FEA1-EF5A-4133-A4D6-83FF50DC2FF0}"/>
              </a:ext>
            </a:extLst>
          </p:cNvPr>
          <p:cNvCxnSpPr>
            <a:cxnSpLocks/>
          </p:cNvCxnSpPr>
          <p:nvPr/>
        </p:nvCxnSpPr>
        <p:spPr>
          <a:xfrm>
            <a:off x="5134831" y="4563736"/>
            <a:ext cx="96116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6B90F00-FB00-4ADB-9218-FCA3D520A44D}"/>
              </a:ext>
            </a:extLst>
          </p:cNvPr>
          <p:cNvSpPr txBox="1"/>
          <p:nvPr/>
        </p:nvSpPr>
        <p:spPr>
          <a:xfrm>
            <a:off x="6556293" y="4323207"/>
            <a:ext cx="4920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 All edits and deletion of entry values will be reflected on both sheets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046F4425-8D79-4E02-AA57-4699A47CA2BC}"/>
              </a:ext>
            </a:extLst>
          </p:cNvPr>
          <p:cNvSpPr/>
          <p:nvPr/>
        </p:nvSpPr>
        <p:spPr>
          <a:xfrm>
            <a:off x="6089567" y="4380535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9395EDC-3412-4072-9CA9-D9BA7E232E21}"/>
              </a:ext>
            </a:extLst>
          </p:cNvPr>
          <p:cNvSpPr txBox="1"/>
          <p:nvPr/>
        </p:nvSpPr>
        <p:spPr>
          <a:xfrm>
            <a:off x="327549" y="374515"/>
            <a:ext cx="632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2-3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9F971C49-E731-40D4-BD6E-857F697C2C0C}"/>
              </a:ext>
            </a:extLst>
          </p:cNvPr>
          <p:cNvSpPr/>
          <p:nvPr/>
        </p:nvSpPr>
        <p:spPr>
          <a:xfrm>
            <a:off x="8829676" y="765880"/>
            <a:ext cx="2807153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Multiple Versions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3541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E4BC8FD-3A07-4C70-AFC3-B4C8E4450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2297734"/>
            <a:ext cx="9920512" cy="3557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6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73846" y="2213674"/>
            <a:ext cx="10186413" cy="3817529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711FEA1-EF5A-4133-A4D6-83FF50DC2FF0}"/>
              </a:ext>
            </a:extLst>
          </p:cNvPr>
          <p:cNvCxnSpPr>
            <a:cxnSpLocks/>
          </p:cNvCxnSpPr>
          <p:nvPr/>
        </p:nvCxnSpPr>
        <p:spPr>
          <a:xfrm flipV="1">
            <a:off x="1331736" y="1908869"/>
            <a:ext cx="0" cy="304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6B90F00-FB00-4ADB-9218-FCA3D520A44D}"/>
              </a:ext>
            </a:extLst>
          </p:cNvPr>
          <p:cNvSpPr txBox="1"/>
          <p:nvPr/>
        </p:nvSpPr>
        <p:spPr>
          <a:xfrm>
            <a:off x="1331736" y="1368774"/>
            <a:ext cx="1038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Fields, access right and layout can be different from another sheet</a:t>
            </a:r>
            <a:endParaRPr lang="zh-TW" altLang="en-US" sz="24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DBA28136-D59D-4ED5-A365-6A7E2D3C773D}"/>
              </a:ext>
            </a:extLst>
          </p:cNvPr>
          <p:cNvSpPr/>
          <p:nvPr/>
        </p:nvSpPr>
        <p:spPr>
          <a:xfrm>
            <a:off x="865010" y="140328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0DF6D12-46D1-498B-8C29-5AA3B49C3E00}"/>
              </a:ext>
            </a:extLst>
          </p:cNvPr>
          <p:cNvSpPr txBox="1"/>
          <p:nvPr/>
        </p:nvSpPr>
        <p:spPr>
          <a:xfrm>
            <a:off x="327549" y="374515"/>
            <a:ext cx="632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2-4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6C3BDFD7-3884-4D22-906F-FC2F6B3FCA77}"/>
              </a:ext>
            </a:extLst>
          </p:cNvPr>
          <p:cNvSpPr/>
          <p:nvPr/>
        </p:nvSpPr>
        <p:spPr>
          <a:xfrm>
            <a:off x="8829676" y="588314"/>
            <a:ext cx="2807153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Multiple Versions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14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EFE89191-7B76-4068-A2AF-CA2EA34FD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8" y="4467491"/>
            <a:ext cx="6133412" cy="1089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3205461-7AAD-4A46-86D7-33C0E7F72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8" y="2844125"/>
            <a:ext cx="6133412" cy="886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6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7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446311" y="2733675"/>
            <a:ext cx="8754839" cy="2950448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5305429" y="720510"/>
            <a:ext cx="6407600" cy="1231644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Case</a:t>
            </a:r>
            <a:r>
              <a:rPr lang="zh-TW" altLang="en-US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 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3:</a:t>
            </a:r>
            <a:r>
              <a:rPr lang="zh-TW" altLang="en-US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 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To make the data in the </a:t>
            </a:r>
            <a:r>
              <a:rPr lang="en-US" altLang="zh-TW" sz="2400" dirty="0" err="1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subtables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 more accessible, you can create a new sheet from a </a:t>
            </a:r>
            <a:r>
              <a:rPr lang="en-US" altLang="zh-TW" sz="2400" dirty="0" err="1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subtable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.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92E1DE1-66AE-4286-A5D7-3D988A0A14CF}"/>
              </a:ext>
            </a:extLst>
          </p:cNvPr>
          <p:cNvSpPr txBox="1"/>
          <p:nvPr/>
        </p:nvSpPr>
        <p:spPr>
          <a:xfrm>
            <a:off x="9311839" y="4057853"/>
            <a:ext cx="2795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Contains all of the </a:t>
            </a:r>
            <a:r>
              <a:rPr lang="en-US" altLang="zh-TW" sz="2400" dirty="0" err="1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subtable</a:t>
            </a: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 entries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7" name="箭號: 五邊形 16">
            <a:extLst>
              <a:ext uri="{FF2B5EF4-FFF2-40B4-BE49-F238E27FC236}">
                <a16:creationId xmlns:a16="http://schemas.microsoft.com/office/drawing/2014/main" id="{396957D1-4D00-4F6A-82D0-5C3DA7018FFC}"/>
              </a:ext>
            </a:extLst>
          </p:cNvPr>
          <p:cNvSpPr/>
          <p:nvPr/>
        </p:nvSpPr>
        <p:spPr>
          <a:xfrm>
            <a:off x="9494817" y="3541036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E780A6E-C9ED-43B8-819A-C90DB2CE7A25}"/>
              </a:ext>
            </a:extLst>
          </p:cNvPr>
          <p:cNvSpPr txBox="1"/>
          <p:nvPr/>
        </p:nvSpPr>
        <p:spPr>
          <a:xfrm>
            <a:off x="327549" y="374515"/>
            <a:ext cx="632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3-1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1CCB065F-B03E-467F-A05B-4E3DE24C8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00" y="3119980"/>
            <a:ext cx="5929525" cy="237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711FEA1-EF5A-4133-A4D6-83FF50DC2FF0}"/>
              </a:ext>
            </a:extLst>
          </p:cNvPr>
          <p:cNvCxnSpPr>
            <a:cxnSpLocks/>
          </p:cNvCxnSpPr>
          <p:nvPr/>
        </p:nvCxnSpPr>
        <p:spPr>
          <a:xfrm flipH="1" flipV="1">
            <a:off x="8991406" y="3724237"/>
            <a:ext cx="503411" cy="23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7991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5D276EA-CC3F-4B9C-B702-CF777BBE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2" y="2245221"/>
            <a:ext cx="7202705" cy="384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6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8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20187" y="2148356"/>
            <a:ext cx="9647761" cy="4099090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711FEA1-EF5A-4133-A4D6-83FF50DC2FF0}"/>
              </a:ext>
            </a:extLst>
          </p:cNvPr>
          <p:cNvCxnSpPr>
            <a:cxnSpLocks/>
          </p:cNvCxnSpPr>
          <p:nvPr/>
        </p:nvCxnSpPr>
        <p:spPr>
          <a:xfrm flipV="1">
            <a:off x="2655994" y="1955381"/>
            <a:ext cx="0" cy="25689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92E1DE1-66AE-4286-A5D7-3D988A0A14CF}"/>
              </a:ext>
            </a:extLst>
          </p:cNvPr>
          <p:cNvSpPr txBox="1"/>
          <p:nvPr/>
        </p:nvSpPr>
        <p:spPr>
          <a:xfrm>
            <a:off x="2555684" y="1474600"/>
            <a:ext cx="1654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Click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9409F02-67F0-487E-93E4-F0D78920E3EC}"/>
              </a:ext>
            </a:extLst>
          </p:cNvPr>
          <p:cNvSpPr txBox="1"/>
          <p:nvPr/>
        </p:nvSpPr>
        <p:spPr>
          <a:xfrm>
            <a:off x="5003694" y="1470239"/>
            <a:ext cx="4594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Create new sheet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9" name="箭號: 五邊形 18">
            <a:extLst>
              <a:ext uri="{FF2B5EF4-FFF2-40B4-BE49-F238E27FC236}">
                <a16:creationId xmlns:a16="http://schemas.microsoft.com/office/drawing/2014/main" id="{B1383B77-32A2-47DC-95BF-FB1F73CB5551}"/>
              </a:ext>
            </a:extLst>
          </p:cNvPr>
          <p:cNvSpPr/>
          <p:nvPr/>
        </p:nvSpPr>
        <p:spPr>
          <a:xfrm>
            <a:off x="2071553" y="1492708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3" name="箭號: 五邊形 22">
            <a:extLst>
              <a:ext uri="{FF2B5EF4-FFF2-40B4-BE49-F238E27FC236}">
                <a16:creationId xmlns:a16="http://schemas.microsoft.com/office/drawing/2014/main" id="{5955D3FD-49BE-4C95-9B16-E6D8B1A75F49}"/>
              </a:ext>
            </a:extLst>
          </p:cNvPr>
          <p:cNvSpPr/>
          <p:nvPr/>
        </p:nvSpPr>
        <p:spPr>
          <a:xfrm>
            <a:off x="4486661" y="1492708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F72FB0E-ED57-4E0D-AD32-316F82E64D7F}"/>
              </a:ext>
            </a:extLst>
          </p:cNvPr>
          <p:cNvSpPr txBox="1"/>
          <p:nvPr/>
        </p:nvSpPr>
        <p:spPr>
          <a:xfrm>
            <a:off x="327549" y="374515"/>
            <a:ext cx="632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3-2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0AEB476C-1AF0-45D4-BD8E-8237A8092AC6}"/>
              </a:ext>
            </a:extLst>
          </p:cNvPr>
          <p:cNvSpPr/>
          <p:nvPr/>
        </p:nvSpPr>
        <p:spPr>
          <a:xfrm>
            <a:off x="7639050" y="666902"/>
            <a:ext cx="3997779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New Sheet from </a:t>
            </a:r>
            <a:r>
              <a:rPr lang="en-US" altLang="zh-TW" sz="2400" dirty="0" err="1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Subtable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76E053D-164A-4D52-90BD-28E77D37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79" y="2328203"/>
            <a:ext cx="5551270" cy="202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447B08AD-9B70-4286-92AF-36C5D4D4898F}"/>
              </a:ext>
            </a:extLst>
          </p:cNvPr>
          <p:cNvCxnSpPr>
            <a:cxnSpLocks/>
          </p:cNvCxnSpPr>
          <p:nvPr/>
        </p:nvCxnSpPr>
        <p:spPr>
          <a:xfrm flipV="1">
            <a:off x="4999515" y="1973231"/>
            <a:ext cx="0" cy="8520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2494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92C6408-9A05-4B03-A3BA-9EDE6DB53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51" y="2742702"/>
            <a:ext cx="8626116" cy="3082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69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958787" y="2600325"/>
            <a:ext cx="8922045" cy="342213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92E1DE1-66AE-4286-A5D7-3D988A0A14CF}"/>
              </a:ext>
            </a:extLst>
          </p:cNvPr>
          <p:cNvSpPr txBox="1"/>
          <p:nvPr/>
        </p:nvSpPr>
        <p:spPr>
          <a:xfrm>
            <a:off x="1718291" y="1569273"/>
            <a:ext cx="10473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The newly created form will contain an additional field that will link back to your original form</a:t>
            </a:r>
            <a:endParaRPr lang="zh-TW" altLang="en-US" sz="2400" dirty="0">
              <a:solidFill>
                <a:srgbClr val="9D6262"/>
              </a:solidFill>
              <a:latin typeface="Noto Sans CJK TC Bold" panose="020B0800000000000000" pitchFamily="34" charset="-120"/>
              <a:ea typeface="Noto Sans CJK TC Bold" panose="020B0800000000000000" pitchFamily="34" charset="-120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447B08AD-9B70-4286-92AF-36C5D4D4898F}"/>
              </a:ext>
            </a:extLst>
          </p:cNvPr>
          <p:cNvCxnSpPr>
            <a:cxnSpLocks/>
          </p:cNvCxnSpPr>
          <p:nvPr/>
        </p:nvCxnSpPr>
        <p:spPr>
          <a:xfrm flipV="1">
            <a:off x="1718291" y="2400270"/>
            <a:ext cx="0" cy="10287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CAE5298D-0339-4056-858F-92E21446DDBF}"/>
              </a:ext>
            </a:extLst>
          </p:cNvPr>
          <p:cNvSpPr/>
          <p:nvPr/>
        </p:nvSpPr>
        <p:spPr>
          <a:xfrm>
            <a:off x="1201029" y="164099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8D99AD9-C661-45A8-85F6-C33709309330}"/>
              </a:ext>
            </a:extLst>
          </p:cNvPr>
          <p:cNvSpPr txBox="1"/>
          <p:nvPr/>
        </p:nvSpPr>
        <p:spPr>
          <a:xfrm>
            <a:off x="327549" y="374515"/>
            <a:ext cx="632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3-3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451E8017-205F-4530-828B-D6F1E9C31F12}"/>
              </a:ext>
            </a:extLst>
          </p:cNvPr>
          <p:cNvSpPr/>
          <p:nvPr/>
        </p:nvSpPr>
        <p:spPr>
          <a:xfrm>
            <a:off x="7639050" y="639271"/>
            <a:ext cx="3997779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New Sheet from </a:t>
            </a:r>
            <a:r>
              <a:rPr lang="en-US" altLang="zh-TW" sz="2400" dirty="0" err="1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Subtable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47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17CB2E0-E25D-4AF7-8E44-2597F10D0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89" y="2903159"/>
            <a:ext cx="8432857" cy="250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192554" y="6422571"/>
            <a:ext cx="5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7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579259" y="2796465"/>
            <a:ext cx="8633459" cy="2735285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8E8DBFD9-0A2C-4180-BB99-1E2AE683FC88}"/>
              </a:ext>
            </a:extLst>
          </p:cNvPr>
          <p:cNvSpPr/>
          <p:nvPr/>
        </p:nvSpPr>
        <p:spPr>
          <a:xfrm>
            <a:off x="4953000" y="636079"/>
            <a:ext cx="6760029" cy="966908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TW" sz="2400" b="1" dirty="0" err="1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The“Listing</a:t>
            </a:r>
            <a:r>
              <a:rPr lang="en-US" altLang="zh-TW" sz="2400" b="1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 Page” 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is a table that contains the summary of many entries.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2A31875-F846-4220-94D0-FCF29A481872}"/>
              </a:ext>
            </a:extLst>
          </p:cNvPr>
          <p:cNvSpPr/>
          <p:nvPr/>
        </p:nvSpPr>
        <p:spPr>
          <a:xfrm>
            <a:off x="913666" y="3822018"/>
            <a:ext cx="8177480" cy="334346"/>
          </a:xfrm>
          <a:prstGeom prst="rect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0CD8621-17C7-43B7-8587-EDF274B03E9E}"/>
              </a:ext>
            </a:extLst>
          </p:cNvPr>
          <p:cNvCxnSpPr>
            <a:cxnSpLocks/>
          </p:cNvCxnSpPr>
          <p:nvPr/>
        </p:nvCxnSpPr>
        <p:spPr>
          <a:xfrm>
            <a:off x="9074777" y="3910118"/>
            <a:ext cx="4925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E1432FE-58EC-4BCB-97B5-02007B5F9517}"/>
              </a:ext>
            </a:extLst>
          </p:cNvPr>
          <p:cNvSpPr txBox="1"/>
          <p:nvPr/>
        </p:nvSpPr>
        <p:spPr>
          <a:xfrm>
            <a:off x="9450812" y="415636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Click to </a:t>
            </a: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see the details of this entry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7" name="箭號: 五邊形 16">
            <a:extLst>
              <a:ext uri="{FF2B5EF4-FFF2-40B4-BE49-F238E27FC236}">
                <a16:creationId xmlns:a16="http://schemas.microsoft.com/office/drawing/2014/main" id="{251438ED-C1E5-410C-8CB4-0E5957357190}"/>
              </a:ext>
            </a:extLst>
          </p:cNvPr>
          <p:cNvSpPr/>
          <p:nvPr/>
        </p:nvSpPr>
        <p:spPr>
          <a:xfrm>
            <a:off x="9567333" y="3726917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DB4A1AC-43C3-4768-8C96-8F3830264D43}"/>
              </a:ext>
            </a:extLst>
          </p:cNvPr>
          <p:cNvSpPr txBox="1"/>
          <p:nvPr/>
        </p:nvSpPr>
        <p:spPr>
          <a:xfrm>
            <a:off x="326667" y="349521"/>
            <a:ext cx="326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Introduction</a:t>
            </a:r>
            <a:r>
              <a:rPr lang="zh-TW" altLang="en-US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 </a:t>
            </a: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4</a:t>
            </a:r>
            <a:endParaRPr lang="zh-TW" altLang="en-US" sz="3200" dirty="0">
              <a:solidFill>
                <a:srgbClr val="445252"/>
              </a:solidFill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897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E38E260-0306-4E91-A8D0-37C9BBF8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41" y="2121174"/>
            <a:ext cx="8950342" cy="381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70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447060" y="2015239"/>
            <a:ext cx="9294922" cy="4061605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5392128" y="503580"/>
            <a:ext cx="6320901" cy="1271867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Case 4:</a:t>
            </a:r>
            <a:r>
              <a:rPr lang="zh-TW" altLang="en-US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 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To see all sales orders a customer has placed, we can add a reference </a:t>
            </a:r>
            <a:r>
              <a:rPr lang="en-US" altLang="zh-TW" sz="2400" dirty="0" err="1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subtable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 on the Accounts sheet. 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09186CB-F7AF-4C5E-9D51-9A1A7D0BE0CA}"/>
              </a:ext>
            </a:extLst>
          </p:cNvPr>
          <p:cNvSpPr txBox="1"/>
          <p:nvPr/>
        </p:nvSpPr>
        <p:spPr>
          <a:xfrm>
            <a:off x="336426" y="346311"/>
            <a:ext cx="632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4-1</a:t>
            </a:r>
          </a:p>
        </p:txBody>
      </p:sp>
    </p:spTree>
    <p:extLst>
      <p:ext uri="{BB962C8B-B14F-4D97-AF65-F5344CB8AC3E}">
        <p14:creationId xmlns:p14="http://schemas.microsoft.com/office/powerpoint/2010/main" val="37244235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7F5553D-73FA-4D3B-8D73-B806FD613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0" y="2176834"/>
            <a:ext cx="6775205" cy="395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71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5341" y="2091964"/>
            <a:ext cx="9650709" cy="4147122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5939160" y="509852"/>
            <a:ext cx="5767987" cy="707882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Show References from Existing Sheets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711FEA1-EF5A-4133-A4D6-83FF50DC2FF0}"/>
              </a:ext>
            </a:extLst>
          </p:cNvPr>
          <p:cNvCxnSpPr>
            <a:cxnSpLocks/>
          </p:cNvCxnSpPr>
          <p:nvPr/>
        </p:nvCxnSpPr>
        <p:spPr>
          <a:xfrm>
            <a:off x="2669085" y="1895302"/>
            <a:ext cx="0" cy="31999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92E1DE1-66AE-4286-A5D7-3D988A0A14CF}"/>
              </a:ext>
            </a:extLst>
          </p:cNvPr>
          <p:cNvSpPr txBox="1"/>
          <p:nvPr/>
        </p:nvSpPr>
        <p:spPr>
          <a:xfrm>
            <a:off x="2669084" y="1372082"/>
            <a:ext cx="16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Click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21430D3-3C69-4A07-856C-96B7CE14A03E}"/>
              </a:ext>
            </a:extLst>
          </p:cNvPr>
          <p:cNvSpPr txBox="1"/>
          <p:nvPr/>
        </p:nvSpPr>
        <p:spPr>
          <a:xfrm>
            <a:off x="4867713" y="1380456"/>
            <a:ext cx="732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Choose the sheet you want to reference to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7" name="箭號: 五邊形 16">
            <a:extLst>
              <a:ext uri="{FF2B5EF4-FFF2-40B4-BE49-F238E27FC236}">
                <a16:creationId xmlns:a16="http://schemas.microsoft.com/office/drawing/2014/main" id="{199B9F45-C594-4093-A1EC-5931DE5AA14D}"/>
              </a:ext>
            </a:extLst>
          </p:cNvPr>
          <p:cNvSpPr/>
          <p:nvPr/>
        </p:nvSpPr>
        <p:spPr>
          <a:xfrm>
            <a:off x="2122015" y="1419713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8" name="箭號: 五邊形 17">
            <a:extLst>
              <a:ext uri="{FF2B5EF4-FFF2-40B4-BE49-F238E27FC236}">
                <a16:creationId xmlns:a16="http://schemas.microsoft.com/office/drawing/2014/main" id="{C0712E81-F791-47F0-8F59-2A2D076DE8B2}"/>
              </a:ext>
            </a:extLst>
          </p:cNvPr>
          <p:cNvSpPr/>
          <p:nvPr/>
        </p:nvSpPr>
        <p:spPr>
          <a:xfrm>
            <a:off x="4335959" y="1428088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2624E1D-966D-4BFF-8D42-6E1AFB4578EB}"/>
              </a:ext>
            </a:extLst>
          </p:cNvPr>
          <p:cNvSpPr txBox="1"/>
          <p:nvPr/>
        </p:nvSpPr>
        <p:spPr>
          <a:xfrm>
            <a:off x="336427" y="346311"/>
            <a:ext cx="515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4-2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A8F33457-99E2-46B9-9E87-D8703C70C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96" y="2378612"/>
            <a:ext cx="6546147" cy="1630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DCB2A644-96FB-471E-8727-61EC65F72D37}"/>
              </a:ext>
            </a:extLst>
          </p:cNvPr>
          <p:cNvCxnSpPr>
            <a:cxnSpLocks/>
          </p:cNvCxnSpPr>
          <p:nvPr/>
        </p:nvCxnSpPr>
        <p:spPr>
          <a:xfrm>
            <a:off x="4802685" y="1895302"/>
            <a:ext cx="0" cy="15999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1127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B97AD7E-A662-4E34-B79A-F452DCD14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2" y="2175987"/>
            <a:ext cx="8706298" cy="387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72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971549" y="2010282"/>
            <a:ext cx="8991601" cy="4225564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711FEA1-EF5A-4133-A4D6-83FF50DC2FF0}"/>
              </a:ext>
            </a:extLst>
          </p:cNvPr>
          <p:cNvCxnSpPr>
            <a:cxnSpLocks/>
          </p:cNvCxnSpPr>
          <p:nvPr/>
        </p:nvCxnSpPr>
        <p:spPr>
          <a:xfrm>
            <a:off x="4633318" y="1866900"/>
            <a:ext cx="0" cy="31827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92E1DE1-66AE-4286-A5D7-3D988A0A14CF}"/>
              </a:ext>
            </a:extLst>
          </p:cNvPr>
          <p:cNvSpPr txBox="1"/>
          <p:nvPr/>
        </p:nvSpPr>
        <p:spPr>
          <a:xfrm>
            <a:off x="4633318" y="1390127"/>
            <a:ext cx="43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Insert reference table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5D5DE5F3-2036-46C8-B6AD-026DEFC74CCE}"/>
              </a:ext>
            </a:extLst>
          </p:cNvPr>
          <p:cNvSpPr/>
          <p:nvPr/>
        </p:nvSpPr>
        <p:spPr>
          <a:xfrm>
            <a:off x="4071342" y="1428797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37B3BAF-D72D-4B90-929F-26C4E1328198}"/>
              </a:ext>
            </a:extLst>
          </p:cNvPr>
          <p:cNvSpPr txBox="1"/>
          <p:nvPr/>
        </p:nvSpPr>
        <p:spPr>
          <a:xfrm>
            <a:off x="336427" y="346311"/>
            <a:ext cx="515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4-3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2C6B707F-E535-4FE0-BD29-B6BC0CA9E650}"/>
              </a:ext>
            </a:extLst>
          </p:cNvPr>
          <p:cNvSpPr/>
          <p:nvPr/>
        </p:nvSpPr>
        <p:spPr>
          <a:xfrm>
            <a:off x="5939160" y="509852"/>
            <a:ext cx="5767987" cy="707882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Show References from Existing Sheets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9731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F37A9C0-CC7E-4CC2-B82D-FFB205D8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1" y="2136157"/>
            <a:ext cx="8504383" cy="3627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73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92" y="2028825"/>
            <a:ext cx="8997023" cy="3829981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92E1DE1-66AE-4286-A5D7-3D988A0A14CF}"/>
              </a:ext>
            </a:extLst>
          </p:cNvPr>
          <p:cNvSpPr txBox="1"/>
          <p:nvPr/>
        </p:nvSpPr>
        <p:spPr>
          <a:xfrm>
            <a:off x="9750554" y="4911443"/>
            <a:ext cx="244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All of the order records of that account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5E21172-35FF-4133-BB9C-716AA21B732E}"/>
              </a:ext>
            </a:extLst>
          </p:cNvPr>
          <p:cNvSpPr txBox="1"/>
          <p:nvPr/>
        </p:nvSpPr>
        <p:spPr>
          <a:xfrm>
            <a:off x="336427" y="346311"/>
            <a:ext cx="515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Data relationship 4-4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750A1A63-A760-41ED-9ABB-54A7CD916A4E}"/>
              </a:ext>
            </a:extLst>
          </p:cNvPr>
          <p:cNvSpPr/>
          <p:nvPr/>
        </p:nvSpPr>
        <p:spPr>
          <a:xfrm>
            <a:off x="5939160" y="509852"/>
            <a:ext cx="5767987" cy="707882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Show References from Existing Sheets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733BA05-1E0C-49D0-9EAB-A0A397AC1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" y="2884977"/>
            <a:ext cx="7695137" cy="130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8210385A-0878-4DF7-A8FA-EA159917F795}"/>
              </a:ext>
            </a:extLst>
          </p:cNvPr>
          <p:cNvCxnSpPr>
            <a:cxnSpLocks/>
          </p:cNvCxnSpPr>
          <p:nvPr/>
        </p:nvCxnSpPr>
        <p:spPr>
          <a:xfrm flipH="1">
            <a:off x="8932055" y="4637504"/>
            <a:ext cx="9263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箭號: 五邊形 20">
            <a:extLst>
              <a:ext uri="{FF2B5EF4-FFF2-40B4-BE49-F238E27FC236}">
                <a16:creationId xmlns:a16="http://schemas.microsoft.com/office/drawing/2014/main" id="{D0A40D89-0728-4510-B788-D0241EFAB190}"/>
              </a:ext>
            </a:extLst>
          </p:cNvPr>
          <p:cNvSpPr/>
          <p:nvPr/>
        </p:nvSpPr>
        <p:spPr>
          <a:xfrm>
            <a:off x="9858375" y="4454303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09318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AB37E377-85D0-499B-9A58-33FF239A755C}"/>
              </a:ext>
            </a:extLst>
          </p:cNvPr>
          <p:cNvSpPr txBox="1"/>
          <p:nvPr/>
        </p:nvSpPr>
        <p:spPr>
          <a:xfrm>
            <a:off x="872303" y="3024049"/>
            <a:ext cx="921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600" dirty="0">
                <a:solidFill>
                  <a:srgbClr val="9D626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with one click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44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39475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44525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74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614003B-C9B4-4A9B-A1CD-D4AB6B137866}"/>
              </a:ext>
            </a:extLst>
          </p:cNvPr>
          <p:cNvSpPr txBox="1"/>
          <p:nvPr/>
        </p:nvSpPr>
        <p:spPr>
          <a:xfrm>
            <a:off x="3668187" y="5891498"/>
            <a:ext cx="403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000" dirty="0">
                <a:solidFill>
                  <a:srgbClr val="445252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The Road to Mastery</a:t>
            </a:r>
            <a:endParaRPr lang="zh-TW" altLang="en-US" sz="2000" dirty="0">
              <a:solidFill>
                <a:srgbClr val="445252"/>
              </a:solidFill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710AEEE-9CD8-4B3C-A831-A81C30007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58" y="5592983"/>
            <a:ext cx="686429" cy="68642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3549D04-A024-4811-B1E3-B25D26D5D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44" y="373872"/>
            <a:ext cx="3290410" cy="32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035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DF61295-6578-413E-910D-F11DA38DD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0" y="1975584"/>
            <a:ext cx="7712108" cy="4138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75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86863" y="1838335"/>
            <a:ext cx="7971362" cy="4403352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1E6677-D48C-412F-A236-77BF9AD4B40D}"/>
              </a:ext>
            </a:extLst>
          </p:cNvPr>
          <p:cNvSpPr txBox="1"/>
          <p:nvPr/>
        </p:nvSpPr>
        <p:spPr>
          <a:xfrm>
            <a:off x="8978358" y="2812830"/>
            <a:ext cx="321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Four different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ustom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 buttons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E57E6FF-E633-42C0-8AC0-7893DC24A1D7}"/>
              </a:ext>
            </a:extLst>
          </p:cNvPr>
          <p:cNvCxnSpPr>
            <a:cxnSpLocks/>
          </p:cNvCxnSpPr>
          <p:nvPr/>
        </p:nvCxnSpPr>
        <p:spPr>
          <a:xfrm flipV="1">
            <a:off x="8465305" y="2471432"/>
            <a:ext cx="605094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5D864873-2363-478E-B689-282422C5F67E}"/>
              </a:ext>
            </a:extLst>
          </p:cNvPr>
          <p:cNvSpPr/>
          <p:nvPr/>
        </p:nvSpPr>
        <p:spPr>
          <a:xfrm>
            <a:off x="6810375" y="795114"/>
            <a:ext cx="4902654" cy="656967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Have work done with one click!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0D307CBF-3481-426B-AF89-E9CD1E6C274D}"/>
              </a:ext>
            </a:extLst>
          </p:cNvPr>
          <p:cNvSpPr/>
          <p:nvPr/>
        </p:nvSpPr>
        <p:spPr>
          <a:xfrm>
            <a:off x="9070399" y="2288231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8B383B6-636F-457C-BC32-B58B05B76973}"/>
              </a:ext>
            </a:extLst>
          </p:cNvPr>
          <p:cNvSpPr txBox="1"/>
          <p:nvPr/>
        </p:nvSpPr>
        <p:spPr>
          <a:xfrm>
            <a:off x="336427" y="346311"/>
            <a:ext cx="515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</a:t>
            </a:r>
          </a:p>
        </p:txBody>
      </p:sp>
    </p:spTree>
    <p:extLst>
      <p:ext uri="{BB962C8B-B14F-4D97-AF65-F5344CB8AC3E}">
        <p14:creationId xmlns:p14="http://schemas.microsoft.com/office/powerpoint/2010/main" val="18990226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9E55D13-FFDA-4CEB-848B-A95FB90F8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5" y="2097227"/>
            <a:ext cx="6816738" cy="395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76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7" y="1962150"/>
            <a:ext cx="7095063" cy="4248130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6648450" y="435428"/>
            <a:ext cx="5064578" cy="1367353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Case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1: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Creating a button to post some values in this entry to be saved in another sheet.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3257448-9652-41C2-A36C-22B6085ED3FB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1-1</a:t>
            </a:r>
          </a:p>
        </p:txBody>
      </p:sp>
    </p:spTree>
    <p:extLst>
      <p:ext uri="{BB962C8B-B14F-4D97-AF65-F5344CB8AC3E}">
        <p14:creationId xmlns:p14="http://schemas.microsoft.com/office/powerpoint/2010/main" val="5353990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F503940-A879-402B-ADD3-20AED1F2C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63" y="2124273"/>
            <a:ext cx="9508334" cy="374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7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7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076325" y="1933575"/>
            <a:ext cx="9853711" cy="4162425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6781801" y="647720"/>
            <a:ext cx="4855028" cy="9211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Create a copy of your data to be saved in another sheet.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F21A710-79C2-4586-A69E-44DD2B1CF3ED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1-2</a:t>
            </a:r>
          </a:p>
        </p:txBody>
      </p:sp>
    </p:spTree>
    <p:extLst>
      <p:ext uri="{BB962C8B-B14F-4D97-AF65-F5344CB8AC3E}">
        <p14:creationId xmlns:p14="http://schemas.microsoft.com/office/powerpoint/2010/main" val="20309113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647FC3D-BD2A-4A56-B306-011C5553D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5" y="1839133"/>
            <a:ext cx="7439353" cy="424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78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9" y="1735788"/>
            <a:ext cx="7818962" cy="4522133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9029700" y="813631"/>
            <a:ext cx="2683329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Convert Records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E50FFECA-1C30-4652-AEAF-D1C48FCB176E}"/>
              </a:ext>
            </a:extLst>
          </p:cNvPr>
          <p:cNvCxnSpPr>
            <a:cxnSpLocks/>
          </p:cNvCxnSpPr>
          <p:nvPr/>
        </p:nvCxnSpPr>
        <p:spPr>
          <a:xfrm flipH="1">
            <a:off x="8194964" y="2617144"/>
            <a:ext cx="7927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50593B0-B94C-41B2-9E60-5125D25B5DFD}"/>
              </a:ext>
            </a:extLst>
          </p:cNvPr>
          <p:cNvSpPr txBox="1"/>
          <p:nvPr/>
        </p:nvSpPr>
        <p:spPr>
          <a:xfrm>
            <a:off x="9524578" y="2378696"/>
            <a:ext cx="1726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Click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BD4DBDDF-BAC8-4B32-9711-74223EF51BAD}"/>
              </a:ext>
            </a:extLst>
          </p:cNvPr>
          <p:cNvSpPr/>
          <p:nvPr/>
        </p:nvSpPr>
        <p:spPr>
          <a:xfrm>
            <a:off x="8987716" y="2426328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B656FEE-B6D0-408F-8884-D1D9BB03900A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1-3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E9C27E-B619-4198-9734-388CD85BB782}"/>
              </a:ext>
            </a:extLst>
          </p:cNvPr>
          <p:cNvSpPr/>
          <p:nvPr/>
        </p:nvSpPr>
        <p:spPr>
          <a:xfrm>
            <a:off x="2514600" y="1891144"/>
            <a:ext cx="1076326" cy="263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4845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9C4CED4-823D-4EFB-9BE9-DD58C81E1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06" y="1267672"/>
            <a:ext cx="6350394" cy="4915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7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9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809625" y="1171578"/>
            <a:ext cx="6657976" cy="5114920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E50FFECA-1C30-4652-AEAF-D1C48FCB176E}"/>
              </a:ext>
            </a:extLst>
          </p:cNvPr>
          <p:cNvCxnSpPr>
            <a:cxnSpLocks/>
          </p:cNvCxnSpPr>
          <p:nvPr/>
        </p:nvCxnSpPr>
        <p:spPr>
          <a:xfrm flipH="1">
            <a:off x="3200400" y="1998019"/>
            <a:ext cx="48768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50593B0-B94C-41B2-9E60-5125D25B5DFD}"/>
              </a:ext>
            </a:extLst>
          </p:cNvPr>
          <p:cNvSpPr txBox="1"/>
          <p:nvPr/>
        </p:nvSpPr>
        <p:spPr>
          <a:xfrm>
            <a:off x="8601074" y="1829186"/>
            <a:ext cx="3590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Convert to this sheet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86B26F73-DD25-4281-9A52-81C64FDC2057}"/>
              </a:ext>
            </a:extLst>
          </p:cNvPr>
          <p:cNvCxnSpPr>
            <a:cxnSpLocks/>
          </p:cNvCxnSpPr>
          <p:nvPr/>
        </p:nvCxnSpPr>
        <p:spPr>
          <a:xfrm flipH="1">
            <a:off x="6667500" y="3741094"/>
            <a:ext cx="14097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C5BAE7D-2232-4B6F-ADB3-2D89F9ED79AD}"/>
              </a:ext>
            </a:extLst>
          </p:cNvPr>
          <p:cNvSpPr txBox="1"/>
          <p:nvPr/>
        </p:nvSpPr>
        <p:spPr>
          <a:xfrm>
            <a:off x="8601074" y="3494544"/>
            <a:ext cx="320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Convert these fields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BC1D01D2-8F5E-4366-ADF6-7C03388967D3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3429028" y="5836594"/>
            <a:ext cx="4648172" cy="139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D4EE980-63E8-4116-8B63-92CC243AB9A6}"/>
              </a:ext>
            </a:extLst>
          </p:cNvPr>
          <p:cNvSpPr txBox="1"/>
          <p:nvPr/>
        </p:nvSpPr>
        <p:spPr>
          <a:xfrm>
            <a:off x="8601074" y="5609377"/>
            <a:ext cx="320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Create button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7" name="箭號: 五邊形 16">
            <a:extLst>
              <a:ext uri="{FF2B5EF4-FFF2-40B4-BE49-F238E27FC236}">
                <a16:creationId xmlns:a16="http://schemas.microsoft.com/office/drawing/2014/main" id="{BB1779AF-1343-49C2-B8AA-46C67DE88F3E}"/>
              </a:ext>
            </a:extLst>
          </p:cNvPr>
          <p:cNvSpPr/>
          <p:nvPr/>
        </p:nvSpPr>
        <p:spPr>
          <a:xfrm>
            <a:off x="8079608" y="1845198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3" name="箭號: 五邊形 22">
            <a:extLst>
              <a:ext uri="{FF2B5EF4-FFF2-40B4-BE49-F238E27FC236}">
                <a16:creationId xmlns:a16="http://schemas.microsoft.com/office/drawing/2014/main" id="{D671AE0C-31DC-473A-9E27-83F0E6165E0E}"/>
              </a:ext>
            </a:extLst>
          </p:cNvPr>
          <p:cNvSpPr/>
          <p:nvPr/>
        </p:nvSpPr>
        <p:spPr>
          <a:xfrm>
            <a:off x="8077200" y="3557893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4" name="箭號: 五邊形 23">
            <a:extLst>
              <a:ext uri="{FF2B5EF4-FFF2-40B4-BE49-F238E27FC236}">
                <a16:creationId xmlns:a16="http://schemas.microsoft.com/office/drawing/2014/main" id="{C42B1F1F-D96D-4DFA-9E8A-AF5CD67BAB18}"/>
              </a:ext>
            </a:extLst>
          </p:cNvPr>
          <p:cNvSpPr/>
          <p:nvPr/>
        </p:nvSpPr>
        <p:spPr>
          <a:xfrm>
            <a:off x="8077200" y="5667369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3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3848F12-ACEE-4271-8D0C-C5382077C023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1-4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47A42A6D-52C2-45D2-ADCE-3FB02EF96A2F}"/>
              </a:ext>
            </a:extLst>
          </p:cNvPr>
          <p:cNvSpPr/>
          <p:nvPr/>
        </p:nvSpPr>
        <p:spPr>
          <a:xfrm>
            <a:off x="9029700" y="813631"/>
            <a:ext cx="2683329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Convert Records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89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78A2423-EBCC-470A-95B4-188E89D11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8" y="2237457"/>
            <a:ext cx="7848493" cy="334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192554" y="6422571"/>
            <a:ext cx="5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8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568172" y="2086254"/>
            <a:ext cx="8090053" cy="3603346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8E8DBFD9-0A2C-4180-BB99-1E2AE683FC88}"/>
              </a:ext>
            </a:extLst>
          </p:cNvPr>
          <p:cNvSpPr/>
          <p:nvPr/>
        </p:nvSpPr>
        <p:spPr>
          <a:xfrm>
            <a:off x="5528734" y="566158"/>
            <a:ext cx="6271894" cy="953401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TW" sz="2400" dirty="0" err="1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The“Form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 Page” is the full detail of a single entry as a page.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0CD8621-17C7-43B7-8587-EDF274B03E9E}"/>
              </a:ext>
            </a:extLst>
          </p:cNvPr>
          <p:cNvCxnSpPr>
            <a:cxnSpLocks/>
          </p:cNvCxnSpPr>
          <p:nvPr/>
        </p:nvCxnSpPr>
        <p:spPr>
          <a:xfrm>
            <a:off x="4546707" y="3299140"/>
            <a:ext cx="460617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E1432FE-58EC-4BCB-97B5-02007B5F9517}"/>
              </a:ext>
            </a:extLst>
          </p:cNvPr>
          <p:cNvSpPr txBox="1"/>
          <p:nvPr/>
        </p:nvSpPr>
        <p:spPr>
          <a:xfrm>
            <a:off x="9674363" y="3084335"/>
            <a:ext cx="193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Field</a:t>
            </a:r>
          </a:p>
        </p:txBody>
      </p:sp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B2A576FA-01B1-44E8-B7FE-CA2F32BC7CA7}"/>
              </a:ext>
            </a:extLst>
          </p:cNvPr>
          <p:cNvSpPr/>
          <p:nvPr/>
        </p:nvSpPr>
        <p:spPr>
          <a:xfrm>
            <a:off x="9152878" y="3131967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3E521CA-EB19-4362-B7EC-9745CBBA47FE}"/>
              </a:ext>
            </a:extLst>
          </p:cNvPr>
          <p:cNvSpPr/>
          <p:nvPr/>
        </p:nvSpPr>
        <p:spPr>
          <a:xfrm>
            <a:off x="855459" y="3131967"/>
            <a:ext cx="3684792" cy="334346"/>
          </a:xfrm>
          <a:prstGeom prst="rect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5411991-D305-4EEA-83A6-D14C6CE18668}"/>
              </a:ext>
            </a:extLst>
          </p:cNvPr>
          <p:cNvSpPr txBox="1"/>
          <p:nvPr/>
        </p:nvSpPr>
        <p:spPr>
          <a:xfrm>
            <a:off x="326667" y="349521"/>
            <a:ext cx="326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Introduction</a:t>
            </a:r>
            <a:r>
              <a:rPr lang="zh-TW" altLang="en-US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 </a:t>
            </a: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5</a:t>
            </a:r>
            <a:endParaRPr lang="zh-TW" altLang="en-US" sz="3200" dirty="0">
              <a:solidFill>
                <a:srgbClr val="445252"/>
              </a:solidFill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256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684E77E-91B7-41D1-B6F6-8664C6DB5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9" y="2530110"/>
            <a:ext cx="8238925" cy="336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80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571500" y="2400300"/>
            <a:ext cx="8496300" cy="365056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4812715" y="1128360"/>
            <a:ext cx="7067550" cy="938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Case 2: You might want to update field values on a record without manually inputting.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711FEA1-EF5A-4133-A4D6-83FF50DC2FF0}"/>
              </a:ext>
            </a:extLst>
          </p:cNvPr>
          <p:cNvCxnSpPr>
            <a:cxnSpLocks/>
          </p:cNvCxnSpPr>
          <p:nvPr/>
        </p:nvCxnSpPr>
        <p:spPr>
          <a:xfrm flipH="1">
            <a:off x="7670800" y="5461363"/>
            <a:ext cx="1835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92E1DE1-66AE-4286-A5D7-3D988A0A14CF}"/>
              </a:ext>
            </a:extLst>
          </p:cNvPr>
          <p:cNvSpPr txBox="1"/>
          <p:nvPr/>
        </p:nvSpPr>
        <p:spPr>
          <a:xfrm>
            <a:off x="9972676" y="5229065"/>
            <a:ext cx="216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Click to update value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3" name="箭號: 五邊形 12">
            <a:extLst>
              <a:ext uri="{FF2B5EF4-FFF2-40B4-BE49-F238E27FC236}">
                <a16:creationId xmlns:a16="http://schemas.microsoft.com/office/drawing/2014/main" id="{8AD559EF-8A7E-4E93-9D99-45557C0E981C}"/>
              </a:ext>
            </a:extLst>
          </p:cNvPr>
          <p:cNvSpPr/>
          <p:nvPr/>
        </p:nvSpPr>
        <p:spPr>
          <a:xfrm>
            <a:off x="9505950" y="5278162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F55A320-199A-4C94-B2E6-D2CD18AE2C54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2-1</a:t>
            </a:r>
          </a:p>
        </p:txBody>
      </p:sp>
    </p:spTree>
    <p:extLst>
      <p:ext uri="{BB962C8B-B14F-4D97-AF65-F5344CB8AC3E}">
        <p14:creationId xmlns:p14="http://schemas.microsoft.com/office/powerpoint/2010/main" val="1145409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CA08C69-212A-443A-BBA3-2A98CF7EA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69" y="1924063"/>
            <a:ext cx="9842581" cy="400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81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885826" y="1827349"/>
            <a:ext cx="10144124" cy="4268652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8191500" y="761999"/>
            <a:ext cx="3521529" cy="660258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Update to “Qualified”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DF0DB61-AA57-4D3C-B27C-4694E518A642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2-2</a:t>
            </a:r>
          </a:p>
        </p:txBody>
      </p:sp>
    </p:spTree>
    <p:extLst>
      <p:ext uri="{BB962C8B-B14F-4D97-AF65-F5344CB8AC3E}">
        <p14:creationId xmlns:p14="http://schemas.microsoft.com/office/powerpoint/2010/main" val="5555256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EBB3747C-E139-4B5C-BDAA-4D1F1A96E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3" y="1839437"/>
            <a:ext cx="7696867" cy="426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82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9" y="1704989"/>
            <a:ext cx="8047561" cy="4571986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7534275" y="666867"/>
            <a:ext cx="4178754" cy="62523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Update value on this sheet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B1AC1B46-EDA6-41E0-A438-1E0DC0839858}"/>
              </a:ext>
            </a:extLst>
          </p:cNvPr>
          <p:cNvCxnSpPr>
            <a:cxnSpLocks/>
          </p:cNvCxnSpPr>
          <p:nvPr/>
        </p:nvCxnSpPr>
        <p:spPr>
          <a:xfrm flipH="1">
            <a:off x="8444345" y="3636319"/>
            <a:ext cx="8537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139BB82-92A9-423F-A81C-B14212FBF5E2}"/>
              </a:ext>
            </a:extLst>
          </p:cNvPr>
          <p:cNvSpPr txBox="1"/>
          <p:nvPr/>
        </p:nvSpPr>
        <p:spPr>
          <a:xfrm>
            <a:off x="9764860" y="3402711"/>
            <a:ext cx="230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Click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3" name="箭號: 五邊形 12">
            <a:extLst>
              <a:ext uri="{FF2B5EF4-FFF2-40B4-BE49-F238E27FC236}">
                <a16:creationId xmlns:a16="http://schemas.microsoft.com/office/drawing/2014/main" id="{4CD17079-96AC-4D14-BAC8-876644743D17}"/>
              </a:ext>
            </a:extLst>
          </p:cNvPr>
          <p:cNvSpPr/>
          <p:nvPr/>
        </p:nvSpPr>
        <p:spPr>
          <a:xfrm>
            <a:off x="9298134" y="3450343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A028E2B-656A-4541-BC4A-7E56ABB2F810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2-3</a:t>
            </a:r>
          </a:p>
        </p:txBody>
      </p:sp>
    </p:spTree>
    <p:extLst>
      <p:ext uri="{BB962C8B-B14F-4D97-AF65-F5344CB8AC3E}">
        <p14:creationId xmlns:p14="http://schemas.microsoft.com/office/powerpoint/2010/main" val="214969648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E4C6065-EBEA-4F4C-B0E0-0792AE42F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7" y="2474659"/>
            <a:ext cx="7249255" cy="2887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83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658289" y="2352100"/>
            <a:ext cx="7428436" cy="3143825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B1AC1B46-EDA6-41E0-A438-1E0DC0839858}"/>
              </a:ext>
            </a:extLst>
          </p:cNvPr>
          <p:cNvCxnSpPr>
            <a:cxnSpLocks/>
          </p:cNvCxnSpPr>
          <p:nvPr/>
        </p:nvCxnSpPr>
        <p:spPr>
          <a:xfrm flipH="1">
            <a:off x="5134289" y="3388669"/>
            <a:ext cx="35242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139BB82-92A9-423F-A81C-B14212FBF5E2}"/>
              </a:ext>
            </a:extLst>
          </p:cNvPr>
          <p:cNvSpPr txBox="1"/>
          <p:nvPr/>
        </p:nvSpPr>
        <p:spPr>
          <a:xfrm>
            <a:off x="9125263" y="3166419"/>
            <a:ext cx="276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Update field(s)</a:t>
            </a: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9DA91972-F676-420E-9E48-723E9BCA0F1A}"/>
              </a:ext>
            </a:extLst>
          </p:cNvPr>
          <p:cNvCxnSpPr>
            <a:cxnSpLocks/>
          </p:cNvCxnSpPr>
          <p:nvPr/>
        </p:nvCxnSpPr>
        <p:spPr>
          <a:xfrm flipH="1">
            <a:off x="3812381" y="4701978"/>
            <a:ext cx="48461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76AE5B3-A742-4981-A45B-081B432BCFAD}"/>
              </a:ext>
            </a:extLst>
          </p:cNvPr>
          <p:cNvSpPr txBox="1"/>
          <p:nvPr/>
        </p:nvSpPr>
        <p:spPr>
          <a:xfrm>
            <a:off x="9134476" y="4486025"/>
            <a:ext cx="276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Create button</a:t>
            </a:r>
          </a:p>
        </p:txBody>
      </p:sp>
      <p:sp>
        <p:nvSpPr>
          <p:cNvPr id="19" name="箭號: 五邊形 18">
            <a:extLst>
              <a:ext uri="{FF2B5EF4-FFF2-40B4-BE49-F238E27FC236}">
                <a16:creationId xmlns:a16="http://schemas.microsoft.com/office/drawing/2014/main" id="{C70390F0-8F28-44A5-9AF1-58B68E2436B7}"/>
              </a:ext>
            </a:extLst>
          </p:cNvPr>
          <p:cNvSpPr/>
          <p:nvPr/>
        </p:nvSpPr>
        <p:spPr>
          <a:xfrm>
            <a:off x="8658537" y="3215516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0" name="箭號: 五邊形 19">
            <a:extLst>
              <a:ext uri="{FF2B5EF4-FFF2-40B4-BE49-F238E27FC236}">
                <a16:creationId xmlns:a16="http://schemas.microsoft.com/office/drawing/2014/main" id="{AB6CB48A-DE24-4FF7-A3C0-0C7E6C5F0456}"/>
              </a:ext>
            </a:extLst>
          </p:cNvPr>
          <p:cNvSpPr/>
          <p:nvPr/>
        </p:nvSpPr>
        <p:spPr>
          <a:xfrm>
            <a:off x="8658537" y="4533657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A612950-C10D-415C-B0F8-163067C5655C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2-4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837934CC-F764-4A8F-AA58-C2BCA56D929B}"/>
              </a:ext>
            </a:extLst>
          </p:cNvPr>
          <p:cNvSpPr/>
          <p:nvPr/>
        </p:nvSpPr>
        <p:spPr>
          <a:xfrm>
            <a:off x="7534275" y="666867"/>
            <a:ext cx="4178754" cy="62523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Update value on this sheet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3885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497E5E5-5597-49FE-B4B1-66E487ABB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6" y="2657131"/>
            <a:ext cx="8115995" cy="32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84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559293" y="2532660"/>
            <a:ext cx="8308482" cy="3489801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5921406" y="702698"/>
            <a:ext cx="5934168" cy="1377881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Case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3:</a:t>
            </a:r>
            <a:r>
              <a:rPr lang="zh-TW" altLang="en-US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 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You might want to update field values in sheet A's records according to the values in a record from sheet B.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711FEA1-EF5A-4133-A4D6-83FF50DC2FF0}"/>
              </a:ext>
            </a:extLst>
          </p:cNvPr>
          <p:cNvCxnSpPr>
            <a:cxnSpLocks/>
          </p:cNvCxnSpPr>
          <p:nvPr/>
        </p:nvCxnSpPr>
        <p:spPr>
          <a:xfrm>
            <a:off x="6496377" y="3152775"/>
            <a:ext cx="0" cy="24249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92E1DE1-66AE-4286-A5D7-3D988A0A14CF}"/>
              </a:ext>
            </a:extLst>
          </p:cNvPr>
          <p:cNvSpPr txBox="1"/>
          <p:nvPr/>
        </p:nvSpPr>
        <p:spPr>
          <a:xfrm>
            <a:off x="9134475" y="3436001"/>
            <a:ext cx="2899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Issuing goods from a Outgoing  Stock to change the inventory of the products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6E22222B-57B3-4876-9257-5E426588A579}"/>
              </a:ext>
            </a:extLst>
          </p:cNvPr>
          <p:cNvCxnSpPr>
            <a:cxnSpLocks/>
          </p:cNvCxnSpPr>
          <p:nvPr/>
        </p:nvCxnSpPr>
        <p:spPr>
          <a:xfrm>
            <a:off x="6498454" y="3152775"/>
            <a:ext cx="267412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箭號: 五邊形 16">
            <a:extLst>
              <a:ext uri="{FF2B5EF4-FFF2-40B4-BE49-F238E27FC236}">
                <a16:creationId xmlns:a16="http://schemas.microsoft.com/office/drawing/2014/main" id="{A8AB44B1-87AC-4E61-A7F4-1DA1B19661B8}"/>
              </a:ext>
            </a:extLst>
          </p:cNvPr>
          <p:cNvSpPr/>
          <p:nvPr/>
        </p:nvSpPr>
        <p:spPr>
          <a:xfrm>
            <a:off x="9134475" y="2969574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94347C7-37AC-46B9-80A4-BC303232455F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3-1</a:t>
            </a:r>
          </a:p>
        </p:txBody>
      </p:sp>
    </p:spTree>
    <p:extLst>
      <p:ext uri="{BB962C8B-B14F-4D97-AF65-F5344CB8AC3E}">
        <p14:creationId xmlns:p14="http://schemas.microsoft.com/office/powerpoint/2010/main" val="13297522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85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935331" y="1829531"/>
            <a:ext cx="7776839" cy="4466793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7821227" y="667383"/>
            <a:ext cx="3891802" cy="986331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Update value on another “Inventory Sheet”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3" name="箭號: 向下 2">
            <a:extLst>
              <a:ext uri="{FF2B5EF4-FFF2-40B4-BE49-F238E27FC236}">
                <a16:creationId xmlns:a16="http://schemas.microsoft.com/office/drawing/2014/main" id="{0C544C4C-384C-41B1-BE2E-9562CFF2FF27}"/>
              </a:ext>
            </a:extLst>
          </p:cNvPr>
          <p:cNvSpPr/>
          <p:nvPr/>
        </p:nvSpPr>
        <p:spPr>
          <a:xfrm>
            <a:off x="5664375" y="3806760"/>
            <a:ext cx="318749" cy="422057"/>
          </a:xfrm>
          <a:prstGeom prst="downArrow">
            <a:avLst/>
          </a:prstGeom>
          <a:solidFill>
            <a:srgbClr val="F8937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0392E22-095B-4012-99E3-CE21D2347C19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3-2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4A04EEB-DA9D-4E6F-837A-DCD7C54BF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39" y="1912877"/>
            <a:ext cx="7472108" cy="175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26F291C-0D4D-49A9-A7DD-F100CCE56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96" y="4366724"/>
            <a:ext cx="7472108" cy="175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736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624B49F-3DCD-4016-A4DB-FA1DA913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65" y="1782762"/>
            <a:ext cx="7866026" cy="416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86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205705" y="1642978"/>
            <a:ext cx="8219012" cy="4466793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6977848" y="658094"/>
            <a:ext cx="4735181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Update value on another sheet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1C53FDB2-46EE-40A7-9D91-DF92D1EA2410}"/>
              </a:ext>
            </a:extLst>
          </p:cNvPr>
          <p:cNvCxnSpPr>
            <a:cxnSpLocks/>
          </p:cNvCxnSpPr>
          <p:nvPr/>
        </p:nvCxnSpPr>
        <p:spPr>
          <a:xfrm flipH="1">
            <a:off x="9196595" y="4362808"/>
            <a:ext cx="6039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FC5312E-F6D6-4360-BAF4-37A8B3A7134B}"/>
              </a:ext>
            </a:extLst>
          </p:cNvPr>
          <p:cNvSpPr txBox="1"/>
          <p:nvPr/>
        </p:nvSpPr>
        <p:spPr>
          <a:xfrm>
            <a:off x="10330543" y="4131975"/>
            <a:ext cx="1861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Click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5" name="箭號: 五邊形 14">
            <a:extLst>
              <a:ext uri="{FF2B5EF4-FFF2-40B4-BE49-F238E27FC236}">
                <a16:creationId xmlns:a16="http://schemas.microsoft.com/office/drawing/2014/main" id="{CFD525C0-37F1-42DC-9706-71B5CD410C93}"/>
              </a:ext>
            </a:extLst>
          </p:cNvPr>
          <p:cNvSpPr/>
          <p:nvPr/>
        </p:nvSpPr>
        <p:spPr>
          <a:xfrm>
            <a:off x="9800578" y="4179607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8767B3D-70A0-4106-B2C1-347F1199BE0A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3-3</a:t>
            </a:r>
          </a:p>
        </p:txBody>
      </p:sp>
    </p:spTree>
    <p:extLst>
      <p:ext uri="{BB962C8B-B14F-4D97-AF65-F5344CB8AC3E}">
        <p14:creationId xmlns:p14="http://schemas.microsoft.com/office/powerpoint/2010/main" val="27112757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87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136342" y="1171580"/>
            <a:ext cx="5646198" cy="5184829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1C53FDB2-46EE-40A7-9D91-DF92D1EA2410}"/>
              </a:ext>
            </a:extLst>
          </p:cNvPr>
          <p:cNvCxnSpPr>
            <a:cxnSpLocks/>
          </p:cNvCxnSpPr>
          <p:nvPr/>
        </p:nvCxnSpPr>
        <p:spPr>
          <a:xfrm flipH="1">
            <a:off x="6784203" y="2506079"/>
            <a:ext cx="6039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FC5312E-F6D6-4360-BAF4-37A8B3A7134B}"/>
              </a:ext>
            </a:extLst>
          </p:cNvPr>
          <p:cNvSpPr txBox="1"/>
          <p:nvPr/>
        </p:nvSpPr>
        <p:spPr>
          <a:xfrm>
            <a:off x="7913286" y="2256767"/>
            <a:ext cx="421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Select sheet to be updated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B0AC32EE-4394-4363-A223-284D08BB62B1}"/>
              </a:ext>
            </a:extLst>
          </p:cNvPr>
          <p:cNvCxnSpPr>
            <a:cxnSpLocks/>
          </p:cNvCxnSpPr>
          <p:nvPr/>
        </p:nvCxnSpPr>
        <p:spPr>
          <a:xfrm flipH="1">
            <a:off x="6784203" y="3332165"/>
            <a:ext cx="6039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8D6DDBF-512A-4E51-9730-92C7FE854813}"/>
              </a:ext>
            </a:extLst>
          </p:cNvPr>
          <p:cNvSpPr txBox="1"/>
          <p:nvPr/>
        </p:nvSpPr>
        <p:spPr>
          <a:xfrm>
            <a:off x="7913286" y="3155599"/>
            <a:ext cx="368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Update to field(s)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C0176A06-4AF1-4DE7-91F5-B039E5834301}"/>
              </a:ext>
            </a:extLst>
          </p:cNvPr>
          <p:cNvCxnSpPr>
            <a:cxnSpLocks/>
          </p:cNvCxnSpPr>
          <p:nvPr/>
        </p:nvCxnSpPr>
        <p:spPr>
          <a:xfrm flipH="1">
            <a:off x="6784203" y="4607868"/>
            <a:ext cx="6039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A7D37D0-8133-4F21-AECF-F6928C9C1AB0}"/>
              </a:ext>
            </a:extLst>
          </p:cNvPr>
          <p:cNvSpPr txBox="1"/>
          <p:nvPr/>
        </p:nvSpPr>
        <p:spPr>
          <a:xfrm>
            <a:off x="7918325" y="4373766"/>
            <a:ext cx="4133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Conditions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22" name="箭號: 五邊形 21">
            <a:extLst>
              <a:ext uri="{FF2B5EF4-FFF2-40B4-BE49-F238E27FC236}">
                <a16:creationId xmlns:a16="http://schemas.microsoft.com/office/drawing/2014/main" id="{8C8A088F-09B6-4E2F-9BE1-73234F0DB99D}"/>
              </a:ext>
            </a:extLst>
          </p:cNvPr>
          <p:cNvSpPr/>
          <p:nvPr/>
        </p:nvSpPr>
        <p:spPr>
          <a:xfrm>
            <a:off x="7388186" y="2320103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3" name="箭號: 五邊形 22">
            <a:extLst>
              <a:ext uri="{FF2B5EF4-FFF2-40B4-BE49-F238E27FC236}">
                <a16:creationId xmlns:a16="http://schemas.microsoft.com/office/drawing/2014/main" id="{5692DA27-CFB2-4574-AB9F-67E95F9C0524}"/>
              </a:ext>
            </a:extLst>
          </p:cNvPr>
          <p:cNvSpPr/>
          <p:nvPr/>
        </p:nvSpPr>
        <p:spPr>
          <a:xfrm>
            <a:off x="7388186" y="3159433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2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24" name="箭號: 五邊形 23">
            <a:extLst>
              <a:ext uri="{FF2B5EF4-FFF2-40B4-BE49-F238E27FC236}">
                <a16:creationId xmlns:a16="http://schemas.microsoft.com/office/drawing/2014/main" id="{89C5AA51-4AFE-4D6E-A187-CED82E094A0C}"/>
              </a:ext>
            </a:extLst>
          </p:cNvPr>
          <p:cNvSpPr/>
          <p:nvPr/>
        </p:nvSpPr>
        <p:spPr>
          <a:xfrm>
            <a:off x="7355957" y="4424667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3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0662811-99E5-4FEF-84ED-83E140FEFC65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3-4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C6AEE04A-7B38-4134-A540-7787ADB49B5C}"/>
              </a:ext>
            </a:extLst>
          </p:cNvPr>
          <p:cNvSpPr/>
          <p:nvPr/>
        </p:nvSpPr>
        <p:spPr>
          <a:xfrm>
            <a:off x="6977848" y="541347"/>
            <a:ext cx="4735181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Update value on another sheet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A3F8BD4-8C0E-45A4-8F24-31593F16A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51" y="1253457"/>
            <a:ext cx="5420745" cy="501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3761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0493E2F-7537-4BDF-9BA5-ED84417DD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41" y="2251878"/>
            <a:ext cx="6797505" cy="383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88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2272598" y="2167484"/>
            <a:ext cx="7039993" cy="4108692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6551720" y="581824"/>
            <a:ext cx="5303854" cy="134973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Case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4</a:t>
            </a: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: Creating a button to send a custom e-mail that contain your entry values.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C051871-6A4A-4BBE-B546-526149AAE76B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4-1</a:t>
            </a:r>
          </a:p>
        </p:txBody>
      </p:sp>
    </p:spTree>
    <p:extLst>
      <p:ext uri="{BB962C8B-B14F-4D97-AF65-F5344CB8AC3E}">
        <p14:creationId xmlns:p14="http://schemas.microsoft.com/office/powerpoint/2010/main" val="26458325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E283E8C-6A94-48F4-971E-558A93D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85" y="1964928"/>
            <a:ext cx="6935665" cy="366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89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924129" y="1813256"/>
            <a:ext cx="7184360" cy="3971630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8558074" y="785711"/>
            <a:ext cx="3154955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Send custom e-mail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92E1DE1-66AE-4286-A5D7-3D988A0A14CF}"/>
              </a:ext>
            </a:extLst>
          </p:cNvPr>
          <p:cNvSpPr txBox="1"/>
          <p:nvPr/>
        </p:nvSpPr>
        <p:spPr>
          <a:xfrm>
            <a:off x="10074212" y="4748869"/>
            <a:ext cx="1638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Click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C862715A-66E0-4185-B487-411ED3C269A5}"/>
              </a:ext>
            </a:extLst>
          </p:cNvPr>
          <p:cNvCxnSpPr>
            <a:cxnSpLocks/>
          </p:cNvCxnSpPr>
          <p:nvPr/>
        </p:nvCxnSpPr>
        <p:spPr>
          <a:xfrm flipH="1">
            <a:off x="8886549" y="4994776"/>
            <a:ext cx="6391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34F5D955-2DAA-40E9-BDD7-DDE92629651A}"/>
              </a:ext>
            </a:extLst>
          </p:cNvPr>
          <p:cNvSpPr/>
          <p:nvPr/>
        </p:nvSpPr>
        <p:spPr>
          <a:xfrm>
            <a:off x="9525740" y="4787965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C1A1155-DB6D-441D-B77A-25309F8494FF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4-2</a:t>
            </a:r>
          </a:p>
        </p:txBody>
      </p:sp>
    </p:spTree>
    <p:extLst>
      <p:ext uri="{BB962C8B-B14F-4D97-AF65-F5344CB8AC3E}">
        <p14:creationId xmlns:p14="http://schemas.microsoft.com/office/powerpoint/2010/main" val="257777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AB37E377-85D0-499B-9A58-33FF239A755C}"/>
              </a:ext>
            </a:extLst>
          </p:cNvPr>
          <p:cNvSpPr txBox="1"/>
          <p:nvPr/>
        </p:nvSpPr>
        <p:spPr>
          <a:xfrm>
            <a:off x="1067188" y="3013501"/>
            <a:ext cx="994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600" dirty="0">
                <a:solidFill>
                  <a:srgbClr val="9D626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Designing your Ragic application 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44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192554" y="6422571"/>
            <a:ext cx="52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44525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9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D8AEA6-9B0F-4495-AA6D-03C0198F9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68" y="606535"/>
            <a:ext cx="2791686" cy="279168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614003B-C9B4-4A9B-A1CD-D4AB6B137866}"/>
              </a:ext>
            </a:extLst>
          </p:cNvPr>
          <p:cNvSpPr txBox="1"/>
          <p:nvPr/>
        </p:nvSpPr>
        <p:spPr>
          <a:xfrm>
            <a:off x="1144062" y="5901245"/>
            <a:ext cx="403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445252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Get the hang of Ragic</a:t>
            </a:r>
            <a:endParaRPr lang="zh-TW" altLang="en-US" sz="2000" dirty="0">
              <a:solidFill>
                <a:srgbClr val="445252"/>
              </a:solidFill>
              <a:latin typeface="Noto Sans CJK TC Regular" panose="020B0500000000000000" pitchFamily="34" charset="-120"/>
              <a:ea typeface="Noto Sans CJK TC Regular" panose="020B0500000000000000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AF54039-ABFB-483B-A916-C0D9F8A5B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2" y="5576097"/>
            <a:ext cx="650296" cy="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854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B119CB9-4CA0-47A1-A705-A8023F87D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6" y="1335772"/>
            <a:ext cx="6557014" cy="477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90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774913" y="1247717"/>
            <a:ext cx="6868762" cy="5011040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8984202" y="526884"/>
            <a:ext cx="2652627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Design template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92E1DE1-66AE-4286-A5D7-3D988A0A14CF}"/>
              </a:ext>
            </a:extLst>
          </p:cNvPr>
          <p:cNvSpPr txBox="1"/>
          <p:nvPr/>
        </p:nvSpPr>
        <p:spPr>
          <a:xfrm>
            <a:off x="8651938" y="4540171"/>
            <a:ext cx="317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Automatically filled with the values in this entry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C862715A-66E0-4185-B487-411ED3C269A5}"/>
              </a:ext>
            </a:extLst>
          </p:cNvPr>
          <p:cNvCxnSpPr>
            <a:cxnSpLocks/>
          </p:cNvCxnSpPr>
          <p:nvPr/>
        </p:nvCxnSpPr>
        <p:spPr>
          <a:xfrm flipH="1">
            <a:off x="3852909" y="4746427"/>
            <a:ext cx="433230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箭號: 五邊形 12">
            <a:extLst>
              <a:ext uri="{FF2B5EF4-FFF2-40B4-BE49-F238E27FC236}">
                <a16:creationId xmlns:a16="http://schemas.microsoft.com/office/drawing/2014/main" id="{364D71DD-075C-4A21-86D0-347119EEBF19}"/>
              </a:ext>
            </a:extLst>
          </p:cNvPr>
          <p:cNvSpPr/>
          <p:nvPr/>
        </p:nvSpPr>
        <p:spPr>
          <a:xfrm>
            <a:off x="8185212" y="4570755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F4EE45D-F2C5-40E3-8B62-2B413671B690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4-3</a:t>
            </a:r>
          </a:p>
        </p:txBody>
      </p:sp>
    </p:spTree>
    <p:extLst>
      <p:ext uri="{BB962C8B-B14F-4D97-AF65-F5344CB8AC3E}">
        <p14:creationId xmlns:p14="http://schemas.microsoft.com/office/powerpoint/2010/main" val="4450347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91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2121763" y="1303076"/>
            <a:ext cx="6862439" cy="4938921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B63FC84-0BA0-4A4E-B30C-B74E59C81AC4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Improving efficiency 4-4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0420CFE0-87E3-450D-A042-1AA8249BD3D3}"/>
              </a:ext>
            </a:extLst>
          </p:cNvPr>
          <p:cNvSpPr/>
          <p:nvPr/>
        </p:nvSpPr>
        <p:spPr>
          <a:xfrm>
            <a:off x="8815526" y="526884"/>
            <a:ext cx="2821303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Preview template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9985F77-203E-44FA-90E5-29BAB8ADF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89" y="1402011"/>
            <a:ext cx="6503537" cy="471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7414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BF67B07-70F5-4E6C-9E07-028AE9C74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90" y="283125"/>
            <a:ext cx="3534636" cy="353463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B37E377-85D0-499B-9A58-33FF239A755C}"/>
              </a:ext>
            </a:extLst>
          </p:cNvPr>
          <p:cNvSpPr txBox="1"/>
          <p:nvPr/>
        </p:nvSpPr>
        <p:spPr>
          <a:xfrm>
            <a:off x="1067189" y="3013501"/>
            <a:ext cx="7552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800" dirty="0">
                <a:solidFill>
                  <a:srgbClr val="9D626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Reports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lack" panose="020B0A00000000000000" pitchFamily="34" charset="-120"/>
              <a:ea typeface="Noto Sans CJK TC Black" panose="020B0A00000000000000" pitchFamily="34" charset="-120"/>
              <a:cs typeface="Microsoft Sans Serif" panose="020B0604020202020204" pitchFamily="34" charset="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44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39475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</a:t>
            </a:r>
            <a:r>
              <a:rPr lang="en-US" altLang="zh-TW" sz="2000" dirty="0">
                <a:solidFill>
                  <a:srgbClr val="44525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92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525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614003B-C9B4-4A9B-A1CD-D4AB6B137866}"/>
              </a:ext>
            </a:extLst>
          </p:cNvPr>
          <p:cNvSpPr txBox="1"/>
          <p:nvPr/>
        </p:nvSpPr>
        <p:spPr>
          <a:xfrm>
            <a:off x="6505046" y="5891498"/>
            <a:ext cx="4037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2000" dirty="0">
                <a:solidFill>
                  <a:srgbClr val="445252"/>
                </a:solidFill>
                <a:latin typeface="Noto Sans CJK TC Regular" panose="020B0500000000000000" pitchFamily="34" charset="-120"/>
                <a:ea typeface="Noto Sans CJK TC Regular" panose="020B0500000000000000" pitchFamily="34" charset="-120"/>
              </a:rPr>
              <a:t>The Road to Mastery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710AEEE-9CD8-4B3C-A831-A81C30007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17" y="5592983"/>
            <a:ext cx="686429" cy="68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148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9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3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2920753" y="1953089"/>
            <a:ext cx="6320901" cy="3799641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6391921" y="464190"/>
            <a:ext cx="5321108" cy="933791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You can generate reports from the data you have in your Ragic sheets.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DD20380-D4CD-412E-B833-622118A096B8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Reports 1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4201FA7-BF39-4A25-96AC-7C2B1358B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93" y="2020512"/>
            <a:ext cx="3122089" cy="364782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69EDACC-3F26-4694-B539-71120BE1D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41" y="2067822"/>
            <a:ext cx="3311489" cy="323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739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DC8A91C-CD0A-48AC-BF4A-0CD5CAF5D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76" y="2287580"/>
            <a:ext cx="9696124" cy="228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9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4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876299" y="2128249"/>
            <a:ext cx="10016597" cy="265234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D542BE9E-ACF4-4B3D-98C1-94295EEBCA02}"/>
              </a:ext>
            </a:extLst>
          </p:cNvPr>
          <p:cNvCxnSpPr>
            <a:cxnSpLocks/>
          </p:cNvCxnSpPr>
          <p:nvPr/>
        </p:nvCxnSpPr>
        <p:spPr>
          <a:xfrm>
            <a:off x="8982075" y="3540369"/>
            <a:ext cx="0" cy="163170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D5D6CAB-5CB8-409B-B57C-B286DAE659D2}"/>
              </a:ext>
            </a:extLst>
          </p:cNvPr>
          <p:cNvSpPr txBox="1"/>
          <p:nvPr/>
        </p:nvSpPr>
        <p:spPr>
          <a:xfrm>
            <a:off x="7587912" y="5247491"/>
            <a:ext cx="4371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Option 1: Create</a:t>
            </a:r>
            <a:r>
              <a:rPr lang="zh-TW" altLang="en-US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 </a:t>
            </a:r>
            <a:r>
              <a:rPr lang="en-US" altLang="zh-TW" sz="2400" dirty="0">
                <a:solidFill>
                  <a:srgbClr val="9D6262"/>
                </a:solidFill>
                <a:latin typeface="Noto Sans CJK TC Bold" panose="020B0800000000000000" pitchFamily="34" charset="-120"/>
                <a:ea typeface="Noto Sans CJK TC Bold" panose="020B0800000000000000" pitchFamily="34" charset="-120"/>
              </a:rPr>
              <a:t>new report from “Reports Tab”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4" name="箭號: 五邊形 13">
            <a:extLst>
              <a:ext uri="{FF2B5EF4-FFF2-40B4-BE49-F238E27FC236}">
                <a16:creationId xmlns:a16="http://schemas.microsoft.com/office/drawing/2014/main" id="{5465F016-E4BA-4D45-A1BC-FC135C369C0C}"/>
              </a:ext>
            </a:extLst>
          </p:cNvPr>
          <p:cNvSpPr/>
          <p:nvPr/>
        </p:nvSpPr>
        <p:spPr>
          <a:xfrm>
            <a:off x="7121186" y="5296588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879F467-4060-4555-A42B-D059483462A4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Reports 2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0DBEC599-9395-402E-928C-8B06D17F9604}"/>
              </a:ext>
            </a:extLst>
          </p:cNvPr>
          <p:cNvSpPr/>
          <p:nvPr/>
        </p:nvSpPr>
        <p:spPr>
          <a:xfrm>
            <a:off x="6391921" y="464190"/>
            <a:ext cx="5321108" cy="933791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You can generate reports from the data you have in your Ragic sheets.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78841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C4936A3-FB75-4AAC-8ECB-23FDC67A8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55" y="1646105"/>
            <a:ext cx="9974532" cy="352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95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1020536" y="1504574"/>
            <a:ext cx="10266589" cy="3838658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D542BE9E-ACF4-4B3D-98C1-94295EEBCA02}"/>
              </a:ext>
            </a:extLst>
          </p:cNvPr>
          <p:cNvCxnSpPr>
            <a:cxnSpLocks/>
          </p:cNvCxnSpPr>
          <p:nvPr/>
        </p:nvCxnSpPr>
        <p:spPr>
          <a:xfrm>
            <a:off x="8524875" y="5122985"/>
            <a:ext cx="0" cy="3824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D5D6CAB-5CB8-409B-B57C-B286DAE659D2}"/>
              </a:ext>
            </a:extLst>
          </p:cNvPr>
          <p:cNvSpPr txBox="1"/>
          <p:nvPr/>
        </p:nvSpPr>
        <p:spPr>
          <a:xfrm>
            <a:off x="6589468" y="5501221"/>
            <a:ext cx="536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Bold" panose="020B0800000000000000" pitchFamily="34" charset="-120"/>
                <a:ea typeface="Noto Sans CJK TC Bold" panose="020B0800000000000000" pitchFamily="34" charset="-120"/>
                <a:cs typeface="+mn-cs"/>
              </a:rPr>
              <a:t>Option 2: Create new report in your sheet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Bold" panose="020B0800000000000000" pitchFamily="34" charset="-120"/>
              <a:ea typeface="Noto Sans CJK TC Bold" panose="020B0800000000000000" pitchFamily="34" charset="-120"/>
              <a:cs typeface="+mn-cs"/>
            </a:endParaRPr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099068EC-76F8-48BC-8010-5F01EFC267A0}"/>
              </a:ext>
            </a:extLst>
          </p:cNvPr>
          <p:cNvSpPr/>
          <p:nvPr/>
        </p:nvSpPr>
        <p:spPr>
          <a:xfrm>
            <a:off x="6122742" y="5534197"/>
            <a:ext cx="466726" cy="366402"/>
          </a:xfrm>
          <a:prstGeom prst="homePlate">
            <a:avLst>
              <a:gd name="adj" fmla="val 34402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Noto Sans CJK SC Bold" panose="020B0800000000000000" pitchFamily="34" charset="-128"/>
                <a:ea typeface="Noto Sans CJK SC Bold" panose="020B0800000000000000" pitchFamily="34" charset="-128"/>
              </a:rPr>
              <a:t>1</a:t>
            </a:r>
            <a:endParaRPr lang="zh-TW" altLang="en-US" sz="2000" dirty="0">
              <a:latin typeface="Noto Sans CJK SC Bold" panose="020B0800000000000000" pitchFamily="34" charset="-128"/>
              <a:ea typeface="Noto Sans CJK SC Bold" panose="020B0800000000000000" pitchFamily="34" charset="-128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F228F7D-F27E-4DD0-B3CE-62F8E80112C9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Reports 3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5A66DE53-718C-4B4B-A925-6CA41F5C1E6B}"/>
              </a:ext>
            </a:extLst>
          </p:cNvPr>
          <p:cNvSpPr/>
          <p:nvPr/>
        </p:nvSpPr>
        <p:spPr>
          <a:xfrm>
            <a:off x="6391921" y="346311"/>
            <a:ext cx="5321108" cy="933791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You can generate reports from the data you have in your Ragic sheets.</a:t>
            </a:r>
            <a:endParaRPr lang="zh-TW" altLang="en-US" sz="2400" dirty="0">
              <a:solidFill>
                <a:prstClr val="white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143182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9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2724150" y="1467306"/>
            <a:ext cx="6191250" cy="475250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8524875" y="435428"/>
            <a:ext cx="2950029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Dashboard Report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3383CB3-2269-4189-87F1-FB68A6E9B295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Reports 4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47825E1-F4BF-4510-9C4F-ACC6C0D64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94" y="1667310"/>
            <a:ext cx="5791431" cy="430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73322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9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7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2085975" y="2247908"/>
            <a:ext cx="8134350" cy="2969937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9086850" y="589723"/>
            <a:ext cx="2549979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Ranking Report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BA01D6-213F-4D62-A3D8-3CD0CBBBBF76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Reports 5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3633E7F-10B5-4B36-A820-301D7F9FC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34" y="2379222"/>
            <a:ext cx="7713129" cy="262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8806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53A61D0-A62D-4267-BA3A-593B20E6F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86" y="1838687"/>
            <a:ext cx="5617783" cy="371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9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8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2847974" y="1666881"/>
            <a:ext cx="6086475" cy="4086212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9725025" y="589723"/>
            <a:ext cx="1911804" cy="584775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Pivot Table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4DC9EE7-42B2-44AA-A956-167C952D9B53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Reports 6</a:t>
            </a:r>
          </a:p>
        </p:txBody>
      </p:sp>
    </p:spTree>
    <p:extLst>
      <p:ext uri="{BB962C8B-B14F-4D97-AF65-F5344CB8AC3E}">
        <p14:creationId xmlns:p14="http://schemas.microsoft.com/office/powerpoint/2010/main" val="13474040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10462B9-458B-4741-944D-8477E8682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2" y="1901439"/>
            <a:ext cx="11095311" cy="3880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96CC851-8876-4FDC-A956-FAB926C947ED}"/>
              </a:ext>
            </a:extLst>
          </p:cNvPr>
          <p:cNvCxnSpPr/>
          <p:nvPr/>
        </p:nvCxnSpPr>
        <p:spPr>
          <a:xfrm>
            <a:off x="658288" y="6422571"/>
            <a:ext cx="10978541" cy="0"/>
          </a:xfrm>
          <a:prstGeom prst="line">
            <a:avLst/>
          </a:prstGeom>
          <a:ln w="15875" cmpd="sng">
            <a:solidFill>
              <a:srgbClr val="9D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FD71F5E-3559-4061-B48D-4F74E023BDE7}"/>
              </a:ext>
            </a:extLst>
          </p:cNvPr>
          <p:cNvSpPr txBox="1"/>
          <p:nvPr/>
        </p:nvSpPr>
        <p:spPr>
          <a:xfrm>
            <a:off x="11029950" y="6422571"/>
            <a:ext cx="6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D6262"/>
                </a:solidFill>
                <a:effectLst/>
                <a:uLnTx/>
                <a:uFillTx/>
                <a:latin typeface="Noto Sans CJK TC Medium" panose="020B0600000000000000" pitchFamily="34" charset="-120"/>
                <a:ea typeface="Noto Sans CJK TC Medium" panose="020B0600000000000000" pitchFamily="34" charset="-120"/>
                <a:cs typeface="+mn-cs"/>
              </a:rPr>
              <a:t>   9</a:t>
            </a:r>
            <a:r>
              <a:rPr lang="en-US" altLang="zh-TW" sz="2000" dirty="0">
                <a:solidFill>
                  <a:srgbClr val="9D6262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9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9D6262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0711D3D-628E-4BE5-A14D-366C74D59505}"/>
              </a:ext>
            </a:extLst>
          </p:cNvPr>
          <p:cNvSpPr/>
          <p:nvPr/>
        </p:nvSpPr>
        <p:spPr>
          <a:xfrm>
            <a:off x="496787" y="1724028"/>
            <a:ext cx="11352313" cy="4229094"/>
          </a:xfrm>
          <a:prstGeom prst="roundRect">
            <a:avLst>
              <a:gd name="adj" fmla="val 3756"/>
            </a:avLst>
          </a:prstGeom>
          <a:noFill/>
          <a:ln w="19050">
            <a:solidFill>
              <a:srgbClr val="E73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ABF03C8-176F-434F-B728-A09FC740A034}"/>
              </a:ext>
            </a:extLst>
          </p:cNvPr>
          <p:cNvSpPr/>
          <p:nvPr/>
        </p:nvSpPr>
        <p:spPr>
          <a:xfrm>
            <a:off x="10039350" y="589723"/>
            <a:ext cx="1597480" cy="584776"/>
          </a:xfrm>
          <a:prstGeom prst="roundRect">
            <a:avLst>
              <a:gd name="adj" fmla="val 20476"/>
            </a:avLst>
          </a:prstGeom>
          <a:solidFill>
            <a:srgbClr val="CC3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white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Calendar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anose="020B0600000000000000" pitchFamily="34" charset="-120"/>
              <a:ea typeface="Noto Sans CJK TC Medium" panose="020B0600000000000000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8FE17CC-592A-4C63-85FC-595726290910}"/>
              </a:ext>
            </a:extLst>
          </p:cNvPr>
          <p:cNvSpPr txBox="1"/>
          <p:nvPr/>
        </p:nvSpPr>
        <p:spPr>
          <a:xfrm>
            <a:off x="336426" y="346311"/>
            <a:ext cx="575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TW" sz="3200" dirty="0">
                <a:solidFill>
                  <a:srgbClr val="445252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  <a:cs typeface="Microsoft Sans Serif" panose="020B0604020202020204" pitchFamily="34" charset="0"/>
              </a:rPr>
              <a:t>Reports 7</a:t>
            </a:r>
          </a:p>
        </p:txBody>
      </p:sp>
    </p:spTree>
    <p:extLst>
      <p:ext uri="{BB962C8B-B14F-4D97-AF65-F5344CB8AC3E}">
        <p14:creationId xmlns:p14="http://schemas.microsoft.com/office/powerpoint/2010/main" val="4014571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8744</TotalTime>
  <Words>1827</Words>
  <Application>Microsoft Office PowerPoint</Application>
  <PresentationFormat>寬螢幕</PresentationFormat>
  <Paragraphs>583</Paragraphs>
  <Slides>119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119</vt:i4>
      </vt:variant>
    </vt:vector>
  </HeadingPairs>
  <TitlesOfParts>
    <vt:vector size="131" baseType="lpstr">
      <vt:lpstr>Noto Sans CJK TC Regular</vt:lpstr>
      <vt:lpstr>Arial</vt:lpstr>
      <vt:lpstr>Noto Sans CJK SC Bold</vt:lpstr>
      <vt:lpstr>Helvetica Neue</vt:lpstr>
      <vt:lpstr>Calibri</vt:lpstr>
      <vt:lpstr>Noto Sans CJK TC Black</vt:lpstr>
      <vt:lpstr>Calibri Light</vt:lpstr>
      <vt:lpstr>Microsoft Sans Serif</vt:lpstr>
      <vt:lpstr>Noto Sans CJK TC Medium</vt:lpstr>
      <vt:lpstr>新細明體</vt:lpstr>
      <vt:lpstr>Noto Sans CJK TC Bold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Jeff Kuo</dc:creator>
  <cp:lastModifiedBy>Jeff Kuo</cp:lastModifiedBy>
  <cp:revision>1966</cp:revision>
  <dcterms:created xsi:type="dcterms:W3CDTF">2018-01-05T02:46:31Z</dcterms:created>
  <dcterms:modified xsi:type="dcterms:W3CDTF">2018-03-27T03:17:28Z</dcterms:modified>
</cp:coreProperties>
</file>