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72" r:id="rId3"/>
    <p:sldMasterId id="2147483915" r:id="rId4"/>
  </p:sldMasterIdLst>
  <p:sldIdLst>
    <p:sldId id="256" r:id="rId5"/>
    <p:sldId id="291" r:id="rId6"/>
    <p:sldId id="308" r:id="rId7"/>
    <p:sldId id="310" r:id="rId8"/>
    <p:sldId id="309" r:id="rId9"/>
    <p:sldId id="323" r:id="rId10"/>
    <p:sldId id="311" r:id="rId11"/>
    <p:sldId id="312" r:id="rId12"/>
    <p:sldId id="313" r:id="rId13"/>
    <p:sldId id="315" r:id="rId14"/>
    <p:sldId id="314" r:id="rId15"/>
    <p:sldId id="263" r:id="rId16"/>
    <p:sldId id="316" r:id="rId17"/>
    <p:sldId id="274" r:id="rId18"/>
    <p:sldId id="318" r:id="rId19"/>
    <p:sldId id="320" r:id="rId20"/>
    <p:sldId id="319" r:id="rId21"/>
    <p:sldId id="317" r:id="rId22"/>
    <p:sldId id="275" r:id="rId23"/>
    <p:sldId id="276" r:id="rId24"/>
    <p:sldId id="279" r:id="rId25"/>
    <p:sldId id="322" r:id="rId26"/>
    <p:sldId id="264" r:id="rId27"/>
    <p:sldId id="295" r:id="rId28"/>
    <p:sldId id="324" r:id="rId29"/>
    <p:sldId id="296" r:id="rId30"/>
    <p:sldId id="282" r:id="rId31"/>
    <p:sldId id="278" r:id="rId32"/>
    <p:sldId id="290" r:id="rId33"/>
    <p:sldId id="281" r:id="rId34"/>
    <p:sldId id="284" r:id="rId35"/>
    <p:sldId id="321" r:id="rId36"/>
    <p:sldId id="305" r:id="rId37"/>
    <p:sldId id="32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8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171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428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0"/>
            <a:ext cx="2108200" cy="68580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75375" cy="68580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422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77C42-EBFF-924B-876B-F324BB95C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976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CC30E-3399-4F4C-9EAB-15E4DB5AA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2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9A13-A133-0844-9CE0-1512B646B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196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8B7D-5951-0B4D-B90E-6EF983055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30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56A20-7D95-684D-A03D-E3F89E46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73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E363-8193-D249-BA5A-93687EBB1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358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824B7-A795-2249-B9E4-9507D3B9A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519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0B83F-2871-344B-B964-7DF7032F2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898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075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4FBA7-BA3D-2C44-880D-AC9950077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56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A6CC-26F9-D144-A72D-B7EF90F07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36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0"/>
            <a:ext cx="2108200" cy="68580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75375" cy="68580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EA397-1DDE-E948-B2EF-A7548EE95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69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575945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5376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76" y="404143"/>
            <a:ext cx="7416800" cy="936625"/>
          </a:xfrm>
        </p:spPr>
        <p:txBody>
          <a:bodyPr/>
          <a:lstStyle>
            <a:lvl1pPr>
              <a:defRPr b="0" i="0" baseline="0">
                <a:latin typeface="HelveticaNeueLT Com 65 Md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872" y="1639341"/>
            <a:ext cx="8229600" cy="452596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144AE4DA-BAD2-D540-848B-0D60ED4AE8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3612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64D7819B-E4F3-E448-8FF1-26680E78F9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3863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11D333B5-8CEC-8D4F-8591-8742D7B29B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463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B063562D-A00C-A947-8627-AE0E47378C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2437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59D08FDA-9729-DD45-AA02-AC149E4864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4878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D97F6BE2-A1A8-FF46-967F-6674C4858B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415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7022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ADCB387D-53B7-4040-BAB8-A687B61F45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300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50C6575A-575D-C448-8AFD-3E128F25CF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010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7A63644E-2420-6F46-9486-270952BF21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2009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8600" y="44450"/>
            <a:ext cx="2108200" cy="60817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5" y="44450"/>
            <a:ext cx="6175375" cy="60817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040B07C1-2F6C-634C-B8F5-4E3743F2DE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1082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44450"/>
            <a:ext cx="7416800" cy="9366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AFF0C2F4-0BD8-A84C-A990-0457CDCEB6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0582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575945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639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76" y="404143"/>
            <a:ext cx="7416800" cy="936625"/>
          </a:xfrm>
        </p:spPr>
        <p:txBody>
          <a:bodyPr/>
          <a:lstStyle>
            <a:lvl1pPr>
              <a:defRPr b="0" i="0" baseline="0">
                <a:latin typeface="HelveticaNeueLT Com 65 Md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872" y="1639341"/>
            <a:ext cx="8229600" cy="452596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C2C51FCF-73F0-504D-9FD8-A87421F191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906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8056469E-E25A-0B45-866F-B53E658B63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364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4375AB42-2238-C645-A039-80192B819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643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A96200E8-750D-454E-B3AC-5428E4CD4D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760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420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C3A42831-78F8-8C48-8A3B-CC61FFAEE5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8031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DA078FD0-5C68-9F41-BB91-F319821B2E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922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581C6654-033F-AC49-970E-D76C87FAC0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6055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64835386-0F70-E14D-859F-8F1FEDA88C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7702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089E018E-2B12-1346-B5A0-F1361D6446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335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8600" y="44450"/>
            <a:ext cx="2108200" cy="60817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5" y="44450"/>
            <a:ext cx="6175375" cy="60817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473DB0BF-92E8-2C40-8ACC-6715622C0B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3761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44450"/>
            <a:ext cx="7416800" cy="9366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F7F37F04-D9A8-1D44-AA71-7AF770D3EA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518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902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15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986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8744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3098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7E7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74168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Helvetica Neue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Helvetica Neue" charset="0"/>
        <a:buChar char="–"/>
        <a:defRPr sz="28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Helvetica Neue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Helvetica Neue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Helvetica Neue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Helvetica Neue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Helvetica Neue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Helvetica Neue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Helvetica Neue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7E7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74168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727950" y="6597650"/>
            <a:ext cx="2841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defRPr/>
            </a:pPr>
            <a:fld id="{ECA82F90-A03E-6C40-AEAD-089B1594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9500"/>
            <a:ext cx="1143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Helvetica Neue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Helvetica Neue" charset="0"/>
        <a:buChar char="–"/>
        <a:defRPr sz="28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Helvetica Neue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Helvetica Neue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Helvetica Neue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Helvetica Neue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Helvetica Neue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Helvetica Neue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Helvetica Neue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7416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597650"/>
            <a:ext cx="2133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7F7F7F"/>
                </a:solidFill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AB6BEE8F-7125-E447-B7C4-B687ADB632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4343" name="圖片 7" descr="logoRed_120.png"/>
          <p:cNvPicPr>
            <a:picLocks noChangeAspect="1"/>
          </p:cNvPicPr>
          <p:nvPr userDrawn="1"/>
        </p:nvPicPr>
        <p:blipFill>
          <a:blip r:embed="rId1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9500"/>
            <a:ext cx="1143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1"/>
          </a:solidFill>
          <a:latin typeface="+mj-lt"/>
          <a:ea typeface="微軟正黑體" charset="0"/>
          <a:cs typeface="微軟正黑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1"/>
          </a:solidFill>
          <a:latin typeface="Helvetica LT Std Black" pitchFamily="34" charset="0"/>
          <a:ea typeface="微軟正黑體" charset="0"/>
          <a:cs typeface="微軟正黑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1"/>
          </a:solidFill>
          <a:latin typeface="Helvetica LT Std Black" pitchFamily="34" charset="0"/>
          <a:ea typeface="微軟正黑體" charset="0"/>
          <a:cs typeface="微軟正黑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1"/>
          </a:solidFill>
          <a:latin typeface="Helvetica LT Std Black" pitchFamily="34" charset="0"/>
          <a:ea typeface="微軟正黑體" charset="0"/>
          <a:cs typeface="微軟正黑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1"/>
          </a:solidFill>
          <a:latin typeface="Helvetica LT Std Black" pitchFamily="34" charset="0"/>
          <a:ea typeface="微軟正黑體" charset="0"/>
          <a:cs typeface="微軟正黑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 b="1">
          <a:solidFill>
            <a:schemeClr val="bg1"/>
          </a:solidFill>
          <a:latin typeface="Helvetica LT Std Blac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 b="1">
          <a:solidFill>
            <a:schemeClr val="bg1"/>
          </a:solidFill>
          <a:latin typeface="Helvetica LT Std Blac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 b="1">
          <a:solidFill>
            <a:schemeClr val="bg1"/>
          </a:solidFill>
          <a:latin typeface="Helvetica LT Std Blac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 b="1">
          <a:solidFill>
            <a:schemeClr val="bg1"/>
          </a:solidFill>
          <a:latin typeface="Helvetica LT Std Black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微軟正黑體" charset="0"/>
          <a:cs typeface="微軟正黑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微軟正黑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微軟正黑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微軟正黑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微軟正黑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7416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597650"/>
            <a:ext cx="2133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7F7F7F"/>
                </a:solidFill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CC12CD86-0071-624A-AD53-849C11FEAD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7655" name="圖片 7" descr="logoRed_120.png"/>
          <p:cNvPicPr>
            <a:picLocks noChangeAspect="1"/>
          </p:cNvPicPr>
          <p:nvPr userDrawn="1"/>
        </p:nvPicPr>
        <p:blipFill>
          <a:blip r:embed="rId1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9500"/>
            <a:ext cx="1143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1"/>
          </a:solidFill>
          <a:latin typeface="+mj-lt"/>
          <a:ea typeface="微軟正黑體" charset="0"/>
          <a:cs typeface="微軟正黑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1"/>
          </a:solidFill>
          <a:latin typeface="Helvetica LT Std Black" pitchFamily="34" charset="0"/>
          <a:ea typeface="微軟正黑體" charset="0"/>
          <a:cs typeface="微軟正黑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1"/>
          </a:solidFill>
          <a:latin typeface="Helvetica LT Std Black" pitchFamily="34" charset="0"/>
          <a:ea typeface="微軟正黑體" charset="0"/>
          <a:cs typeface="微軟正黑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1"/>
          </a:solidFill>
          <a:latin typeface="Helvetica LT Std Black" pitchFamily="34" charset="0"/>
          <a:ea typeface="微軟正黑體" charset="0"/>
          <a:cs typeface="微軟正黑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1"/>
          </a:solidFill>
          <a:latin typeface="Helvetica LT Std Black" pitchFamily="34" charset="0"/>
          <a:ea typeface="微軟正黑體" charset="0"/>
          <a:cs typeface="微軟正黑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 b="1">
          <a:solidFill>
            <a:schemeClr val="bg1"/>
          </a:solidFill>
          <a:latin typeface="Helvetica LT Std Blac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 b="1">
          <a:solidFill>
            <a:schemeClr val="bg1"/>
          </a:solidFill>
          <a:latin typeface="Helvetica LT Std Blac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 b="1">
          <a:solidFill>
            <a:schemeClr val="bg1"/>
          </a:solidFill>
          <a:latin typeface="Helvetica LT Std Blac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 b="1">
          <a:solidFill>
            <a:schemeClr val="bg1"/>
          </a:solidFill>
          <a:latin typeface="Helvetica LT Std Black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微軟正黑體" charset="0"/>
          <a:cs typeface="微軟正黑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微軟正黑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微軟正黑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微軟正黑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微軟正黑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508" y="3212976"/>
            <a:ext cx="7200900" cy="2795836"/>
          </a:xfrm>
        </p:spPr>
        <p:txBody>
          <a:bodyPr rIns="132080"/>
          <a:lstStyle/>
          <a:p>
            <a:pPr marL="39688" indent="0" eaLnBrk="1" hangingPunct="1">
              <a:buNone/>
              <a:defRPr/>
            </a:pPr>
            <a:r>
              <a:rPr lang="en-US" altLang="zh-CHT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Tahoma" charset="0"/>
              </a:rPr>
              <a:t>Excel</a:t>
            </a:r>
            <a:r>
              <a:rPr lang="zh-CHT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Tahoma" charset="0"/>
              </a:rPr>
              <a:t>式企業雲端資料庫</a:t>
            </a:r>
            <a:endParaRPr lang="en-US" altLang="zh-Hant" b="0" dirty="0">
              <a:latin typeface="微軟正黑體" panose="020B0604030504040204" pitchFamily="34" charset="-120"/>
              <a:ea typeface="微軟正黑體" panose="020B0604030504040204" pitchFamily="34" charset="-120"/>
              <a:cs typeface="Apple LiGothic Medium"/>
              <a:sym typeface="Tahoma" charset="0"/>
            </a:endParaRPr>
          </a:p>
        </p:txBody>
      </p:sp>
      <p:pic>
        <p:nvPicPr>
          <p:cNvPr id="2" name="Picture 1" descr="Ragic_Logo_2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5539"/>
            <a:ext cx="1939485" cy="19394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ja-JP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失敗</a:t>
            </a:r>
            <a:endParaRPr lang="fi-FI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55576" y="1268760"/>
            <a:ext cx="8316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 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 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的資訊專案最後都以失敗收場或上線後就荒廢。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204864"/>
            <a:ext cx="2964408" cy="3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871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太龐大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55576" y="1268760"/>
            <a:ext cx="7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越龐大越複雜的軟體，維護成本就越高。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348880"/>
            <a:ext cx="5472608" cy="36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871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11634" y="404664"/>
            <a:ext cx="777679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zh-CHT" altLang="en-US" sz="4000" b="1" dirty="0">
                <a:solidFill>
                  <a:srgbClr val="C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charset="0"/>
                <a:sym typeface="Helvetica Neue" charset="0"/>
              </a:rPr>
              <a:t>我們想改變這個現象</a:t>
            </a:r>
            <a:endParaRPr lang="en-US" sz="4000" b="1" dirty="0">
              <a:solidFill>
                <a:srgbClr val="C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charset="0"/>
              <a:sym typeface="Helvetica Neue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83642" y="1124149"/>
            <a:ext cx="7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zh-CHT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設計資料庫就像是編輯 </a:t>
            </a:r>
            <a:r>
              <a:rPr lang="en-US" altLang="zh-CHT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 </a:t>
            </a:r>
            <a:r>
              <a:rPr lang="zh-CHT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工作表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829A18-E6F9-494D-A6B1-E2418622C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6" y="2132856"/>
            <a:ext cx="8478688" cy="38233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99592" y="5445224"/>
            <a:ext cx="763277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藉由賦予每天實際接觸公司營運的人設計資料庫的力量，我們相信這能夠把企業電子化，變成一個所有無論公司大小都觸手可及的一件事。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845716" cy="43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918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gic_Logo_2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90" y="2513707"/>
            <a:ext cx="1491357" cy="1491357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7704" y="2873747"/>
            <a:ext cx="8137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39688" lvl="0" eaLnBrk="1" hangingPunct="1">
              <a:spcBef>
                <a:spcPts val="800"/>
              </a:spcBef>
              <a:buSzPct val="100000"/>
              <a:defRPr/>
            </a:pPr>
            <a:r>
              <a:rPr 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CHT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有什麼特別的地方？</a:t>
            </a:r>
            <a:endParaRPr lang="en-US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ja-JP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客製化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658" y="1268760"/>
            <a:ext cx="7632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不用寫任何程式，便能新增調整資料庫功能，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並且建立表單之間的關聯性。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 descr="desktop3_nc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4474464" cy="369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6373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充分整合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658" y="1268760"/>
            <a:ext cx="7632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只需要使用 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Ragic 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一個系統便能管理您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各式各樣不同的作業流程。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 descr="desktop2_nc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71688"/>
            <a:ext cx="5090160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373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簡潔介面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658" y="1268760"/>
            <a:ext cx="7632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像是 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 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一樣簡潔易懂的介面，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讓您在一個畫面看到相關所有資訊。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5688632" cy="41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3733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3"/>
          <p:cNvSpPr txBox="1">
            <a:spLocks noChangeArrowheads="1"/>
          </p:cNvSpPr>
          <p:nvPr/>
        </p:nvSpPr>
        <p:spPr bwMode="auto">
          <a:xfrm>
            <a:off x="1763688" y="2348880"/>
            <a:ext cx="705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39688" lvl="0" algn="ctr" eaLnBrk="1" hangingPunct="1">
              <a:spcBef>
                <a:spcPts val="800"/>
              </a:spcBef>
              <a:buSzPct val="100000"/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功能簡介</a:t>
            </a:r>
            <a:endParaRPr lang="en-US" altLang="ja-JP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3568" y="3645024"/>
            <a:ext cx="7632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你的雲端資料庫都有以下強大的功能，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不必寫一行程式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 descr="Ragic_Logo_2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98000"/>
            <a:ext cx="1491357" cy="14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28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全文檢索 </a:t>
            </a:r>
            <a:r>
              <a:rPr lang="en-US" altLang="zh-CHT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 </a:t>
            </a:r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7561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用最簡單的方式，迅速找到你要找的資料。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8107B5-33EF-4633-A8E1-D8C08C6E2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2564904"/>
            <a:ext cx="8892480" cy="1946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 noChangeArrowheads="1"/>
          </p:cNvSpPr>
          <p:nvPr>
            <p:ph type="ctrTitle"/>
          </p:nvPr>
        </p:nvSpPr>
        <p:spPr>
          <a:xfrm>
            <a:off x="323528" y="1052736"/>
            <a:ext cx="8604448" cy="53347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39688" algn="ctr" eaLnBrk="1" hangingPunct="1">
              <a:defRPr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 Neue"/>
              </a:rPr>
              <a:t>Excel</a:t>
            </a: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是全世界最多人使用的資料管理工具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3933056" cy="39330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完整的搜尋功能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698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根據任何欄位的組合建立自定的搜尋條件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4354641-EAA0-44DF-8AD3-F3ADAA9D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61330"/>
            <a:ext cx="8496944" cy="41473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權限管理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799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精細的權限管控確保哪些人可以讀或是修改哪些資料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AF6DFB-6F07-487F-8553-2C10D349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22" y="2204864"/>
            <a:ext cx="5087355" cy="42704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7561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利用報表以及儀表板，立即清晰掌握組織經營狀態。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 descr="LineGraph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60" y="1887241"/>
            <a:ext cx="6084677" cy="239467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B76B563-B751-47A1-BF64-DCC8A6A65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49" y="4469678"/>
            <a:ext cx="7200900" cy="20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9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緊密連結的表單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828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2200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不再是一張一張獨立的資料表，</a:t>
            </a:r>
            <a:endParaRPr lang="en-US" altLang="zh-CHT" sz="2200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sz="2200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而是互相緊密連結的資料庫系統。</a:t>
            </a:r>
            <a:endParaRPr lang="en-US" sz="2200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25F5DDC-41B6-48ED-B79C-81D1D7C8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4" y="2654153"/>
            <a:ext cx="8694712" cy="28624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簽核流程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755650" y="1301859"/>
            <a:ext cx="7920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超方便的電子郵件直接線上簽核，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節省跑公文消耗的大量時間。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B41D893-4675-49B7-B8D9-D6FA9F65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2564904"/>
            <a:ext cx="8748464" cy="34018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99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行事曆整合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在你常用的行事曆軟體上追蹤在資料庫中的各個日期。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8E22780-F0D8-4242-803E-C1B0F76BD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08920"/>
            <a:ext cx="5091767" cy="267561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AAD271E-A9B6-4673-9B43-3D9EB97B0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564904"/>
            <a:ext cx="4027667" cy="31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98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99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通知提醒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7920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自動電子郵件及通知讓你的團隊成員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不再漏掉任何到期日以及最新變更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0888"/>
            <a:ext cx="7128792" cy="40974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版本記錄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6985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誰在什麼時候針對哪一筆資料做了什麼變更，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讓組織有更完整的內控。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D92F0F2-3DE3-4BB0-B84A-6E17F38C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2" y="2255838"/>
            <a:ext cx="8050936" cy="41764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CHT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CHT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 </a:t>
            </a:r>
            <a:r>
              <a:rPr lang="en-US" altLang="zh-CHT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CHT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匯出到</a:t>
            </a:r>
            <a:r>
              <a:rPr lang="en-US" altLang="zh-CHT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6985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Ragic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能把你既有的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檔案變成資料庫，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需要的時候也可以把它們變回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1788"/>
            <a:ext cx="9144000" cy="33134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嵌入在你的網站中</a:t>
            </a:r>
            <a:endParaRPr lang="en-US" altLang="ja-JP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7704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將資料庫的的各項優點帶到你的網站或部落格中。</a:t>
            </a:r>
            <a:endParaRPr lang="en-US" altLang="ja-JP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6BCF7B1-7C46-4A12-9577-5FD62FF7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035" y="1988840"/>
            <a:ext cx="2884130" cy="46189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 noChangeArrowheads="1"/>
          </p:cNvSpPr>
          <p:nvPr>
            <p:ph type="ctrTitle"/>
          </p:nvPr>
        </p:nvSpPr>
        <p:spPr>
          <a:xfrm>
            <a:off x="611560" y="1052736"/>
            <a:ext cx="8064896" cy="533479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39688" algn="ctr" eaLnBrk="1" hangingPunct="1">
              <a:defRPr/>
            </a:pPr>
            <a:r>
              <a:rPr lang="zh-TW" altLang="en-US" sz="28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charset="0"/>
              </a:rPr>
              <a:t>他非常快速好上手，但是長期而言很危險。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07" y="2132856"/>
            <a:ext cx="3926977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653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簡單而完整的</a:t>
            </a:r>
            <a:r>
              <a:rPr lang="en-US" altLang="zh-CHT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6985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我們提供了</a:t>
            </a:r>
            <a:r>
              <a:rPr lang="en-US" altLang="zh-CHT" dirty="0" err="1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RESTful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HTTP API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讓任何程式開發人員都能用程式存取整合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Ragic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7620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客製化</a:t>
            </a:r>
            <a:r>
              <a:rPr lang="en-US" altLang="zh-CHT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Scripting</a:t>
            </a:r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引擎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466" name="TextBox 2"/>
          <p:cNvSpPr txBox="1">
            <a:spLocks noChangeArrowheads="1"/>
          </p:cNvSpPr>
          <p:nvPr/>
        </p:nvSpPr>
        <p:spPr bwMode="auto">
          <a:xfrm>
            <a:off x="755650" y="1341438"/>
            <a:ext cx="784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無論你的商業邏輯有多複雜，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都能夠透過我們的伺服器端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流程引擎來完成。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24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5816600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3"/>
          <p:cNvSpPr txBox="1">
            <a:spLocks noChangeArrowheads="1"/>
          </p:cNvSpPr>
          <p:nvPr/>
        </p:nvSpPr>
        <p:spPr bwMode="auto">
          <a:xfrm>
            <a:off x="827584" y="1196752"/>
            <a:ext cx="756084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39688" lvl="0" algn="ctr" eaLnBrk="1" hangingPunct="1">
              <a:spcBef>
                <a:spcPts val="800"/>
              </a:spcBef>
              <a:buSzPct val="100000"/>
              <a:defRPr/>
            </a:pPr>
            <a:r>
              <a:rPr lang="zh-CHT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全球企業所信任的雲端資料庫解決方案</a:t>
            </a:r>
            <a:endParaRPr lang="en-US" altLang="ja-JP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3105DB-BC03-4194-A345-6F02E7EBB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2" y="2582627"/>
            <a:ext cx="9030476" cy="24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6669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416800" cy="936625"/>
          </a:xfrm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使用技術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2"/>
          </a:xfrm>
        </p:spPr>
        <p:txBody>
          <a:bodyPr/>
          <a:lstStyle/>
          <a:p>
            <a:r>
              <a:rPr lang="zh-TW" altLang="en-US" sz="2200" dirty="0">
                <a:latin typeface="+mj-ea"/>
                <a:ea typeface="+mj-ea"/>
              </a:rPr>
              <a:t>以</a:t>
            </a:r>
            <a:r>
              <a:rPr lang="en-US" sz="2200" dirty="0">
                <a:latin typeface="+mj-ea"/>
                <a:ea typeface="+mj-ea"/>
              </a:rPr>
              <a:t>Java</a:t>
            </a:r>
            <a:r>
              <a:rPr lang="zh-TW" altLang="en-US" sz="2200" dirty="0">
                <a:latin typeface="+mj-ea"/>
                <a:ea typeface="+mj-ea"/>
              </a:rPr>
              <a:t>開發</a:t>
            </a:r>
            <a:endParaRPr lang="en-US" sz="2200" dirty="0">
              <a:latin typeface="+mj-ea"/>
              <a:ea typeface="+mj-ea"/>
            </a:endParaRPr>
          </a:p>
          <a:p>
            <a:pPr lvl="1"/>
            <a:r>
              <a:rPr lang="zh-TW" altLang="en-US" sz="2200" dirty="0">
                <a:latin typeface="+mj-ea"/>
                <a:ea typeface="+mj-ea"/>
              </a:rPr>
              <a:t>在</a:t>
            </a:r>
            <a:r>
              <a:rPr lang="en-US" altLang="zh-TW" sz="2200" dirty="0">
                <a:latin typeface="+mj-ea"/>
                <a:ea typeface="+mj-ea"/>
              </a:rPr>
              <a:t> Linux </a:t>
            </a:r>
            <a:r>
              <a:rPr lang="zh-TW" altLang="en-US" sz="2200" dirty="0">
                <a:latin typeface="+mj-ea"/>
                <a:ea typeface="+mj-ea"/>
              </a:rPr>
              <a:t>或是</a:t>
            </a:r>
            <a:r>
              <a:rPr lang="en-US" altLang="zh-TW" sz="2200" dirty="0">
                <a:latin typeface="+mj-ea"/>
                <a:ea typeface="+mj-ea"/>
              </a:rPr>
              <a:t> Windows </a:t>
            </a:r>
            <a:r>
              <a:rPr lang="zh-TW" altLang="en-US" sz="2200" dirty="0">
                <a:latin typeface="+mj-ea"/>
                <a:ea typeface="+mj-ea"/>
              </a:rPr>
              <a:t>的環境一樣可以安裝</a:t>
            </a:r>
            <a:endParaRPr lang="en-US" sz="2200" dirty="0">
              <a:latin typeface="+mj-ea"/>
              <a:ea typeface="+mj-ea"/>
            </a:endParaRPr>
          </a:p>
          <a:p>
            <a:r>
              <a:rPr lang="zh-TW" altLang="en-US" sz="2200" dirty="0">
                <a:latin typeface="+mj-ea"/>
                <a:ea typeface="+mj-ea"/>
              </a:rPr>
              <a:t>內嵌應用程式伺服器</a:t>
            </a:r>
            <a:r>
              <a:rPr lang="en-US" sz="2200" dirty="0">
                <a:latin typeface="+mj-ea"/>
                <a:ea typeface="+mj-ea"/>
              </a:rPr>
              <a:t> (Jetty), </a:t>
            </a:r>
            <a:r>
              <a:rPr lang="zh-TW" altLang="en-US" sz="2200" dirty="0">
                <a:latin typeface="+mj-ea"/>
                <a:ea typeface="+mj-ea"/>
              </a:rPr>
              <a:t>內嵌資料庫</a:t>
            </a:r>
            <a:r>
              <a:rPr lang="en-US" sz="2200" dirty="0">
                <a:latin typeface="+mj-ea"/>
                <a:ea typeface="+mj-ea"/>
              </a:rPr>
              <a:t> (Berkeley DB)</a:t>
            </a:r>
          </a:p>
          <a:p>
            <a:pPr lvl="1"/>
            <a:r>
              <a:rPr lang="zh-TW" altLang="en-US" sz="2200" dirty="0">
                <a:latin typeface="+mj-ea"/>
                <a:ea typeface="+mj-ea"/>
              </a:rPr>
              <a:t>極為容易安裝，不需獨立裝</a:t>
            </a:r>
            <a:r>
              <a:rPr lang="en-US" altLang="zh-TW" sz="2200" dirty="0">
                <a:latin typeface="+mj-ea"/>
                <a:ea typeface="+mj-ea"/>
              </a:rPr>
              <a:t>AP Server</a:t>
            </a:r>
            <a:r>
              <a:rPr lang="zh-TW" altLang="en-US" sz="2200" dirty="0">
                <a:latin typeface="+mj-ea"/>
                <a:ea typeface="+mj-ea"/>
              </a:rPr>
              <a:t>或資料庫</a:t>
            </a:r>
            <a:endParaRPr lang="en-US" sz="2200" dirty="0">
              <a:latin typeface="+mj-ea"/>
              <a:ea typeface="+mj-ea"/>
            </a:endParaRPr>
          </a:p>
          <a:p>
            <a:pPr lvl="1"/>
            <a:r>
              <a:rPr lang="en-US" sz="2200" dirty="0" err="1">
                <a:latin typeface="+mj-ea"/>
                <a:ea typeface="+mj-ea"/>
              </a:rPr>
              <a:t>NoSQL</a:t>
            </a:r>
            <a:r>
              <a:rPr lang="zh-TW" altLang="en-US" sz="2200" dirty="0">
                <a:latin typeface="+mj-ea"/>
                <a:ea typeface="+mj-ea"/>
              </a:rPr>
              <a:t>資料庫提供高存取效能以及彈性</a:t>
            </a:r>
            <a:endParaRPr lang="en-US" sz="2200" dirty="0">
              <a:latin typeface="+mj-ea"/>
              <a:ea typeface="+mj-ea"/>
            </a:endParaRPr>
          </a:p>
          <a:p>
            <a:r>
              <a:rPr lang="zh-TW" altLang="en-US" sz="2200" dirty="0">
                <a:latin typeface="+mj-ea"/>
                <a:ea typeface="+mj-ea"/>
              </a:rPr>
              <a:t>伺服器端的</a:t>
            </a:r>
            <a:r>
              <a:rPr lang="en-US" sz="2200" dirty="0">
                <a:latin typeface="+mj-ea"/>
                <a:ea typeface="+mj-ea"/>
              </a:rPr>
              <a:t> Javascript </a:t>
            </a:r>
            <a:r>
              <a:rPr lang="zh-TW" altLang="en-US" sz="2200" dirty="0">
                <a:latin typeface="+mj-ea"/>
                <a:ea typeface="+mj-ea"/>
              </a:rPr>
              <a:t>引擎</a:t>
            </a:r>
            <a:endParaRPr lang="en-US" sz="2200" dirty="0">
              <a:latin typeface="+mj-ea"/>
              <a:ea typeface="+mj-ea"/>
            </a:endParaRPr>
          </a:p>
          <a:p>
            <a:pPr lvl="1"/>
            <a:r>
              <a:rPr lang="zh-TW" altLang="en-US" sz="2200" dirty="0">
                <a:latin typeface="+mj-ea"/>
                <a:ea typeface="+mj-ea"/>
              </a:rPr>
              <a:t>所有網頁程式開發人員都會的語言</a:t>
            </a:r>
            <a:endParaRPr lang="en-US" sz="2200" dirty="0">
              <a:latin typeface="+mj-ea"/>
              <a:ea typeface="+mj-ea"/>
            </a:endParaRPr>
          </a:p>
          <a:p>
            <a:r>
              <a:rPr lang="zh-TW" altLang="en-US" sz="2200" dirty="0">
                <a:latin typeface="+mj-ea"/>
                <a:ea typeface="+mj-ea"/>
              </a:rPr>
              <a:t>純</a:t>
            </a:r>
            <a:r>
              <a:rPr lang="en-US" sz="2200" dirty="0">
                <a:latin typeface="+mj-ea"/>
                <a:ea typeface="+mj-ea"/>
              </a:rPr>
              <a:t> Javascript AJAX </a:t>
            </a:r>
            <a:r>
              <a:rPr lang="zh-TW" altLang="en-US" sz="2200" dirty="0">
                <a:latin typeface="+mj-ea"/>
                <a:ea typeface="+mj-ea"/>
              </a:rPr>
              <a:t>介面，不需安裝任何</a:t>
            </a:r>
            <a:r>
              <a:rPr lang="en-US" sz="2200" dirty="0">
                <a:latin typeface="+mj-ea"/>
                <a:ea typeface="+mj-ea"/>
              </a:rPr>
              <a:t>Flash/Applet/Silverlight</a:t>
            </a:r>
            <a:r>
              <a:rPr lang="zh-TW" altLang="en-US" sz="2200" dirty="0">
                <a:latin typeface="+mj-ea"/>
                <a:ea typeface="+mj-ea"/>
              </a:rPr>
              <a:t>，任何瀏覽器都能執行</a:t>
            </a:r>
            <a:endParaRPr lang="en-US" sz="2200" dirty="0">
              <a:latin typeface="+mj-ea"/>
              <a:ea typeface="+mj-ea"/>
            </a:endParaRPr>
          </a:p>
          <a:p>
            <a:r>
              <a:rPr lang="zh-TW" altLang="en-US" sz="2200" dirty="0">
                <a:latin typeface="+mj-ea"/>
                <a:ea typeface="+mj-ea"/>
              </a:rPr>
              <a:t>完整的</a:t>
            </a:r>
            <a:r>
              <a:rPr lang="en-US" sz="2200" dirty="0" err="1">
                <a:latin typeface="+mj-ea"/>
                <a:ea typeface="+mj-ea"/>
              </a:rPr>
              <a:t>RESTful</a:t>
            </a:r>
            <a:r>
              <a:rPr lang="en-US" sz="2200" dirty="0">
                <a:latin typeface="+mj-ea"/>
                <a:ea typeface="+mj-ea"/>
              </a:rPr>
              <a:t> API </a:t>
            </a:r>
            <a:r>
              <a:rPr lang="zh-TW" altLang="en-US" sz="2200" dirty="0">
                <a:latin typeface="+mj-ea"/>
                <a:ea typeface="+mj-ea"/>
              </a:rPr>
              <a:t>來透過程式查詢或是儲存資料到</a:t>
            </a:r>
            <a:r>
              <a:rPr lang="en-US" altLang="zh-TW" sz="2200" dirty="0">
                <a:latin typeface="+mj-ea"/>
                <a:ea typeface="+mj-ea"/>
              </a:rPr>
              <a:t> Ragic </a:t>
            </a:r>
            <a:r>
              <a:rPr lang="zh-TW" altLang="en-US" sz="2200" dirty="0">
                <a:latin typeface="+mj-ea"/>
                <a:ea typeface="+mj-ea"/>
              </a:rPr>
              <a:t>中</a:t>
            </a:r>
            <a:endParaRPr lang="en-US" sz="2200" dirty="0">
              <a:latin typeface="+mj-ea"/>
              <a:ea typeface="+mj-ea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552" y="116713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7F7F7F"/>
                </a:solidFill>
                <a:latin typeface="+mj-ea"/>
                <a:ea typeface="+mj-ea"/>
              </a:rPr>
              <a:t>跨平台，安裝容易的</a:t>
            </a:r>
            <a:r>
              <a:rPr lang="en-US" altLang="zh-TW" dirty="0">
                <a:solidFill>
                  <a:srgbClr val="7F7F7F"/>
                </a:solidFill>
                <a:latin typeface="+mj-ea"/>
                <a:ea typeface="+mj-ea"/>
              </a:rPr>
              <a:t>Java-based</a:t>
            </a:r>
            <a:r>
              <a:rPr lang="zh-TW" altLang="en-US" dirty="0">
                <a:solidFill>
                  <a:srgbClr val="7F7F7F"/>
                </a:solidFill>
                <a:latin typeface="+mj-ea"/>
                <a:ea typeface="+mj-ea"/>
              </a:rPr>
              <a:t>產品</a:t>
            </a:r>
            <a:endParaRPr lang="en-US" dirty="0">
              <a:solidFill>
                <a:srgbClr val="7F7F7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827088" y="1235849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TW" altLang="en-US" sz="4000" dirty="0">
                <a:latin typeface="+mj-ea"/>
                <a:ea typeface="+mj-ea"/>
              </a:rPr>
              <a:t>公司簡介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971550" y="2316936"/>
            <a:ext cx="806494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2008 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台北成立，代理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Interwoven </a:t>
            </a:r>
            <a:r>
              <a:rPr lang="en-US" altLang="zh-TW" dirty="0" err="1">
                <a:solidFill>
                  <a:schemeClr val="tx1"/>
                </a:solidFill>
                <a:latin typeface="+mj-ea"/>
                <a:ea typeface="+mj-ea"/>
              </a:rPr>
              <a:t>Teamsite</a:t>
            </a:r>
            <a:endParaRPr lang="en-US" altLang="ja-JP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zh-TW" dirty="0">
                <a:latin typeface="+mj-ea"/>
                <a:ea typeface="+mj-ea"/>
              </a:rPr>
              <a:t>2010 </a:t>
            </a:r>
            <a:r>
              <a:rPr lang="zh-TW" altLang="en-US" dirty="0">
                <a:latin typeface="+mj-ea"/>
                <a:ea typeface="+mj-ea"/>
              </a:rPr>
              <a:t>推出</a:t>
            </a:r>
            <a:r>
              <a:rPr lang="en-US" altLang="ja-JP" dirty="0">
                <a:latin typeface="+mj-ea"/>
                <a:ea typeface="+mj-ea"/>
              </a:rPr>
              <a:t> Ragic Builder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zh-TW" dirty="0">
                <a:latin typeface="+mj-ea"/>
                <a:ea typeface="+mj-ea"/>
              </a:rPr>
              <a:t>2010 “Product to watch</a:t>
            </a:r>
            <a:r>
              <a:rPr lang="en-US" dirty="0">
                <a:latin typeface="+mj-ea"/>
                <a:ea typeface="+mj-ea"/>
              </a:rPr>
              <a:t>”</a:t>
            </a:r>
            <a:r>
              <a:rPr lang="en-US" altLang="zh-TW" dirty="0">
                <a:latin typeface="+mj-ea"/>
                <a:ea typeface="+mj-ea"/>
              </a:rPr>
              <a:t> </a:t>
            </a:r>
            <a:r>
              <a:rPr lang="en-US" altLang="zh-TW" dirty="0" err="1">
                <a:latin typeface="+mj-ea"/>
                <a:ea typeface="+mj-ea"/>
              </a:rPr>
              <a:t>eWeek</a:t>
            </a:r>
            <a:r>
              <a:rPr lang="zh-TW" altLang="en-US" dirty="0">
                <a:latin typeface="+mj-ea"/>
                <a:ea typeface="+mj-ea"/>
              </a:rPr>
              <a:t>雜誌</a:t>
            </a:r>
            <a:endParaRPr lang="en-US" altLang="zh-TW" dirty="0">
              <a:latin typeface="+mj-ea"/>
              <a:ea typeface="+mj-ea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zh-TW" dirty="0">
                <a:latin typeface="+mj-ea"/>
                <a:ea typeface="+mj-ea"/>
              </a:rPr>
              <a:t>2011 </a:t>
            </a:r>
            <a:r>
              <a:rPr lang="zh-TW" altLang="en-US" dirty="0">
                <a:latin typeface="+mj-ea"/>
                <a:ea typeface="+mj-ea"/>
              </a:rPr>
              <a:t>台灣新創公司十強</a:t>
            </a:r>
            <a:endParaRPr lang="en-US" altLang="zh-TW" dirty="0">
              <a:latin typeface="+mj-ea"/>
              <a:ea typeface="+mj-ea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ja-JP" dirty="0">
                <a:latin typeface="+mj-ea"/>
                <a:ea typeface="+mj-ea"/>
              </a:rPr>
              <a:t>2011 </a:t>
            </a:r>
            <a:r>
              <a:rPr lang="ja-JP" dirty="0">
                <a:latin typeface="+mj-ea"/>
                <a:ea typeface="+mj-ea"/>
              </a:rPr>
              <a:t>數位時代</a:t>
            </a:r>
            <a:r>
              <a:rPr lang="en-US" dirty="0">
                <a:latin typeface="+mj-ea"/>
                <a:ea typeface="+mj-ea"/>
              </a:rPr>
              <a:t>2011</a:t>
            </a:r>
            <a:r>
              <a:rPr lang="ja-JP" dirty="0">
                <a:latin typeface="+mj-ea"/>
                <a:ea typeface="+mj-ea"/>
              </a:rPr>
              <a:t>創業之星</a:t>
            </a:r>
            <a:endParaRPr lang="en-US" altLang="ja-JP" dirty="0">
              <a:latin typeface="+mj-ea"/>
              <a:ea typeface="+mj-ea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zh-TW" dirty="0">
                <a:latin typeface="+mj-ea"/>
                <a:ea typeface="+mj-ea"/>
              </a:rPr>
              <a:t>2012 Red Herring </a:t>
            </a:r>
            <a:r>
              <a:rPr lang="zh-TW" altLang="en-US" dirty="0">
                <a:latin typeface="+mj-ea"/>
                <a:ea typeface="+mj-ea"/>
              </a:rPr>
              <a:t>全球百大新創科技公司決選</a:t>
            </a:r>
            <a:endParaRPr lang="en-US" altLang="ja-JP" dirty="0">
              <a:latin typeface="+mj-ea"/>
              <a:ea typeface="+mj-ea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zh-TW" dirty="0">
                <a:latin typeface="+mj-ea"/>
                <a:ea typeface="+mj-ea"/>
              </a:rPr>
              <a:t>2012 Echelon Taiwan satellite</a:t>
            </a:r>
            <a:r>
              <a:rPr lang="zh-TW" altLang="en-US" dirty="0">
                <a:latin typeface="+mj-ea"/>
                <a:ea typeface="+mj-ea"/>
              </a:rPr>
              <a:t>首獎</a:t>
            </a:r>
            <a:endParaRPr lang="en-US" altLang="zh-TW" dirty="0">
              <a:latin typeface="+mj-ea"/>
              <a:ea typeface="+mj-ea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ja-JP" dirty="0">
                <a:latin typeface="+mj-ea"/>
                <a:ea typeface="+mj-ea"/>
              </a:rPr>
              <a:t>2013 </a:t>
            </a:r>
            <a:r>
              <a:rPr lang="en-US" altLang="zh-CHT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AAMA</a:t>
            </a:r>
            <a:r>
              <a:rPr lang="zh-CHT" altLang="en-US" dirty="0">
                <a:latin typeface="+mj-ea"/>
                <a:ea typeface="+mj-ea"/>
              </a:rPr>
              <a:t>台北搖籃計畫</a:t>
            </a:r>
            <a:endParaRPr lang="en-US" altLang="ja-JP" dirty="0">
              <a:latin typeface="+mj-ea"/>
              <a:ea typeface="+mj-ea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zh-TW" dirty="0">
                <a:latin typeface="+mj-ea"/>
                <a:ea typeface="+mj-ea"/>
              </a:rPr>
              <a:t>5 </a:t>
            </a:r>
            <a:r>
              <a:rPr lang="zh-TW" altLang="en-US" dirty="0">
                <a:latin typeface="+mj-ea"/>
                <a:ea typeface="+mj-ea"/>
              </a:rPr>
              <a:t>間</a:t>
            </a: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zh-TW" altLang="en-US" dirty="0">
                <a:latin typeface="+mj-ea"/>
                <a:ea typeface="+mj-ea"/>
              </a:rPr>
              <a:t>全球五百大企業客戶，各國數百間企業採用</a:t>
            </a:r>
          </a:p>
        </p:txBody>
      </p:sp>
    </p:spTree>
    <p:extLst>
      <p:ext uri="{BB962C8B-B14F-4D97-AF65-F5344CB8AC3E}">
        <p14:creationId xmlns:p14="http://schemas.microsoft.com/office/powerpoint/2010/main" val="365848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浪費時間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658" y="1268760"/>
            <a:ext cx="7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許多組織的員工花上高達 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90% 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的時間在跟 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 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搏鬥。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22100"/>
            <a:ext cx="5847052" cy="50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13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658" y="1268760"/>
            <a:ext cx="7632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根據統計 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88% 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的試算表中的資料都有錯誤，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而且無法進行任何內控查核。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 descr="error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754185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65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見樹不見林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658" y="1268760"/>
            <a:ext cx="7632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資料分散在太多工作表，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非常不容易產生出有意義的報表。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420888"/>
            <a:ext cx="4935494" cy="40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842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難以成長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658" y="1268760"/>
            <a:ext cx="7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當資料筆數以及使用人數增加，工作效率直線下降。</a:t>
            </a:r>
            <a:endParaRPr lang="en-US" altLang="ja-JP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 descr="rep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6530793" cy="29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179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3"/>
          <p:cNvSpPr txBox="1">
            <a:spLocks noChangeArrowheads="1"/>
          </p:cNvSpPr>
          <p:nvPr/>
        </p:nvSpPr>
        <p:spPr bwMode="auto">
          <a:xfrm>
            <a:off x="1115616" y="2780928"/>
            <a:ext cx="70564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zh-CHT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charset="0"/>
                <a:sym typeface="Tahoma" charset="0"/>
              </a:rPr>
              <a:t>但是購買或建構一個資料庫系統，</a:t>
            </a:r>
            <a:endParaRPr lang="en-US" altLang="zh-CHT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charset="0"/>
              <a:sym typeface="Tahoma" charset="0"/>
            </a:endParaRPr>
          </a:p>
          <a:p>
            <a:pPr algn="ctr" eaLnBrk="1" hangingPunct="1"/>
            <a:r>
              <a:rPr lang="zh-CHT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charset="0"/>
                <a:sym typeface="Tahoma" charset="0"/>
              </a:rPr>
              <a:t>更令人感到挫折</a:t>
            </a:r>
            <a:r>
              <a:rPr lang="en-US" altLang="zh-CHT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charset="0"/>
                <a:sym typeface="Tahoma" charset="0"/>
              </a:rPr>
              <a:t>...</a:t>
            </a:r>
            <a:endParaRPr 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72381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ja-JP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延誤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658" y="1268760"/>
            <a:ext cx="7632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 </a:t>
            </a:r>
            <a:r>
              <a:rPr lang="en-US" altLang="zh-CHT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90% </a:t>
            </a:r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的企業資訊專案都有超過預定日期</a:t>
            </a:r>
            <a:endParaRPr lang="en-US" altLang="zh-CHT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HT" altLang="en-US" dirty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而無法驗收的情況。</a:t>
            </a:r>
            <a:endParaRPr lang="en-US" dirty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80" y="2564904"/>
            <a:ext cx="3960440" cy="32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491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Ragic Company Profile">
  <a:themeElements>
    <a:clrScheme name="1_Ragic Company Profi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agic Company Profile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Ragic Company Profi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gic Company Profile">
  <a:themeElements>
    <a:clrScheme name="Ragic Company Profi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gic Company Profile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Ragic Company Profi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agic Company Profile">
  <a:themeElements>
    <a:clrScheme name="Ragic Company Profi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gic Company Profile">
      <a:majorFont>
        <a:latin typeface="Helvetica LT Std Black"/>
        <a:ea typeface="微軟正黑體"/>
        <a:cs typeface=""/>
      </a:majorFont>
      <a:minorFont>
        <a:latin typeface="Helvetica LT Std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gic Company Profi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gic Company Profi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gic Company Profi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gic Company Profi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gic Company Profi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gic Company Profi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Ragic Company Profile">
  <a:themeElements>
    <a:clrScheme name="Ragic Company Profi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gic Company Profile">
      <a:majorFont>
        <a:latin typeface="Helvetica LT Std Black"/>
        <a:ea typeface="微軟正黑體"/>
        <a:cs typeface=""/>
      </a:majorFont>
      <a:minorFont>
        <a:latin typeface="Helvetica LT Std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gic Company Profi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gic Company Profi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gic Company Profi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gic Company Profi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gic Company Profi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gic Company Profi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gic Company Profi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15649</TotalTime>
  <Pages>0</Pages>
  <Words>751</Words>
  <Characters>0</Characters>
  <Application>Microsoft Office PowerPoint</Application>
  <PresentationFormat>如螢幕大小 (4:3)</PresentationFormat>
  <Lines>0</Lines>
  <Paragraphs>92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34</vt:i4>
      </vt:variant>
    </vt:vector>
  </HeadingPairs>
  <TitlesOfParts>
    <vt:vector size="44" baseType="lpstr">
      <vt:lpstr>Helvetica LT Std</vt:lpstr>
      <vt:lpstr>Helvetica LT Std Black</vt:lpstr>
      <vt:lpstr>HelveticaNeueLT Com 65 Md</vt:lpstr>
      <vt:lpstr>微軟正黑體</vt:lpstr>
      <vt:lpstr>Arial</vt:lpstr>
      <vt:lpstr>Helvetica Neue</vt:lpstr>
      <vt:lpstr>1_Ragic Company Profile</vt:lpstr>
      <vt:lpstr>Ragic Company Profile</vt:lpstr>
      <vt:lpstr>2_Ragic Company Profile</vt:lpstr>
      <vt:lpstr>3_Ragic Company Profile</vt:lpstr>
      <vt:lpstr>PowerPoint 簡報</vt:lpstr>
      <vt:lpstr>Excel是全世界最多人使用的資料管理工具</vt:lpstr>
      <vt:lpstr>他非常快速好上手，但是長期而言很危險。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使用技術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Ragic?</dc:title>
  <dc:subject/>
  <dc:creator>W.Kuo</dc:creator>
  <cp:keywords/>
  <dc:description/>
  <cp:lastModifiedBy>Jeff Kuo</cp:lastModifiedBy>
  <cp:revision>92</cp:revision>
  <cp:lastPrinted>2013-03-12T08:55:52Z</cp:lastPrinted>
  <dcterms:modified xsi:type="dcterms:W3CDTF">2019-01-29T06:25:25Z</dcterms:modified>
</cp:coreProperties>
</file>